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311" r:id="rId3"/>
    <p:sldId id="277" r:id="rId4"/>
    <p:sldId id="292" r:id="rId5"/>
    <p:sldId id="312" r:id="rId6"/>
    <p:sldId id="302" r:id="rId7"/>
    <p:sldId id="317" r:id="rId8"/>
    <p:sldId id="314" r:id="rId9"/>
    <p:sldId id="305" r:id="rId10"/>
    <p:sldId id="294" r:id="rId11"/>
    <p:sldId id="315" r:id="rId12"/>
    <p:sldId id="307" r:id="rId13"/>
    <p:sldId id="306" r:id="rId14"/>
    <p:sldId id="309" r:id="rId15"/>
    <p:sldId id="310" r:id="rId16"/>
    <p:sldId id="295" r:id="rId17"/>
    <p:sldId id="296" r:id="rId18"/>
    <p:sldId id="299" r:id="rId19"/>
    <p:sldId id="300" r:id="rId20"/>
    <p:sldId id="297" r:id="rId2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nna" initials="a" lastIdx="2" clrIdx="0"/>
  <p:cmAuthor id="1" name="Damoon Soudbakhsh" initials="D" lastIdx="1" clrIdx="1"/>
  <p:cmAuthor id="2" name="Power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4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60"/>
  </p:normalViewPr>
  <p:slideViewPr>
    <p:cSldViewPr>
      <p:cViewPr varScale="1">
        <p:scale>
          <a:sx n="79" d="100"/>
          <a:sy n="79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3"/>
          </a:xfrm>
          <a:prstGeom prst="rect">
            <a:avLst/>
          </a:prstGeom>
        </p:spPr>
        <p:txBody>
          <a:bodyPr vert="horz" lIns="93198" tIns="46599" rIns="93198" bIns="465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3"/>
          </a:xfrm>
          <a:prstGeom prst="rect">
            <a:avLst/>
          </a:prstGeom>
        </p:spPr>
        <p:txBody>
          <a:bodyPr vert="horz" lIns="93198" tIns="46599" rIns="93198" bIns="46599" rtlCol="0"/>
          <a:lstStyle>
            <a:lvl1pPr algn="r">
              <a:defRPr sz="1200"/>
            </a:lvl1pPr>
          </a:lstStyle>
          <a:p>
            <a:fld id="{568AD05A-4A1D-4203-9276-02BD8CD2B6F5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8" tIns="46599" rIns="93198" bIns="465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2"/>
            <a:ext cx="5661660" cy="4213383"/>
          </a:xfrm>
          <a:prstGeom prst="rect">
            <a:avLst/>
          </a:prstGeom>
        </p:spPr>
        <p:txBody>
          <a:bodyPr vert="horz" lIns="93198" tIns="46599" rIns="93198" bIns="465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3"/>
          </a:xfrm>
          <a:prstGeom prst="rect">
            <a:avLst/>
          </a:prstGeom>
        </p:spPr>
        <p:txBody>
          <a:bodyPr vert="horz" lIns="93198" tIns="46599" rIns="93198" bIns="465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3" cy="468153"/>
          </a:xfrm>
          <a:prstGeom prst="rect">
            <a:avLst/>
          </a:prstGeom>
        </p:spPr>
        <p:txBody>
          <a:bodyPr vert="horz" lIns="93198" tIns="46599" rIns="93198" bIns="46599" rtlCol="0" anchor="b"/>
          <a:lstStyle>
            <a:lvl1pPr algn="r">
              <a:defRPr sz="1200"/>
            </a:lvl1pPr>
          </a:lstStyle>
          <a:p>
            <a:fld id="{CA262AAB-F9B5-49A4-B8D2-0AF5B219B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7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69ED-9F05-4DF4-B1DD-359F92141D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1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69ED-9F05-4DF4-B1DD-359F92141D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1139825"/>
            <a:ext cx="4103688" cy="307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69ED-9F05-4DF4-B1DD-359F92141D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4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D69ED-9F05-4DF4-B1DD-359F92141D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7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2AAB-F9B5-49A4-B8D2-0AF5B219B4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3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62AAB-F9B5-49A4-B8D2-0AF5B219B4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6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4F4EE-EF65-4403-8293-770AA9206E94}" type="datetime1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8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69958-ACE1-4551-8C83-6CF5CD12E9F6}" type="datetime1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8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C5740-9F41-4714-93C1-CAD5A5772CA9}" type="datetime1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9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FB5B58-B229-4A18-992D-D2EC4DC47325}" type="datetime1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C7D574-4E52-48E8-BCFE-CF08321CED21}" type="datetime1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  <a:ln/>
        </p:spPr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3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62000"/>
            <a:ext cx="8534400" cy="460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086D9D-9BF9-4246-B516-3C31B33D4539}" type="datetime1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D056B-5434-4B35-8737-7D62EABBB182}" type="datetime1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7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3C9DC-72FA-4064-BC6C-4A64A719B27D}" type="datetime1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7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49650-1F28-4E98-A5E3-03D5E71F07D4}" type="datetime1">
              <a:rPr lang="en-US" smtClean="0"/>
              <a:t>11/6/14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8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38FE5-2C29-4EDB-862A-E3720583C381}" type="datetime1">
              <a:rPr lang="en-US" smtClean="0"/>
              <a:t>11/6/14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7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EB4B9-92BE-4582-BBB4-85208F7838F4}" type="datetime1">
              <a:rPr lang="en-US" smtClean="0"/>
              <a:t>11/6/14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8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572224-46A0-4871-99B7-6CCE7D277996}" type="datetime1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1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AD9F3-A63E-48CE-9CC0-6354A42CFDDC}" type="datetime1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2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E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B45C4F4-F3A9-47A8-B433-2D0467DCF0DE}" type="datetime1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D5DFE94-9202-4109-94F5-84CAE070B860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943600"/>
            <a:ext cx="121451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4699"/>
                </a:solidFill>
              </a:rPr>
              <a:t>2013 CPS Energy Workshop</a:t>
            </a:r>
            <a:r>
              <a:rPr lang="en-US" dirty="0">
                <a:solidFill>
                  <a:srgbClr val="004699"/>
                </a:solidFill>
              </a:rPr>
              <a:t/>
            </a:r>
            <a:br>
              <a:rPr lang="en-US" dirty="0">
                <a:solidFill>
                  <a:srgbClr val="004699"/>
                </a:solidFill>
              </a:rPr>
            </a:br>
            <a:endParaRPr lang="en-US" sz="4000" b="1" dirty="0">
              <a:solidFill>
                <a:srgbClr val="004699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534400" cy="167640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err="1" smtClean="0">
                <a:solidFill>
                  <a:srgbClr val="A50021"/>
                </a:solidFill>
              </a:rPr>
              <a:t>Mladen</a:t>
            </a:r>
            <a:r>
              <a:rPr lang="en-US" sz="2800" i="1" dirty="0" smtClean="0">
                <a:solidFill>
                  <a:srgbClr val="A50021"/>
                </a:solidFill>
              </a:rPr>
              <a:t> </a:t>
            </a:r>
            <a:r>
              <a:rPr lang="en-US" sz="2800" i="1" dirty="0" err="1" smtClean="0">
                <a:solidFill>
                  <a:srgbClr val="A50021"/>
                </a:solidFill>
              </a:rPr>
              <a:t>Kezunovic</a:t>
            </a:r>
            <a:endParaRPr lang="en-US" sz="2800" i="1" dirty="0" smtClean="0">
              <a:solidFill>
                <a:srgbClr val="A50021"/>
              </a:solidFill>
            </a:endParaRPr>
          </a:p>
          <a:p>
            <a:pPr algn="ctr"/>
            <a:r>
              <a:rPr lang="en-US" sz="2800" i="1" dirty="0" err="1" smtClean="0">
                <a:solidFill>
                  <a:srgbClr val="A50021"/>
                </a:solidFill>
              </a:rPr>
              <a:t>Anuradha</a:t>
            </a:r>
            <a:r>
              <a:rPr lang="en-US" sz="2800" i="1" dirty="0" smtClean="0">
                <a:solidFill>
                  <a:srgbClr val="A50021"/>
                </a:solidFill>
              </a:rPr>
              <a:t> </a:t>
            </a:r>
            <a:r>
              <a:rPr lang="en-US" sz="2800" i="1" dirty="0" err="1" smtClean="0">
                <a:solidFill>
                  <a:srgbClr val="A50021"/>
                </a:solidFill>
              </a:rPr>
              <a:t>Annaswamy</a:t>
            </a:r>
            <a:endParaRPr lang="en-US" sz="2800" i="1" dirty="0" smtClean="0">
              <a:solidFill>
                <a:srgbClr val="A50021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A50021"/>
                </a:solidFill>
              </a:rPr>
              <a:t>Ian Dobson</a:t>
            </a:r>
          </a:p>
          <a:p>
            <a:pPr algn="ctr"/>
            <a:r>
              <a:rPr lang="en-US" sz="2800" i="1" dirty="0" smtClean="0">
                <a:solidFill>
                  <a:srgbClr val="A50021"/>
                </a:solidFill>
              </a:rPr>
              <a:t>Santiago </a:t>
            </a:r>
            <a:r>
              <a:rPr lang="en-US" sz="2800" i="1" dirty="0" err="1" smtClean="0">
                <a:solidFill>
                  <a:srgbClr val="A50021"/>
                </a:solidFill>
              </a:rPr>
              <a:t>Grijalva</a:t>
            </a:r>
            <a:endParaRPr lang="en-US" sz="2800" i="1" dirty="0" smtClean="0">
              <a:solidFill>
                <a:srgbClr val="A50021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A50021"/>
                </a:solidFill>
              </a:rPr>
              <a:t>Daniel </a:t>
            </a:r>
            <a:r>
              <a:rPr lang="en-US" sz="2800" i="1" dirty="0" err="1" smtClean="0">
                <a:solidFill>
                  <a:srgbClr val="A50021"/>
                </a:solidFill>
              </a:rPr>
              <a:t>Kirschen</a:t>
            </a:r>
            <a:endParaRPr lang="en-US" sz="2800" i="1" dirty="0" smtClean="0">
              <a:solidFill>
                <a:srgbClr val="A50021"/>
              </a:solidFill>
            </a:endParaRPr>
          </a:p>
          <a:p>
            <a:pPr algn="ctr"/>
            <a:r>
              <a:rPr lang="en-US" sz="2800" i="1" dirty="0" err="1" smtClean="0">
                <a:solidFill>
                  <a:srgbClr val="A50021"/>
                </a:solidFill>
              </a:rPr>
              <a:t>Joydeep</a:t>
            </a:r>
            <a:r>
              <a:rPr lang="en-US" sz="2800" i="1" dirty="0" smtClean="0">
                <a:solidFill>
                  <a:srgbClr val="A50021"/>
                </a:solidFill>
              </a:rPr>
              <a:t> </a:t>
            </a:r>
            <a:r>
              <a:rPr lang="en-US" sz="2800" i="1" dirty="0" err="1" smtClean="0">
                <a:solidFill>
                  <a:srgbClr val="A50021"/>
                </a:solidFill>
              </a:rPr>
              <a:t>Mitra</a:t>
            </a:r>
            <a:endParaRPr lang="en-US" sz="2800" i="1" dirty="0" smtClean="0">
              <a:solidFill>
                <a:srgbClr val="A50021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A50021"/>
                </a:solidFill>
              </a:rPr>
              <a:t>Le </a:t>
            </a:r>
            <a:r>
              <a:rPr lang="en-US" sz="2800" i="1" dirty="0" err="1" smtClean="0">
                <a:solidFill>
                  <a:srgbClr val="A50021"/>
                </a:solidFill>
              </a:rPr>
              <a:t>Xie</a:t>
            </a:r>
            <a:endParaRPr lang="en-US" sz="2800" i="1" dirty="0" smtClean="0">
              <a:solidFill>
                <a:srgbClr val="A5002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8119-51AB-4F5B-9596-D93848418EF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6339974"/>
            <a:ext cx="6360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CPS-PI meeting, Crystal  Gateway Marriott, Arlington, November 7-8, 2014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5732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4699"/>
                </a:solidFill>
              </a:rPr>
              <a:t>E-CPS Architecture: Needs and Requirements</a:t>
            </a:r>
            <a:endParaRPr lang="en-US" sz="3200" dirty="0">
              <a:solidFill>
                <a:srgbClr val="004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762500"/>
            <a:ext cx="4114800" cy="1866900"/>
          </a:xfrm>
        </p:spPr>
        <p:txBody>
          <a:bodyPr/>
          <a:lstStyle/>
          <a:p>
            <a:pPr lvl="0"/>
            <a:r>
              <a:rPr lang="en-US" sz="1600" i="1" dirty="0" smtClean="0"/>
              <a:t>Scalability</a:t>
            </a:r>
          </a:p>
          <a:p>
            <a:pPr lvl="0"/>
            <a:r>
              <a:rPr lang="en-US" sz="1600" i="1" dirty="0" smtClean="0"/>
              <a:t>Reliability </a:t>
            </a:r>
            <a:r>
              <a:rPr lang="en-US" sz="1600" i="1" dirty="0"/>
              <a:t>and </a:t>
            </a:r>
            <a:r>
              <a:rPr lang="en-US" sz="1600" i="1" dirty="0" smtClean="0"/>
              <a:t>Availability</a:t>
            </a:r>
          </a:p>
          <a:p>
            <a:pPr lvl="0"/>
            <a:r>
              <a:rPr lang="en-US" sz="1600" i="1" dirty="0" smtClean="0"/>
              <a:t>Robustness</a:t>
            </a:r>
          </a:p>
          <a:p>
            <a:pPr lvl="0"/>
            <a:r>
              <a:rPr lang="en-US" sz="1600" i="1" dirty="0" smtClean="0"/>
              <a:t>Carbon footprint</a:t>
            </a:r>
          </a:p>
          <a:p>
            <a:pPr lvl="0"/>
            <a:r>
              <a:rPr lang="en-US" sz="1600" i="1" dirty="0" smtClean="0"/>
              <a:t>Energy Efficiency</a:t>
            </a:r>
          </a:p>
          <a:p>
            <a:r>
              <a:rPr lang="en-US" sz="1600" i="1" dirty="0"/>
              <a:t>Affordable cost</a:t>
            </a:r>
            <a:endParaRPr lang="en-US" sz="1600" dirty="0"/>
          </a:p>
          <a:p>
            <a:pPr lvl="0"/>
            <a:endParaRPr lang="en-US" sz="1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6800" y="4762500"/>
            <a:ext cx="4114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i="1" dirty="0"/>
              <a:t>Sustainability</a:t>
            </a:r>
          </a:p>
          <a:p>
            <a:r>
              <a:rPr lang="en-US" sz="1600" i="1" dirty="0" smtClean="0"/>
              <a:t>Market flexibility</a:t>
            </a:r>
            <a:endParaRPr lang="en-US" sz="1600" dirty="0" smtClean="0"/>
          </a:p>
          <a:p>
            <a:pPr lvl="0"/>
            <a:r>
              <a:rPr lang="en-US" sz="1600" i="1" dirty="0"/>
              <a:t>Resilience</a:t>
            </a:r>
          </a:p>
          <a:p>
            <a:r>
              <a:rPr lang="en-US" sz="1600" i="1" dirty="0" smtClean="0"/>
              <a:t>Energy security</a:t>
            </a:r>
            <a:endParaRPr lang="en-US" sz="1600" dirty="0" smtClean="0"/>
          </a:p>
          <a:p>
            <a:r>
              <a:rPr lang="en-US" sz="1600" i="1" dirty="0" smtClean="0"/>
              <a:t>Public acceptance</a:t>
            </a:r>
            <a:endParaRPr lang="en-US" sz="1600" dirty="0" smtClean="0"/>
          </a:p>
          <a:p>
            <a:r>
              <a:rPr lang="en-US" sz="1600" i="1" dirty="0" smtClean="0"/>
              <a:t>Consumer empowerment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92284"/>
              </p:ext>
            </p:extLst>
          </p:nvPr>
        </p:nvGraphicFramePr>
        <p:xfrm>
          <a:off x="1752600" y="1242822"/>
          <a:ext cx="5562600" cy="2871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225"/>
                <a:gridCol w="4247375"/>
              </a:tblGrid>
              <a:tr h="27876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Domain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Trend or Paradigm Change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Sources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From fossil fuel to renewable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From bulk centralized to partially distributed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Highly </a:t>
                      </a:r>
                      <a:r>
                        <a:rPr lang="en-US" sz="1100" dirty="0" smtClean="0">
                          <a:effectLst/>
                        </a:rPr>
                        <a:t>variable &amp; cost</a:t>
                      </a:r>
                      <a:r>
                        <a:rPr lang="en-US" sz="1100" baseline="0" dirty="0" smtClean="0">
                          <a:effectLst/>
                        </a:rPr>
                        <a:t> effective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  <a:tr h="61023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Information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Can control entire system through software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Increased digital control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Cyber-security issues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Personal information, privacy concerns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Available sensing and data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  <a:tr h="5816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Actors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Consumers can also produce and store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Consumers seek their own objectives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Massive number of actors and devices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dirty="0">
                          <a:effectLst/>
                        </a:rPr>
                        <a:t>Traditional actors have </a:t>
                      </a:r>
                      <a:r>
                        <a:rPr lang="en-US" sz="1100" dirty="0" smtClean="0">
                          <a:effectLst/>
                        </a:rPr>
                        <a:t>to interact </a:t>
                      </a:r>
                      <a:r>
                        <a:rPr lang="en-US" sz="1100" dirty="0">
                          <a:effectLst/>
                        </a:rPr>
                        <a:t>with new actors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4431268"/>
            <a:ext cx="553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                             Future requirements                                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56483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sz="4800" dirty="0" smtClean="0">
                <a:solidFill>
                  <a:srgbClr val="004699"/>
                </a:solidFill>
              </a:rPr>
              <a:t>Broad Research Topics</a:t>
            </a:r>
            <a:endParaRPr lang="en-US" sz="4800" dirty="0">
              <a:solidFill>
                <a:srgbClr val="004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58240" y="1500171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Control and Protection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Resilience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/>
              <a:t>Testbeds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36569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699"/>
                </a:solidFill>
              </a:rPr>
              <a:t>1. Control &amp; Protection</a:t>
            </a:r>
            <a:endParaRPr lang="en-US" dirty="0">
              <a:solidFill>
                <a:srgbClr val="004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puzzle6_expand.e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4"/>
          <a:stretch>
            <a:fillRect/>
          </a:stretch>
        </p:blipFill>
        <p:spPr bwMode="auto">
          <a:xfrm>
            <a:off x="2133600" y="1066801"/>
            <a:ext cx="4953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62200" y="57912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Multi-temporal cross-layer control architecture which includes all decision makers is much needed.</a:t>
            </a:r>
          </a:p>
        </p:txBody>
      </p:sp>
    </p:spTree>
    <p:extLst>
      <p:ext uri="{BB962C8B-B14F-4D97-AF65-F5344CB8AC3E}">
        <p14:creationId xmlns:p14="http://schemas.microsoft.com/office/powerpoint/2010/main" val="286483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699"/>
                </a:solidFill>
              </a:rPr>
              <a:t>Challenges for Control</a:t>
            </a:r>
            <a:endParaRPr lang="en-US" dirty="0">
              <a:solidFill>
                <a:srgbClr val="004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1025" y="1295400"/>
            <a:ext cx="807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600" b="1" i="1" dirty="0" smtClean="0"/>
              <a:t>Markets:</a:t>
            </a:r>
          </a:p>
          <a:p>
            <a:pPr lvl="0"/>
            <a:r>
              <a:rPr lang="en-US" sz="1600" dirty="0" smtClean="0"/>
              <a:t>Improve currently suboptimal DAM and RTM</a:t>
            </a:r>
            <a:endParaRPr lang="en-US" sz="1600" dirty="0"/>
          </a:p>
          <a:p>
            <a:pPr lvl="0"/>
            <a:r>
              <a:rPr lang="en-US" sz="1600" dirty="0" smtClean="0"/>
              <a:t>Redesign reserve scheduling market to better handle high renewable penetration</a:t>
            </a:r>
            <a:endParaRPr lang="en-US" sz="1600" dirty="0"/>
          </a:p>
          <a:p>
            <a:pPr lvl="0"/>
            <a:r>
              <a:rPr lang="en-US" sz="1600" dirty="0" smtClean="0"/>
              <a:t>Better renewable predictions</a:t>
            </a:r>
          </a:p>
          <a:p>
            <a:pPr lvl="0"/>
            <a:r>
              <a:rPr lang="en-US" sz="1600" dirty="0" smtClean="0"/>
              <a:t>Introduce dynamic market mechanisms to integrate demand response</a:t>
            </a:r>
          </a:p>
          <a:p>
            <a:pPr lvl="0"/>
            <a:r>
              <a:rPr lang="en-US" sz="1600" dirty="0" smtClean="0"/>
              <a:t>Explore retail market mechanisms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8820" y="33528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600" b="1" i="1" dirty="0" smtClean="0"/>
              <a:t>Coordination of heterogeneous assets:</a:t>
            </a:r>
          </a:p>
          <a:p>
            <a:pPr lvl="0"/>
            <a:r>
              <a:rPr lang="en-US" sz="1600" dirty="0" smtClean="0"/>
              <a:t>Develop </a:t>
            </a:r>
            <a:r>
              <a:rPr lang="en-US" sz="1600" dirty="0"/>
              <a:t>m</a:t>
            </a:r>
            <a:r>
              <a:rPr lang="en-US" sz="1600" dirty="0" smtClean="0"/>
              <a:t>odeling framework for various demand profiles</a:t>
            </a:r>
          </a:p>
          <a:p>
            <a:pPr lvl="0"/>
            <a:r>
              <a:rPr lang="en-US" sz="1600" dirty="0" smtClean="0"/>
              <a:t>Coordination across legal entities with minimal information exchange</a:t>
            </a:r>
          </a:p>
          <a:p>
            <a:pPr lvl="0"/>
            <a:r>
              <a:rPr lang="en-US" sz="1600" dirty="0" smtClean="0"/>
              <a:t>Adaptive solutions for EVs and optimal solutions for distributed generation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1890" y="4800601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600" b="1" i="1" dirty="0" smtClean="0"/>
              <a:t>Fundamental scientific challenges:</a:t>
            </a:r>
            <a:endParaRPr lang="en-US" sz="1600" b="1" i="1" dirty="0"/>
          </a:p>
          <a:p>
            <a:pPr lvl="0"/>
            <a:r>
              <a:rPr lang="en-US" sz="1600" dirty="0" smtClean="0"/>
              <a:t>Cross-layer design and analysis</a:t>
            </a:r>
          </a:p>
          <a:p>
            <a:pPr lvl="0"/>
            <a:r>
              <a:rPr lang="en-US" sz="1600" dirty="0" smtClean="0"/>
              <a:t>Hierarchical coordination of heterogeneous distributed agents</a:t>
            </a:r>
          </a:p>
          <a:p>
            <a:pPr lvl="0"/>
            <a:r>
              <a:rPr lang="en-US" sz="1600" dirty="0" smtClean="0"/>
              <a:t>Interplay between communication and control</a:t>
            </a:r>
          </a:p>
        </p:txBody>
      </p:sp>
    </p:spTree>
    <p:extLst>
      <p:ext uri="{BB962C8B-B14F-4D97-AF65-F5344CB8AC3E}">
        <p14:creationId xmlns:p14="http://schemas.microsoft.com/office/powerpoint/2010/main" val="24951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699"/>
                </a:solidFill>
              </a:rPr>
              <a:t>2. Challenges for Resilience</a:t>
            </a:r>
            <a:endParaRPr lang="en-US" dirty="0">
              <a:solidFill>
                <a:srgbClr val="004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14</a:t>
            </a:fld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81025" y="1295400"/>
            <a:ext cx="807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i="1" dirty="0" smtClean="0"/>
              <a:t>Complexity</a:t>
            </a:r>
            <a:r>
              <a:rPr lang="en-US" sz="1600" i="1" dirty="0" smtClean="0"/>
              <a:t> -</a:t>
            </a:r>
            <a:r>
              <a:rPr lang="en-US" sz="1600" dirty="0" smtClean="0"/>
              <a:t> </a:t>
            </a:r>
            <a:r>
              <a:rPr lang="en-US" sz="1600" dirty="0"/>
              <a:t>There are already a gigantic number of cyber-physical failure </a:t>
            </a:r>
            <a:r>
              <a:rPr lang="en-US" sz="1600" dirty="0" smtClean="0"/>
              <a:t>paths</a:t>
            </a:r>
            <a:endParaRPr lang="en-US" sz="1600" dirty="0"/>
          </a:p>
          <a:p>
            <a:pPr lvl="0"/>
            <a:r>
              <a:rPr lang="en-US" sz="1600" b="1" i="1" dirty="0"/>
              <a:t>Methods for Contingency </a:t>
            </a:r>
            <a:r>
              <a:rPr lang="en-US" sz="1600" b="1" i="1" dirty="0" smtClean="0"/>
              <a:t>analysis</a:t>
            </a:r>
            <a:r>
              <a:rPr lang="en-US" sz="1600" i="1" dirty="0" smtClean="0"/>
              <a:t> -</a:t>
            </a:r>
            <a:r>
              <a:rPr lang="en-US" sz="1600" dirty="0" smtClean="0"/>
              <a:t> </a:t>
            </a:r>
            <a:r>
              <a:rPr lang="en-US" sz="1600" dirty="0"/>
              <a:t>There is a challenge to integrate measurements, information, algorithms communications and </a:t>
            </a:r>
            <a:r>
              <a:rPr lang="en-US" sz="1600" dirty="0" smtClean="0"/>
              <a:t>models</a:t>
            </a:r>
          </a:p>
          <a:p>
            <a:pPr lvl="0"/>
            <a:r>
              <a:rPr lang="en-US" sz="1600" b="1" i="1" dirty="0" smtClean="0"/>
              <a:t>Modeling </a:t>
            </a:r>
            <a:r>
              <a:rPr lang="en-US" sz="1600" b="1" i="1" dirty="0"/>
              <a:t>for </a:t>
            </a:r>
            <a:r>
              <a:rPr lang="en-US" sz="1600" b="1" i="1" dirty="0" smtClean="0"/>
              <a:t>resilience </a:t>
            </a:r>
            <a:r>
              <a:rPr lang="en-US" sz="1600" i="1" dirty="0" smtClean="0"/>
              <a:t>-</a:t>
            </a:r>
            <a:r>
              <a:rPr lang="en-US" sz="1600" dirty="0" smtClean="0"/>
              <a:t> </a:t>
            </a:r>
            <a:r>
              <a:rPr lang="en-US" sz="1600" dirty="0"/>
              <a:t>Cyber-physical modeling appropriate to study resilience even in the present grid with its physics, controls, protection, information and computing systems is a challenge. </a:t>
            </a:r>
            <a:endParaRPr lang="en-US" sz="1600" dirty="0" smtClean="0"/>
          </a:p>
          <a:p>
            <a:pPr lvl="0"/>
            <a:r>
              <a:rPr lang="en-US" sz="1600" b="1" i="1" dirty="0" smtClean="0"/>
              <a:t>Uncertainties</a:t>
            </a:r>
            <a:r>
              <a:rPr lang="en-US" sz="1600" i="1" dirty="0"/>
              <a:t> </a:t>
            </a:r>
            <a:r>
              <a:rPr lang="en-US" sz="1600" i="1" dirty="0" smtClean="0"/>
              <a:t>-</a:t>
            </a:r>
            <a:r>
              <a:rPr lang="en-US" sz="1600" dirty="0" smtClean="0"/>
              <a:t> </a:t>
            </a:r>
            <a:r>
              <a:rPr lang="en-US" sz="1600" dirty="0"/>
              <a:t>There are statistical and related challenges in dealing with the uncertainty of attacks, failures, and the subsequent events. </a:t>
            </a:r>
            <a:endParaRPr lang="en-US" sz="1600" dirty="0" smtClean="0"/>
          </a:p>
          <a:p>
            <a:pPr lvl="0"/>
            <a:r>
              <a:rPr lang="en-US" sz="1600" b="1" i="1" dirty="0" smtClean="0"/>
              <a:t>Implementation </a:t>
            </a:r>
            <a:r>
              <a:rPr lang="en-US" sz="1600" b="1" i="1" dirty="0"/>
              <a:t>of resiliency </a:t>
            </a:r>
            <a:r>
              <a:rPr lang="en-US" sz="1600" b="1" i="1" dirty="0" smtClean="0"/>
              <a:t>strategies</a:t>
            </a:r>
            <a:r>
              <a:rPr lang="en-US" sz="1600" i="1" dirty="0" smtClean="0"/>
              <a:t> -</a:t>
            </a:r>
            <a:r>
              <a:rPr lang="en-US" sz="1600" dirty="0" smtClean="0"/>
              <a:t> </a:t>
            </a:r>
            <a:r>
              <a:rPr lang="en-US" sz="1600" dirty="0"/>
              <a:t>Feasibility of implementation is a major challenge and constraint. Cost and benefits must be estimated and who pays must be </a:t>
            </a:r>
            <a:r>
              <a:rPr lang="en-US" sz="1600" dirty="0" smtClean="0"/>
              <a:t>determined.</a:t>
            </a:r>
          </a:p>
          <a:p>
            <a:pPr lvl="0"/>
            <a:r>
              <a:rPr lang="en-US" sz="1600" b="1" i="1" dirty="0" smtClean="0"/>
              <a:t>Broader interdependencies</a:t>
            </a:r>
            <a:r>
              <a:rPr lang="en-US" sz="1600" i="1" dirty="0" smtClean="0"/>
              <a:t> - </a:t>
            </a:r>
            <a:r>
              <a:rPr lang="en-US" sz="1600" dirty="0" smtClean="0"/>
              <a:t>Resilience </a:t>
            </a:r>
            <a:r>
              <a:rPr lang="en-US" sz="1600" dirty="0"/>
              <a:t>strategies must also take into consideration the interdependencies between the ECPS and other infrastructures, such as first-responder (emergency response) systems and mass-communication media (for broadcasting emergency information to the population). </a:t>
            </a:r>
          </a:p>
        </p:txBody>
      </p:sp>
    </p:spTree>
    <p:extLst>
      <p:ext uri="{BB962C8B-B14F-4D97-AF65-F5344CB8AC3E}">
        <p14:creationId xmlns:p14="http://schemas.microsoft.com/office/powerpoint/2010/main" val="500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699"/>
                </a:solidFill>
              </a:rPr>
              <a:t>Resilience in </a:t>
            </a:r>
            <a:r>
              <a:rPr lang="en-US" dirty="0" smtClean="0">
                <a:solidFill>
                  <a:srgbClr val="004699"/>
                </a:solidFill>
              </a:rPr>
              <a:t>E-CPS</a:t>
            </a:r>
            <a:endParaRPr lang="en-US" dirty="0">
              <a:solidFill>
                <a:srgbClr val="004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5806" y="1143000"/>
            <a:ext cx="196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Electricity Network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584583"/>
            <a:ext cx="13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Network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3915"/>
            <a:ext cx="4648200" cy="290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61209"/>
            <a:ext cx="4648200" cy="292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53000" y="4235318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Necessary actions to improve resiliency: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computational models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Gain </a:t>
            </a:r>
            <a:r>
              <a:rPr lang="en-US" dirty="0"/>
              <a:t>analytical </a:t>
            </a:r>
            <a:r>
              <a:rPr lang="en-US" dirty="0" smtClean="0"/>
              <a:t>insight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Increase coordination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Propose guidelines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 rot="20424478">
            <a:off x="3320141" y="3670841"/>
            <a:ext cx="2057400" cy="838200"/>
          </a:xfrm>
          <a:prstGeom prst="leftRightArrow">
            <a:avLst>
              <a:gd name="adj1" fmla="val 62685"/>
              <a:gd name="adj2" fmla="val 50000"/>
            </a:avLst>
          </a:prstGeom>
          <a:ln w="762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Coordination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6553200"/>
            <a:ext cx="4153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source: M. </a:t>
            </a:r>
            <a:r>
              <a:rPr lang="en-US" sz="800" dirty="0" err="1" smtClean="0"/>
              <a:t>Shahidehpour</a:t>
            </a:r>
            <a:r>
              <a:rPr lang="en-US" sz="800" dirty="0" smtClean="0"/>
              <a:t>, Z. Li, “Long‐term </a:t>
            </a:r>
            <a:r>
              <a:rPr lang="en-US" sz="800" dirty="0"/>
              <a:t>Electric and Natural Gas Infrastructure Planning </a:t>
            </a:r>
            <a:r>
              <a:rPr lang="en-US" sz="800" dirty="0" smtClean="0"/>
              <a:t>Requirements”, Presentation of the white paper submitted to NARUC, October 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596" y="0"/>
            <a:ext cx="3276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mpd="thickThin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georgia"/>
              </a:rPr>
              <a:t>Electricity and gas infrastructure example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750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686800" cy="563562"/>
          </a:xfrm>
        </p:spPr>
        <p:txBody>
          <a:bodyPr/>
          <a:lstStyle/>
          <a:p>
            <a:r>
              <a:rPr lang="en-US" dirty="0" smtClean="0">
                <a:solidFill>
                  <a:srgbClr val="004699"/>
                </a:solidFill>
              </a:rPr>
              <a:t>3. Performance Validation: </a:t>
            </a:r>
            <a:r>
              <a:rPr lang="en-US" dirty="0" err="1" smtClean="0">
                <a:solidFill>
                  <a:srgbClr val="004699"/>
                </a:solidFill>
              </a:rPr>
              <a:t>Testbeds</a:t>
            </a:r>
            <a:r>
              <a:rPr lang="en-US" dirty="0" smtClean="0">
                <a:solidFill>
                  <a:srgbClr val="004699"/>
                </a:solidFill>
              </a:rPr>
              <a:t> </a:t>
            </a:r>
            <a:endParaRPr lang="en-US" dirty="0">
              <a:solidFill>
                <a:srgbClr val="004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5018087" y="3086735"/>
            <a:ext cx="349250" cy="457200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>
            <a:off x="3690937" y="3086735"/>
            <a:ext cx="419100" cy="457200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948237" y="3543935"/>
            <a:ext cx="1203325" cy="67246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Helvetica"/>
                <a:ea typeface="PMingLiU"/>
                <a:cs typeface="Times New Roman"/>
              </a:rPr>
              <a:t>Cost</a:t>
            </a:r>
            <a:endParaRPr lang="en-US" sz="1100">
              <a:effectLst/>
              <a:latin typeface="Calibri"/>
              <a:ea typeface="PMingLiU"/>
              <a:cs typeface="Times New Roman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179887" y="3886200"/>
            <a:ext cx="768350" cy="0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992437" y="3543935"/>
            <a:ext cx="1203325" cy="67246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Helvetica"/>
                <a:ea typeface="PMingLiU"/>
                <a:cs typeface="Times New Roman"/>
              </a:rPr>
              <a:t>Risk</a:t>
            </a:r>
            <a:endParaRPr lang="en-US" sz="1100">
              <a:effectLst/>
              <a:latin typeface="Calibri"/>
              <a:ea typeface="PMingLiU"/>
              <a:cs typeface="Times New Roman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970337" y="2514600"/>
            <a:ext cx="1203325" cy="672465"/>
          </a:xfrm>
          <a:prstGeom prst="ellipse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579B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effectLst/>
                <a:latin typeface="Helvetica"/>
                <a:ea typeface="PMingLiU"/>
                <a:cs typeface="Times New Roman"/>
              </a:rPr>
              <a:t>Technical</a:t>
            </a:r>
            <a:endParaRPr lang="en-US" sz="1100">
              <a:effectLst/>
              <a:latin typeface="Calibri"/>
              <a:ea typeface="PMingLiU"/>
              <a:cs typeface="Times New Roman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81025" y="1295400"/>
            <a:ext cx="807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600" b="1" i="1" dirty="0" smtClean="0"/>
              <a:t>Key questions:</a:t>
            </a:r>
          </a:p>
          <a:p>
            <a:pPr lvl="0"/>
            <a:r>
              <a:rPr lang="en-US" sz="1600" dirty="0"/>
              <a:t>What criteria should be used to assess the performance of energy CPS?</a:t>
            </a:r>
          </a:p>
          <a:p>
            <a:pPr lvl="0"/>
            <a:r>
              <a:rPr lang="en-US" sz="1600" dirty="0"/>
              <a:t>What resources do we need to develop to assess the performance of energy CPS before deployment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321449" y="4245170"/>
            <a:ext cx="2596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Interrelated </a:t>
            </a:r>
            <a:r>
              <a:rPr lang="en-US" sz="1400" dirty="0"/>
              <a:t>performance criteria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75932" y="4572000"/>
            <a:ext cx="807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600" b="1" i="1" dirty="0" smtClean="0"/>
              <a:t>Key actions:</a:t>
            </a:r>
          </a:p>
          <a:p>
            <a:r>
              <a:rPr lang="en-US" sz="1600" dirty="0" smtClean="0"/>
              <a:t>Modeling and simulation for performance assessment</a:t>
            </a:r>
          </a:p>
          <a:p>
            <a:r>
              <a:rPr lang="en-US" sz="1600" dirty="0" smtClean="0"/>
              <a:t>Test cases and validation with real-world data</a:t>
            </a:r>
          </a:p>
          <a:p>
            <a:r>
              <a:rPr lang="en-US" sz="1600" dirty="0" smtClean="0"/>
              <a:t>Large </a:t>
            </a:r>
            <a:r>
              <a:rPr lang="en-US" sz="1600" dirty="0"/>
              <a:t>scale </a:t>
            </a:r>
            <a:r>
              <a:rPr lang="en-US" sz="1600" dirty="0" err="1" smtClean="0"/>
              <a:t>testbeds</a:t>
            </a:r>
            <a:r>
              <a:rPr lang="en-US" sz="1600" dirty="0" smtClean="0"/>
              <a:t> to </a:t>
            </a:r>
            <a:r>
              <a:rPr lang="en-US" sz="1600" dirty="0"/>
              <a:t>set the realistic performance criteria for fundamental research, as well as for practical implications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8684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382000" cy="563562"/>
          </a:xfrm>
        </p:spPr>
        <p:txBody>
          <a:bodyPr/>
          <a:lstStyle/>
          <a:p>
            <a:r>
              <a:rPr lang="en-US" sz="4200" dirty="0" smtClean="0">
                <a:solidFill>
                  <a:srgbClr val="004699"/>
                </a:solidFill>
              </a:rPr>
              <a:t>Challenges</a:t>
            </a:r>
            <a:endParaRPr lang="en-US" sz="4200" dirty="0">
              <a:solidFill>
                <a:srgbClr val="004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1024" y="1066800"/>
            <a:ext cx="825817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600" b="1" i="1" dirty="0" smtClean="0"/>
              <a:t>Models and simulations:</a:t>
            </a:r>
          </a:p>
          <a:p>
            <a:pPr lvl="0"/>
            <a:r>
              <a:rPr lang="en-US" sz="1600" dirty="0" smtClean="0"/>
              <a:t>Ensure </a:t>
            </a:r>
            <a:r>
              <a:rPr lang="en-US" sz="1600" dirty="0"/>
              <a:t>the scalability of the simulations</a:t>
            </a:r>
          </a:p>
          <a:p>
            <a:pPr lvl="0"/>
            <a:r>
              <a:rPr lang="en-US" sz="1600" dirty="0" smtClean="0"/>
              <a:t>Develop </a:t>
            </a:r>
            <a:r>
              <a:rPr lang="en-US" sz="1600" dirty="0"/>
              <a:t>tools that can model simultaneously the cyber and physical domains</a:t>
            </a:r>
          </a:p>
          <a:p>
            <a:pPr lvl="0"/>
            <a:r>
              <a:rPr lang="en-US" sz="1600" dirty="0" smtClean="0"/>
              <a:t>Determine </a:t>
            </a:r>
            <a:r>
              <a:rPr lang="en-US" sz="1600" dirty="0"/>
              <a:t>the model detail needed for the purpose of each </a:t>
            </a:r>
            <a:r>
              <a:rPr lang="en-US" sz="1600" dirty="0" smtClean="0"/>
              <a:t>tool</a:t>
            </a:r>
            <a:endParaRPr lang="en-US" sz="1600" dirty="0"/>
          </a:p>
          <a:p>
            <a:pPr lvl="0"/>
            <a:r>
              <a:rPr lang="en-US" sz="1600" dirty="0" smtClean="0"/>
              <a:t>Enhance </a:t>
            </a:r>
            <a:r>
              <a:rPr lang="en-US" sz="1600" dirty="0"/>
              <a:t>the ability of simulation tools to </a:t>
            </a:r>
            <a:r>
              <a:rPr lang="en-US" sz="1600" dirty="0" smtClean="0"/>
              <a:t>model and operate </a:t>
            </a:r>
            <a:r>
              <a:rPr lang="en-US" sz="1600" dirty="0"/>
              <a:t>at multiple timescales</a:t>
            </a:r>
          </a:p>
          <a:p>
            <a:pPr lvl="0"/>
            <a:r>
              <a:rPr lang="en-US" sz="1600" dirty="0" smtClean="0"/>
              <a:t>Enhance </a:t>
            </a:r>
            <a:r>
              <a:rPr lang="en-US" sz="1600" dirty="0"/>
              <a:t>simulation and optimization techniques that model the stochastic nature of physical systems, computing systems, and communication systems</a:t>
            </a:r>
          </a:p>
          <a:p>
            <a:pPr lvl="0"/>
            <a:r>
              <a:rPr lang="en-US" sz="1600" dirty="0" smtClean="0"/>
              <a:t>Develop </a:t>
            </a:r>
            <a:r>
              <a:rPr lang="en-US" sz="1600" dirty="0"/>
              <a:t>techniques for optimizing the balance between the technical, risk and cost </a:t>
            </a:r>
            <a:r>
              <a:rPr lang="en-US" sz="1600" dirty="0" smtClean="0"/>
              <a:t>criteria</a:t>
            </a:r>
            <a:endParaRPr lang="en-US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1024" y="3352800"/>
            <a:ext cx="825817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600" b="1" i="1" dirty="0" err="1" smtClean="0"/>
              <a:t>Testbeds</a:t>
            </a:r>
            <a:r>
              <a:rPr lang="en-US" sz="1600" b="1" i="1" dirty="0" smtClean="0"/>
              <a:t>:</a:t>
            </a:r>
          </a:p>
          <a:p>
            <a:pPr marL="0" lvl="0" indent="0">
              <a:buNone/>
            </a:pPr>
            <a:r>
              <a:rPr lang="en-US" sz="1600" dirty="0" smtClean="0"/>
              <a:t>Should be designed to capture</a:t>
            </a:r>
          </a:p>
          <a:p>
            <a:r>
              <a:rPr lang="en-US" sz="1600" dirty="0" smtClean="0"/>
              <a:t>temporal </a:t>
            </a:r>
            <a:r>
              <a:rPr lang="en-US" sz="1600" dirty="0"/>
              <a:t>multi-scale in control and </a:t>
            </a:r>
            <a:r>
              <a:rPr lang="en-US" sz="1600" dirty="0" smtClean="0"/>
              <a:t>operations</a:t>
            </a:r>
            <a:endParaRPr lang="en-US" sz="1600" dirty="0"/>
          </a:p>
          <a:p>
            <a:r>
              <a:rPr lang="en-US" sz="1600" dirty="0" smtClean="0"/>
              <a:t>synchronization</a:t>
            </a:r>
            <a:endParaRPr lang="en-US" sz="1600" dirty="0"/>
          </a:p>
          <a:p>
            <a:r>
              <a:rPr lang="en-US" sz="1600" dirty="0" smtClean="0"/>
              <a:t>data </a:t>
            </a:r>
            <a:r>
              <a:rPr lang="en-US" sz="1600" dirty="0"/>
              <a:t>management and information architectures for Energy CPS</a:t>
            </a:r>
          </a:p>
          <a:p>
            <a:pPr lvl="0"/>
            <a:r>
              <a:rPr lang="en-US" sz="1600" dirty="0"/>
              <a:t>a</a:t>
            </a:r>
            <a:r>
              <a:rPr lang="en-US" sz="1600" dirty="0" smtClean="0"/>
              <a:t>spects </a:t>
            </a:r>
            <a:r>
              <a:rPr lang="en-US" sz="1600" dirty="0"/>
              <a:t>of system </a:t>
            </a:r>
            <a:r>
              <a:rPr lang="en-US" sz="1600" dirty="0" err="1"/>
              <a:t>composability</a:t>
            </a:r>
            <a:r>
              <a:rPr lang="en-US" sz="1600" dirty="0"/>
              <a:t> given CPS </a:t>
            </a:r>
            <a:r>
              <a:rPr lang="en-US" sz="1600" dirty="0" smtClean="0"/>
              <a:t>heterogeneity</a:t>
            </a:r>
            <a:endParaRPr lang="en-US" sz="1600" dirty="0"/>
          </a:p>
          <a:p>
            <a:pPr lvl="0"/>
            <a:r>
              <a:rPr lang="en-US" sz="1600" dirty="0"/>
              <a:t>a</a:t>
            </a:r>
            <a:r>
              <a:rPr lang="en-US" sz="1600" dirty="0" smtClean="0"/>
              <a:t>spects </a:t>
            </a:r>
            <a:r>
              <a:rPr lang="en-US" sz="1600" dirty="0"/>
              <a:t>of “openness” and future-proof features of energy CPS </a:t>
            </a:r>
            <a:r>
              <a:rPr lang="en-US" sz="1600" dirty="0" smtClean="0"/>
              <a:t>designs</a:t>
            </a:r>
            <a:endParaRPr lang="en-US" sz="1600" dirty="0"/>
          </a:p>
          <a:p>
            <a:r>
              <a:rPr lang="en-US" sz="1600" dirty="0" smtClean="0"/>
              <a:t>rare </a:t>
            </a:r>
            <a:r>
              <a:rPr lang="en-US" sz="1600" dirty="0"/>
              <a:t>events in the CPS system</a:t>
            </a:r>
          </a:p>
          <a:p>
            <a:pPr lvl="0"/>
            <a:r>
              <a:rPr lang="en-US" sz="1600" dirty="0" smtClean="0"/>
              <a:t>relevance </a:t>
            </a:r>
            <a:r>
              <a:rPr lang="en-US" sz="1600" dirty="0"/>
              <a:t>and application of open architectures and open source </a:t>
            </a:r>
            <a:r>
              <a:rPr lang="en-US" sz="1600" dirty="0" smtClean="0"/>
              <a:t>systems</a:t>
            </a:r>
          </a:p>
          <a:p>
            <a:pPr lvl="0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6248400"/>
            <a:ext cx="6845015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Large scale </a:t>
            </a:r>
            <a:r>
              <a:rPr lang="en-US" dirty="0" err="1" smtClean="0"/>
              <a:t>testbeds</a:t>
            </a:r>
            <a:r>
              <a:rPr lang="en-US" dirty="0" smtClean="0"/>
              <a:t> may be the only way to deal with E-CPS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4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5410200"/>
            <a:ext cx="8229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Human/operator interface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699"/>
                </a:solidFill>
              </a:rPr>
              <a:t>4. Energy CPS: Education</a:t>
            </a:r>
            <a:endParaRPr lang="en-US" dirty="0">
              <a:solidFill>
                <a:srgbClr val="004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97631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ECPS </a:t>
            </a:r>
            <a:r>
              <a:rPr lang="en-US" sz="2400" dirty="0"/>
              <a:t>education needs to be boosted to allow future generation of scientists, engineers and other related professions to develop  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4133" y="2195513"/>
            <a:ext cx="8229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Communication technology:</a:t>
            </a:r>
          </a:p>
          <a:p>
            <a:pPr lvl="1"/>
            <a:r>
              <a:rPr lang="en-US" sz="1600" dirty="0" smtClean="0"/>
              <a:t>Components need to be connected, both </a:t>
            </a:r>
            <a:r>
              <a:rPr lang="en-US" sz="1600" i="1" dirty="0" smtClean="0"/>
              <a:t>talk </a:t>
            </a:r>
            <a:r>
              <a:rPr lang="en-US" sz="1600" dirty="0" smtClean="0"/>
              <a:t>and </a:t>
            </a:r>
            <a:r>
              <a:rPr lang="en-US" sz="1600" i="1" dirty="0" smtClean="0"/>
              <a:t>listen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881312"/>
            <a:ext cx="8229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Sensing and actuation:</a:t>
            </a:r>
          </a:p>
          <a:p>
            <a:pPr lvl="1"/>
            <a:r>
              <a:rPr lang="en-US" sz="1600" dirty="0" smtClean="0"/>
              <a:t>Support faster and accurate response for monitoring, demand-side management (ex. TOU pricing)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3795712"/>
            <a:ext cx="8229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Control</a:t>
            </a:r>
          </a:p>
          <a:p>
            <a:pPr lvl="1"/>
            <a:r>
              <a:rPr lang="en-US" sz="1800" dirty="0" smtClean="0"/>
              <a:t>Monitor, diagnose, and implement solutions/decisions at the  right time-scales and locations</a:t>
            </a:r>
            <a:endParaRPr lang="en-US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4758602"/>
            <a:ext cx="8229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Enabling technologies</a:t>
            </a:r>
          </a:p>
          <a:p>
            <a:pPr lvl="1"/>
            <a:r>
              <a:rPr lang="en-US" sz="1600" dirty="0" smtClean="0"/>
              <a:t>Storage, power-electronics, superconductivity, etc.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4923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534400" cy="563562"/>
          </a:xfrm>
        </p:spPr>
        <p:txBody>
          <a:bodyPr/>
          <a:lstStyle/>
          <a:p>
            <a:r>
              <a:rPr lang="en-US" sz="4000" dirty="0" smtClean="0">
                <a:solidFill>
                  <a:srgbClr val="004699"/>
                </a:solidFill>
              </a:rPr>
              <a:t>Energy CPS: Training and Dissemination</a:t>
            </a:r>
            <a:endParaRPr lang="en-US" sz="4000" dirty="0">
              <a:solidFill>
                <a:srgbClr val="004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295400"/>
            <a:ext cx="8229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Academia, industry, government, and consumers – all need to be educated</a:t>
            </a:r>
          </a:p>
          <a:p>
            <a:r>
              <a:rPr lang="en-US" sz="2000" dirty="0" smtClean="0"/>
              <a:t>Development and deployment of E-CPS require technical education (of engineers and students) and awareness building (for policy makers and consumers)</a:t>
            </a:r>
            <a:endParaRPr lang="en-US" sz="16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3262312"/>
            <a:ext cx="8229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Curriculum Development</a:t>
            </a:r>
          </a:p>
          <a:p>
            <a:r>
              <a:rPr lang="en-US" sz="2000" dirty="0" smtClean="0"/>
              <a:t>Power system concepts (circuit theory, energy conversion, control, protection)</a:t>
            </a:r>
          </a:p>
          <a:p>
            <a:r>
              <a:rPr lang="en-US" sz="2000" dirty="0" smtClean="0"/>
              <a:t>Sensors, communication, computing, networks, cyber-security, markets</a:t>
            </a:r>
          </a:p>
          <a:p>
            <a:r>
              <a:rPr lang="en-US" sz="2000" dirty="0" smtClean="0"/>
              <a:t>Training and certification in both traditional power systems and emerging topics such as cyber-security are essential</a:t>
            </a:r>
          </a:p>
          <a:p>
            <a:r>
              <a:rPr lang="en-US" sz="2000" dirty="0" smtClean="0"/>
              <a:t>Role of </a:t>
            </a:r>
            <a:r>
              <a:rPr lang="en-US" sz="2000" dirty="0" err="1" smtClean="0"/>
              <a:t>testbeds</a:t>
            </a:r>
            <a:r>
              <a:rPr lang="en-US" sz="2000" dirty="0" smtClean="0"/>
              <a:t> is a highly compelling one in education and training as well.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829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8119-51AB-4F5B-9596-D93848418EF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7867" y="5794924"/>
            <a:ext cx="406579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A5002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Nexus of the digital and physical worlds</a:t>
            </a:r>
            <a:endParaRPr lang="en-US" dirty="0"/>
          </a:p>
        </p:txBody>
      </p:sp>
      <p:pic>
        <p:nvPicPr>
          <p:cNvPr id="21506" name="Picture 2" descr="http://www.tcs.com/about/research/research_areas/systems/PublishingImages/TCS-Cyber-PhysicalSyst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1164885"/>
            <a:ext cx="6230274" cy="44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370" y="6127862"/>
            <a:ext cx="212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www.tcs.com)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95800" y="3276600"/>
            <a:ext cx="496202" cy="45912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3304822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CPS Science</a:t>
            </a:r>
            <a:endParaRPr lang="en-US" sz="1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r>
              <a:rPr lang="en-US" dirty="0" smtClean="0">
                <a:solidFill>
                  <a:srgbClr val="004699"/>
                </a:solidFill>
              </a:rPr>
              <a:t>Cyber Physical Systems</a:t>
            </a:r>
            <a:endParaRPr lang="en-US" dirty="0">
              <a:solidFill>
                <a:srgbClr val="004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8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699"/>
                </a:solidFill>
              </a:rPr>
              <a:t>A Snapshot of the Report</a:t>
            </a:r>
            <a:endParaRPr lang="en-US" dirty="0">
              <a:solidFill>
                <a:srgbClr val="004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6313"/>
            <a:ext cx="8380714" cy="534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05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699"/>
                </a:solidFill>
              </a:rPr>
              <a:t>Overview</a:t>
            </a:r>
            <a:endParaRPr lang="en-US" dirty="0">
              <a:solidFill>
                <a:srgbClr val="004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 smtClean="0"/>
              <a:t>Workshop on Energy Cyber Physical Systems</a:t>
            </a:r>
          </a:p>
          <a:p>
            <a:r>
              <a:rPr lang="en-US" dirty="0" smtClean="0"/>
              <a:t>Dec 16-17, 2013</a:t>
            </a:r>
          </a:p>
          <a:p>
            <a:r>
              <a:rPr lang="en-US" dirty="0" smtClean="0"/>
              <a:t>Goals: Research challenges and opportunities related to </a:t>
            </a:r>
            <a:r>
              <a:rPr lang="en-US" b="1" i="1" dirty="0" smtClean="0"/>
              <a:t>Energy Cyber Physical Systems</a:t>
            </a:r>
          </a:p>
          <a:p>
            <a:r>
              <a:rPr lang="en-US" dirty="0" smtClean="0"/>
              <a:t>Over a hundred participants and written contributions</a:t>
            </a:r>
          </a:p>
          <a:p>
            <a:r>
              <a:rPr lang="en-US" dirty="0" smtClean="0"/>
              <a:t>A report prepared by </a:t>
            </a:r>
            <a:r>
              <a:rPr lang="en-US" dirty="0" err="1" smtClean="0"/>
              <a:t>Kezunovic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145797"/>
            <a:ext cx="1600200" cy="2712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879068"/>
            <a:ext cx="432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Waterview</a:t>
            </a:r>
            <a:r>
              <a:rPr lang="en-US" dirty="0" smtClean="0"/>
              <a:t> Conference Center, Arlington, 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00400"/>
            <a:ext cx="6781800" cy="563562"/>
          </a:xfrm>
        </p:spPr>
        <p:txBody>
          <a:bodyPr/>
          <a:lstStyle/>
          <a:p>
            <a:r>
              <a:rPr lang="en-US" sz="5400" dirty="0" smtClean="0">
                <a:solidFill>
                  <a:srgbClr val="004699"/>
                </a:solidFill>
              </a:rPr>
              <a:t>Overview of the report</a:t>
            </a:r>
            <a:endParaRPr lang="en-US" sz="5400" dirty="0">
              <a:solidFill>
                <a:srgbClr val="004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4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8119-51AB-4F5B-9596-D93848418EF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6" y="1066800"/>
            <a:ext cx="5614127" cy="3804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128" y="5223064"/>
            <a:ext cx="507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apt example of an Energy-Cyber Physical System!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663548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Electricity corresponds to 40% of the total energy consumption in the US at present.</a:t>
            </a:r>
          </a:p>
          <a:p>
            <a:r>
              <a:rPr lang="en-US" dirty="0" smtClean="0"/>
              <a:t>(primary focus of the report)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r>
              <a:rPr lang="en-US" dirty="0" smtClean="0">
                <a:solidFill>
                  <a:srgbClr val="004699"/>
                </a:solidFill>
              </a:rPr>
              <a:t>The Electricity </a:t>
            </a:r>
            <a:r>
              <a:rPr lang="en-US" dirty="0">
                <a:solidFill>
                  <a:srgbClr val="004699"/>
                </a:solidFill>
              </a:rPr>
              <a:t>G</a:t>
            </a:r>
            <a:r>
              <a:rPr lang="en-US" dirty="0" smtClean="0">
                <a:solidFill>
                  <a:srgbClr val="004699"/>
                </a:solidFill>
              </a:rPr>
              <a:t>rid</a:t>
            </a:r>
            <a:endParaRPr lang="en-US" dirty="0">
              <a:solidFill>
                <a:srgbClr val="004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4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699"/>
                </a:solidFill>
              </a:rPr>
              <a:t>Traditional Electricity Grid</a:t>
            </a:r>
            <a:endParaRPr lang="en-US" dirty="0">
              <a:solidFill>
                <a:srgbClr val="004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6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295400"/>
            <a:ext cx="50958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3352800"/>
            <a:ext cx="8229600" cy="224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hangingPunct="0"/>
            <a:r>
              <a:rPr lang="en-US" sz="1600" dirty="0"/>
              <a:t>Bulk conventional generation to achieve economies of </a:t>
            </a:r>
            <a:r>
              <a:rPr lang="en-US" sz="1600" dirty="0" smtClean="0"/>
              <a:t>scale</a:t>
            </a:r>
            <a:endParaRPr lang="en-US" sz="1600" dirty="0"/>
          </a:p>
          <a:p>
            <a:pPr lvl="0" hangingPunct="0"/>
            <a:r>
              <a:rPr lang="en-US" sz="1600" dirty="0"/>
              <a:t>A model involving generation, transmission, distribution, and the </a:t>
            </a:r>
            <a:r>
              <a:rPr lang="en-US" sz="1600" dirty="0" smtClean="0"/>
              <a:t>consumer</a:t>
            </a:r>
            <a:endParaRPr lang="en-US" sz="1600" dirty="0"/>
          </a:p>
          <a:p>
            <a:pPr lvl="0" hangingPunct="0"/>
            <a:r>
              <a:rPr lang="en-US" sz="1600" dirty="0"/>
              <a:t>A “load-following” control paradigm, in which the consumer uses energy at will and the system responds to the consumer demand by producing matching resources</a:t>
            </a:r>
            <a:r>
              <a:rPr lang="en-US" sz="1600" dirty="0" smtClean="0"/>
              <a:t>.</a:t>
            </a:r>
            <a:endParaRPr lang="en-US" sz="1600" dirty="0"/>
          </a:p>
          <a:p>
            <a:pPr lvl="0" hangingPunct="0"/>
            <a:r>
              <a:rPr lang="en-US" sz="1600" dirty="0"/>
              <a:t>Just in time operation, with virtually no energy </a:t>
            </a:r>
            <a:r>
              <a:rPr lang="en-US" sz="1600" dirty="0" smtClean="0"/>
              <a:t>storage</a:t>
            </a:r>
            <a:endParaRPr lang="en-US" sz="1600" dirty="0"/>
          </a:p>
          <a:p>
            <a:pPr lvl="0" hangingPunct="0"/>
            <a:r>
              <a:rPr lang="en-US" sz="1600" dirty="0"/>
              <a:t>Control and stability established by inertia of large synchronous </a:t>
            </a:r>
            <a:r>
              <a:rPr lang="en-US" sz="1600" dirty="0" smtClean="0"/>
              <a:t>generators</a:t>
            </a:r>
            <a:endParaRPr lang="en-US" sz="1600" dirty="0"/>
          </a:p>
          <a:p>
            <a:pPr lvl="0" hangingPunct="0"/>
            <a:r>
              <a:rPr lang="en-US" sz="1600" dirty="0"/>
              <a:t>Centralized investment, planning, operation and control by electric </a:t>
            </a:r>
            <a:r>
              <a:rPr lang="en-US" sz="1600" dirty="0" smtClean="0"/>
              <a:t>utilities </a:t>
            </a:r>
          </a:p>
          <a:p>
            <a:pPr lvl="0" hangingPunct="0"/>
            <a:r>
              <a:rPr lang="en-US" sz="1600" dirty="0" smtClean="0"/>
              <a:t>Electricity markets engage energy producers and providers – not consumers</a:t>
            </a:r>
            <a:endParaRPr lang="en-US" sz="1600" dirty="0"/>
          </a:p>
          <a:p>
            <a:pPr lvl="0" hangingPunct="0"/>
            <a:r>
              <a:rPr lang="en-US" sz="1600" dirty="0"/>
              <a:t>Utility business model based on revenue according to sales </a:t>
            </a:r>
            <a:r>
              <a:rPr lang="en-US" sz="1600" dirty="0" smtClean="0"/>
              <a:t>volume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6566356"/>
            <a:ext cx="7239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dirty="0" smtClean="0"/>
              <a:t>Figure source: Joe Hughes presentation at the NIST Standards Workshop 2006</a:t>
            </a:r>
          </a:p>
        </p:txBody>
      </p:sp>
    </p:spTree>
    <p:extLst>
      <p:ext uri="{BB962C8B-B14F-4D97-AF65-F5344CB8AC3E}">
        <p14:creationId xmlns:p14="http://schemas.microsoft.com/office/powerpoint/2010/main" val="144806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4699"/>
                </a:solidFill>
              </a:rPr>
              <a:t>Paradigm Shift: From Current to Smart Grids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8119-51AB-4F5B-9596-D93848418E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3262259">
            <a:off x="3825318" y="2625698"/>
            <a:ext cx="657376" cy="42574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295400" y="6129884"/>
            <a:ext cx="7797728" cy="307731"/>
          </a:xfrm>
          <a:prstGeom prst="rect">
            <a:avLst/>
          </a:prstGeom>
          <a:solidFill>
            <a:schemeClr val="bg2"/>
          </a:solidFill>
          <a:ln w="19050">
            <a:solidFill>
              <a:srgbClr val="003399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Fundamental </a:t>
            </a:r>
            <a:r>
              <a:rPr lang="en-US" sz="1400" dirty="0" smtClean="0"/>
              <a:t>transformation </a:t>
            </a:r>
            <a:r>
              <a:rPr lang="en-US" sz="1400" dirty="0"/>
              <a:t>of the planning, control &amp; management of the Energy Cyber Physical System</a:t>
            </a:r>
          </a:p>
        </p:txBody>
      </p:sp>
      <p:pic>
        <p:nvPicPr>
          <p:cNvPr id="1028" name="Picture 4" descr="http://roselawgroupreporter.com/wp-content/uploads/2013/07/ElectricityDeregu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86899"/>
            <a:ext cx="1828800" cy="12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58945" y="2466975"/>
            <a:ext cx="2570396" cy="1543036"/>
            <a:chOff x="758945" y="2466975"/>
            <a:chExt cx="2570396" cy="154303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466975"/>
              <a:ext cx="1424341" cy="1543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58945" y="2769421"/>
              <a:ext cx="142510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accent3"/>
                  </a:solidFill>
                </a:rPr>
                <a:t>Environmental Sustainability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61798" y="4288413"/>
            <a:ext cx="2957398" cy="1473021"/>
            <a:chOff x="228600" y="4288413"/>
            <a:chExt cx="2957398" cy="147302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498" y="4288413"/>
              <a:ext cx="1714500" cy="1473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28600" y="4288413"/>
              <a:ext cx="142510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tx2"/>
                  </a:solidFill>
                </a:rPr>
                <a:t>Advanced</a:t>
              </a:r>
            </a:p>
            <a:p>
              <a:pPr algn="ctr"/>
              <a:r>
                <a:rPr lang="en-US" sz="1350" b="1" dirty="0">
                  <a:solidFill>
                    <a:schemeClr val="tx2"/>
                  </a:solidFill>
                </a:rPr>
                <a:t>Technologies</a:t>
              </a: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511404" y="1162150"/>
            <a:ext cx="5127396" cy="1127093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  <a:effectLst>
            <a:outerShdw blurRad="40000" dist="20000" dir="51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4" y="1159734"/>
            <a:ext cx="5127396" cy="120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614259"/>
            <a:ext cx="5816528" cy="19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Round Diagonal Corner Rectangle 68"/>
          <p:cNvSpPr/>
          <p:nvPr/>
        </p:nvSpPr>
        <p:spPr>
          <a:xfrm>
            <a:off x="3200400" y="3581400"/>
            <a:ext cx="5738459" cy="2003759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  <a:effectLst>
            <a:outerShdw blurRad="40000" dist="20000" dir="51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458200" cy="76200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4699"/>
                </a:solidFill>
              </a:rPr>
              <a:t>Implications on Information and Decision-making</a:t>
            </a:r>
            <a:endParaRPr lang="en-US" sz="3200" dirty="0">
              <a:solidFill>
                <a:srgbClr val="00469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8119-51AB-4F5B-9596-D93848418EF9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0462" y="866772"/>
            <a:ext cx="3871938" cy="3552828"/>
            <a:chOff x="90462" y="0"/>
            <a:chExt cx="4124348" cy="3857628"/>
          </a:xfrm>
        </p:grpSpPr>
        <p:sp>
          <p:nvSpPr>
            <p:cNvPr id="13" name="TextBox 12"/>
            <p:cNvSpPr txBox="1"/>
            <p:nvPr/>
          </p:nvSpPr>
          <p:spPr>
            <a:xfrm>
              <a:off x="928662" y="3500438"/>
              <a:ext cx="3286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Conventional Grid</a:t>
              </a:r>
              <a:endParaRPr lang="de-DE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92"/>
            <p:cNvGrpSpPr/>
            <p:nvPr/>
          </p:nvGrpSpPr>
          <p:grpSpPr>
            <a:xfrm>
              <a:off x="90462" y="0"/>
              <a:ext cx="3643338" cy="3857628"/>
              <a:chOff x="142844" y="0"/>
              <a:chExt cx="3643338" cy="3857628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214282" y="785794"/>
                <a:ext cx="785818" cy="35719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8820" y="857232"/>
                <a:ext cx="1143008" cy="250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9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Generation</a:t>
                </a:r>
                <a:endParaRPr lang="de-D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5720" y="1357298"/>
                <a:ext cx="71438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Rounded Rectangle 17"/>
              <p:cNvSpPr/>
              <p:nvPr/>
            </p:nvSpPr>
            <p:spPr>
              <a:xfrm>
                <a:off x="214282" y="1285860"/>
                <a:ext cx="857256" cy="78581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9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8791" y="2643182"/>
                <a:ext cx="210003" cy="785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1643042" y="2643182"/>
                <a:ext cx="357190" cy="85725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5720" y="2906909"/>
                <a:ext cx="10001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700" b="1" dirty="0" smtClean="0">
                    <a:latin typeface="Arial" pitchFamily="34" charset="0"/>
                    <a:cs typeface="Arial" pitchFamily="34" charset="0"/>
                  </a:rPr>
                  <a:t>Distribution Consumers</a:t>
                </a:r>
                <a:endParaRPr lang="de-DE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2" name="Straight Connector 21"/>
              <p:cNvCxnSpPr>
                <a:stCxn id="20" idx="1"/>
                <a:endCxn id="41" idx="6"/>
              </p:cNvCxnSpPr>
              <p:nvPr/>
            </p:nvCxnSpPr>
            <p:spPr>
              <a:xfrm rot="10800000">
                <a:off x="1000100" y="3071810"/>
                <a:ext cx="642942" cy="158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2"/>
              <p:cNvSpPr/>
              <p:nvPr/>
            </p:nvSpPr>
            <p:spPr>
              <a:xfrm>
                <a:off x="1285852" y="2214554"/>
                <a:ext cx="1000132" cy="35719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57290" y="2269474"/>
                <a:ext cx="100013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9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Distribution</a:t>
                </a:r>
                <a:endParaRPr lang="de-D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71736" y="1285861"/>
                <a:ext cx="291608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00298" y="1214422"/>
                <a:ext cx="428628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000364" y="1500174"/>
                <a:ext cx="714380" cy="3571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000364" y="1549588"/>
                <a:ext cx="714380" cy="33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700" b="1" dirty="0" smtClean="0">
                    <a:latin typeface="Arial" pitchFamily="34" charset="0"/>
                    <a:cs typeface="Arial" pitchFamily="34" charset="0"/>
                  </a:rPr>
                  <a:t>Industrial </a:t>
                </a:r>
              </a:p>
              <a:p>
                <a:r>
                  <a:rPr lang="de-DE" sz="700" b="1" dirty="0" err="1" smtClean="0">
                    <a:latin typeface="Arial" pitchFamily="34" charset="0"/>
                    <a:cs typeface="Arial" pitchFamily="34" charset="0"/>
                  </a:rPr>
                  <a:t>Consumers</a:t>
                </a:r>
                <a:endParaRPr lang="de-DE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214546" y="714356"/>
                <a:ext cx="1000132" cy="4286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14546" y="785794"/>
                <a:ext cx="100013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9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Transmission</a:t>
                </a:r>
                <a:endParaRPr lang="de-D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1285852" y="142876"/>
                <a:ext cx="785818" cy="500066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285852" y="214314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900" b="1" dirty="0" smtClean="0">
                    <a:latin typeface="Arial" pitchFamily="34" charset="0"/>
                    <a:cs typeface="Arial" pitchFamily="34" charset="0"/>
                  </a:rPr>
                  <a:t>Network</a:t>
                </a:r>
              </a:p>
              <a:p>
                <a:r>
                  <a:rPr lang="de-DE" sz="900" b="1" dirty="0" smtClean="0">
                    <a:latin typeface="Arial" pitchFamily="34" charset="0"/>
                    <a:cs typeface="Arial" pitchFamily="34" charset="0"/>
                  </a:rPr>
                  <a:t>Operations</a:t>
                </a:r>
                <a:endParaRPr lang="de-DE" sz="9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3" name="Shape 32"/>
              <p:cNvCxnSpPr>
                <a:stCxn id="26" idx="2"/>
                <a:endCxn id="20" idx="3"/>
              </p:cNvCxnSpPr>
              <p:nvPr/>
            </p:nvCxnSpPr>
            <p:spPr>
              <a:xfrm rot="5400000">
                <a:off x="1893075" y="2250273"/>
                <a:ext cx="928694" cy="71438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ounded Rectangle 33"/>
              <p:cNvSpPr/>
              <p:nvPr/>
            </p:nvSpPr>
            <p:spPr>
              <a:xfrm>
                <a:off x="142844" y="0"/>
                <a:ext cx="3643338" cy="38576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5" name="Straight Arrow Connector 34"/>
              <p:cNvCxnSpPr>
                <a:stCxn id="18" idx="3"/>
                <a:endCxn id="26" idx="1"/>
              </p:cNvCxnSpPr>
              <p:nvPr/>
            </p:nvCxnSpPr>
            <p:spPr>
              <a:xfrm>
                <a:off x="1071538" y="1678769"/>
                <a:ext cx="142876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7" idx="2"/>
                <a:endCxn id="26" idx="3"/>
              </p:cNvCxnSpPr>
              <p:nvPr/>
            </p:nvCxnSpPr>
            <p:spPr>
              <a:xfrm rot="10800000">
                <a:off x="2928926" y="1678769"/>
                <a:ext cx="714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642910" y="357166"/>
                <a:ext cx="571504" cy="35719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2143108" y="285728"/>
                <a:ext cx="571504" cy="35719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0800000">
                <a:off x="1214414" y="1000108"/>
                <a:ext cx="857256" cy="1588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sysDash"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5400000" flipH="1" flipV="1">
                <a:off x="1607323" y="1464455"/>
                <a:ext cx="928694" cy="428628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285720" y="2857496"/>
                <a:ext cx="714380" cy="42862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3584212" y="1981200"/>
            <a:ext cx="5331188" cy="4800600"/>
            <a:chOff x="3581400" y="2286001"/>
            <a:chExt cx="5407388" cy="4953000"/>
          </a:xfrm>
        </p:grpSpPr>
        <p:sp>
          <p:nvSpPr>
            <p:cNvPr id="43" name="Rounded Rectangle 42"/>
            <p:cNvSpPr/>
            <p:nvPr/>
          </p:nvSpPr>
          <p:spPr>
            <a:xfrm>
              <a:off x="3581400" y="2426884"/>
              <a:ext cx="5407388" cy="436739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027976" y="4681023"/>
              <a:ext cx="740743" cy="35220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27976" y="4681023"/>
              <a:ext cx="962965" cy="364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latin typeface="Arial" pitchFamily="34" charset="0"/>
                  <a:cs typeface="Arial" pitchFamily="34" charset="0"/>
                </a:rPr>
                <a:t>Network</a:t>
              </a:r>
            </a:p>
            <a:p>
              <a:r>
                <a:rPr lang="de-DE" sz="900" b="1" dirty="0" smtClean="0">
                  <a:latin typeface="Arial" pitchFamily="34" charset="0"/>
                  <a:cs typeface="Arial" pitchFamily="34" charset="0"/>
                </a:rPr>
                <a:t>Operations</a:t>
              </a:r>
              <a:endParaRPr lang="de-DE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472417" y="3413070"/>
              <a:ext cx="4222233" cy="2817674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287234" y="3272186"/>
              <a:ext cx="888891" cy="3522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87234" y="3314368"/>
              <a:ext cx="962965" cy="22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Smart Meters</a:t>
              </a:r>
              <a:endParaRPr lang="de-D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657605" y="6019419"/>
              <a:ext cx="962965" cy="3522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065016" y="5808093"/>
              <a:ext cx="888891" cy="3522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694645" y="3272186"/>
              <a:ext cx="962965" cy="3522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57605" y="6089860"/>
              <a:ext cx="1037040" cy="22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Transmission</a:t>
              </a:r>
              <a:endParaRPr lang="de-D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65016" y="5878535"/>
              <a:ext cx="962965" cy="22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Distribution</a:t>
              </a:r>
              <a:endParaRPr lang="de-D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94645" y="3326340"/>
              <a:ext cx="1111114" cy="22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Smart Devices</a:t>
              </a:r>
              <a:endParaRPr lang="de-D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94640" y="3060860"/>
              <a:ext cx="516179" cy="35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76125" y="4258372"/>
              <a:ext cx="409274" cy="35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61308" y="6160302"/>
              <a:ext cx="235833" cy="54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31674" y="4821907"/>
              <a:ext cx="444446" cy="35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31674" y="5315000"/>
              <a:ext cx="444446" cy="28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31674" y="4328814"/>
              <a:ext cx="370371" cy="35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TextBox 61"/>
            <p:cNvSpPr txBox="1"/>
            <p:nvPr/>
          </p:nvSpPr>
          <p:spPr>
            <a:xfrm>
              <a:off x="4250194" y="5369154"/>
              <a:ext cx="666668" cy="22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latin typeface="Arial" pitchFamily="34" charset="0"/>
                  <a:cs typeface="Arial" pitchFamily="34" charset="0"/>
                </a:rPr>
                <a:t>DERs</a:t>
              </a:r>
              <a:endParaRPr lang="de-DE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3368173">
              <a:off x="7113856" y="4540938"/>
              <a:ext cx="1316051" cy="223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 smtClean="0">
                  <a:latin typeface="Arial" pitchFamily="34" charset="0"/>
                  <a:cs typeface="Arial" pitchFamily="34" charset="0"/>
                </a:rPr>
                <a:t>Communication links</a:t>
              </a:r>
              <a:endParaRPr lang="de-DE" sz="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732752" y="3060860"/>
              <a:ext cx="443378" cy="352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324279" y="5769584"/>
              <a:ext cx="592561" cy="390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27971" y="5656643"/>
              <a:ext cx="444446" cy="32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7" name="TextBox 66"/>
            <p:cNvSpPr txBox="1"/>
            <p:nvPr/>
          </p:nvSpPr>
          <p:spPr>
            <a:xfrm>
              <a:off x="5879828" y="2990419"/>
              <a:ext cx="1259262" cy="22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latin typeface="Arial" pitchFamily="34" charset="0"/>
                  <a:cs typeface="Arial" pitchFamily="34" charset="0"/>
                </a:rPr>
                <a:t>Demand Response</a:t>
              </a:r>
              <a:endParaRPr lang="de-DE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5255172" y="3651399"/>
              <a:ext cx="4953000" cy="22222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r>
                <a:rPr lang="en-US" sz="1200" b="1" cap="none" spc="0" dirty="0" smtClean="0">
                  <a:ln/>
                  <a:solidFill>
                    <a:srgbClr val="00B050"/>
                  </a:solidFill>
                  <a:effectLst/>
                  <a:latin typeface="Arial" pitchFamily="34" charset="0"/>
                  <a:cs typeface="Arial" pitchFamily="34" charset="0"/>
                </a:rPr>
                <a:t>Energy Efficiency</a:t>
              </a:r>
              <a:endParaRPr lang="en-US" sz="1200" b="1" cap="none" spc="0" dirty="0">
                <a:ln/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02046" y="4328814"/>
              <a:ext cx="1037040" cy="3522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24268" y="4399256"/>
              <a:ext cx="962965" cy="22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Utilities</a:t>
              </a:r>
              <a:endParaRPr lang="de-D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546491" y="5613055"/>
              <a:ext cx="1037040" cy="3684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94640" y="5699785"/>
              <a:ext cx="962965" cy="22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Microgrid</a:t>
              </a:r>
              <a:endParaRPr lang="de-D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620565" y="3682864"/>
              <a:ext cx="814817" cy="3522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620565" y="3682864"/>
              <a:ext cx="888891" cy="364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Industrial Consumers</a:t>
              </a:r>
              <a:endParaRPr lang="de-D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7657610" y="3694837"/>
              <a:ext cx="814817" cy="3522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57610" y="3694837"/>
              <a:ext cx="879016" cy="364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Distribution Consumers</a:t>
              </a:r>
              <a:endParaRPr lang="de-D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805759" y="5244558"/>
              <a:ext cx="888891" cy="4930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805759" y="5236901"/>
              <a:ext cx="1111114" cy="50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Distributed Community Storage</a:t>
              </a:r>
              <a:endParaRPr lang="de-D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472417" y="2990419"/>
              <a:ext cx="4296307" cy="1127070"/>
            </a:xfrm>
            <a:prstGeom prst="roundRect">
              <a:avLst/>
            </a:prstGeom>
            <a:noFill/>
            <a:ln w="127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rot="5400000" flipH="1" flipV="1">
              <a:off x="5864585" y="5489288"/>
              <a:ext cx="845302" cy="74074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6200000" flipV="1">
              <a:off x="6562842" y="5087329"/>
              <a:ext cx="633977" cy="666668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44" idx="3"/>
            </p:cNvCxnSpPr>
            <p:nvPr/>
          </p:nvCxnSpPr>
          <p:spPr>
            <a:xfrm rot="10800000">
              <a:off x="6768719" y="4857129"/>
              <a:ext cx="962965" cy="387430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ounded Rectangle 82"/>
            <p:cNvSpPr/>
            <p:nvPr/>
          </p:nvSpPr>
          <p:spPr>
            <a:xfrm>
              <a:off x="4250194" y="4962791"/>
              <a:ext cx="1037040" cy="3522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76120" y="5016945"/>
              <a:ext cx="1259262" cy="22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Energy providers</a:t>
              </a:r>
              <a:endParaRPr lang="de-D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657600" y="4187930"/>
              <a:ext cx="2000005" cy="1901930"/>
            </a:xfrm>
            <a:prstGeom prst="roundRect">
              <a:avLst/>
            </a:prstGeom>
            <a:noFill/>
            <a:ln w="127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TextBox 85"/>
            <p:cNvSpPr txBox="1"/>
            <p:nvPr/>
          </p:nvSpPr>
          <p:spPr>
            <a:xfrm rot="5400000">
              <a:off x="4749323" y="4870358"/>
              <a:ext cx="1479279" cy="255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Generation Facilities</a:t>
              </a:r>
              <a:endParaRPr lang="de-DE" sz="1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 flipH="1" flipV="1">
              <a:off x="5588979" y="3689389"/>
              <a:ext cx="211326" cy="222223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6200000" flipV="1">
              <a:off x="7331541" y="3724609"/>
              <a:ext cx="281767" cy="222223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5400000">
              <a:off x="5418323" y="4078635"/>
              <a:ext cx="774860" cy="148149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5400000">
              <a:off x="5794143" y="3706447"/>
              <a:ext cx="986186" cy="962965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5731679" y="5103674"/>
              <a:ext cx="444446" cy="140884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16200000" flipV="1">
              <a:off x="5670319" y="5517244"/>
              <a:ext cx="493093" cy="370371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>
              <a:off x="5754577" y="4560831"/>
              <a:ext cx="2324581" cy="592594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6694645" y="5948977"/>
              <a:ext cx="296297" cy="140884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16200000" flipH="1">
              <a:off x="6339906" y="4642170"/>
              <a:ext cx="2042814" cy="148149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5400000">
              <a:off x="4862053" y="4783054"/>
              <a:ext cx="2183698" cy="148149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rot="16200000" flipH="1">
              <a:off x="6621674" y="3915957"/>
              <a:ext cx="1479279" cy="1037040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5400000" flipH="1" flipV="1">
              <a:off x="7718258" y="4645762"/>
              <a:ext cx="915744" cy="1647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16200000" flipH="1">
              <a:off x="5930682" y="4010722"/>
              <a:ext cx="1972372" cy="1481485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6250199" y="3553953"/>
              <a:ext cx="370371" cy="1566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>
              <a:off x="6421958" y="3967524"/>
              <a:ext cx="915744" cy="370371"/>
            </a:xfrm>
            <a:prstGeom prst="straightConnector1">
              <a:avLst/>
            </a:prstGeom>
            <a:ln w="15875">
              <a:solidFill>
                <a:srgbClr val="00B05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 rot="2233951">
            <a:off x="2865382" y="3141016"/>
            <a:ext cx="1722597" cy="46233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-27887" y="4629219"/>
            <a:ext cx="3609287" cy="970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Multi-scale integrative view</a:t>
            </a:r>
          </a:p>
          <a:p>
            <a:r>
              <a:rPr lang="en-US" dirty="0"/>
              <a:t>Expandable and flexible architecture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24490" y="1105573"/>
            <a:ext cx="4038600" cy="762000"/>
            <a:chOff x="4024490" y="1105573"/>
            <a:chExt cx="4038600" cy="762000"/>
          </a:xfrm>
        </p:grpSpPr>
        <p:sp>
          <p:nvSpPr>
            <p:cNvPr id="107" name="Rectangle 106"/>
            <p:cNvSpPr/>
            <p:nvPr/>
          </p:nvSpPr>
          <p:spPr>
            <a:xfrm>
              <a:off x="4024490" y="1105573"/>
              <a:ext cx="4038600" cy="762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4581" y="1335291"/>
              <a:ext cx="36740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Hierarchical human-administrated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85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699"/>
                </a:solidFill>
              </a:rPr>
              <a:t>Key Questions</a:t>
            </a:r>
            <a:endParaRPr lang="en-US" dirty="0">
              <a:solidFill>
                <a:srgbClr val="004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FE94-9202-4109-94F5-84CAE070B860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599" y="1219200"/>
            <a:ext cx="83820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 smtClean="0"/>
              <a:t>How </a:t>
            </a:r>
            <a:r>
              <a:rPr lang="en-US" sz="1600" dirty="0"/>
              <a:t>do we provide incentives for active participation by customers?</a:t>
            </a:r>
          </a:p>
          <a:p>
            <a:pPr lvl="0"/>
            <a:r>
              <a:rPr lang="en-US" sz="1600" dirty="0"/>
              <a:t>How do we integrate flexible markets with cyber-physical energy systems, from retail to wholesale? </a:t>
            </a:r>
          </a:p>
          <a:p>
            <a:pPr lvl="0"/>
            <a:r>
              <a:rPr lang="en-US" sz="1600" dirty="0"/>
              <a:t>How do we design market </a:t>
            </a:r>
            <a:r>
              <a:rPr lang="en-US" sz="1600" dirty="0" smtClean="0"/>
              <a:t>mechanisms and </a:t>
            </a:r>
            <a:r>
              <a:rPr lang="en-US" sz="1600" dirty="0"/>
              <a:t>policies for cyber-secure energy systems?</a:t>
            </a:r>
          </a:p>
          <a:p>
            <a:pPr lvl="0"/>
            <a:r>
              <a:rPr lang="en-US" sz="1600" dirty="0" smtClean="0"/>
              <a:t>How </a:t>
            </a:r>
            <a:r>
              <a:rPr lang="en-US" sz="1600" dirty="0"/>
              <a:t>do we schedule and control energy exchanges across multiple layers with quantifiable performances?</a:t>
            </a:r>
          </a:p>
          <a:p>
            <a:r>
              <a:rPr lang="en-US" sz="1600" dirty="0"/>
              <a:t>How do we ensure that the security and </a:t>
            </a:r>
            <a:r>
              <a:rPr lang="en-US" sz="1600" dirty="0" smtClean="0"/>
              <a:t>privacy </a:t>
            </a:r>
            <a:r>
              <a:rPr lang="en-US" sz="1600" dirty="0"/>
              <a:t>of grid operation as complex cyber systems </a:t>
            </a:r>
            <a:br>
              <a:rPr lang="en-US" sz="1600" dirty="0"/>
            </a:br>
            <a:r>
              <a:rPr lang="en-US" sz="1600" dirty="0"/>
              <a:t>are introduced at all levels?</a:t>
            </a:r>
          </a:p>
          <a:p>
            <a:pPr lvl="0"/>
            <a:r>
              <a:rPr lang="en-US" sz="1600" dirty="0" smtClean="0"/>
              <a:t>How </a:t>
            </a:r>
            <a:r>
              <a:rPr lang="en-US" sz="1600" dirty="0"/>
              <a:t>do we standardize the design process to enable plug-and-play in ways that are compatible with the long lifecycles of energy system components? </a:t>
            </a:r>
          </a:p>
          <a:p>
            <a:pPr lvl="0"/>
            <a:r>
              <a:rPr lang="en-US" sz="1600" dirty="0"/>
              <a:t>How do we enhance the operation of the grid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so </a:t>
            </a:r>
            <a:r>
              <a:rPr lang="en-US" sz="1600" dirty="0"/>
              <a:t>that it can be operated closer to its stability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margin </a:t>
            </a:r>
            <a:r>
              <a:rPr lang="en-US" sz="1600" dirty="0"/>
              <a:t>without compromising reliability? </a:t>
            </a:r>
          </a:p>
          <a:p>
            <a:pPr lvl="0"/>
            <a:r>
              <a:rPr lang="en-US" sz="1600" dirty="0" smtClean="0"/>
              <a:t>How do we educate diverse stakeholders</a:t>
            </a:r>
          </a:p>
          <a:p>
            <a:pPr lvl="1"/>
            <a:r>
              <a:rPr lang="en-US" sz="1200" dirty="0" smtClean="0"/>
              <a:t>from technical, policy, economic, business, and public sectors?</a:t>
            </a:r>
            <a:endParaRPr lang="en-US" sz="1200" dirty="0"/>
          </a:p>
          <a:p>
            <a:endParaRPr lang="en-US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46512"/>
            <a:ext cx="3534509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31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IT-AACL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MIT-AACL2</Template>
  <TotalTime>2852</TotalTime>
  <Words>1345</Words>
  <Application>Microsoft Macintosh PowerPoint</Application>
  <PresentationFormat>On-screen Show (4:3)</PresentationFormat>
  <Paragraphs>229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MIT-AACL2</vt:lpstr>
      <vt:lpstr>2013 CPS Energy Workshop </vt:lpstr>
      <vt:lpstr>Cyber Physical Systems</vt:lpstr>
      <vt:lpstr>Overview</vt:lpstr>
      <vt:lpstr>Overview of the report</vt:lpstr>
      <vt:lpstr>The Electricity Grid</vt:lpstr>
      <vt:lpstr>Traditional Electricity Grid</vt:lpstr>
      <vt:lpstr>Paradigm Shift: From Current to Smart Grids</vt:lpstr>
      <vt:lpstr>Implications on Information and Decision-making</vt:lpstr>
      <vt:lpstr>Key Questions</vt:lpstr>
      <vt:lpstr>E-CPS Architecture: Needs and Requirements</vt:lpstr>
      <vt:lpstr>Broad Research Topics</vt:lpstr>
      <vt:lpstr>1. Control &amp; Protection</vt:lpstr>
      <vt:lpstr>Challenges for Control</vt:lpstr>
      <vt:lpstr>2. Challenges for Resilience</vt:lpstr>
      <vt:lpstr>Resilience in E-CPS</vt:lpstr>
      <vt:lpstr>3. Performance Validation: Testbeds </vt:lpstr>
      <vt:lpstr>Challenges</vt:lpstr>
      <vt:lpstr>4. Energy CPS: Education</vt:lpstr>
      <vt:lpstr>Energy CPS: Training and Dissemination</vt:lpstr>
      <vt:lpstr>A Snapshot of the Report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CPS: Medium: Collaborative Research: Co-Design of Multimodal CPS Architectures and Adaptive Controllers</dc:title>
  <dc:creator>Damoon Soudbakhsh</dc:creator>
  <cp:lastModifiedBy>Frankie King</cp:lastModifiedBy>
  <cp:revision>209</cp:revision>
  <cp:lastPrinted>2014-11-05T18:48:03Z</cp:lastPrinted>
  <dcterms:created xsi:type="dcterms:W3CDTF">2013-10-15T16:52:01Z</dcterms:created>
  <dcterms:modified xsi:type="dcterms:W3CDTF">2014-11-06T13:17:49Z</dcterms:modified>
</cp:coreProperties>
</file>