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60" r:id="rId6"/>
    <p:sldId id="259" r:id="rId7"/>
    <p:sldId id="265" r:id="rId8"/>
    <p:sldId id="261" r:id="rId9"/>
    <p:sldId id="264" r:id="rId10"/>
    <p:sldId id="262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12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2ECBDC-DFAE-48E4-B7BA-CA570841A5FB}" type="datetimeFigureOut">
              <a:rPr lang="en-US" smtClean="0"/>
              <a:pPr/>
              <a:t>10/28/2014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971307D-1198-490F-9593-03A936DE3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2ECBDC-DFAE-48E4-B7BA-CA570841A5FB}" type="datetimeFigureOut">
              <a:rPr lang="en-US" smtClean="0"/>
              <a:pPr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1307D-1198-490F-9593-03A936DE3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2ECBDC-DFAE-48E4-B7BA-CA570841A5FB}" type="datetimeFigureOut">
              <a:rPr lang="en-US" smtClean="0"/>
              <a:pPr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1307D-1198-490F-9593-03A936DE3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2ECBDC-DFAE-48E4-B7BA-CA570841A5FB}" type="datetimeFigureOut">
              <a:rPr lang="en-US" smtClean="0"/>
              <a:pPr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1307D-1198-490F-9593-03A936DE39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2ECBDC-DFAE-48E4-B7BA-CA570841A5FB}" type="datetimeFigureOut">
              <a:rPr lang="en-US" smtClean="0"/>
              <a:pPr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1307D-1198-490F-9593-03A936DE39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2ECBDC-DFAE-48E4-B7BA-CA570841A5FB}" type="datetimeFigureOut">
              <a:rPr lang="en-US" smtClean="0"/>
              <a:pPr/>
              <a:t>10/28/2014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1307D-1198-490F-9593-03A936DE39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2ECBDC-DFAE-48E4-B7BA-CA570841A5FB}" type="datetimeFigureOut">
              <a:rPr lang="en-US" smtClean="0"/>
              <a:pPr/>
              <a:t>10/28/2014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1307D-1198-490F-9593-03A936DE3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2ECBDC-DFAE-48E4-B7BA-CA570841A5FB}" type="datetimeFigureOut">
              <a:rPr lang="en-US" smtClean="0"/>
              <a:pPr/>
              <a:t>10/28/2014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1307D-1198-490F-9593-03A936DE39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2ECBDC-DFAE-48E4-B7BA-CA570841A5FB}" type="datetimeFigureOut">
              <a:rPr lang="en-US" smtClean="0"/>
              <a:pPr/>
              <a:t>10/28/2014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1307D-1198-490F-9593-03A936DE3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72ECBDC-DFAE-48E4-B7BA-CA570841A5FB}" type="datetimeFigureOut">
              <a:rPr lang="en-US" smtClean="0"/>
              <a:pPr/>
              <a:t>10/28/2014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1307D-1198-490F-9593-03A936DE3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2ECBDC-DFAE-48E4-B7BA-CA570841A5FB}" type="datetimeFigureOut">
              <a:rPr lang="en-US" smtClean="0"/>
              <a:pPr/>
              <a:t>10/28/2014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971307D-1198-490F-9593-03A936DE39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72ECBDC-DFAE-48E4-B7BA-CA570841A5FB}" type="datetimeFigureOut">
              <a:rPr lang="en-US" smtClean="0"/>
              <a:pPr/>
              <a:t>10/28/2014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971307D-1198-490F-9593-03A936DE39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21</a:t>
            </a:r>
            <a:r>
              <a:rPr lang="en-US" baseline="30000" dirty="0" smtClean="0"/>
              <a:t>st</a:t>
            </a:r>
            <a:r>
              <a:rPr lang="en-US" dirty="0" smtClean="0"/>
              <a:t> Century CPS Education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Reported by</a:t>
            </a:r>
          </a:p>
          <a:p>
            <a:r>
              <a:rPr lang="en-US" dirty="0" smtClean="0"/>
              <a:t>Jack </a:t>
            </a:r>
            <a:r>
              <a:rPr lang="en-US" dirty="0" err="1" smtClean="0"/>
              <a:t>Stankovic</a:t>
            </a:r>
            <a:r>
              <a:rPr lang="en-US" dirty="0" smtClean="0"/>
              <a:t>, Co-Chair</a:t>
            </a:r>
          </a:p>
          <a:p>
            <a:r>
              <a:rPr lang="en-US" dirty="0" smtClean="0"/>
              <a:t>CPS PI Meeting</a:t>
            </a:r>
          </a:p>
          <a:p>
            <a:r>
              <a:rPr lang="en-US" dirty="0" smtClean="0"/>
              <a:t>Nov. 6,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4-year major</a:t>
            </a:r>
          </a:p>
          <a:p>
            <a:r>
              <a:rPr lang="en-US" dirty="0" smtClean="0"/>
              <a:t>Concentration</a:t>
            </a:r>
          </a:p>
          <a:p>
            <a:r>
              <a:rPr lang="en-US" dirty="0" smtClean="0"/>
              <a:t>Devil is in the details</a:t>
            </a:r>
          </a:p>
          <a:p>
            <a:r>
              <a:rPr lang="en-US" dirty="0" smtClean="0"/>
              <a:t>Realisms in departments/universities</a:t>
            </a:r>
          </a:p>
          <a:p>
            <a:r>
              <a:rPr lang="en-US" dirty="0" smtClean="0"/>
              <a:t>What is already being done for Engineering Education </a:t>
            </a:r>
          </a:p>
          <a:p>
            <a:pPr lvl="1"/>
            <a:r>
              <a:rPr lang="en-US" dirty="0" smtClean="0"/>
              <a:t>Teams, multi-disciplinary, hands-on, …</a:t>
            </a:r>
          </a:p>
          <a:p>
            <a:pPr lvl="1"/>
            <a:r>
              <a:rPr lang="en-US" dirty="0" smtClean="0"/>
              <a:t>Grass Roots CPS</a:t>
            </a:r>
          </a:p>
          <a:p>
            <a:r>
              <a:rPr lang="en-US" dirty="0" smtClean="0"/>
              <a:t>Modules and MOOCs</a:t>
            </a:r>
          </a:p>
          <a:p>
            <a:r>
              <a:rPr lang="en-US" dirty="0" smtClean="0"/>
              <a:t>K-12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/>
              <a:t>John (Jack) Stankovic, </a:t>
            </a:r>
            <a:r>
              <a:rPr lang="en-US" i="1" dirty="0"/>
              <a:t>Co-Chair</a:t>
            </a:r>
            <a:r>
              <a:rPr lang="en-US" b="1" dirty="0"/>
              <a:t>, </a:t>
            </a:r>
            <a:r>
              <a:rPr lang="en-US" dirty="0"/>
              <a:t>University of Virginia</a:t>
            </a:r>
          </a:p>
          <a:p>
            <a:r>
              <a:rPr lang="en-US" b="1" dirty="0"/>
              <a:t>James (Jim) Sturges, </a:t>
            </a:r>
            <a:r>
              <a:rPr lang="en-US" i="1" dirty="0"/>
              <a:t>Co-Chair</a:t>
            </a:r>
            <a:r>
              <a:rPr lang="en-US" dirty="0"/>
              <a:t>, Lockheed Martin Corporation (Retired)</a:t>
            </a:r>
          </a:p>
          <a:p>
            <a:r>
              <a:rPr lang="en-US" b="1" dirty="0"/>
              <a:t>Alexandre (Alex) </a:t>
            </a:r>
            <a:r>
              <a:rPr lang="en-US" b="1" dirty="0" err="1"/>
              <a:t>Bayen</a:t>
            </a:r>
            <a:r>
              <a:rPr lang="en-US" dirty="0"/>
              <a:t>, University of California, Berkeley</a:t>
            </a:r>
          </a:p>
          <a:p>
            <a:r>
              <a:rPr lang="en-US" b="1" dirty="0"/>
              <a:t>Charles (Chuck) Farrar</a:t>
            </a:r>
            <a:r>
              <a:rPr lang="en-US" i="1" dirty="0"/>
              <a:t>,</a:t>
            </a:r>
            <a:r>
              <a:rPr lang="en-US" dirty="0"/>
              <a:t> Los Alamos Laboratories</a:t>
            </a:r>
          </a:p>
          <a:p>
            <a:r>
              <a:rPr lang="fr-FR" b="1" dirty="0"/>
              <a:t>Marye Anne Fox</a:t>
            </a:r>
            <a:r>
              <a:rPr lang="fr-FR" dirty="0"/>
              <a:t>, </a:t>
            </a:r>
            <a:r>
              <a:rPr lang="en-US" dirty="0"/>
              <a:t>University of California, San Diego</a:t>
            </a:r>
          </a:p>
          <a:p>
            <a:r>
              <a:rPr lang="nl-BE" b="1" dirty="0"/>
              <a:t>Santiago Grijalva</a:t>
            </a:r>
            <a:r>
              <a:rPr lang="nl-BE" dirty="0"/>
              <a:t>, </a:t>
            </a:r>
            <a:r>
              <a:rPr lang="en-US" dirty="0"/>
              <a:t>Georgia Institute of Technology</a:t>
            </a:r>
          </a:p>
          <a:p>
            <a:r>
              <a:rPr lang="nl-BE" b="1" dirty="0"/>
              <a:t>Himanshu Khurana</a:t>
            </a:r>
            <a:r>
              <a:rPr lang="nl-BE" dirty="0"/>
              <a:t>, </a:t>
            </a:r>
            <a:r>
              <a:rPr lang="en-US" dirty="0"/>
              <a:t>Honeywell International, Inc.</a:t>
            </a:r>
          </a:p>
          <a:p>
            <a:r>
              <a:rPr lang="nl-BE" b="1" dirty="0"/>
              <a:t>Panganamala (PR) R. Kumar, </a:t>
            </a:r>
            <a:r>
              <a:rPr lang="en-US" dirty="0"/>
              <a:t>Texas A&amp;M University-College Station</a:t>
            </a:r>
          </a:p>
          <a:p>
            <a:r>
              <a:rPr lang="nl-BE" b="1" dirty="0"/>
              <a:t>Insup Lee, </a:t>
            </a:r>
            <a:r>
              <a:rPr lang="nl-BE" dirty="0"/>
              <a:t>University of Pennsylvania</a:t>
            </a:r>
            <a:endParaRPr lang="en-US" dirty="0"/>
          </a:p>
          <a:p>
            <a:r>
              <a:rPr lang="nl-BE" b="1" dirty="0"/>
              <a:t>William (Bill) Milam</a:t>
            </a:r>
            <a:r>
              <a:rPr lang="nl-BE" dirty="0"/>
              <a:t>, </a:t>
            </a:r>
            <a:r>
              <a:rPr lang="en-US" dirty="0"/>
              <a:t>Ford Motor Company</a:t>
            </a:r>
          </a:p>
          <a:p>
            <a:r>
              <a:rPr lang="en-US" b="1" dirty="0" err="1"/>
              <a:t>Sanjoy</a:t>
            </a:r>
            <a:r>
              <a:rPr lang="en-US" b="1" dirty="0"/>
              <a:t> </a:t>
            </a:r>
            <a:r>
              <a:rPr lang="en-US" b="1" dirty="0" err="1"/>
              <a:t>Mitter</a:t>
            </a:r>
            <a:r>
              <a:rPr lang="en-US" b="1" dirty="0"/>
              <a:t>, </a:t>
            </a:r>
            <a:r>
              <a:rPr lang="en-US" dirty="0"/>
              <a:t>Massachusetts Institute of Technology </a:t>
            </a:r>
          </a:p>
          <a:p>
            <a:r>
              <a:rPr lang="en-US" b="1" dirty="0"/>
              <a:t>José Moura</a:t>
            </a:r>
            <a:r>
              <a:rPr lang="en-US" dirty="0"/>
              <a:t>, </a:t>
            </a:r>
            <a:r>
              <a:rPr lang="en-US" i="1" dirty="0"/>
              <a:t>NAE</a:t>
            </a:r>
            <a:r>
              <a:rPr lang="en-US" dirty="0"/>
              <a:t>, Carnegie Mellon University</a:t>
            </a:r>
            <a:endParaRPr lang="en-US" b="1" dirty="0"/>
          </a:p>
          <a:p>
            <a:r>
              <a:rPr lang="en-US" b="1" dirty="0"/>
              <a:t>George Pappas, </a:t>
            </a:r>
            <a:r>
              <a:rPr lang="en-US" dirty="0"/>
              <a:t>University of Pennsylvania</a:t>
            </a:r>
          </a:p>
          <a:p>
            <a:r>
              <a:rPr lang="nl-BE" b="1" dirty="0"/>
              <a:t>Paulo Tabuada</a:t>
            </a:r>
            <a:r>
              <a:rPr lang="nl-BE" dirty="0"/>
              <a:t>, </a:t>
            </a:r>
            <a:r>
              <a:rPr lang="en-US" dirty="0"/>
              <a:t>University of California, Los Angeles</a:t>
            </a:r>
          </a:p>
          <a:p>
            <a:r>
              <a:rPr lang="en-US" b="1" dirty="0"/>
              <a:t>Manuela </a:t>
            </a:r>
            <a:r>
              <a:rPr lang="en-US" b="1" dirty="0" err="1"/>
              <a:t>Veloso</a:t>
            </a:r>
            <a:r>
              <a:rPr lang="en-US" i="1" dirty="0"/>
              <a:t>, </a:t>
            </a:r>
            <a:r>
              <a:rPr lang="en-US" dirty="0"/>
              <a:t>Carnegie Mellon University</a:t>
            </a:r>
          </a:p>
          <a:p>
            <a:r>
              <a:rPr lang="fr-FR" b="1" dirty="0"/>
              <a:t> </a:t>
            </a:r>
            <a:endParaRPr lang="en-US" b="1" dirty="0"/>
          </a:p>
          <a:p>
            <a:r>
              <a:rPr lang="en-US" b="1" u="sng" dirty="0"/>
              <a:t>CSTB Staff:</a:t>
            </a:r>
            <a:endParaRPr lang="en-US" dirty="0"/>
          </a:p>
          <a:p>
            <a:r>
              <a:rPr lang="en-US" b="1" dirty="0"/>
              <a:t>Virginia Bacon Talati</a:t>
            </a:r>
            <a:r>
              <a:rPr lang="en-US" dirty="0"/>
              <a:t>, Program Officer</a:t>
            </a:r>
          </a:p>
          <a:p>
            <a:r>
              <a:rPr lang="en-US" b="1" dirty="0" err="1"/>
              <a:t>Shenáe</a:t>
            </a:r>
            <a:r>
              <a:rPr lang="en-US" b="1" dirty="0"/>
              <a:t> A. Bradley</a:t>
            </a:r>
            <a:r>
              <a:rPr lang="en-US" dirty="0"/>
              <a:t>, Senior Program Assistant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Committee on 21</a:t>
            </a:r>
            <a:r>
              <a:rPr lang="en-US" baseline="30000" dirty="0" smtClean="0"/>
              <a:t>st</a:t>
            </a:r>
            <a:r>
              <a:rPr lang="en-US" dirty="0" smtClean="0"/>
              <a:t> CPS Education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7536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CSTB study (National Research Council)</a:t>
            </a:r>
          </a:p>
          <a:p>
            <a:pPr lvl="1"/>
            <a:r>
              <a:rPr lang="en-US" dirty="0" smtClean="0"/>
              <a:t>Thoughtful and comprehensive process</a:t>
            </a:r>
          </a:p>
          <a:p>
            <a:pPr lvl="1"/>
            <a:r>
              <a:rPr lang="en-US" dirty="0" smtClean="0"/>
              <a:t>Significant data collection stages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Breakout session tomorrow</a:t>
            </a:r>
          </a:p>
          <a:p>
            <a:pPr lvl="3"/>
            <a:r>
              <a:rPr lang="en-US" dirty="0" smtClean="0">
                <a:solidFill>
                  <a:schemeClr val="accent4"/>
                </a:solidFill>
              </a:rPr>
              <a:t>Time:   </a:t>
            </a:r>
            <a:r>
              <a:rPr lang="en-US" dirty="0" smtClean="0">
                <a:solidFill>
                  <a:schemeClr val="accent4"/>
                </a:solidFill>
              </a:rPr>
              <a:t>10:30-11:30         </a:t>
            </a:r>
            <a:r>
              <a:rPr lang="en-US" dirty="0" smtClean="0">
                <a:solidFill>
                  <a:schemeClr val="accent4"/>
                </a:solidFill>
              </a:rPr>
              <a:t>Place: </a:t>
            </a:r>
            <a:r>
              <a:rPr lang="en-US" dirty="0" smtClean="0">
                <a:solidFill>
                  <a:schemeClr val="accent4"/>
                </a:solidFill>
              </a:rPr>
              <a:t>Mount Vernon</a:t>
            </a:r>
            <a:endParaRPr lang="en-US" dirty="0" smtClean="0">
              <a:solidFill>
                <a:schemeClr val="accent4"/>
              </a:solidFill>
            </a:endParaRPr>
          </a:p>
          <a:p>
            <a:pPr lvl="3"/>
            <a:r>
              <a:rPr lang="en-US" dirty="0" smtClean="0"/>
              <a:t>Jack </a:t>
            </a:r>
            <a:r>
              <a:rPr lang="en-US" dirty="0" err="1" smtClean="0"/>
              <a:t>Stankovic</a:t>
            </a:r>
            <a:r>
              <a:rPr lang="en-US" dirty="0" smtClean="0"/>
              <a:t> - stankovic@virginia.edu</a:t>
            </a:r>
          </a:p>
          <a:p>
            <a:pPr lvl="3"/>
            <a:r>
              <a:rPr lang="en-US" dirty="0" smtClean="0"/>
              <a:t>Gin </a:t>
            </a:r>
            <a:r>
              <a:rPr lang="en-US" dirty="0" err="1" smtClean="0"/>
              <a:t>BaconTalati</a:t>
            </a:r>
            <a:r>
              <a:rPr lang="en-US" dirty="0" smtClean="0"/>
              <a:t> – vbtalati@nas.edu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NSF sponsored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21</a:t>
            </a:r>
            <a:r>
              <a:rPr lang="en-US" baseline="30000" dirty="0" smtClean="0"/>
              <a:t>st</a:t>
            </a:r>
            <a:r>
              <a:rPr lang="en-US" dirty="0" smtClean="0"/>
              <a:t> Century CPS 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Conduct a study on the current and future needs for CPS education</a:t>
            </a:r>
          </a:p>
          <a:p>
            <a:endParaRPr lang="en-US" dirty="0" smtClean="0"/>
          </a:p>
          <a:p>
            <a:r>
              <a:rPr lang="en-US" dirty="0" smtClean="0"/>
              <a:t>Articulate a vision for a 21</a:t>
            </a:r>
            <a:r>
              <a:rPr lang="en-US" baseline="30000" dirty="0" smtClean="0"/>
              <a:t>st</a:t>
            </a:r>
            <a:r>
              <a:rPr lang="en-US" dirty="0" smtClean="0"/>
              <a:t> Century CPS-capable Workforce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Co-Chairs: Sturgis and </a:t>
            </a:r>
            <a:r>
              <a:rPr lang="en-US" dirty="0" err="1" smtClean="0"/>
              <a:t>Stankovic</a:t>
            </a:r>
            <a:endParaRPr lang="en-US" dirty="0" smtClean="0"/>
          </a:p>
          <a:p>
            <a:r>
              <a:rPr lang="en-US" dirty="0" smtClean="0"/>
              <a:t>Committee (14 additional people)</a:t>
            </a:r>
          </a:p>
          <a:p>
            <a:r>
              <a:rPr lang="en-US" dirty="0" smtClean="0"/>
              <a:t>Workshop 1 – Defining Needs and Identifying Challenges</a:t>
            </a:r>
          </a:p>
          <a:p>
            <a:pPr lvl="1"/>
            <a:r>
              <a:rPr lang="en-US" dirty="0" smtClean="0"/>
              <a:t>Invitees (Industry, Govt., Academia)</a:t>
            </a:r>
          </a:p>
          <a:p>
            <a:r>
              <a:rPr lang="en-US" dirty="0" smtClean="0"/>
              <a:t>Multiple Conference Calls</a:t>
            </a:r>
          </a:p>
          <a:p>
            <a:pPr lvl="1"/>
            <a:r>
              <a:rPr lang="en-US" dirty="0" smtClean="0"/>
              <a:t>Synthesizing Results from Workshop 1</a:t>
            </a:r>
          </a:p>
          <a:p>
            <a:pPr lvl="1"/>
            <a:r>
              <a:rPr lang="en-US" dirty="0" smtClean="0"/>
              <a:t>Clarifications and Organizing Workshop 2</a:t>
            </a:r>
          </a:p>
          <a:p>
            <a:pPr lvl="1"/>
            <a:r>
              <a:rPr lang="en-US" dirty="0" smtClean="0"/>
              <a:t>Planning – final report outline</a:t>
            </a:r>
          </a:p>
          <a:p>
            <a:pPr lvl="1"/>
            <a:r>
              <a:rPr lang="en-US" dirty="0" smtClean="0"/>
              <a:t>JPL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 and Status (1)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Workshop 2 – Developing Solutions</a:t>
            </a:r>
          </a:p>
          <a:p>
            <a:pPr lvl="1"/>
            <a:r>
              <a:rPr lang="en-US" dirty="0" smtClean="0"/>
              <a:t>Invitees (Industry, Academia, Govt.)</a:t>
            </a:r>
          </a:p>
          <a:p>
            <a:pPr lvl="1"/>
            <a:r>
              <a:rPr lang="en-US" dirty="0" smtClean="0"/>
              <a:t>Writing Assignments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Start Writing (Final Report Outline)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Conference Calls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Additional data collection: IOT; Europe; Smart Cities; etc.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Presentation at CPS PI meeting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Workshop 3 – March 2015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Conclusions and Writing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Anonymous Review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Final Report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 and Status (2)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Definitions – Defining CPS difficult</a:t>
            </a:r>
          </a:p>
          <a:p>
            <a:r>
              <a:rPr lang="en-US" dirty="0" smtClean="0"/>
              <a:t>Importance – Societal and Economic Impact</a:t>
            </a:r>
          </a:p>
          <a:p>
            <a:r>
              <a:rPr lang="en-US" dirty="0" smtClean="0"/>
              <a:t>Workforce Needs - who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Skills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/>
              <a:t>required by workforce</a:t>
            </a:r>
          </a:p>
          <a:p>
            <a:r>
              <a:rPr lang="en-US" dirty="0" smtClean="0"/>
              <a:t>Education </a:t>
            </a:r>
            <a:r>
              <a:rPr lang="en-US" dirty="0" smtClean="0">
                <a:solidFill>
                  <a:srgbClr val="0070C0"/>
                </a:solidFill>
              </a:rPr>
              <a:t>principles</a:t>
            </a:r>
          </a:p>
          <a:p>
            <a:r>
              <a:rPr lang="en-US" dirty="0" smtClean="0"/>
              <a:t>Building the curriculum(s)</a:t>
            </a:r>
          </a:p>
          <a:p>
            <a:r>
              <a:rPr lang="en-US" dirty="0" smtClean="0"/>
              <a:t>Challenges and Opportunities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Overarching Topics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until final report</a:t>
            </a:r>
          </a:p>
          <a:p>
            <a:endParaRPr lang="en-US" dirty="0" smtClean="0"/>
          </a:p>
          <a:p>
            <a:r>
              <a:rPr lang="en-US" dirty="0" smtClean="0"/>
              <a:t>Still collecting information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– Not yet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CPS Engineer – Ideal?</a:t>
            </a:r>
          </a:p>
          <a:p>
            <a:pPr lvl="1"/>
            <a:r>
              <a:rPr lang="en-US" dirty="0" smtClean="0"/>
              <a:t>Principles, core knowledge, what’s new, …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Philosophical Question: will there eventually be a CPS engineer?</a:t>
            </a:r>
          </a:p>
          <a:p>
            <a:pPr lvl="2"/>
            <a:r>
              <a:rPr lang="en-US" dirty="0" smtClean="0"/>
              <a:t>Different from CS, CPE, EE, ME, Systems </a:t>
            </a:r>
            <a:r>
              <a:rPr lang="en-US" dirty="0" err="1" smtClean="0"/>
              <a:t>Engin</a:t>
            </a:r>
            <a:r>
              <a:rPr lang="en-US" dirty="0" smtClean="0"/>
              <a:t>., …</a:t>
            </a:r>
          </a:p>
          <a:p>
            <a:pPr lvl="2"/>
            <a:r>
              <a:rPr lang="en-US" dirty="0" smtClean="0"/>
              <a:t>Depth versus familiarity</a:t>
            </a:r>
          </a:p>
          <a:p>
            <a:pPr lvl="2"/>
            <a:r>
              <a:rPr lang="en-US" dirty="0" smtClean="0"/>
              <a:t>Still need “domain” experts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CPS Curriculum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 of Department</a:t>
            </a:r>
          </a:p>
          <a:p>
            <a:pPr lvl="1"/>
            <a:r>
              <a:rPr lang="en-US" dirty="0" smtClean="0"/>
              <a:t>CS, EE, ECE centric</a:t>
            </a:r>
          </a:p>
          <a:p>
            <a:pPr lvl="2"/>
            <a:r>
              <a:rPr lang="en-US" dirty="0" smtClean="0"/>
              <a:t>Possible curricula</a:t>
            </a:r>
          </a:p>
          <a:p>
            <a:pPr lvl="2"/>
            <a:r>
              <a:rPr lang="en-US" dirty="0" smtClean="0"/>
              <a:t>New classes into current curricula</a:t>
            </a:r>
          </a:p>
          <a:p>
            <a:pPr lvl="2"/>
            <a:r>
              <a:rPr lang="en-US" dirty="0" smtClean="0"/>
              <a:t>Modify current classes (to modify or not to modify)</a:t>
            </a:r>
          </a:p>
          <a:p>
            <a:pPr lvl="2"/>
            <a:r>
              <a:rPr lang="en-US" dirty="0" smtClean="0"/>
              <a:t>Modules</a:t>
            </a:r>
          </a:p>
          <a:p>
            <a:pPr lvl="1"/>
            <a:r>
              <a:rPr lang="en-US" dirty="0" smtClean="0"/>
              <a:t>Other engineering centric</a:t>
            </a:r>
          </a:p>
          <a:p>
            <a:pPr lvl="2"/>
            <a:r>
              <a:rPr lang="en-US" dirty="0" smtClean="0"/>
              <a:t>AE, ME, CE, Systems, Chemical, …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CPS Curriculum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84</TotalTime>
  <Words>500</Words>
  <Application>Microsoft Office PowerPoint</Application>
  <PresentationFormat>On-screen Show (4:3)</PresentationFormat>
  <Paragraphs>100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21st Century CPS Education Study</vt:lpstr>
      <vt:lpstr>21st Century CPS Education</vt:lpstr>
      <vt:lpstr>Purposes</vt:lpstr>
      <vt:lpstr>Logistics and Status (1)</vt:lpstr>
      <vt:lpstr>Logistics and Status (2)</vt:lpstr>
      <vt:lpstr>Overarching Topics</vt:lpstr>
      <vt:lpstr>Conclusions – Not yet</vt:lpstr>
      <vt:lpstr>CPS Curriculum</vt:lpstr>
      <vt:lpstr>CPS Curriculum</vt:lpstr>
      <vt:lpstr>Other Issues</vt:lpstr>
      <vt:lpstr>Committee on 21st CPS Education</vt:lpstr>
    </vt:vector>
  </TitlesOfParts>
  <Company>Dept. of Computer Science, University of Virginia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21st Century CPS Education Study</dc:title>
  <dc:creator>Jack</dc:creator>
  <cp:lastModifiedBy>Jack</cp:lastModifiedBy>
  <cp:revision>12</cp:revision>
  <dcterms:created xsi:type="dcterms:W3CDTF">2014-10-05T23:08:29Z</dcterms:created>
  <dcterms:modified xsi:type="dcterms:W3CDTF">2014-10-28T19:15:39Z</dcterms:modified>
</cp:coreProperties>
</file>