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32918400"/>
  <p:notesSz cx="7772400" cy="10058400"/>
  <p:defaultTextStyle>
    <a:defPPr>
      <a:defRPr lang="en-GB"/>
    </a:defPPr>
    <a:lvl1pPr algn="l" defTabSz="3429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557213" indent="-214313" algn="l" defTabSz="3429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857250" indent="-171450" algn="l" defTabSz="3429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200150" indent="-171450" algn="l" defTabSz="3429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543050" indent="-171450" algn="l" defTabSz="3429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1714500" algn="l" defTabSz="6858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057400" algn="l" defTabSz="6858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2400300" algn="l" defTabSz="6858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2743200" algn="l" defTabSz="6858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420" autoAdjust="0"/>
  </p:normalViewPr>
  <p:slideViewPr>
    <p:cSldViewPr>
      <p:cViewPr varScale="1">
        <p:scale>
          <a:sx n="24" d="100"/>
          <a:sy n="24" d="100"/>
        </p:scale>
        <p:origin x="-2364" y="-126"/>
      </p:cViewPr>
      <p:guideLst>
        <p:guide orient="horz" pos="1620"/>
        <p:guide pos="185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0250" y="763588"/>
            <a:ext cx="37687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514350" algn="l"/>
                <a:tab pos="1030288" algn="l"/>
                <a:tab pos="1546225" algn="l"/>
                <a:tab pos="2062163" algn="l"/>
                <a:tab pos="2578100" algn="l"/>
                <a:tab pos="3094038" algn="l"/>
                <a:tab pos="3609975" algn="l"/>
                <a:tab pos="4125913" algn="l"/>
                <a:tab pos="4641850" algn="l"/>
                <a:tab pos="5157788" algn="l"/>
                <a:tab pos="5673725" algn="l"/>
                <a:tab pos="6189663" algn="l"/>
                <a:tab pos="6705600" algn="l"/>
                <a:tab pos="7221538" algn="l"/>
                <a:tab pos="7737475" algn="l"/>
                <a:tab pos="8253413" algn="l"/>
                <a:tab pos="8769350" algn="l"/>
                <a:tab pos="9285288" algn="l"/>
                <a:tab pos="9801225" algn="l"/>
                <a:tab pos="103171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18651AB5-C1D8-47FE-B663-9D2486D5F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3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29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557213" indent="-214313" algn="l" defTabSz="3429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857250" indent="-171450" algn="l" defTabSz="3429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200150" indent="-171450" algn="l" defTabSz="3429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543050" indent="-171450" algn="l" defTabSz="3429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A34131-B1AB-44B0-8D4F-0FECD58A94DB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514350" algn="l"/>
                <a:tab pos="1030288" algn="l"/>
                <a:tab pos="1546225" algn="l"/>
                <a:tab pos="2062163" algn="l"/>
                <a:tab pos="2578100" algn="l"/>
                <a:tab pos="3094038" algn="l"/>
                <a:tab pos="3609975" algn="l"/>
                <a:tab pos="4125913" algn="l"/>
                <a:tab pos="4641850" algn="l"/>
                <a:tab pos="5157788" algn="l"/>
                <a:tab pos="5673725" algn="l"/>
                <a:tab pos="6189663" algn="l"/>
                <a:tab pos="6705600" algn="l"/>
                <a:tab pos="7221538" algn="l"/>
                <a:tab pos="7737475" algn="l"/>
                <a:tab pos="8253413" algn="l"/>
                <a:tab pos="8769350" algn="l"/>
                <a:tab pos="9285288" algn="l"/>
                <a:tab pos="9801225" algn="l"/>
                <a:tab pos="10317163" algn="l"/>
              </a:tabLst>
            </a:pPr>
            <a:fld id="{7961933D-BF3C-41E2-8DA8-5642551EF3CA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514350" algn="l"/>
                  <a:tab pos="1030288" algn="l"/>
                  <a:tab pos="1546225" algn="l"/>
                  <a:tab pos="2062163" algn="l"/>
                  <a:tab pos="2578100" algn="l"/>
                  <a:tab pos="3094038" algn="l"/>
                  <a:tab pos="3609975" algn="l"/>
                  <a:tab pos="4125913" algn="l"/>
                  <a:tab pos="4641850" algn="l"/>
                  <a:tab pos="5157788" algn="l"/>
                  <a:tab pos="5673725" algn="l"/>
                  <a:tab pos="6189663" algn="l"/>
                  <a:tab pos="6705600" algn="l"/>
                  <a:tab pos="7221538" algn="l"/>
                  <a:tab pos="7737475" algn="l"/>
                  <a:tab pos="8253413" algn="l"/>
                  <a:tab pos="8769350" algn="l"/>
                  <a:tab pos="9285288" algn="l"/>
                  <a:tab pos="9801225" algn="l"/>
                  <a:tab pos="10317163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85925" y="763588"/>
            <a:ext cx="440055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0226280"/>
            <a:ext cx="27981048" cy="70556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18653524"/>
            <a:ext cx="23043697" cy="8412956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4FAA21-2210-4417-9305-5CB687458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7BBABB-08E7-4A78-9BD0-329B20657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9229" y="2569369"/>
            <a:ext cx="6761050" cy="244232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020" y="2569369"/>
            <a:ext cx="20188238" cy="244232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B5AE77-0ED6-40F9-A5DB-6621DDD7A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1ADBEA-50D8-4632-BB40-81FECA87B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4"/>
            <a:ext cx="27981048" cy="653891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1048" cy="720090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4A98FE-8FE1-47AB-A68E-E11D99D7C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020" y="8122444"/>
            <a:ext cx="13474133" cy="1887021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5125" y="8122444"/>
            <a:ext cx="13475153" cy="1887021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362476-F950-4C94-B858-5CF4151A6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318022"/>
            <a:ext cx="2962615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7368778"/>
            <a:ext cx="14544675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0439401"/>
            <a:ext cx="14544675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7368778"/>
            <a:ext cx="14549778" cy="30706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0439401"/>
            <a:ext cx="14549778" cy="1896665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C2E41C-641F-4895-8AED-473D2E4CE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98BF4E-8305-4564-B8C6-AE98E8552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054625-3D5D-447E-93CA-97BFD8C20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310880"/>
            <a:ext cx="10829925" cy="557807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310880"/>
            <a:ext cx="18402300" cy="2809517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6888956"/>
            <a:ext cx="10829925" cy="22517100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5D6FF8-FF43-4D72-852C-7DEDA94B0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23043356"/>
            <a:ext cx="19751448" cy="271938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2940844"/>
            <a:ext cx="19751448" cy="197512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25762744"/>
            <a:ext cx="19751448" cy="386357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1EE13C-6AF0-420F-B610-20C200751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933020" y="2569369"/>
            <a:ext cx="27047258" cy="477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3020" y="8122444"/>
            <a:ext cx="27047258" cy="18870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403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933020" y="27482007"/>
            <a:ext cx="7000875" cy="1970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709627" y="27482007"/>
            <a:ext cx="9525680" cy="1970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2981444" y="27482007"/>
            <a:ext cx="6999854" cy="19692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D5B70E9-55FA-48AD-95E7-E023D3A45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2pPr>
      <a:lvl3pPr marL="8572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3pPr>
      <a:lvl4pPr marL="12001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4pPr>
      <a:lvl5pPr marL="15430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5pPr>
      <a:lvl6pPr marL="18859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6pPr>
      <a:lvl7pPr marL="22288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7pPr>
      <a:lvl8pPr marL="25717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8pPr>
      <a:lvl9pPr marL="2914650" indent="-171450" algn="ctr" defTabSz="3429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Arial" pitchFamily="34" charset="0"/>
          <a:cs typeface="Lucida Sans Unicode" pitchFamily="34" charset="0"/>
        </a:defRPr>
      </a:lvl9pPr>
    </p:titleStyle>
    <p:bodyStyle>
      <a:lvl1pPr marL="257175" indent="-257175" algn="l" defTabSz="342900" rtl="0" eaLnBrk="0" fontAlgn="base" hangingPunct="0">
        <a:lnSpc>
          <a:spcPct val="93000"/>
        </a:lnSpc>
        <a:spcBef>
          <a:spcPct val="0"/>
        </a:spcBef>
        <a:spcAft>
          <a:spcPts val="1210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lnSpc>
          <a:spcPct val="93000"/>
        </a:lnSpc>
        <a:spcBef>
          <a:spcPct val="0"/>
        </a:spcBef>
        <a:spcAft>
          <a:spcPts val="966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8572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722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2001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488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4pPr>
      <a:lvl5pPr marL="15430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44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5pPr>
      <a:lvl6pPr marL="18859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44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6pPr>
      <a:lvl7pPr marL="22288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44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7pPr>
      <a:lvl8pPr marL="25717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44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8pPr>
      <a:lvl9pPr marL="2914650" indent="-171450" algn="l" defTabSz="342900" rtl="0" eaLnBrk="0" fontAlgn="base" hangingPunct="0">
        <a:lnSpc>
          <a:spcPct val="93000"/>
        </a:lnSpc>
        <a:spcBef>
          <a:spcPct val="0"/>
        </a:spcBef>
        <a:spcAft>
          <a:spcPts val="244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01550" y="9315450"/>
            <a:ext cx="4077693" cy="3714750"/>
          </a:xfrm>
          <a:prstGeom prst="rect">
            <a:avLst/>
          </a:prstGeom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40922" y="20574000"/>
            <a:ext cx="10531928" cy="131445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3. Phased Validation Approach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1550" y="12973050"/>
            <a:ext cx="10513881" cy="152757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2. Adverse and Anomalous Events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endParaRPr lang="en-US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20562" y="988920"/>
            <a:ext cx="30567085" cy="1003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76410" tIns="39690" rIns="76410" bIns="3969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  <a:tab pos="9229725" algn="l"/>
                <a:tab pos="9772650" algn="l"/>
                <a:tab pos="10315575" algn="l"/>
                <a:tab pos="10858500" algn="l"/>
                <a:tab pos="11401425" algn="l"/>
                <a:tab pos="11944350" algn="l"/>
                <a:tab pos="12487275" algn="l"/>
                <a:tab pos="13030200" algn="l"/>
                <a:tab pos="13573125" algn="l"/>
              </a:tabLst>
            </a:pPr>
            <a:r>
              <a:rPr lang="en-US" altLang="zh-TW" sz="6000" b="1" i="1" dirty="0">
                <a:solidFill>
                  <a:srgbClr val="800000"/>
                </a:solidFill>
                <a:latin typeface="Arial" charset="0"/>
                <a:ea typeface="新細明體" charset="-120"/>
              </a:rPr>
              <a:t>A Framework for Validation and Monitoring of Robotic Surgery Systems</a:t>
            </a:r>
            <a:endParaRPr lang="en-US" sz="6000" b="1" i="1" dirty="0">
              <a:solidFill>
                <a:srgbClr val="00000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711043" y="2182126"/>
            <a:ext cx="25076603" cy="203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232470" tIns="232470" rIns="232470" bIns="23247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  <a:tab pos="9229725" algn="l"/>
                <a:tab pos="9772650" algn="l"/>
                <a:tab pos="10315575" algn="l"/>
                <a:tab pos="10858500" algn="l"/>
                <a:tab pos="11401425" algn="l"/>
                <a:tab pos="11944350" algn="l"/>
                <a:tab pos="12487275" algn="l"/>
                <a:tab pos="13030200" algn="l"/>
                <a:tab pos="13573125" algn="l"/>
              </a:tabLst>
            </a:pPr>
            <a:r>
              <a:rPr lang="en-US" sz="3600" b="1" dirty="0">
                <a:solidFill>
                  <a:srgbClr val="000000"/>
                </a:solidFill>
              </a:rPr>
              <a:t>Kai Liang, </a:t>
            </a:r>
            <a:r>
              <a:rPr lang="en-US" sz="3600" b="1" dirty="0" err="1">
                <a:solidFill>
                  <a:srgbClr val="000000"/>
                </a:solidFill>
              </a:rPr>
              <a:t>Feng</a:t>
            </a:r>
            <a:r>
              <a:rPr lang="en-US" sz="3600" b="1" dirty="0">
                <a:solidFill>
                  <a:srgbClr val="000000"/>
                </a:solidFill>
              </a:rPr>
              <a:t> Cao, </a:t>
            </a:r>
            <a:r>
              <a:rPr lang="en-US" sz="3600" b="1" dirty="0" err="1">
                <a:solidFill>
                  <a:srgbClr val="000000"/>
                </a:solidFill>
              </a:rPr>
              <a:t>Zhuofu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Bai</a:t>
            </a:r>
            <a:r>
              <a:rPr lang="en-US" sz="3600" b="1" dirty="0">
                <a:solidFill>
                  <a:srgbClr val="000000"/>
                </a:solidFill>
              </a:rPr>
              <a:t>, Mark Renfrew, </a:t>
            </a:r>
          </a:p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  <a:tab pos="9229725" algn="l"/>
                <a:tab pos="9772650" algn="l"/>
                <a:tab pos="10315575" algn="l"/>
                <a:tab pos="10858500" algn="l"/>
                <a:tab pos="11401425" algn="l"/>
                <a:tab pos="11944350" algn="l"/>
                <a:tab pos="12487275" algn="l"/>
                <a:tab pos="13030200" algn="l"/>
                <a:tab pos="13573125" algn="l"/>
              </a:tabLst>
            </a:pPr>
            <a:r>
              <a:rPr lang="en-US" sz="3600" b="1" dirty="0" err="1">
                <a:solidFill>
                  <a:srgbClr val="000000"/>
                </a:solidFill>
              </a:rPr>
              <a:t>Soumya</a:t>
            </a:r>
            <a:r>
              <a:rPr lang="en-US" sz="3600" b="1" dirty="0">
                <a:solidFill>
                  <a:srgbClr val="000000"/>
                </a:solidFill>
              </a:rPr>
              <a:t> Ray (co-PI), Andy </a:t>
            </a:r>
            <a:r>
              <a:rPr lang="en-US" sz="3600" b="1" dirty="0" err="1">
                <a:solidFill>
                  <a:srgbClr val="000000"/>
                </a:solidFill>
              </a:rPr>
              <a:t>Podgurski</a:t>
            </a:r>
            <a:r>
              <a:rPr lang="en-US" sz="3600" b="1" dirty="0">
                <a:solidFill>
                  <a:srgbClr val="000000"/>
                </a:solidFill>
              </a:rPr>
              <a:t> (co-PI), M. </a:t>
            </a:r>
            <a:r>
              <a:rPr lang="en-US" sz="3600" b="1" dirty="0" err="1">
                <a:solidFill>
                  <a:srgbClr val="000000"/>
                </a:solidFill>
              </a:rPr>
              <a:t>Cenk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Çavuşoğlu</a:t>
            </a:r>
            <a:r>
              <a:rPr lang="en-US" sz="3600" b="1" dirty="0">
                <a:solidFill>
                  <a:srgbClr val="000000"/>
                </a:solidFill>
              </a:rPr>
              <a:t> (PI)</a:t>
            </a:r>
          </a:p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  <a:tab pos="9229725" algn="l"/>
                <a:tab pos="9772650" algn="l"/>
                <a:tab pos="10315575" algn="l"/>
                <a:tab pos="10858500" algn="l"/>
                <a:tab pos="11401425" algn="l"/>
                <a:tab pos="11944350" algn="l"/>
                <a:tab pos="12487275" algn="l"/>
                <a:tab pos="13030200" algn="l"/>
                <a:tab pos="13573125" algn="l"/>
              </a:tabLst>
            </a:pPr>
            <a:r>
              <a:rPr lang="en-US" sz="3000" dirty="0">
                <a:solidFill>
                  <a:srgbClr val="000000"/>
                </a:solidFill>
              </a:rPr>
              <a:t>Department of Electrical Engineering and Computer Science, Case Western Reserve University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915650" y="4343401"/>
            <a:ext cx="11029950" cy="120015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Testbed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 and Simulation Environment</a:t>
            </a:r>
          </a:p>
          <a:p>
            <a:pPr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endParaRPr lang="en-US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4639816" y="13658851"/>
            <a:ext cx="5633357" cy="327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085851" y="30232350"/>
            <a:ext cx="10404575" cy="17097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3300" b="1" dirty="0">
                <a:solidFill>
                  <a:schemeClr val="tx1"/>
                </a:solidFill>
                <a:latin typeface="+mn-lt"/>
              </a:rPr>
              <a:t>Acknowledgements</a:t>
            </a:r>
          </a:p>
          <a:p>
            <a:pPr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This work was supported in part by the NSF Cyber-Physical Systems program under grant CISE CNS-1035602.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75659" y="4343400"/>
            <a:ext cx="10513880" cy="142875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1. Robotic Surgery Systems</a:t>
            </a:r>
          </a:p>
          <a:p>
            <a:pPr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endParaRPr lang="en-US" b="1" dirty="0">
              <a:solidFill>
                <a:srgbClr val="FF8000"/>
              </a:solidFill>
              <a:latin typeface="+mn-lt"/>
            </a:endParaRPr>
          </a:p>
        </p:txBody>
      </p:sp>
      <p:pic>
        <p:nvPicPr>
          <p:cNvPr id="20" name="Picture 19" descr="robot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30800" y="5429250"/>
            <a:ext cx="2511394" cy="3314700"/>
          </a:xfrm>
          <a:prstGeom prst="rect">
            <a:avLst/>
          </a:prstGeom>
        </p:spPr>
      </p:pic>
      <p:pic>
        <p:nvPicPr>
          <p:cNvPr id="21" name="Picture 20" descr="robot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630150" y="5429251"/>
            <a:ext cx="2498272" cy="3365369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0923814" y="13331427"/>
            <a:ext cx="11593286" cy="164187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5. Software Architecture and Data Collection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endParaRPr lang="en-US" b="1" dirty="0" smtClean="0">
              <a:solidFill>
                <a:srgbClr val="000000"/>
              </a:solidFill>
              <a:latin typeface="+mn-lt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endParaRPr lang="en-US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406758" y="4343400"/>
            <a:ext cx="10287001" cy="1143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7. Empirical Evaluation</a:t>
            </a:r>
          </a:p>
          <a:p>
            <a:pPr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endParaRPr lang="en-US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21308787" y="20454937"/>
            <a:ext cx="10580913" cy="400526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3300" b="1" dirty="0">
                <a:solidFill>
                  <a:schemeClr val="tx1"/>
                </a:solidFill>
                <a:latin typeface="+mn-lt"/>
              </a:rPr>
              <a:t>8. Current Research Directions</a:t>
            </a:r>
          </a:p>
          <a:p>
            <a:pPr marL="428625" indent="-428625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+mn-lt"/>
              </a:rPr>
              <a:t>Hardware validation of the  developed methods and algorithms</a:t>
            </a:r>
            <a:endParaRPr lang="en-US" sz="2700" dirty="0">
              <a:solidFill>
                <a:srgbClr val="000000"/>
              </a:solidFill>
              <a:latin typeface="+mn-lt"/>
            </a:endParaRPr>
          </a:p>
          <a:p>
            <a:pPr marL="428625" indent="-428625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2700" dirty="0">
                <a:solidFill>
                  <a:srgbClr val="000000"/>
                </a:solidFill>
                <a:latin typeface="+mn-lt"/>
              </a:rPr>
              <a:t>Constructing a low-dimensional usage envelope of the system using the learned DBNs </a:t>
            </a:r>
          </a:p>
          <a:p>
            <a:pPr marL="428625" indent="-428625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2700" dirty="0">
                <a:solidFill>
                  <a:srgbClr val="000000"/>
                </a:solidFill>
                <a:latin typeface="+mn-lt"/>
              </a:rPr>
              <a:t>Using the learned DBNs and causal inference to localize faulty controller code.</a:t>
            </a:r>
          </a:p>
        </p:txBody>
      </p:sp>
      <p:pic>
        <p:nvPicPr>
          <p:cNvPr id="40" name="Picture 3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0895" y="22174200"/>
            <a:ext cx="10254998" cy="76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230100" y="14573250"/>
            <a:ext cx="884860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1" y="685801"/>
            <a:ext cx="31546800" cy="31546799"/>
          </a:xfrm>
          <a:prstGeom prst="rect">
            <a:avLst/>
          </a:prstGeom>
          <a:noFill/>
          <a:ln w="1270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828800" y="5943600"/>
            <a:ext cx="4629150" cy="4686300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257175" indent="-257175" eaLnBrk="0">
              <a:spcAft>
                <a:spcPts val="1210"/>
              </a:spcAft>
              <a:buFont typeface="Arial" pitchFamily="34" charset="0"/>
              <a:buChar char="•"/>
              <a:defRPr/>
            </a:pPr>
            <a:r>
              <a:rPr lang="en-US" sz="3300" kern="0" dirty="0">
                <a:solidFill>
                  <a:srgbClr val="000000"/>
                </a:solidFill>
                <a:latin typeface="+mn-lt"/>
                <a:cs typeface="+mn-cs"/>
              </a:rPr>
              <a:t>Cyber-physical systems using robotic systems to aid surgical procedures</a:t>
            </a:r>
          </a:p>
          <a:p>
            <a:pPr marL="257175" indent="-257175" eaLnBrk="0">
              <a:spcAft>
                <a:spcPts val="1210"/>
              </a:spcAft>
              <a:buFont typeface="Arial" pitchFamily="34" charset="0"/>
              <a:buChar char="•"/>
              <a:defRPr/>
            </a:pPr>
            <a:endParaRPr lang="en-US" sz="33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257175" indent="-257175" eaLnBrk="0">
              <a:spcAft>
                <a:spcPts val="1210"/>
              </a:spcAft>
              <a:buFont typeface="Arial" pitchFamily="34" charset="0"/>
              <a:buChar char="•"/>
              <a:defRPr/>
            </a:pPr>
            <a:r>
              <a:rPr lang="en-US" sz="3300" kern="0" dirty="0">
                <a:solidFill>
                  <a:srgbClr val="000000"/>
                </a:solidFill>
                <a:latin typeface="+mn-lt"/>
                <a:cs typeface="+mn-cs"/>
              </a:rPr>
              <a:t>Small incision, less blood loss, less pain, shorter recovery time, minimize side effects</a:t>
            </a:r>
          </a:p>
          <a:p>
            <a:pPr marL="257175" indent="-257175" eaLnBrk="0">
              <a:spcAft>
                <a:spcPts val="1210"/>
              </a:spcAft>
              <a:defRPr/>
            </a:pPr>
            <a:endParaRPr lang="en-US" sz="27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47" name="Picture 2" descr="C:\Users\Feng\Desktop\Laproscopic_Surgery_Robo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943600"/>
            <a:ext cx="4114800" cy="59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ontent Placeholder 2"/>
          <p:cNvSpPr txBox="1">
            <a:spLocks/>
          </p:cNvSpPr>
          <p:nvPr/>
        </p:nvSpPr>
        <p:spPr>
          <a:xfrm>
            <a:off x="1396093" y="14272023"/>
            <a:ext cx="9829800" cy="75438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algn="just" defTabSz="685800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[D]</a:t>
            </a:r>
            <a:r>
              <a:rPr lang="en-US" sz="3000" dirty="0" err="1">
                <a:solidFill>
                  <a:sysClr val="windowText" lastClr="000000"/>
                </a:solidFill>
                <a:latin typeface="+mn-lt"/>
                <a:cs typeface="+mn-cs"/>
              </a:rPr>
              <a:t>uring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a </a:t>
            </a:r>
            <a:r>
              <a:rPr lang="en-US" sz="3000" dirty="0" err="1">
                <a:solidFill>
                  <a:sysClr val="windowText" lastClr="000000"/>
                </a:solidFill>
                <a:latin typeface="+mn-lt"/>
                <a:cs typeface="+mn-cs"/>
              </a:rPr>
              <a:t>da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Vinci’s beating heart double vessel coronary artery bypass graft procedure at the hospital, </a:t>
            </a:r>
            <a:r>
              <a:rPr lang="en-US" sz="3000" b="1" i="1" dirty="0">
                <a:solidFill>
                  <a:sysClr val="windowText" lastClr="000000"/>
                </a:solidFill>
                <a:latin typeface="+mn-lt"/>
                <a:cs typeface="+mn-cs"/>
              </a:rPr>
              <a:t>there was an unexplained movement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 on the system arm [which] caused the feet at the distal end of the </a:t>
            </a:r>
            <a:r>
              <a:rPr lang="en-US" sz="3000" dirty="0" err="1">
                <a:solidFill>
                  <a:sysClr val="windowText" lastClr="000000"/>
                </a:solidFill>
                <a:latin typeface="+mn-lt"/>
                <a:cs typeface="+mn-cs"/>
              </a:rPr>
              <a:t>endowrist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stabilizer instrument to tip downward </a:t>
            </a:r>
            <a:r>
              <a:rPr lang="en-US" sz="3000" b="1" i="1" dirty="0">
                <a:solidFill>
                  <a:sysClr val="windowText" lastClr="000000"/>
                </a:solidFill>
                <a:latin typeface="+mn-lt"/>
                <a:cs typeface="+mn-cs"/>
              </a:rPr>
              <a:t>resulting in damage to the myocardium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 of the patient’s left ventricle. (MAUDE report, FDA 2008)</a:t>
            </a:r>
          </a:p>
          <a:p>
            <a:pPr marL="257175" indent="-257175" defTabSz="685800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300" dirty="0">
              <a:solidFill>
                <a:sysClr val="windowText" lastClr="000000"/>
              </a:solidFill>
              <a:latin typeface="+mn-lt"/>
              <a:cs typeface="+mn-cs"/>
            </a:endParaRPr>
          </a:p>
          <a:p>
            <a:pPr marL="257175" indent="-257175" defTabSz="685800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3300" dirty="0">
                <a:solidFill>
                  <a:sysClr val="windowText" lastClr="000000"/>
                </a:solidFill>
                <a:latin typeface="+mn-lt"/>
                <a:cs typeface="+mn-cs"/>
              </a:rPr>
              <a:t>Unexpected events that potentially injure patients</a:t>
            </a:r>
          </a:p>
          <a:p>
            <a:pPr marL="771525" lvl="1" indent="-428625" defTabSz="685800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Inadequate </a:t>
            </a:r>
            <a:r>
              <a:rPr lang="en-US" sz="3000" dirty="0" err="1">
                <a:solidFill>
                  <a:sysClr val="windowText" lastClr="000000"/>
                </a:solidFill>
                <a:latin typeface="+mn-lt"/>
                <a:cs typeface="+mn-cs"/>
              </a:rPr>
              <a:t>haptic</a:t>
            </a:r>
            <a:r>
              <a:rPr lang="en-US" sz="3000" dirty="0">
                <a:solidFill>
                  <a:sysClr val="windowText" lastClr="000000"/>
                </a:solidFill>
                <a:latin typeface="+mn-lt"/>
                <a:cs typeface="+mn-cs"/>
              </a:rPr>
              <a:t> control, violations of a motion or force limits, system crashes and hangs, software bugs causing unexpected behavior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115801" y="21717001"/>
            <a:ext cx="9086850" cy="41907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+mn-lt"/>
              </a:rPr>
              <a:t>We model the time-evolution of the joint software/hardware state space of the system using dynamic Bayesian networks (DBNs).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000000"/>
              </a:solidFill>
              <a:latin typeface="+mn-lt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2700" dirty="0" err="1">
                <a:solidFill>
                  <a:srgbClr val="000000"/>
                </a:solidFill>
                <a:latin typeface="+mn-lt"/>
              </a:rPr>
              <a:t>testbed</a:t>
            </a:r>
            <a:r>
              <a:rPr lang="en-US" sz="2700" dirty="0">
                <a:solidFill>
                  <a:srgbClr val="000000"/>
                </a:solidFill>
                <a:latin typeface="+mn-lt"/>
              </a:rPr>
              <a:t> system is modeled with 30 hardware and 87 software variables.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000000"/>
              </a:solidFill>
              <a:latin typeface="+mn-lt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+mn-lt"/>
              </a:rPr>
              <a:t>Hardware variables represent observed sensor data, software variables represent intermediate controller computations.</a:t>
            </a:r>
          </a:p>
          <a:p>
            <a:endParaRPr lang="en-US" dirty="0">
              <a:latin typeface="+mn-lt"/>
            </a:endParaRPr>
          </a:p>
        </p:txBody>
      </p:sp>
      <p:pic>
        <p:nvPicPr>
          <p:cNvPr id="52" name="Picture 10" descr="D:\Dropbox\[Graduation] Master\[Thesis] Master Thesis\slides\pics for slides\traj_crazy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0" y="9315451"/>
            <a:ext cx="4972050" cy="357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806808" y="5600701"/>
            <a:ext cx="9968592" cy="47060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700" dirty="0">
                <a:solidFill>
                  <a:schemeClr val="tx1"/>
                </a:solidFill>
                <a:latin typeface="+mn-lt"/>
              </a:rPr>
              <a:t>We  evaluate 3 DBNs on 3 A&amp;A events and plot ROC graphs. </a:t>
            </a:r>
          </a:p>
          <a:p>
            <a:r>
              <a:rPr lang="en-US" sz="2700" b="1" dirty="0">
                <a:solidFill>
                  <a:schemeClr val="tx1"/>
                </a:solidFill>
                <a:latin typeface="+mn-lt"/>
              </a:rPr>
              <a:t>DBNs: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HS: standard joint hardware/software model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HS10: joint hardware-software model looking ahead 10 steps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 err="1">
                <a:solidFill>
                  <a:schemeClr val="tx1"/>
                </a:solidFill>
                <a:latin typeface="+mn-lt"/>
              </a:rPr>
              <a:t>HWOnly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>: hardware variables only.</a:t>
            </a:r>
          </a:p>
          <a:p>
            <a:r>
              <a:rPr lang="en-US" sz="2700" b="1" dirty="0">
                <a:solidFill>
                  <a:schemeClr val="tx1"/>
                </a:solidFill>
                <a:latin typeface="+mn-lt"/>
              </a:rPr>
              <a:t>A&amp;A Events: 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Encoder Failure:  A&amp;A event caused by hardware component failure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Out-Of-Workspace: A&amp;A event caused by software bug (missing boundary condition check)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Sweep: A&amp;A event caused by inadequate control or imperfect target geometry estimate or unexpected target motion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1108" y="10434533"/>
            <a:ext cx="4629150" cy="3714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1108" y="15184696"/>
            <a:ext cx="4612821" cy="39207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0258" y="15184696"/>
            <a:ext cx="4914901" cy="39207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35758" y="18402300"/>
            <a:ext cx="3241221" cy="3268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en-US" b="1" dirty="0" smtClean="0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2149708" y="14136294"/>
            <a:ext cx="9258300" cy="514349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9pPr>
          </a:lstStyle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ROC graphs for detecting out-of-workspace and sweep A&amp;A events.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1921108" y="19108343"/>
            <a:ext cx="9258300" cy="10287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Lucida Sans Unicode" pitchFamily="34" charset="0"/>
              </a:defRPr>
            </a:lvl9pPr>
          </a:lstStyle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</a:tabLs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ROC graphs predicting sweep A&amp;A events, 0.5s (left) and 1s (right) before the event.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430500" y="6543939"/>
            <a:ext cx="2114551" cy="20012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+mn-lt"/>
              </a:rPr>
              <a:t>Small Animal Biopsy Robot (</a:t>
            </a:r>
            <a:r>
              <a:rPr lang="en-US" sz="2700" b="1" dirty="0" err="1">
                <a:solidFill>
                  <a:schemeClr val="tx1"/>
                </a:solidFill>
                <a:latin typeface="+mn-lt"/>
              </a:rPr>
              <a:t>SABiR</a:t>
            </a:r>
            <a:r>
              <a:rPr lang="en-US" sz="2700" b="1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9244" y="10401301"/>
            <a:ext cx="4914901" cy="3751172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0075" y="26117550"/>
            <a:ext cx="8801100" cy="544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UnivLogo_2C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1" y="2461145"/>
            <a:ext cx="9012587" cy="14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0801350" y="20288251"/>
            <a:ext cx="11364686" cy="1108409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6. Modeling Joint Hardware--Software State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</a:tabLst>
            </a:pPr>
            <a:endParaRPr lang="en-US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1472072" y="24460199"/>
            <a:ext cx="10156371" cy="710474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775170" tIns="387720" rIns="775170" bIns="775170"/>
          <a:lstStyle/>
          <a:p>
            <a:pPr algn="ctr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3300" b="1" dirty="0">
                <a:solidFill>
                  <a:schemeClr val="tx1"/>
                </a:solidFill>
                <a:latin typeface="+mn-lt"/>
              </a:rPr>
              <a:t>References</a:t>
            </a:r>
            <a:endParaRPr lang="en-US" b="1" dirty="0">
              <a:solidFill>
                <a:srgbClr val="000000"/>
              </a:solidFill>
              <a:latin typeface="+mn-lt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[1] M. C.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Cavusoglu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500" i="1" dirty="0">
                <a:solidFill>
                  <a:srgbClr val="000000"/>
                </a:solidFill>
                <a:latin typeface="+mn-lt"/>
              </a:rPr>
              <a:t>Medical Robotics in Surgery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in Wiley Encyclopedia of Biomedical Engineering, M.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Akay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Editor, 2006, John Wiley and Sons, Inc.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[2] FDA, </a:t>
            </a:r>
            <a:r>
              <a:rPr lang="en-US" sz="1500" i="1" dirty="0">
                <a:solidFill>
                  <a:srgbClr val="000000"/>
                </a:solidFill>
                <a:latin typeface="+mn-lt"/>
              </a:rPr>
              <a:t>Adverse Event Report 2955842-2008-01144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: Intuitive Surgical Inc., Da Vinci S Surgical System Endoscopic Instrument Control System, July 15, 2008.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[3] O.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Bebek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M. J. Hwang, and M. C.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Cavusoglu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1500" i="1" dirty="0">
                <a:solidFill>
                  <a:srgbClr val="000000"/>
                </a:solidFill>
                <a:latin typeface="+mn-lt"/>
              </a:rPr>
              <a:t>Design of a Parallel Robot for Needle Based Interventions on Small Animals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IEEE/ASME Trans. on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Mechatronics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2011.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[4] </a:t>
            </a:r>
            <a:r>
              <a:rPr lang="en-US" sz="1500" dirty="0">
                <a:solidFill>
                  <a:srgbClr val="000000"/>
                </a:solidFill>
              </a:rPr>
              <a:t>R. Jackson, and M. C. </a:t>
            </a:r>
            <a:r>
              <a:rPr lang="en-US" sz="1500" dirty="0" err="1">
                <a:solidFill>
                  <a:srgbClr val="000000"/>
                </a:solidFill>
              </a:rPr>
              <a:t>Cavusoglu</a:t>
            </a:r>
            <a:r>
              <a:rPr lang="en-US" sz="1500" dirty="0">
                <a:solidFill>
                  <a:srgbClr val="000000"/>
                </a:solidFill>
              </a:rPr>
              <a:t>. </a:t>
            </a:r>
            <a:r>
              <a:rPr lang="en-US" sz="1500" i="1" dirty="0">
                <a:solidFill>
                  <a:srgbClr val="000000"/>
                </a:solidFill>
              </a:rPr>
              <a:t>Modeling of Needle-Tissue Interaction Forces during Surgical Suturing</a:t>
            </a:r>
            <a:r>
              <a:rPr lang="en-US" sz="1500" dirty="0">
                <a:solidFill>
                  <a:srgbClr val="000000"/>
                </a:solidFill>
              </a:rPr>
              <a:t>.  In Proceedings of the IEEE International Conference on Robotics and Automation (ICRA 2012), Minneapolis, MN, May 14-18, 2012, pp. 4675-4680. 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[5] R. Jackson and M. C.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Cavusoglu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1500" i="1" dirty="0">
                <a:solidFill>
                  <a:srgbClr val="000000"/>
                </a:solidFill>
              </a:rPr>
              <a:t>Needle Path Planning for Autonomous Robotic Surgical Suturing</a:t>
            </a:r>
            <a:r>
              <a:rPr lang="en-US" sz="1500" dirty="0">
                <a:solidFill>
                  <a:srgbClr val="000000"/>
                </a:solidFill>
              </a:rPr>
              <a:t>. 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In Proceedings of the IEEE International Conference on Robotics and Automation (ICRA 2013), Karlsruhe, Germany, May 6-10, 2013. Finalist for the best medical robotics paper award. 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[6] K. Liang, F. Cao, Z.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Bai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M. Renfrew, M. C.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Cavusoglu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A.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Podgurski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 and S. Ray. </a:t>
            </a:r>
            <a:r>
              <a:rPr lang="en-US" sz="1500" i="1" dirty="0">
                <a:solidFill>
                  <a:srgbClr val="000000"/>
                </a:solidFill>
                <a:latin typeface="+mn-lt"/>
              </a:rPr>
              <a:t>Detection and Prediction of Adverse and Anomalous Events in Medical Robots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In Proceedings of Innovative Applications of Artificial Intelligence, 2013.</a:t>
            </a:r>
          </a:p>
          <a:p>
            <a:pPr algn="just">
              <a:lnSpc>
                <a:spcPct val="100000"/>
              </a:lnSpc>
              <a:tabLst>
                <a:tab pos="0" algn="l"/>
                <a:tab pos="385763" algn="l"/>
                <a:tab pos="772716" algn="l"/>
                <a:tab pos="1159669" algn="l"/>
                <a:tab pos="1546622" algn="l"/>
                <a:tab pos="1933575" algn="l"/>
                <a:tab pos="2320529" algn="l"/>
                <a:tab pos="2707481" algn="l"/>
                <a:tab pos="3094435" algn="l"/>
                <a:tab pos="3481388" algn="l"/>
                <a:tab pos="3868341" algn="l"/>
                <a:tab pos="4255294" algn="l"/>
                <a:tab pos="4642247" algn="l"/>
                <a:tab pos="5029200" algn="l"/>
                <a:tab pos="5416154" algn="l"/>
                <a:tab pos="5803106" algn="l"/>
                <a:tab pos="6190060" algn="l"/>
                <a:tab pos="6577013" algn="l"/>
                <a:tab pos="6963966" algn="l"/>
                <a:tab pos="7350919" algn="l"/>
                <a:tab pos="7737872" algn="l"/>
                <a:tab pos="8143875" algn="l"/>
                <a:tab pos="8686800" algn="l"/>
              </a:tabLst>
            </a:pPr>
            <a:r>
              <a:rPr lang="en-US" sz="1500" dirty="0">
                <a:solidFill>
                  <a:srgbClr val="000000"/>
                </a:solidFill>
                <a:latin typeface="+mn-lt"/>
              </a:rPr>
              <a:t>[7] M. Renfrew, Z.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Bai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, and M. C. </a:t>
            </a:r>
            <a:r>
              <a:rPr lang="en-US" sz="1500" dirty="0" err="1">
                <a:solidFill>
                  <a:srgbClr val="000000"/>
                </a:solidFill>
                <a:latin typeface="+mn-lt"/>
              </a:rPr>
              <a:t>Cavusoglu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1500" i="1" dirty="0">
                <a:solidFill>
                  <a:srgbClr val="000000"/>
                </a:solidFill>
                <a:latin typeface="+mn-lt"/>
              </a:rPr>
              <a:t>Particle Filter Based Active Localization of Target and Needle in Robotic Image-Guided Intervention Systems</a:t>
            </a:r>
            <a:r>
              <a:rPr lang="en-US" sz="1500" dirty="0">
                <a:solidFill>
                  <a:srgbClr val="000000"/>
                </a:solidFill>
                <a:latin typeface="+mn-lt"/>
              </a:rPr>
              <a:t>. Proceedings of the 9th IEEE International Conference on Automation Science and Engineering (CASE 2013).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750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M. Cenk Cavusoglu</cp:lastModifiedBy>
  <cp:revision>109</cp:revision>
  <cp:lastPrinted>1601-01-01T00:00:00Z</cp:lastPrinted>
  <dcterms:created xsi:type="dcterms:W3CDTF">2010-05-11T16:36:57Z</dcterms:created>
  <dcterms:modified xsi:type="dcterms:W3CDTF">2014-10-22T02:50:17Z</dcterms:modified>
</cp:coreProperties>
</file>