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36576000" cy="27432000"/>
  <p:notesSz cx="7010400" cy="9236075"/>
  <p:defaultTextStyle>
    <a:defPPr>
      <a:defRPr lang="en-US"/>
    </a:defPPr>
    <a:lvl1pPr marL="0" algn="l" defTabSz="3657600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1pPr>
    <a:lvl2pPr marL="1828800" algn="l" defTabSz="3657600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2pPr>
    <a:lvl3pPr marL="3657600" algn="l" defTabSz="3657600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3pPr>
    <a:lvl4pPr marL="5486400" algn="l" defTabSz="3657600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4pPr>
    <a:lvl5pPr marL="7315200" algn="l" defTabSz="3657600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5pPr>
    <a:lvl6pPr marL="9144000" algn="l" defTabSz="3657600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6pPr>
    <a:lvl7pPr marL="10972800" algn="l" defTabSz="3657600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7pPr>
    <a:lvl8pPr marL="12801600" algn="l" defTabSz="3657600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8pPr>
    <a:lvl9pPr marL="14630400" algn="l" defTabSz="3657600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700"/>
    <a:srgbClr val="B78727"/>
    <a:srgbClr val="CCCC00"/>
    <a:srgbClr val="FFFF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 autoAdjust="0"/>
    <p:restoredTop sz="94532" autoAdjust="0"/>
  </p:normalViewPr>
  <p:slideViewPr>
    <p:cSldViewPr>
      <p:cViewPr>
        <p:scale>
          <a:sx n="66" d="100"/>
          <a:sy n="66" d="100"/>
        </p:scale>
        <p:origin x="4384" y="6488"/>
      </p:cViewPr>
      <p:guideLst>
        <p:guide orient="horz" pos="17279"/>
        <p:guide pos="228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handoutMaster" Target="handoutMasters/handoutMaster1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520332-F8A8-45C0-B7CF-3262D096034C}" type="datetimeFigureOut">
              <a:rPr lang="en-US" smtClean="0"/>
              <a:t>10/29/14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772525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D884BF-84B8-4EEF-87C1-B14DCBC9D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5957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CBDDD138-61E1-4FD5-9237-B3CC14E3550E}" type="datetimeFigureOut">
              <a:rPr lang="en-US" smtClean="0"/>
              <a:t>10/29/14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2830" tIns="46415" rIns="92830" bIns="4641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9231ADFB-BD5C-42FD-980D-E100A6476F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761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657600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1pPr>
    <a:lvl2pPr marL="1828800" algn="l" defTabSz="3657600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2pPr>
    <a:lvl3pPr marL="3657600" algn="l" defTabSz="3657600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3pPr>
    <a:lvl4pPr marL="5486400" algn="l" defTabSz="3657600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4pPr>
    <a:lvl5pPr marL="7315200" algn="l" defTabSz="3657600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5pPr>
    <a:lvl6pPr marL="9144000" algn="l" defTabSz="3657600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6pPr>
    <a:lvl7pPr marL="10972800" algn="l" defTabSz="3657600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7pPr>
    <a:lvl8pPr marL="12801600" algn="l" defTabSz="3657600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8pPr>
    <a:lvl9pPr marL="14630400" algn="l" defTabSz="3657600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1ADFB-BD5C-42FD-980D-E100A6476F1F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0" y="8521702"/>
            <a:ext cx="31089600" cy="5880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15544800"/>
            <a:ext cx="25603200" cy="7010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315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144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0972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280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463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BDA32-72BD-42C0-B721-58A9E93A0301}" type="datetimeFigureOut">
              <a:rPr lang="en-US" smtClean="0"/>
              <a:t>10/29/14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D8CA4-9FE1-40FE-BE01-D506EC1B88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BDA32-72BD-42C0-B721-58A9E93A0301}" type="datetimeFigureOut">
              <a:rPr lang="en-US" smtClean="0"/>
              <a:t>10/29/14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D8CA4-9FE1-40FE-BE01-D506EC1B88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6517600" y="1098554"/>
            <a:ext cx="8229600" cy="23406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28800" y="1098554"/>
            <a:ext cx="24079200" cy="23406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BDA32-72BD-42C0-B721-58A9E93A0301}" type="datetimeFigureOut">
              <a:rPr lang="en-US" smtClean="0"/>
              <a:t>10/29/14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D8CA4-9FE1-40FE-BE01-D506EC1B88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BDA32-72BD-42C0-B721-58A9E93A0301}" type="datetimeFigureOut">
              <a:rPr lang="en-US" smtClean="0"/>
              <a:t>10/29/14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D8CA4-9FE1-40FE-BE01-D506EC1B88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9252" y="17627602"/>
            <a:ext cx="31089600" cy="5448300"/>
          </a:xfrm>
        </p:spPr>
        <p:txBody>
          <a:bodyPr anchor="t"/>
          <a:lstStyle>
            <a:lvl1pPr algn="l">
              <a:defRPr sz="16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89252" y="11626854"/>
            <a:ext cx="31089600" cy="6000748"/>
          </a:xfrm>
        </p:spPr>
        <p:txBody>
          <a:bodyPr anchor="b"/>
          <a:lstStyle>
            <a:lvl1pPr marL="0" indent="0">
              <a:buNone/>
              <a:defRPr sz="8000">
                <a:solidFill>
                  <a:schemeClr val="tx1">
                    <a:tint val="75000"/>
                  </a:schemeClr>
                </a:solidFill>
              </a:defRPr>
            </a:lvl1pPr>
            <a:lvl2pPr marL="1828800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2pPr>
            <a:lvl3pPr marL="365760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3pPr>
            <a:lvl4pPr marL="5486400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4pPr>
            <a:lvl5pPr marL="7315200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5pPr>
            <a:lvl6pPr marL="9144000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6pPr>
            <a:lvl7pPr marL="10972800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7pPr>
            <a:lvl8pPr marL="12801600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8pPr>
            <a:lvl9pPr marL="14630400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BDA32-72BD-42C0-B721-58A9E93A0301}" type="datetimeFigureOut">
              <a:rPr lang="en-US" smtClean="0"/>
              <a:t>10/29/14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D8CA4-9FE1-40FE-BE01-D506EC1B88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28800" y="6400802"/>
            <a:ext cx="16154400" cy="18103852"/>
          </a:xfrm>
        </p:spPr>
        <p:txBody>
          <a:bodyPr/>
          <a:lstStyle>
            <a:lvl1pPr>
              <a:defRPr sz="11200"/>
            </a:lvl1pPr>
            <a:lvl2pPr>
              <a:defRPr sz="9600"/>
            </a:lvl2pPr>
            <a:lvl3pPr>
              <a:defRPr sz="80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592800" y="6400802"/>
            <a:ext cx="16154400" cy="18103852"/>
          </a:xfrm>
        </p:spPr>
        <p:txBody>
          <a:bodyPr/>
          <a:lstStyle>
            <a:lvl1pPr>
              <a:defRPr sz="11200"/>
            </a:lvl1pPr>
            <a:lvl2pPr>
              <a:defRPr sz="9600"/>
            </a:lvl2pPr>
            <a:lvl3pPr>
              <a:defRPr sz="80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BDA32-72BD-42C0-B721-58A9E93A0301}" type="datetimeFigureOut">
              <a:rPr lang="en-US" smtClean="0"/>
              <a:t>10/29/14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D8CA4-9FE1-40FE-BE01-D506EC1B88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0" y="6140452"/>
            <a:ext cx="16160752" cy="2559048"/>
          </a:xfrm>
        </p:spPr>
        <p:txBody>
          <a:bodyPr anchor="b"/>
          <a:lstStyle>
            <a:lvl1pPr marL="0" indent="0">
              <a:buNone/>
              <a:defRPr sz="9600" b="1"/>
            </a:lvl1pPr>
            <a:lvl2pPr marL="1828800" indent="0">
              <a:buNone/>
              <a:defRPr sz="8000" b="1"/>
            </a:lvl2pPr>
            <a:lvl3pPr marL="3657600" indent="0">
              <a:buNone/>
              <a:defRPr sz="7200" b="1"/>
            </a:lvl3pPr>
            <a:lvl4pPr marL="5486400" indent="0">
              <a:buNone/>
              <a:defRPr sz="6400" b="1"/>
            </a:lvl4pPr>
            <a:lvl5pPr marL="7315200" indent="0">
              <a:buNone/>
              <a:defRPr sz="6400" b="1"/>
            </a:lvl5pPr>
            <a:lvl6pPr marL="9144000" indent="0">
              <a:buNone/>
              <a:defRPr sz="6400" b="1"/>
            </a:lvl6pPr>
            <a:lvl7pPr marL="10972800" indent="0">
              <a:buNone/>
              <a:defRPr sz="6400" b="1"/>
            </a:lvl7pPr>
            <a:lvl8pPr marL="12801600" indent="0">
              <a:buNone/>
              <a:defRPr sz="6400" b="1"/>
            </a:lvl8pPr>
            <a:lvl9pPr marL="14630400" indent="0">
              <a:buNone/>
              <a:defRPr sz="6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28800" y="8699500"/>
            <a:ext cx="16160752" cy="15805152"/>
          </a:xfrm>
        </p:spPr>
        <p:txBody>
          <a:bodyPr/>
          <a:lstStyle>
            <a:lvl1pPr>
              <a:defRPr sz="9600"/>
            </a:lvl1pPr>
            <a:lvl2pPr>
              <a:defRPr sz="8000"/>
            </a:lvl2pPr>
            <a:lvl3pPr>
              <a:defRPr sz="7200"/>
            </a:lvl3pPr>
            <a:lvl4pPr>
              <a:defRPr sz="6400"/>
            </a:lvl4pPr>
            <a:lvl5pPr>
              <a:defRPr sz="6400"/>
            </a:lvl5pPr>
            <a:lvl6pPr>
              <a:defRPr sz="6400"/>
            </a:lvl6pPr>
            <a:lvl7pPr>
              <a:defRPr sz="6400"/>
            </a:lvl7pPr>
            <a:lvl8pPr>
              <a:defRPr sz="6400"/>
            </a:lvl8pPr>
            <a:lvl9pPr>
              <a:defRPr sz="6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8580102" y="6140452"/>
            <a:ext cx="16167100" cy="2559048"/>
          </a:xfrm>
        </p:spPr>
        <p:txBody>
          <a:bodyPr anchor="b"/>
          <a:lstStyle>
            <a:lvl1pPr marL="0" indent="0">
              <a:buNone/>
              <a:defRPr sz="9600" b="1"/>
            </a:lvl1pPr>
            <a:lvl2pPr marL="1828800" indent="0">
              <a:buNone/>
              <a:defRPr sz="8000" b="1"/>
            </a:lvl2pPr>
            <a:lvl3pPr marL="3657600" indent="0">
              <a:buNone/>
              <a:defRPr sz="7200" b="1"/>
            </a:lvl3pPr>
            <a:lvl4pPr marL="5486400" indent="0">
              <a:buNone/>
              <a:defRPr sz="6400" b="1"/>
            </a:lvl4pPr>
            <a:lvl5pPr marL="7315200" indent="0">
              <a:buNone/>
              <a:defRPr sz="6400" b="1"/>
            </a:lvl5pPr>
            <a:lvl6pPr marL="9144000" indent="0">
              <a:buNone/>
              <a:defRPr sz="6400" b="1"/>
            </a:lvl6pPr>
            <a:lvl7pPr marL="10972800" indent="0">
              <a:buNone/>
              <a:defRPr sz="6400" b="1"/>
            </a:lvl7pPr>
            <a:lvl8pPr marL="12801600" indent="0">
              <a:buNone/>
              <a:defRPr sz="6400" b="1"/>
            </a:lvl8pPr>
            <a:lvl9pPr marL="14630400" indent="0">
              <a:buNone/>
              <a:defRPr sz="6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8580102" y="8699500"/>
            <a:ext cx="16167100" cy="15805152"/>
          </a:xfrm>
        </p:spPr>
        <p:txBody>
          <a:bodyPr/>
          <a:lstStyle>
            <a:lvl1pPr>
              <a:defRPr sz="9600"/>
            </a:lvl1pPr>
            <a:lvl2pPr>
              <a:defRPr sz="8000"/>
            </a:lvl2pPr>
            <a:lvl3pPr>
              <a:defRPr sz="7200"/>
            </a:lvl3pPr>
            <a:lvl4pPr>
              <a:defRPr sz="6400"/>
            </a:lvl4pPr>
            <a:lvl5pPr>
              <a:defRPr sz="6400"/>
            </a:lvl5pPr>
            <a:lvl6pPr>
              <a:defRPr sz="6400"/>
            </a:lvl6pPr>
            <a:lvl7pPr>
              <a:defRPr sz="6400"/>
            </a:lvl7pPr>
            <a:lvl8pPr>
              <a:defRPr sz="6400"/>
            </a:lvl8pPr>
            <a:lvl9pPr>
              <a:defRPr sz="6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BDA32-72BD-42C0-B721-58A9E93A0301}" type="datetimeFigureOut">
              <a:rPr lang="en-US" smtClean="0"/>
              <a:t>10/29/14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D8CA4-9FE1-40FE-BE01-D506EC1B88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BDA32-72BD-42C0-B721-58A9E93A0301}" type="datetimeFigureOut">
              <a:rPr lang="en-US" smtClean="0"/>
              <a:t>10/29/14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D8CA4-9FE1-40FE-BE01-D506EC1B88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BDA32-72BD-42C0-B721-58A9E93A0301}" type="datetimeFigureOut">
              <a:rPr lang="en-US" smtClean="0"/>
              <a:t>10/29/14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D8CA4-9FE1-40FE-BE01-D506EC1B88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2" y="1092200"/>
            <a:ext cx="12033252" cy="4648200"/>
          </a:xfrm>
        </p:spPr>
        <p:txBody>
          <a:bodyPr anchor="b"/>
          <a:lstStyle>
            <a:lvl1pPr algn="l">
              <a:defRPr sz="8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00200" y="1092202"/>
            <a:ext cx="20447000" cy="23412452"/>
          </a:xfrm>
        </p:spPr>
        <p:txBody>
          <a:bodyPr/>
          <a:lstStyle>
            <a:lvl1pPr>
              <a:defRPr sz="12800"/>
            </a:lvl1pPr>
            <a:lvl2pPr>
              <a:defRPr sz="11200"/>
            </a:lvl2pPr>
            <a:lvl3pPr>
              <a:defRPr sz="9600"/>
            </a:lvl3pPr>
            <a:lvl4pPr>
              <a:defRPr sz="8000"/>
            </a:lvl4pPr>
            <a:lvl5pPr>
              <a:defRPr sz="8000"/>
            </a:lvl5pPr>
            <a:lvl6pPr>
              <a:defRPr sz="8000"/>
            </a:lvl6pPr>
            <a:lvl7pPr>
              <a:defRPr sz="8000"/>
            </a:lvl7pPr>
            <a:lvl8pPr>
              <a:defRPr sz="8000"/>
            </a:lvl8pPr>
            <a:lvl9pPr>
              <a:defRPr sz="8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2" y="5740402"/>
            <a:ext cx="12033252" cy="18764252"/>
          </a:xfrm>
        </p:spPr>
        <p:txBody>
          <a:bodyPr/>
          <a:lstStyle>
            <a:lvl1pPr marL="0" indent="0">
              <a:buNone/>
              <a:defRPr sz="5600"/>
            </a:lvl1pPr>
            <a:lvl2pPr marL="1828800" indent="0">
              <a:buNone/>
              <a:defRPr sz="4800"/>
            </a:lvl2pPr>
            <a:lvl3pPr marL="3657600" indent="0">
              <a:buNone/>
              <a:defRPr sz="4000"/>
            </a:lvl3pPr>
            <a:lvl4pPr marL="5486400" indent="0">
              <a:buNone/>
              <a:defRPr sz="3600"/>
            </a:lvl4pPr>
            <a:lvl5pPr marL="7315200" indent="0">
              <a:buNone/>
              <a:defRPr sz="3600"/>
            </a:lvl5pPr>
            <a:lvl6pPr marL="9144000" indent="0">
              <a:buNone/>
              <a:defRPr sz="3600"/>
            </a:lvl6pPr>
            <a:lvl7pPr marL="10972800" indent="0">
              <a:buNone/>
              <a:defRPr sz="3600"/>
            </a:lvl7pPr>
            <a:lvl8pPr marL="12801600" indent="0">
              <a:buNone/>
              <a:defRPr sz="3600"/>
            </a:lvl8pPr>
            <a:lvl9pPr marL="14630400" indent="0">
              <a:buNone/>
              <a:defRPr sz="3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BDA32-72BD-42C0-B721-58A9E93A0301}" type="datetimeFigureOut">
              <a:rPr lang="en-US" smtClean="0"/>
              <a:t>10/29/14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D8CA4-9FE1-40FE-BE01-D506EC1B88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69152" y="19202400"/>
            <a:ext cx="21945600" cy="2266952"/>
          </a:xfrm>
        </p:spPr>
        <p:txBody>
          <a:bodyPr anchor="b"/>
          <a:lstStyle>
            <a:lvl1pPr algn="l">
              <a:defRPr sz="8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169152" y="2451100"/>
            <a:ext cx="21945600" cy="16459200"/>
          </a:xfrm>
        </p:spPr>
        <p:txBody>
          <a:bodyPr/>
          <a:lstStyle>
            <a:lvl1pPr marL="0" indent="0">
              <a:buNone/>
              <a:defRPr sz="12800"/>
            </a:lvl1pPr>
            <a:lvl2pPr marL="1828800" indent="0">
              <a:buNone/>
              <a:defRPr sz="11200"/>
            </a:lvl2pPr>
            <a:lvl3pPr marL="3657600" indent="0">
              <a:buNone/>
              <a:defRPr sz="9600"/>
            </a:lvl3pPr>
            <a:lvl4pPr marL="5486400" indent="0">
              <a:buNone/>
              <a:defRPr sz="8000"/>
            </a:lvl4pPr>
            <a:lvl5pPr marL="7315200" indent="0">
              <a:buNone/>
              <a:defRPr sz="8000"/>
            </a:lvl5pPr>
            <a:lvl6pPr marL="9144000" indent="0">
              <a:buNone/>
              <a:defRPr sz="8000"/>
            </a:lvl6pPr>
            <a:lvl7pPr marL="10972800" indent="0">
              <a:buNone/>
              <a:defRPr sz="8000"/>
            </a:lvl7pPr>
            <a:lvl8pPr marL="12801600" indent="0">
              <a:buNone/>
              <a:defRPr sz="8000"/>
            </a:lvl8pPr>
            <a:lvl9pPr marL="14630400" indent="0">
              <a:buNone/>
              <a:defRPr sz="8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9152" y="21469352"/>
            <a:ext cx="21945600" cy="3219448"/>
          </a:xfrm>
        </p:spPr>
        <p:txBody>
          <a:bodyPr/>
          <a:lstStyle>
            <a:lvl1pPr marL="0" indent="0">
              <a:buNone/>
              <a:defRPr sz="5600"/>
            </a:lvl1pPr>
            <a:lvl2pPr marL="1828800" indent="0">
              <a:buNone/>
              <a:defRPr sz="4800"/>
            </a:lvl2pPr>
            <a:lvl3pPr marL="3657600" indent="0">
              <a:buNone/>
              <a:defRPr sz="4000"/>
            </a:lvl3pPr>
            <a:lvl4pPr marL="5486400" indent="0">
              <a:buNone/>
              <a:defRPr sz="3600"/>
            </a:lvl4pPr>
            <a:lvl5pPr marL="7315200" indent="0">
              <a:buNone/>
              <a:defRPr sz="3600"/>
            </a:lvl5pPr>
            <a:lvl6pPr marL="9144000" indent="0">
              <a:buNone/>
              <a:defRPr sz="3600"/>
            </a:lvl6pPr>
            <a:lvl7pPr marL="10972800" indent="0">
              <a:buNone/>
              <a:defRPr sz="3600"/>
            </a:lvl7pPr>
            <a:lvl8pPr marL="12801600" indent="0">
              <a:buNone/>
              <a:defRPr sz="3600"/>
            </a:lvl8pPr>
            <a:lvl9pPr marL="14630400" indent="0">
              <a:buNone/>
              <a:defRPr sz="3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BDA32-72BD-42C0-B721-58A9E93A0301}" type="datetimeFigureOut">
              <a:rPr lang="en-US" smtClean="0"/>
              <a:t>10/29/14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D8CA4-9FE1-40FE-BE01-D506EC1B88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28800" y="1098552"/>
            <a:ext cx="32918400" cy="4572000"/>
          </a:xfrm>
          <a:prstGeom prst="rect">
            <a:avLst/>
          </a:prstGeom>
        </p:spPr>
        <p:txBody>
          <a:bodyPr vert="horz" lIns="365760" tIns="182880" rIns="365760" bIns="18288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0" y="6400802"/>
            <a:ext cx="32918400" cy="18103852"/>
          </a:xfrm>
          <a:prstGeom prst="rect">
            <a:avLst/>
          </a:prstGeom>
        </p:spPr>
        <p:txBody>
          <a:bodyPr vert="horz" lIns="365760" tIns="182880" rIns="365760" bIns="18288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28800" y="25425402"/>
            <a:ext cx="8534400" cy="1460500"/>
          </a:xfrm>
          <a:prstGeom prst="rect">
            <a:avLst/>
          </a:prstGeom>
        </p:spPr>
        <p:txBody>
          <a:bodyPr vert="horz" lIns="365760" tIns="182880" rIns="365760" bIns="182880" rtlCol="0" anchor="ctr"/>
          <a:lstStyle>
            <a:lvl1pPr algn="l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CBDA32-72BD-42C0-B721-58A9E93A0301}" type="datetimeFigureOut">
              <a:rPr lang="en-US" smtClean="0"/>
              <a:t>10/29/14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496800" y="25425402"/>
            <a:ext cx="11582400" cy="1460500"/>
          </a:xfrm>
          <a:prstGeom prst="rect">
            <a:avLst/>
          </a:prstGeom>
        </p:spPr>
        <p:txBody>
          <a:bodyPr vert="horz" lIns="365760" tIns="182880" rIns="365760" bIns="182880" rtlCol="0" anchor="ctr"/>
          <a:lstStyle>
            <a:lvl1pPr algn="ctr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6212800" y="25425402"/>
            <a:ext cx="8534400" cy="1460500"/>
          </a:xfrm>
          <a:prstGeom prst="rect">
            <a:avLst/>
          </a:prstGeom>
        </p:spPr>
        <p:txBody>
          <a:bodyPr vert="horz" lIns="365760" tIns="182880" rIns="365760" bIns="182880" rtlCol="0" anchor="ctr"/>
          <a:lstStyle>
            <a:lvl1pPr algn="r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D8CA4-9FE1-40FE-BE01-D506EC1B888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657600" rtl="0" eaLnBrk="1" latinLnBrk="0" hangingPunct="1">
        <a:spcBef>
          <a:spcPct val="0"/>
        </a:spcBef>
        <a:buNone/>
        <a:defRPr sz="17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71600" indent="-1371600" algn="l" defTabSz="3657600" rtl="0" eaLnBrk="1" latinLnBrk="0" hangingPunct="1">
        <a:spcBef>
          <a:spcPct val="20000"/>
        </a:spcBef>
        <a:buFont typeface="Arial" pitchFamily="34" charset="0"/>
        <a:buChar char="•"/>
        <a:defRPr sz="12800" kern="1200">
          <a:solidFill>
            <a:schemeClr val="tx1"/>
          </a:solidFill>
          <a:latin typeface="+mn-lt"/>
          <a:ea typeface="+mn-ea"/>
          <a:cs typeface="+mn-cs"/>
        </a:defRPr>
      </a:lvl1pPr>
      <a:lvl2pPr marL="2971800" indent="-1143000" algn="l" defTabSz="3657600" rtl="0" eaLnBrk="1" latinLnBrk="0" hangingPunct="1">
        <a:spcBef>
          <a:spcPct val="20000"/>
        </a:spcBef>
        <a:buFont typeface="Arial" pitchFamily="34" charset="0"/>
        <a:buChar char="–"/>
        <a:defRPr sz="112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0" indent="-914400" algn="l" defTabSz="365760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6400800" indent="-914400" algn="l" defTabSz="3657600" rtl="0" eaLnBrk="1" latinLnBrk="0" hangingPunct="1">
        <a:spcBef>
          <a:spcPct val="20000"/>
        </a:spcBef>
        <a:buFont typeface="Arial" pitchFamily="34" charset="0"/>
        <a:buChar char="–"/>
        <a:defRPr sz="8000" kern="1200">
          <a:solidFill>
            <a:schemeClr val="tx1"/>
          </a:solidFill>
          <a:latin typeface="+mn-lt"/>
          <a:ea typeface="+mn-ea"/>
          <a:cs typeface="+mn-cs"/>
        </a:defRPr>
      </a:lvl4pPr>
      <a:lvl5pPr marL="8229600" indent="-914400" algn="l" defTabSz="3657600" rtl="0" eaLnBrk="1" latinLnBrk="0" hangingPunct="1">
        <a:spcBef>
          <a:spcPct val="20000"/>
        </a:spcBef>
        <a:buFont typeface="Arial" pitchFamily="34" charset="0"/>
        <a:buChar char="»"/>
        <a:defRPr sz="8000" kern="1200">
          <a:solidFill>
            <a:schemeClr val="tx1"/>
          </a:solidFill>
          <a:latin typeface="+mn-lt"/>
          <a:ea typeface="+mn-ea"/>
          <a:cs typeface="+mn-cs"/>
        </a:defRPr>
      </a:lvl5pPr>
      <a:lvl6pPr marL="10058400" indent="-914400" algn="l" defTabSz="3657600" rtl="0" eaLnBrk="1" latinLnBrk="0" hangingPunct="1">
        <a:spcBef>
          <a:spcPct val="20000"/>
        </a:spcBef>
        <a:buFont typeface="Arial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6pPr>
      <a:lvl7pPr marL="11887200" indent="-914400" algn="l" defTabSz="3657600" rtl="0" eaLnBrk="1" latinLnBrk="0" hangingPunct="1">
        <a:spcBef>
          <a:spcPct val="20000"/>
        </a:spcBef>
        <a:buFont typeface="Arial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0" indent="-914400" algn="l" defTabSz="3657600" rtl="0" eaLnBrk="1" latinLnBrk="0" hangingPunct="1">
        <a:spcBef>
          <a:spcPct val="20000"/>
        </a:spcBef>
        <a:buFont typeface="Arial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8pPr>
      <a:lvl9pPr marL="15544800" indent="-914400" algn="l" defTabSz="3657600" rtl="0" eaLnBrk="1" latinLnBrk="0" hangingPunct="1">
        <a:spcBef>
          <a:spcPct val="20000"/>
        </a:spcBef>
        <a:buFont typeface="Arial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1pPr>
      <a:lvl2pPr marL="18288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2pPr>
      <a:lvl3pPr marL="36576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3pPr>
      <a:lvl4pPr marL="54864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4pPr>
      <a:lvl5pPr marL="73152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6pPr>
      <a:lvl7pPr marL="109728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7pPr>
      <a:lvl8pPr marL="128016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8pPr>
      <a:lvl9pPr marL="146304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emf"/><Relationship Id="rId15" Type="http://schemas.openxmlformats.org/officeDocument/2006/relationships/image" Target="../media/image13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wmf"/><Relationship Id="rId6" Type="http://schemas.openxmlformats.org/officeDocument/2006/relationships/image" Target="../media/image4.emf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/>
          <p:cNvSpPr/>
          <p:nvPr/>
        </p:nvSpPr>
        <p:spPr>
          <a:xfrm>
            <a:off x="0" y="2362200"/>
            <a:ext cx="36576000" cy="25069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0" y="0"/>
            <a:ext cx="36576000" cy="2362200"/>
          </a:xfrm>
          <a:prstGeom prst="rect">
            <a:avLst/>
          </a:prstGeom>
          <a:solidFill>
            <a:srgbClr val="FFD700"/>
          </a:solidFill>
          <a:ln>
            <a:solidFill>
              <a:srgbClr val="FFD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28600" y="10545062"/>
            <a:ext cx="17983200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57200" indent="-365760">
              <a:buFont typeface="Arial" pitchFamily="34" charset="0"/>
              <a:buChar char="•"/>
            </a:pPr>
            <a:r>
              <a:rPr lang="en-US" sz="3600" dirty="0" smtClean="0">
                <a:latin typeface="Gill Sans MT" pitchFamily="34" charset="0"/>
              </a:rPr>
              <a:t>Robust </a:t>
            </a:r>
            <a:r>
              <a:rPr lang="en-US" sz="3600" dirty="0">
                <a:latin typeface="Gill Sans MT" pitchFamily="34" charset="0"/>
              </a:rPr>
              <a:t>model predictive </a:t>
            </a:r>
            <a:r>
              <a:rPr lang="en-US" sz="3600" dirty="0" smtClean="0">
                <a:latin typeface="Gill Sans MT" pitchFamily="34" charset="0"/>
              </a:rPr>
              <a:t>control (MPC) with learning in the loop [2]</a:t>
            </a:r>
          </a:p>
          <a:p>
            <a:pPr marL="457200" indent="-365760">
              <a:buFont typeface="Arial" pitchFamily="34" charset="0"/>
              <a:buChar char="•"/>
            </a:pPr>
            <a:r>
              <a:rPr lang="en-US" sz="3600" dirty="0" smtClean="0">
                <a:latin typeface="Gill Sans MT" pitchFamily="34" charset="0"/>
              </a:rPr>
              <a:t>Stochastic hybrid systems beyond certainty equivalence</a:t>
            </a:r>
          </a:p>
          <a:p>
            <a:pPr marL="457200" indent="-365760">
              <a:buFont typeface="Arial" pitchFamily="34" charset="0"/>
              <a:buChar char="•"/>
            </a:pPr>
            <a:r>
              <a:rPr lang="en-US" sz="3600" dirty="0" smtClean="0">
                <a:latin typeface="Gill Sans MT" pitchFamily="34" charset="0"/>
              </a:rPr>
              <a:t>Optimization of hybrid systems</a:t>
            </a:r>
          </a:p>
          <a:p>
            <a:pPr marL="457200" indent="-365760">
              <a:buFont typeface="Arial" pitchFamily="34" charset="0"/>
              <a:buChar char="•"/>
            </a:pPr>
            <a:r>
              <a:rPr lang="en-US" sz="3600" dirty="0">
                <a:latin typeface="Gill Sans MT" pitchFamily="34" charset="0"/>
              </a:rPr>
              <a:t>T</a:t>
            </a:r>
            <a:r>
              <a:rPr lang="en-US" sz="3600" dirty="0" smtClean="0">
                <a:latin typeface="Gill Sans MT" pitchFamily="34" charset="0"/>
              </a:rPr>
              <a:t>iming and event-driven computation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8600" y="7057530"/>
            <a:ext cx="17983200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57200" indent="-365760">
              <a:buFont typeface="Arial" pitchFamily="34" charset="0"/>
              <a:buChar char="•"/>
            </a:pPr>
            <a:r>
              <a:rPr lang="en-US" sz="3600" dirty="0" smtClean="0">
                <a:latin typeface="Gill Sans MT" pitchFamily="34" charset="0"/>
              </a:rPr>
              <a:t>Development of </a:t>
            </a:r>
            <a:r>
              <a:rPr lang="en-US" sz="3600" dirty="0">
                <a:latin typeface="Gill Sans MT" pitchFamily="34" charset="0"/>
              </a:rPr>
              <a:t>Simple Monitoring and Action Protocol (</a:t>
            </a:r>
            <a:r>
              <a:rPr lang="en-US" sz="3600" dirty="0" err="1" smtClean="0">
                <a:latin typeface="Gill Sans MT" pitchFamily="34" charset="0"/>
              </a:rPr>
              <a:t>sMAP</a:t>
            </a:r>
            <a:r>
              <a:rPr lang="en-US" sz="3600" dirty="0" smtClean="0">
                <a:latin typeface="Gill Sans MT" pitchFamily="34" charset="0"/>
              </a:rPr>
              <a:t>)</a:t>
            </a:r>
          </a:p>
          <a:p>
            <a:pPr marL="457200" indent="-365760">
              <a:buFont typeface="Arial" pitchFamily="34" charset="0"/>
              <a:buChar char="•"/>
            </a:pPr>
            <a:r>
              <a:rPr lang="en-US" sz="3600" dirty="0" smtClean="0">
                <a:latin typeface="Gill Sans MT" pitchFamily="34" charset="0"/>
              </a:rPr>
              <a:t>Reachability-based method for tasking sensors</a:t>
            </a:r>
          </a:p>
          <a:p>
            <a:pPr marL="457200" indent="-365760">
              <a:buFont typeface="Arial" pitchFamily="34" charset="0"/>
              <a:buChar char="•"/>
            </a:pPr>
            <a:r>
              <a:rPr lang="en-US" sz="3600" dirty="0" smtClean="0">
                <a:latin typeface="Gill Sans MT" pitchFamily="34" charset="0"/>
              </a:rPr>
              <a:t>Estimating time-varying sensor reception</a:t>
            </a:r>
          </a:p>
          <a:p>
            <a:pPr marL="457200" indent="-365760">
              <a:buFont typeface="Arial" pitchFamily="34" charset="0"/>
              <a:buChar char="•"/>
            </a:pPr>
            <a:r>
              <a:rPr lang="en-US" sz="3600" dirty="0" smtClean="0">
                <a:latin typeface="Gill Sans MT" pitchFamily="34" charset="0"/>
              </a:rPr>
              <a:t>Sensor scheduling and placement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30327600" y="117022"/>
            <a:ext cx="2131640" cy="2133600"/>
            <a:chOff x="21183600" y="0"/>
            <a:chExt cx="2131640" cy="2133600"/>
          </a:xfrm>
        </p:grpSpPr>
        <p:sp>
          <p:nvSpPr>
            <p:cNvPr id="37" name="Rectangle 36"/>
            <p:cNvSpPr/>
            <p:nvPr/>
          </p:nvSpPr>
          <p:spPr>
            <a:xfrm>
              <a:off x="21564600" y="762000"/>
              <a:ext cx="1371600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8" name="Picture 4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1183600" y="0"/>
              <a:ext cx="2131640" cy="2133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4" name="Group 43"/>
          <p:cNvGrpSpPr/>
          <p:nvPr/>
        </p:nvGrpSpPr>
        <p:grpSpPr>
          <a:xfrm>
            <a:off x="27355800" y="312348"/>
            <a:ext cx="1752600" cy="1793422"/>
            <a:chOff x="27965400" y="193222"/>
            <a:chExt cx="1981200" cy="1981200"/>
          </a:xfrm>
        </p:grpSpPr>
        <p:sp>
          <p:nvSpPr>
            <p:cNvPr id="42" name="Oval 41"/>
            <p:cNvSpPr/>
            <p:nvPr/>
          </p:nvSpPr>
          <p:spPr>
            <a:xfrm>
              <a:off x="27965400" y="228600"/>
              <a:ext cx="1905000" cy="1905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30" name="Picture 6" descr="ucseal_540_874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965400" y="193222"/>
              <a:ext cx="1981200" cy="198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/>
          <a:srcRect r="40239" b="58730"/>
          <a:stretch>
            <a:fillRect/>
          </a:stretch>
        </p:blipFill>
        <p:spPr bwMode="auto">
          <a:xfrm>
            <a:off x="33486969" y="608076"/>
            <a:ext cx="2327031" cy="1210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8" name="TextBox 47"/>
          <p:cNvSpPr txBox="1"/>
          <p:nvPr/>
        </p:nvSpPr>
        <p:spPr>
          <a:xfrm>
            <a:off x="14935200" y="609600"/>
            <a:ext cx="60516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MT" pitchFamily="34" charset="0"/>
              </a:rPr>
              <a:t>#CNS-0931843</a:t>
            </a:r>
            <a:endParaRPr lang="en-US" dirty="0">
              <a:latin typeface="Gill Sans MT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8440400" y="7084908"/>
            <a:ext cx="17907000" cy="183489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ectangle 52"/>
          <p:cNvSpPr/>
          <p:nvPr/>
        </p:nvSpPr>
        <p:spPr>
          <a:xfrm>
            <a:off x="228600" y="14058632"/>
            <a:ext cx="17983200" cy="113684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228600" y="14097000"/>
            <a:ext cx="1798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1"/>
                </a:solidFill>
                <a:latin typeface="Gill Sans MT" pitchFamily="34" charset="0"/>
              </a:rPr>
              <a:t>Contract Design for Frequency Regulation by Building Aggregations</a:t>
            </a:r>
            <a:endParaRPr lang="en-US" sz="4400" dirty="0">
              <a:solidFill>
                <a:schemeClr val="accent1"/>
              </a:solidFill>
              <a:latin typeface="Gill Sans MT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28600" y="15267086"/>
            <a:ext cx="9372600" cy="51552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65760" indent="-365760">
              <a:buFont typeface="Arial" pitchFamily="34" charset="0"/>
              <a:buChar char="•"/>
            </a:pPr>
            <a:r>
              <a:rPr lang="en-US" sz="3600" dirty="0" smtClean="0">
                <a:latin typeface="Gill Sans MT" pitchFamily="34" charset="0"/>
                <a:ea typeface="Verdana" pitchFamily="34" charset="0"/>
                <a:cs typeface="Verdana" pitchFamily="34" charset="0"/>
              </a:rPr>
              <a:t>Renewable energy sources increase </a:t>
            </a:r>
            <a:br>
              <a:rPr lang="en-US" sz="3600" dirty="0" smtClean="0">
                <a:latin typeface="Gill Sans MT" pitchFamily="34" charset="0"/>
                <a:ea typeface="Verdana" pitchFamily="34" charset="0"/>
                <a:cs typeface="Verdana" pitchFamily="34" charset="0"/>
              </a:rPr>
            </a:br>
            <a:r>
              <a:rPr lang="en-US" sz="3600" dirty="0" smtClean="0">
                <a:latin typeface="Gill Sans MT" pitchFamily="34" charset="0"/>
                <a:ea typeface="Verdana" pitchFamily="34" charset="0"/>
                <a:cs typeface="Verdana" pitchFamily="34" charset="0"/>
              </a:rPr>
              <a:t>supply uncertainty </a:t>
            </a:r>
          </a:p>
          <a:p>
            <a:pPr marL="365760" indent="-365760">
              <a:spcAft>
                <a:spcPts val="600"/>
              </a:spcAft>
              <a:buFont typeface="Arial" pitchFamily="34" charset="0"/>
              <a:buChar char="•"/>
            </a:pPr>
            <a:r>
              <a:rPr lang="en-US" sz="3600" dirty="0" smtClean="0">
                <a:latin typeface="Gill Sans MT" pitchFamily="34" charset="0"/>
                <a:ea typeface="Verdana" pitchFamily="34" charset="0"/>
                <a:cs typeface="Verdana" pitchFamily="34" charset="0"/>
              </a:rPr>
              <a:t>Flexibility in buildings can be </a:t>
            </a:r>
            <a:r>
              <a:rPr lang="en-US" sz="3600" i="1" dirty="0" smtClean="0">
                <a:latin typeface="Gill Sans MT" pitchFamily="34" charset="0"/>
                <a:ea typeface="Verdana" pitchFamily="34" charset="0"/>
                <a:cs typeface="Verdana" pitchFamily="34" charset="0"/>
              </a:rPr>
              <a:t>pooled by aggregator to provide</a:t>
            </a:r>
            <a:r>
              <a:rPr lang="en-US" sz="3600" dirty="0" smtClean="0">
                <a:latin typeface="Gill Sans MT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600" i="1" dirty="0">
                <a:latin typeface="Gill Sans MT" pitchFamily="34" charset="0"/>
                <a:ea typeface="Verdana" pitchFamily="34" charset="0"/>
                <a:cs typeface="Verdana" pitchFamily="34" charset="0"/>
              </a:rPr>
              <a:t>A</a:t>
            </a:r>
            <a:r>
              <a:rPr lang="en-US" sz="3600" i="1" dirty="0" smtClean="0">
                <a:latin typeface="Gill Sans MT" pitchFamily="34" charset="0"/>
                <a:ea typeface="Verdana" pitchFamily="34" charset="0"/>
                <a:cs typeface="Verdana" pitchFamily="34" charset="0"/>
              </a:rPr>
              <a:t>ncillary Services </a:t>
            </a:r>
            <a:br>
              <a:rPr lang="en-US" sz="3600" i="1" dirty="0" smtClean="0">
                <a:latin typeface="Gill Sans MT" pitchFamily="34" charset="0"/>
                <a:ea typeface="Verdana" pitchFamily="34" charset="0"/>
                <a:cs typeface="Verdana" pitchFamily="34" charset="0"/>
              </a:rPr>
            </a:br>
            <a:r>
              <a:rPr lang="en-US" sz="3600" dirty="0" smtClean="0">
                <a:latin typeface="Gill Sans MT" pitchFamily="34" charset="0"/>
                <a:ea typeface="Verdana" pitchFamily="34" charset="0"/>
                <a:cs typeface="Verdana" pitchFamily="34" charset="0"/>
              </a:rPr>
              <a:t>to the electricity grid</a:t>
            </a:r>
          </a:p>
          <a:p>
            <a:r>
              <a:rPr lang="en-US" sz="3600" b="1" dirty="0" smtClean="0">
                <a:latin typeface="Gill Sans MT" pitchFamily="34" charset="0"/>
                <a:ea typeface="Verdana" pitchFamily="34" charset="0"/>
                <a:cs typeface="Verdana" pitchFamily="34" charset="0"/>
              </a:rPr>
              <a:t>Contract theory</a:t>
            </a:r>
            <a:r>
              <a:rPr lang="en-US" sz="3600" dirty="0" smtClean="0">
                <a:latin typeface="Gill Sans MT" pitchFamily="34" charset="0"/>
                <a:ea typeface="Verdana" pitchFamily="34" charset="0"/>
                <a:cs typeface="Verdana" pitchFamily="34" charset="0"/>
              </a:rPr>
              <a:t>:</a:t>
            </a:r>
          </a:p>
          <a:p>
            <a:pPr marL="365760" indent="-365760">
              <a:buFont typeface="Arial" pitchFamily="34" charset="0"/>
              <a:buChar char="•"/>
            </a:pPr>
            <a:r>
              <a:rPr lang="en-US" sz="3600" i="1" dirty="0" smtClean="0">
                <a:latin typeface="Gill Sans MT" pitchFamily="34" charset="0"/>
                <a:ea typeface="Verdana" pitchFamily="34" charset="0"/>
                <a:cs typeface="Verdana" pitchFamily="34" charset="0"/>
              </a:rPr>
              <a:t>Incentives</a:t>
            </a:r>
            <a:r>
              <a:rPr lang="en-US" sz="3600" dirty="0" smtClean="0">
                <a:latin typeface="Gill Sans MT" pitchFamily="34" charset="0"/>
                <a:ea typeface="Verdana" pitchFamily="34" charset="0"/>
                <a:cs typeface="Verdana" pitchFamily="34" charset="0"/>
              </a:rPr>
              <a:t> necessary for buildings to participate</a:t>
            </a:r>
          </a:p>
          <a:p>
            <a:pPr marL="365760" indent="-365760">
              <a:buFont typeface="Arial" pitchFamily="34" charset="0"/>
              <a:buChar char="•"/>
            </a:pPr>
            <a:r>
              <a:rPr lang="en-US" sz="3600" dirty="0" smtClean="0">
                <a:latin typeface="Gill Sans MT" pitchFamily="34" charset="0"/>
                <a:ea typeface="Verdana" pitchFamily="34" charset="0"/>
                <a:cs typeface="Verdana" pitchFamily="34" charset="0"/>
              </a:rPr>
              <a:t>Optimal contract obtained from solution of </a:t>
            </a:r>
            <a:br>
              <a:rPr lang="en-US" sz="3600" dirty="0" smtClean="0">
                <a:latin typeface="Gill Sans MT" pitchFamily="34" charset="0"/>
                <a:ea typeface="Verdana" pitchFamily="34" charset="0"/>
                <a:cs typeface="Verdana" pitchFamily="34" charset="0"/>
              </a:rPr>
            </a:br>
            <a:r>
              <a:rPr lang="en-US" sz="3600" dirty="0" smtClean="0">
                <a:latin typeface="Gill Sans MT" pitchFamily="34" charset="0"/>
                <a:ea typeface="Verdana" pitchFamily="34" charset="0"/>
                <a:cs typeface="Verdana" pitchFamily="34" charset="0"/>
              </a:rPr>
              <a:t>a bi-level optimization problem 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228600" y="25450800"/>
            <a:ext cx="31501080" cy="1981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/>
          <a:p>
            <a:pPr marL="914400" indent="-640080">
              <a:buFont typeface="+mj-lt"/>
              <a:buAutoNum type="arabicPeriod"/>
            </a:pPr>
            <a:r>
              <a:rPr lang="en-US" sz="2000" dirty="0">
                <a:latin typeface="Gill Sans MT" pitchFamily="34" charset="0"/>
                <a:ea typeface="Verdana" pitchFamily="34" charset="0"/>
                <a:cs typeface="Verdana" pitchFamily="34" charset="0"/>
              </a:rPr>
              <a:t>E. </a:t>
            </a:r>
            <a:r>
              <a:rPr lang="en-US" sz="2000" dirty="0" err="1">
                <a:latin typeface="Gill Sans MT" pitchFamily="34" charset="0"/>
                <a:ea typeface="Verdana" pitchFamily="34" charset="0"/>
                <a:cs typeface="Verdana" pitchFamily="34" charset="0"/>
              </a:rPr>
              <a:t>Matsikoudis</a:t>
            </a:r>
            <a:r>
              <a:rPr lang="en-US" sz="2000" dirty="0">
                <a:latin typeface="Gill Sans MT" pitchFamily="34" charset="0"/>
                <a:ea typeface="Verdana" pitchFamily="34" charset="0"/>
                <a:cs typeface="Verdana" pitchFamily="34" charset="0"/>
              </a:rPr>
              <a:t>, C. </a:t>
            </a:r>
            <a:r>
              <a:rPr lang="en-US" sz="2000" dirty="0" err="1">
                <a:latin typeface="Gill Sans MT" pitchFamily="34" charset="0"/>
                <a:ea typeface="Verdana" pitchFamily="34" charset="0"/>
                <a:cs typeface="Verdana" pitchFamily="34" charset="0"/>
              </a:rPr>
              <a:t>Stergiou</a:t>
            </a:r>
            <a:r>
              <a:rPr lang="en-US" sz="2000" dirty="0">
                <a:latin typeface="Gill Sans MT" pitchFamily="34" charset="0"/>
                <a:ea typeface="Verdana" pitchFamily="34" charset="0"/>
                <a:cs typeface="Verdana" pitchFamily="34" charset="0"/>
              </a:rPr>
              <a:t>, E. A. Lee, "On the </a:t>
            </a:r>
            <a:r>
              <a:rPr lang="en-US" sz="2000" dirty="0" err="1" smtClean="0">
                <a:latin typeface="Gill Sans MT" pitchFamily="34" charset="0"/>
                <a:ea typeface="Verdana" pitchFamily="34" charset="0"/>
                <a:cs typeface="Verdana" pitchFamily="34" charset="0"/>
              </a:rPr>
              <a:t>schedulability</a:t>
            </a:r>
            <a:r>
              <a:rPr lang="en-US" sz="2000" dirty="0" smtClean="0">
                <a:latin typeface="Gill Sans MT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>
                <a:latin typeface="Gill Sans MT" pitchFamily="34" charset="0"/>
                <a:ea typeface="Verdana" pitchFamily="34" charset="0"/>
                <a:cs typeface="Verdana" pitchFamily="34" charset="0"/>
              </a:rPr>
              <a:t>of </a:t>
            </a:r>
            <a:r>
              <a:rPr lang="en-US" sz="2000" dirty="0" smtClean="0">
                <a:latin typeface="Gill Sans MT" pitchFamily="34" charset="0"/>
                <a:ea typeface="Verdana" pitchFamily="34" charset="0"/>
                <a:cs typeface="Verdana" pitchFamily="34" charset="0"/>
              </a:rPr>
              <a:t>real-time discrete-event systems</a:t>
            </a:r>
            <a:r>
              <a:rPr lang="en-US" sz="2000" dirty="0">
                <a:latin typeface="Gill Sans MT" pitchFamily="34" charset="0"/>
                <a:ea typeface="Verdana" pitchFamily="34" charset="0"/>
                <a:cs typeface="Verdana" pitchFamily="34" charset="0"/>
              </a:rPr>
              <a:t>," in </a:t>
            </a:r>
            <a:r>
              <a:rPr lang="en-US" sz="2000" i="1" dirty="0">
                <a:latin typeface="Gill Sans MT" pitchFamily="34" charset="0"/>
                <a:ea typeface="Verdana" pitchFamily="34" charset="0"/>
                <a:cs typeface="Verdana" pitchFamily="34" charset="0"/>
              </a:rPr>
              <a:t>Proc. 13th International Conference on Embedded Software (EMSOFT)</a:t>
            </a:r>
            <a:r>
              <a:rPr lang="en-US" sz="2000" dirty="0">
                <a:latin typeface="Gill Sans MT" pitchFamily="34" charset="0"/>
                <a:ea typeface="Verdana" pitchFamily="34" charset="0"/>
                <a:cs typeface="Verdana" pitchFamily="34" charset="0"/>
              </a:rPr>
              <a:t>, September, 2013.</a:t>
            </a:r>
            <a:endParaRPr lang="en-US" sz="2000" dirty="0" smtClean="0">
              <a:latin typeface="Gill Sans MT" pitchFamily="34" charset="0"/>
              <a:ea typeface="Verdana" pitchFamily="34" charset="0"/>
              <a:cs typeface="Verdana" pitchFamily="34" charset="0"/>
            </a:endParaRPr>
          </a:p>
          <a:p>
            <a:pPr marL="914400" indent="-640080">
              <a:buFont typeface="+mj-lt"/>
              <a:buAutoNum type="arabicPeriod"/>
            </a:pPr>
            <a:r>
              <a:rPr lang="en-US" sz="2000" dirty="0">
                <a:latin typeface="Gill Sans MT" pitchFamily="34" charset="0"/>
                <a:ea typeface="Verdana" pitchFamily="34" charset="0"/>
                <a:cs typeface="Verdana" pitchFamily="34" charset="0"/>
              </a:rPr>
              <a:t>A. Aswani, H. Gonzalez, S. Sastry, and C. Tomlin, "Provably safe and robust learning-based model predictive control," </a:t>
            </a:r>
            <a:r>
              <a:rPr lang="en-US" sz="2000" i="1" dirty="0">
                <a:latin typeface="Gill Sans MT" pitchFamily="34" charset="0"/>
                <a:ea typeface="Verdana" pitchFamily="34" charset="0"/>
                <a:cs typeface="Verdana" pitchFamily="34" charset="0"/>
              </a:rPr>
              <a:t>Automatica,</a:t>
            </a:r>
            <a:r>
              <a:rPr lang="en-US" sz="2000" dirty="0">
                <a:latin typeface="Gill Sans MT" pitchFamily="34" charset="0"/>
                <a:ea typeface="Verdana" pitchFamily="34" charset="0"/>
                <a:cs typeface="Verdana" pitchFamily="34" charset="0"/>
              </a:rPr>
              <a:t> vol. 49, no. 5, </a:t>
            </a:r>
            <a:r>
              <a:rPr lang="en-US" sz="2000" dirty="0" smtClean="0">
                <a:latin typeface="Gill Sans MT" pitchFamily="34" charset="0"/>
                <a:ea typeface="Verdana" pitchFamily="34" charset="0"/>
                <a:cs typeface="Verdana" pitchFamily="34" charset="0"/>
              </a:rPr>
              <a:t>2013.</a:t>
            </a:r>
          </a:p>
          <a:p>
            <a:pPr marL="914400" indent="-640080">
              <a:buFont typeface="+mj-lt"/>
              <a:buAutoNum type="arabicPeriod"/>
            </a:pPr>
            <a:r>
              <a:rPr lang="en-US" sz="2000" dirty="0">
                <a:latin typeface="Gill Sans MT" pitchFamily="34" charset="0"/>
              </a:rPr>
              <a:t>M. </a:t>
            </a:r>
            <a:r>
              <a:rPr lang="en-US" sz="2000" dirty="0" err="1">
                <a:latin typeface="Gill Sans MT" pitchFamily="34" charset="0"/>
              </a:rPr>
              <a:t>Balandat</a:t>
            </a:r>
            <a:r>
              <a:rPr lang="en-US" sz="2000" dirty="0">
                <a:latin typeface="Gill Sans MT" pitchFamily="34" charset="0"/>
              </a:rPr>
              <a:t>, F. Oldewurtel, M. Chen and C.  Tomlin, “Contract Design for Frequency Regulation by Aggregations of Commercial Buildings,” </a:t>
            </a:r>
            <a:r>
              <a:rPr lang="en-US" sz="2000" dirty="0" smtClean="0">
                <a:latin typeface="Gill Sans MT" pitchFamily="34" charset="0"/>
              </a:rPr>
              <a:t>in 52</a:t>
            </a:r>
            <a:r>
              <a:rPr lang="en-US" sz="2000" baseline="30000" dirty="0" smtClean="0">
                <a:latin typeface="Gill Sans MT" pitchFamily="34" charset="0"/>
              </a:rPr>
              <a:t>nd</a:t>
            </a:r>
            <a:r>
              <a:rPr lang="en-US" sz="2000" dirty="0" smtClean="0">
                <a:latin typeface="Gill Sans MT" pitchFamily="34" charset="0"/>
              </a:rPr>
              <a:t> </a:t>
            </a:r>
            <a:r>
              <a:rPr lang="en-US" sz="2000" dirty="0">
                <a:latin typeface="Gill Sans MT" pitchFamily="34" charset="0"/>
              </a:rPr>
              <a:t>Annual </a:t>
            </a:r>
            <a:r>
              <a:rPr lang="en-US" sz="2000" dirty="0" err="1">
                <a:latin typeface="Gill Sans MT" pitchFamily="34" charset="0"/>
              </a:rPr>
              <a:t>Allerton</a:t>
            </a:r>
            <a:r>
              <a:rPr lang="en-US" sz="2000" dirty="0">
                <a:latin typeface="Gill Sans MT" pitchFamily="34" charset="0"/>
              </a:rPr>
              <a:t> Conference on</a:t>
            </a:r>
            <a:r>
              <a:rPr lang="en-US" sz="2000" dirty="0" smtClean="0">
                <a:latin typeface="Gill Sans MT" pitchFamily="34" charset="0"/>
              </a:rPr>
              <a:t> </a:t>
            </a:r>
            <a:r>
              <a:rPr lang="en-US" sz="2000" dirty="0">
                <a:latin typeface="Gill Sans MT" pitchFamily="34" charset="0"/>
              </a:rPr>
              <a:t>Communication, Control, and Computing (</a:t>
            </a:r>
            <a:r>
              <a:rPr lang="en-US" sz="2000" dirty="0" err="1">
                <a:latin typeface="Gill Sans MT" pitchFamily="34" charset="0"/>
              </a:rPr>
              <a:t>Allerton</a:t>
            </a:r>
            <a:r>
              <a:rPr lang="en-US" sz="2000" dirty="0">
                <a:latin typeface="Gill Sans MT" pitchFamily="34" charset="0"/>
              </a:rPr>
              <a:t>), </a:t>
            </a:r>
            <a:r>
              <a:rPr lang="en-US" sz="2000" dirty="0" smtClean="0">
                <a:latin typeface="Gill Sans MT" pitchFamily="34" charset="0"/>
              </a:rPr>
              <a:t>2014.</a:t>
            </a:r>
            <a:endParaRPr lang="en-US" sz="2000" dirty="0">
              <a:latin typeface="Gill Sans MT" pitchFamily="34" charset="0"/>
            </a:endParaRPr>
          </a:p>
          <a:p>
            <a:pPr marL="914400" indent="-640080">
              <a:buFont typeface="+mj-lt"/>
              <a:buAutoNum type="arabicPeriod"/>
            </a:pPr>
            <a:r>
              <a:rPr lang="en-US" sz="2000" dirty="0">
                <a:latin typeface="Gill Sans MT" pitchFamily="34" charset="0"/>
              </a:rPr>
              <a:t>P. Park, H. </a:t>
            </a:r>
            <a:r>
              <a:rPr lang="en-US" sz="2000" dirty="0" err="1">
                <a:latin typeface="Gill Sans MT" pitchFamily="34" charset="0"/>
              </a:rPr>
              <a:t>Khadilkar</a:t>
            </a:r>
            <a:r>
              <a:rPr lang="en-US" sz="2000" dirty="0">
                <a:latin typeface="Gill Sans MT" pitchFamily="34" charset="0"/>
              </a:rPr>
              <a:t>, H. Balakrishnan, and C. Tomlin, "Hybrid </a:t>
            </a:r>
            <a:r>
              <a:rPr lang="en-US" sz="2000" dirty="0" smtClean="0">
                <a:latin typeface="Gill Sans MT" pitchFamily="34" charset="0"/>
              </a:rPr>
              <a:t>communication protocols </a:t>
            </a:r>
            <a:r>
              <a:rPr lang="en-US" sz="2000" dirty="0">
                <a:latin typeface="Gill Sans MT" pitchFamily="34" charset="0"/>
              </a:rPr>
              <a:t>and </a:t>
            </a:r>
            <a:r>
              <a:rPr lang="en-US" sz="2000" dirty="0" smtClean="0">
                <a:latin typeface="Gill Sans MT" pitchFamily="34" charset="0"/>
              </a:rPr>
              <a:t>control algorithms </a:t>
            </a:r>
            <a:r>
              <a:rPr lang="en-US" sz="2000" dirty="0">
                <a:latin typeface="Gill Sans MT" pitchFamily="34" charset="0"/>
              </a:rPr>
              <a:t>for </a:t>
            </a:r>
            <a:r>
              <a:rPr lang="en-US" sz="2000" dirty="0" err="1">
                <a:latin typeface="Gill Sans MT" pitchFamily="34" charset="0"/>
              </a:rPr>
              <a:t>NextGen</a:t>
            </a:r>
            <a:r>
              <a:rPr lang="en-US" sz="2000" dirty="0">
                <a:latin typeface="Gill Sans MT" pitchFamily="34" charset="0"/>
              </a:rPr>
              <a:t> </a:t>
            </a:r>
            <a:r>
              <a:rPr lang="en-US" sz="2000" dirty="0" smtClean="0">
                <a:latin typeface="Gill Sans MT" pitchFamily="34" charset="0"/>
              </a:rPr>
              <a:t>aircraft arrivals,” </a:t>
            </a:r>
            <a:r>
              <a:rPr lang="en-US" sz="2000" i="1" dirty="0" smtClean="0">
                <a:latin typeface="Gill Sans MT" pitchFamily="34" charset="0"/>
              </a:rPr>
              <a:t>IEEE </a:t>
            </a:r>
            <a:r>
              <a:rPr lang="en-US" sz="2000" i="1" dirty="0">
                <a:latin typeface="Gill Sans MT" pitchFamily="34" charset="0"/>
              </a:rPr>
              <a:t>Transactions on Intelligent Transportation </a:t>
            </a:r>
            <a:r>
              <a:rPr lang="en-US" sz="2000" i="1" dirty="0" smtClean="0">
                <a:latin typeface="Gill Sans MT" pitchFamily="34" charset="0"/>
              </a:rPr>
              <a:t>Systems</a:t>
            </a:r>
            <a:r>
              <a:rPr lang="en-US" sz="2000" dirty="0" smtClean="0">
                <a:latin typeface="Gill Sans MT" pitchFamily="34" charset="0"/>
              </a:rPr>
              <a:t>, April 2014.</a:t>
            </a:r>
          </a:p>
          <a:p>
            <a:pPr marL="914400" indent="-640080">
              <a:buFont typeface="+mj-lt"/>
              <a:buAutoNum type="arabicPeriod"/>
            </a:pPr>
            <a:r>
              <a:rPr lang="en-US" sz="2000" dirty="0">
                <a:latin typeface="Gill Sans MT" pitchFamily="34" charset="0"/>
              </a:rPr>
              <a:t>I. </a:t>
            </a:r>
            <a:r>
              <a:rPr lang="en-US" sz="2000" dirty="0" err="1">
                <a:latin typeface="Gill Sans MT" pitchFamily="34" charset="0"/>
              </a:rPr>
              <a:t>Simaiakis</a:t>
            </a:r>
            <a:r>
              <a:rPr lang="en-US" sz="2000" dirty="0">
                <a:latin typeface="Gill Sans MT" pitchFamily="34" charset="0"/>
              </a:rPr>
              <a:t> and H. Balakrishnan, ” Probabilistic Modeling of Runway Inter-departure Times,” </a:t>
            </a:r>
            <a:r>
              <a:rPr lang="en-US" sz="2000" i="1" dirty="0">
                <a:latin typeface="Gill Sans MT" pitchFamily="34" charset="0"/>
              </a:rPr>
              <a:t>AIAA Journal of Guidance, Control and Dynamics</a:t>
            </a:r>
            <a:r>
              <a:rPr lang="en-US" sz="2000" dirty="0">
                <a:latin typeface="Gill Sans MT" pitchFamily="34" charset="0"/>
              </a:rPr>
              <a:t>, December 2014</a:t>
            </a:r>
            <a:r>
              <a:rPr lang="en-US" sz="2000" dirty="0" smtClean="0">
                <a:latin typeface="Gill Sans MT" pitchFamily="34" charset="0"/>
              </a:rPr>
              <a:t>.</a:t>
            </a:r>
          </a:p>
          <a:p>
            <a:pPr marL="914400" indent="-640080">
              <a:buFont typeface="+mj-lt"/>
              <a:buAutoNum type="arabicPeriod"/>
            </a:pPr>
            <a:r>
              <a:rPr lang="en-US" sz="2000" dirty="0" smtClean="0">
                <a:latin typeface="Gill Sans MT" pitchFamily="34" charset="0"/>
              </a:rPr>
              <a:t>J. J. </a:t>
            </a:r>
            <a:r>
              <a:rPr lang="en-US" sz="2000" dirty="0" err="1" smtClean="0">
                <a:latin typeface="Gill Sans MT" pitchFamily="34" charset="0"/>
              </a:rPr>
              <a:t>Rebollo</a:t>
            </a:r>
            <a:r>
              <a:rPr lang="en-US" sz="2000" dirty="0" smtClean="0">
                <a:latin typeface="Gill Sans MT" pitchFamily="34" charset="0"/>
              </a:rPr>
              <a:t> and H. Balakrishnan, “Characterization and Prediction of Air Traffic Delays,” </a:t>
            </a:r>
            <a:r>
              <a:rPr lang="en-US" sz="2000" i="1" dirty="0" smtClean="0">
                <a:latin typeface="Gill Sans MT" pitchFamily="34" charset="0"/>
              </a:rPr>
              <a:t>Transportation Research Part C: Emerging Technologies</a:t>
            </a:r>
            <a:r>
              <a:rPr lang="en-US" sz="2000" dirty="0" smtClean="0">
                <a:latin typeface="Gill Sans MT" pitchFamily="34" charset="0"/>
              </a:rPr>
              <a:t>, July 2014. </a:t>
            </a:r>
          </a:p>
          <a:p>
            <a:pPr marL="1143000" indent="-1143000">
              <a:buFont typeface="+mj-lt"/>
              <a:buAutoNum type="arabicPeriod"/>
            </a:pPr>
            <a:endParaRPr lang="en-US" sz="2000" dirty="0" smtClean="0">
              <a:latin typeface="Gill Sans MT" pitchFamily="34" charset="0"/>
            </a:endParaRPr>
          </a:p>
          <a:p>
            <a:pPr marL="1143000" indent="-1143000">
              <a:buFont typeface="+mj-lt"/>
              <a:buAutoNum type="arabicPeriod"/>
            </a:pPr>
            <a:endParaRPr lang="en-US" sz="2000" dirty="0" smtClean="0">
              <a:latin typeface="Gill Sans MT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28600" y="20795159"/>
            <a:ext cx="1798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1"/>
                </a:solidFill>
                <a:latin typeface="Gill Sans MT" pitchFamily="34" charset="0"/>
              </a:rPr>
              <a:t>Implementation on </a:t>
            </a:r>
            <a:r>
              <a:rPr lang="en-US" sz="4400" dirty="0" err="1" smtClean="0">
                <a:solidFill>
                  <a:schemeClr val="accent1"/>
                </a:solidFill>
                <a:latin typeface="Gill Sans MT" pitchFamily="34" charset="0"/>
              </a:rPr>
              <a:t>Sutardja</a:t>
            </a:r>
            <a:r>
              <a:rPr lang="en-US" sz="4400" dirty="0" smtClean="0">
                <a:solidFill>
                  <a:schemeClr val="accent1"/>
                </a:solidFill>
                <a:latin typeface="Gill Sans MT" pitchFamily="34" charset="0"/>
              </a:rPr>
              <a:t> Dai Hall</a:t>
            </a:r>
            <a:endParaRPr lang="en-US" sz="4400" dirty="0">
              <a:solidFill>
                <a:schemeClr val="accent1"/>
              </a:solidFill>
              <a:latin typeface="Gill Sans MT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04800" y="21793200"/>
            <a:ext cx="11658600" cy="34932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600" b="1" dirty="0" smtClean="0">
                <a:latin typeface="Gill Sans MT" pitchFamily="34" charset="0"/>
                <a:ea typeface="Verdana" pitchFamily="34" charset="0"/>
                <a:cs typeface="Verdana" pitchFamily="34" charset="0"/>
              </a:rPr>
              <a:t>Control of Heating,  Ventilation, and Air Conditioning </a:t>
            </a:r>
          </a:p>
          <a:p>
            <a:pPr marL="365760" indent="-365760">
              <a:buFont typeface="Arial" pitchFamily="34" charset="0"/>
              <a:buChar char="•"/>
            </a:pPr>
            <a:r>
              <a:rPr lang="en-US" sz="3600" i="1" dirty="0" smtClean="0">
                <a:latin typeface="Gill Sans MT" pitchFamily="34" charset="0"/>
                <a:ea typeface="Verdana" pitchFamily="34" charset="0"/>
                <a:cs typeface="Verdana" pitchFamily="34" charset="0"/>
              </a:rPr>
              <a:t>Realistic </a:t>
            </a:r>
            <a:r>
              <a:rPr lang="en-US" sz="3600" i="1" dirty="0" err="1" smtClean="0">
                <a:latin typeface="Gill Sans MT" pitchFamily="34" charset="0"/>
                <a:ea typeface="Verdana" pitchFamily="34" charset="0"/>
                <a:cs typeface="Verdana" pitchFamily="34" charset="0"/>
              </a:rPr>
              <a:t>testbed</a:t>
            </a:r>
            <a:r>
              <a:rPr lang="en-US" sz="3600" i="1" dirty="0" smtClean="0">
                <a:latin typeface="Gill Sans MT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600" dirty="0" smtClean="0">
                <a:latin typeface="Gill Sans MT" pitchFamily="34" charset="0"/>
                <a:ea typeface="Verdana" pitchFamily="34" charset="0"/>
                <a:cs typeface="Verdana" pitchFamily="34" charset="0"/>
              </a:rPr>
              <a:t>for providing </a:t>
            </a:r>
            <a:r>
              <a:rPr lang="en-US" sz="3600" dirty="0">
                <a:latin typeface="Gill Sans MT" pitchFamily="34" charset="0"/>
                <a:ea typeface="Verdana" pitchFamily="34" charset="0"/>
                <a:cs typeface="Verdana" pitchFamily="34" charset="0"/>
              </a:rPr>
              <a:t>frequency </a:t>
            </a:r>
            <a:r>
              <a:rPr lang="en-US" sz="3600" dirty="0" smtClean="0">
                <a:latin typeface="Gill Sans MT" pitchFamily="34" charset="0"/>
                <a:ea typeface="Verdana" pitchFamily="34" charset="0"/>
                <a:cs typeface="Verdana" pitchFamily="34" charset="0"/>
              </a:rPr>
              <a:t>regulation </a:t>
            </a:r>
            <a:br>
              <a:rPr lang="en-US" sz="3600" dirty="0" smtClean="0">
                <a:latin typeface="Gill Sans MT" pitchFamily="34" charset="0"/>
                <a:ea typeface="Verdana" pitchFamily="34" charset="0"/>
                <a:cs typeface="Verdana" pitchFamily="34" charset="0"/>
              </a:rPr>
            </a:br>
            <a:r>
              <a:rPr lang="en-US" sz="3600" dirty="0" smtClean="0">
                <a:latin typeface="Gill Sans MT" pitchFamily="34" charset="0"/>
                <a:ea typeface="Verdana" pitchFamily="34" charset="0"/>
                <a:cs typeface="Verdana" pitchFamily="34" charset="0"/>
              </a:rPr>
              <a:t>while </a:t>
            </a:r>
            <a:r>
              <a:rPr lang="en-US" sz="3600" dirty="0">
                <a:latin typeface="Gill Sans MT" pitchFamily="34" charset="0"/>
                <a:ea typeface="Verdana" pitchFamily="34" charset="0"/>
                <a:cs typeface="Verdana" pitchFamily="34" charset="0"/>
              </a:rPr>
              <a:t>ensuring </a:t>
            </a:r>
            <a:r>
              <a:rPr lang="en-US" sz="3600" dirty="0" smtClean="0">
                <a:latin typeface="Gill Sans MT" pitchFamily="34" charset="0"/>
                <a:ea typeface="Verdana" pitchFamily="34" charset="0"/>
                <a:cs typeface="Verdana" pitchFamily="34" charset="0"/>
              </a:rPr>
              <a:t>comfort</a:t>
            </a:r>
            <a:endParaRPr lang="en-US" sz="3600" b="1" dirty="0" smtClean="0">
              <a:latin typeface="Gill Sans MT" pitchFamily="34" charset="0"/>
              <a:ea typeface="Verdana" pitchFamily="34" charset="0"/>
              <a:cs typeface="Verdana" pitchFamily="34" charset="0"/>
            </a:endParaRPr>
          </a:p>
          <a:p>
            <a:pPr marL="365760" indent="-365760">
              <a:buFont typeface="Arial" pitchFamily="34" charset="0"/>
              <a:buChar char="•"/>
            </a:pPr>
            <a:r>
              <a:rPr lang="en-US" sz="3600" dirty="0" smtClean="0">
                <a:latin typeface="Gill Sans MT" pitchFamily="34" charset="0"/>
                <a:ea typeface="Verdana" pitchFamily="34" charset="0"/>
                <a:cs typeface="Verdana" pitchFamily="34" charset="0"/>
              </a:rPr>
              <a:t>Grey-box model based</a:t>
            </a:r>
            <a:r>
              <a:rPr lang="en-US" sz="3600" dirty="0">
                <a:latin typeface="Gill Sans MT" pitchFamily="34" charset="0"/>
                <a:ea typeface="Verdana" pitchFamily="34" charset="0"/>
                <a:cs typeface="Verdana" pitchFamily="34" charset="0"/>
              </a:rPr>
              <a:t> on first </a:t>
            </a:r>
            <a:r>
              <a:rPr lang="en-US" sz="3600" dirty="0" smtClean="0">
                <a:latin typeface="Gill Sans MT" pitchFamily="34" charset="0"/>
                <a:ea typeface="Verdana" pitchFamily="34" charset="0"/>
                <a:cs typeface="Verdana" pitchFamily="34" charset="0"/>
              </a:rPr>
              <a:t>principles and </a:t>
            </a:r>
            <a:br>
              <a:rPr lang="en-US" sz="3600" dirty="0" smtClean="0">
                <a:latin typeface="Gill Sans MT" pitchFamily="34" charset="0"/>
                <a:ea typeface="Verdana" pitchFamily="34" charset="0"/>
                <a:cs typeface="Verdana" pitchFamily="34" charset="0"/>
              </a:rPr>
            </a:br>
            <a:r>
              <a:rPr lang="en-US" sz="3600" i="1" dirty="0" smtClean="0">
                <a:latin typeface="Gill Sans MT" pitchFamily="34" charset="0"/>
                <a:ea typeface="Verdana" pitchFamily="34" charset="0"/>
                <a:cs typeface="Verdana" pitchFamily="34" charset="0"/>
              </a:rPr>
              <a:t>large data set </a:t>
            </a:r>
            <a:r>
              <a:rPr lang="en-US" sz="3600" dirty="0" smtClean="0">
                <a:latin typeface="Gill Sans MT" pitchFamily="34" charset="0"/>
                <a:ea typeface="Verdana" pitchFamily="34" charset="0"/>
                <a:cs typeface="Verdana" pitchFamily="34" charset="0"/>
              </a:rPr>
              <a:t>collected through </a:t>
            </a:r>
            <a:r>
              <a:rPr lang="en-US" sz="3600" dirty="0" err="1" smtClean="0">
                <a:latin typeface="Gill Sans MT" pitchFamily="34" charset="0"/>
                <a:ea typeface="Verdana" pitchFamily="34" charset="0"/>
                <a:cs typeface="Verdana" pitchFamily="34" charset="0"/>
              </a:rPr>
              <a:t>sMAP</a:t>
            </a:r>
            <a:r>
              <a:rPr lang="en-US" sz="3600" dirty="0" smtClean="0">
                <a:latin typeface="Gill Sans MT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365760" indent="-365760">
              <a:buFont typeface="Arial" pitchFamily="34" charset="0"/>
              <a:buChar char="•"/>
            </a:pPr>
            <a:r>
              <a:rPr lang="en-US" sz="3600" dirty="0" smtClean="0">
                <a:latin typeface="Gill Sans MT" pitchFamily="34" charset="0"/>
                <a:ea typeface="Verdana" pitchFamily="34" charset="0"/>
                <a:cs typeface="Verdana" pitchFamily="34" charset="0"/>
              </a:rPr>
              <a:t>Determination of the </a:t>
            </a:r>
            <a:r>
              <a:rPr lang="en-US" sz="3600" i="1" dirty="0" smtClean="0">
                <a:latin typeface="Gill Sans MT" pitchFamily="34" charset="0"/>
                <a:ea typeface="Verdana" pitchFamily="34" charset="0"/>
                <a:cs typeface="Verdana" pitchFamily="34" charset="0"/>
              </a:rPr>
              <a:t>building’s flexibility </a:t>
            </a:r>
            <a:r>
              <a:rPr lang="en-US" sz="3600" dirty="0" smtClean="0">
                <a:latin typeface="Gill Sans MT" pitchFamily="34" charset="0"/>
                <a:ea typeface="Verdana" pitchFamily="34" charset="0"/>
                <a:cs typeface="Verdana" pitchFamily="34" charset="0"/>
              </a:rPr>
              <a:t>and associated costs</a:t>
            </a:r>
          </a:p>
        </p:txBody>
      </p:sp>
      <p:sp>
        <p:nvSpPr>
          <p:cNvPr id="142" name="TextBox 141"/>
          <p:cNvSpPr txBox="1"/>
          <p:nvPr/>
        </p:nvSpPr>
        <p:spPr>
          <a:xfrm>
            <a:off x="18440400" y="13953400"/>
            <a:ext cx="1798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/>
            <a:r>
              <a:rPr lang="en-US" sz="4400" dirty="0" smtClean="0">
                <a:solidFill>
                  <a:schemeClr val="accent1"/>
                </a:solidFill>
                <a:latin typeface="Gill Sans MT" pitchFamily="34" charset="0"/>
              </a:rPr>
              <a:t>Airport Surface Congestion Modeling and Control [5]</a:t>
            </a:r>
          </a:p>
        </p:txBody>
      </p:sp>
      <p:cxnSp>
        <p:nvCxnSpPr>
          <p:cNvPr id="145" name="Straight Connector 144"/>
          <p:cNvCxnSpPr/>
          <p:nvPr/>
        </p:nvCxnSpPr>
        <p:spPr>
          <a:xfrm flipV="1">
            <a:off x="228600" y="20663425"/>
            <a:ext cx="17983200" cy="62975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3" name="Rectangle 152"/>
          <p:cNvSpPr/>
          <p:nvPr/>
        </p:nvSpPr>
        <p:spPr>
          <a:xfrm>
            <a:off x="29972121" y="11759143"/>
            <a:ext cx="2236788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kumimoji="1" lang="en-US" altLang="zh-CN" sz="2400" b="1" dirty="0">
                <a:solidFill>
                  <a:schemeClr val="bg1"/>
                </a:solidFill>
                <a:latin typeface="+mn-lt"/>
                <a:ea typeface="宋体" pitchFamily="2" charset="-122"/>
              </a:rPr>
              <a:t>ATS</a:t>
            </a:r>
            <a:endParaRPr lang="en-US" sz="2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68" name="TextBox 167"/>
          <p:cNvSpPr txBox="1"/>
          <p:nvPr/>
        </p:nvSpPr>
        <p:spPr>
          <a:xfrm>
            <a:off x="18440400" y="7100327"/>
            <a:ext cx="1798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/>
            <a:r>
              <a:rPr lang="en-US" sz="4400" dirty="0" err="1" smtClean="0">
                <a:solidFill>
                  <a:schemeClr val="accent1"/>
                </a:solidFill>
                <a:latin typeface="Gill Sans MT" pitchFamily="34" charset="0"/>
              </a:rPr>
              <a:t>NextGen</a:t>
            </a:r>
            <a:r>
              <a:rPr lang="en-US" sz="4400" dirty="0" smtClean="0">
                <a:solidFill>
                  <a:schemeClr val="accent1"/>
                </a:solidFill>
                <a:latin typeface="Gill Sans MT" pitchFamily="34" charset="0"/>
              </a:rPr>
              <a:t> Air Transportation as Sensing and </a:t>
            </a:r>
            <a:r>
              <a:rPr lang="en-US" sz="4400" dirty="0" err="1" smtClean="0">
                <a:solidFill>
                  <a:schemeClr val="accent1"/>
                </a:solidFill>
                <a:latin typeface="Gill Sans MT" pitchFamily="34" charset="0"/>
              </a:rPr>
              <a:t>ActionWeb</a:t>
            </a:r>
            <a:r>
              <a:rPr lang="en-US" sz="4400" dirty="0" smtClean="0">
                <a:solidFill>
                  <a:schemeClr val="accent1"/>
                </a:solidFill>
                <a:latin typeface="Gill Sans MT" pitchFamily="34" charset="0"/>
              </a:rPr>
              <a:t> of Aircraft [4]</a:t>
            </a:r>
          </a:p>
        </p:txBody>
      </p:sp>
      <p:pic>
        <p:nvPicPr>
          <p:cNvPr id="2" name="Picture 1" descr="action_webs_logo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14300"/>
            <a:ext cx="13391978" cy="2133600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20600" y="21879842"/>
            <a:ext cx="5410200" cy="3266158"/>
          </a:xfrm>
          <a:prstGeom prst="rect">
            <a:avLst/>
          </a:prstGeom>
          <a:ln w="12700" cap="sq" cmpd="sng">
            <a:noFill/>
            <a:prstDash val="solid"/>
            <a:miter lim="800000"/>
          </a:ln>
          <a:effectLst/>
        </p:spPr>
      </p:pic>
      <p:sp>
        <p:nvSpPr>
          <p:cNvPr id="72" name="Rectangle 71"/>
          <p:cNvSpPr/>
          <p:nvPr/>
        </p:nvSpPr>
        <p:spPr>
          <a:xfrm>
            <a:off x="18440400" y="6146196"/>
            <a:ext cx="17907000" cy="9233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5400" dirty="0" smtClean="0">
                <a:latin typeface="Gill Sans MT" pitchFamily="34" charset="0"/>
              </a:rPr>
              <a:t>Energy Efficient Air Transportation Systems</a:t>
            </a:r>
          </a:p>
        </p:txBody>
      </p:sp>
      <p:sp>
        <p:nvSpPr>
          <p:cNvPr id="49" name="Rectangle 48"/>
          <p:cNvSpPr/>
          <p:nvPr/>
        </p:nvSpPr>
        <p:spPr>
          <a:xfrm>
            <a:off x="241299" y="3533180"/>
            <a:ext cx="36091368" cy="23464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8" name="TextBox 97"/>
          <p:cNvSpPr txBox="1"/>
          <p:nvPr/>
        </p:nvSpPr>
        <p:spPr>
          <a:xfrm>
            <a:off x="18440400" y="20246469"/>
            <a:ext cx="1798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/>
            <a:r>
              <a:rPr lang="en-US" sz="4400" dirty="0">
                <a:solidFill>
                  <a:schemeClr val="accent1"/>
                </a:solidFill>
                <a:latin typeface="Gill Sans MT" pitchFamily="34" charset="0"/>
              </a:rPr>
              <a:t>Air Traffic </a:t>
            </a:r>
            <a:r>
              <a:rPr lang="en-US" sz="4400" dirty="0" smtClean="0">
                <a:solidFill>
                  <a:schemeClr val="accent1"/>
                </a:solidFill>
                <a:latin typeface="Gill Sans MT" pitchFamily="34" charset="0"/>
              </a:rPr>
              <a:t>Network Delay Prediction [6]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18516599" y="21310200"/>
            <a:ext cx="11963401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indent="-365760">
              <a:buFont typeface="Arial" pitchFamily="34" charset="0"/>
              <a:buChar char="•"/>
            </a:pPr>
            <a:r>
              <a:rPr lang="en-US" sz="3600" dirty="0">
                <a:latin typeface="Gill Sans MT" pitchFamily="34" charset="0"/>
              </a:rPr>
              <a:t>New </a:t>
            </a:r>
            <a:r>
              <a:rPr lang="en-US" sz="3600" dirty="0" smtClean="0">
                <a:latin typeface="Gill Sans MT" pitchFamily="34" charset="0"/>
              </a:rPr>
              <a:t>model </a:t>
            </a:r>
            <a:r>
              <a:rPr lang="en-US" sz="3600" dirty="0">
                <a:latin typeface="Gill Sans MT" pitchFamily="34" charset="0"/>
              </a:rPr>
              <a:t>based on Random Forest </a:t>
            </a:r>
            <a:r>
              <a:rPr lang="en-US" sz="3600" dirty="0" smtClean="0">
                <a:latin typeface="Gill Sans MT" pitchFamily="34" charset="0"/>
              </a:rPr>
              <a:t>algorithms incorporates temporal </a:t>
            </a:r>
            <a:r>
              <a:rPr lang="en-US" sz="3600" dirty="0">
                <a:latin typeface="Gill Sans MT" pitchFamily="34" charset="0"/>
              </a:rPr>
              <a:t>and </a:t>
            </a:r>
            <a:r>
              <a:rPr lang="en-US" sz="3600" dirty="0" smtClean="0">
                <a:latin typeface="Gill Sans MT" pitchFamily="34" charset="0"/>
              </a:rPr>
              <a:t>network delay </a:t>
            </a:r>
            <a:r>
              <a:rPr lang="en-US" sz="3600" dirty="0">
                <a:latin typeface="Gill Sans MT" pitchFamily="34" charset="0"/>
              </a:rPr>
              <a:t>states </a:t>
            </a:r>
          </a:p>
          <a:p>
            <a:pPr marL="365760" indent="-365760">
              <a:buFont typeface="Arial" pitchFamily="34" charset="0"/>
              <a:buChar char="•"/>
            </a:pPr>
            <a:r>
              <a:rPr lang="en-US" sz="3600" dirty="0" smtClean="0">
                <a:latin typeface="Gill Sans MT" pitchFamily="34" charset="0"/>
              </a:rPr>
              <a:t>Identification </a:t>
            </a:r>
            <a:r>
              <a:rPr lang="en-US" sz="3600" dirty="0">
                <a:latin typeface="Gill Sans MT" pitchFamily="34" charset="0"/>
              </a:rPr>
              <a:t>of </a:t>
            </a:r>
            <a:r>
              <a:rPr lang="en-US" sz="3600" dirty="0" smtClean="0">
                <a:latin typeface="Gill Sans MT" pitchFamily="34" charset="0"/>
              </a:rPr>
              <a:t>“typical </a:t>
            </a:r>
            <a:r>
              <a:rPr lang="en-US" sz="3600" dirty="0">
                <a:latin typeface="Gill Sans MT" pitchFamily="34" charset="0"/>
              </a:rPr>
              <a:t>delay states” for the National Airspace System </a:t>
            </a:r>
            <a:r>
              <a:rPr lang="en-US" sz="3600" dirty="0" smtClean="0">
                <a:latin typeface="Gill Sans MT" pitchFamily="34" charset="0"/>
              </a:rPr>
              <a:t>using clustering (</a:t>
            </a:r>
            <a:r>
              <a:rPr lang="en-US" sz="3600" dirty="0" smtClean="0">
                <a:latin typeface="Gill Sans MT" pitchFamily="34" charset="0"/>
              </a:rPr>
              <a:t>right)</a:t>
            </a:r>
            <a:endParaRPr lang="en-US" sz="3600" dirty="0">
              <a:latin typeface="Gill Sans MT" pitchFamily="34" charset="0"/>
            </a:endParaRPr>
          </a:p>
          <a:p>
            <a:pPr marL="365760" indent="-365760">
              <a:buFont typeface="Arial" pitchFamily="34" charset="0"/>
              <a:buChar char="•"/>
            </a:pPr>
            <a:r>
              <a:rPr lang="en-US" sz="3600" dirty="0" smtClean="0">
                <a:latin typeface="Gill Sans MT" pitchFamily="34" charset="0"/>
              </a:rPr>
              <a:t>Classification </a:t>
            </a:r>
            <a:r>
              <a:rPr lang="en-US" sz="3600" dirty="0">
                <a:latin typeface="Gill Sans MT" pitchFamily="34" charset="0"/>
              </a:rPr>
              <a:t>and regression performance evaluated using </a:t>
            </a:r>
            <a:r>
              <a:rPr lang="en-US" sz="3600" dirty="0" smtClean="0">
                <a:latin typeface="Gill Sans MT" pitchFamily="34" charset="0"/>
              </a:rPr>
              <a:t>2007-08 </a:t>
            </a:r>
            <a:r>
              <a:rPr lang="en-US" sz="3600" dirty="0" smtClean="0">
                <a:latin typeface="Gill Sans MT" pitchFamily="34" charset="0"/>
              </a:rPr>
              <a:t>data for 100 most-delayed links</a:t>
            </a:r>
            <a:endParaRPr lang="en-US" sz="3600" dirty="0">
              <a:latin typeface="Gill Sans MT" pitchFamily="34" charset="0"/>
            </a:endParaRPr>
          </a:p>
          <a:p>
            <a:pPr marL="1193800" lvl="1" indent="-442913">
              <a:buFont typeface="Arial" pitchFamily="34" charset="0"/>
              <a:buChar char="•"/>
            </a:pPr>
            <a:r>
              <a:rPr lang="en-US" sz="3400" dirty="0" smtClean="0">
                <a:latin typeface="Gill Sans MT" pitchFamily="34" charset="0"/>
              </a:rPr>
              <a:t>Avg. link delay prediction error 2-6</a:t>
            </a:r>
            <a:r>
              <a:rPr lang="en-US" sz="3400" dirty="0">
                <a:latin typeface="Gill Sans MT" pitchFamily="34" charset="0"/>
              </a:rPr>
              <a:t> </a:t>
            </a:r>
            <a:r>
              <a:rPr lang="en-US" sz="3400" dirty="0" smtClean="0">
                <a:latin typeface="Gill Sans MT" pitchFamily="34" charset="0"/>
              </a:rPr>
              <a:t>hours ahead: 20-24 min</a:t>
            </a:r>
            <a:endParaRPr lang="en-US" sz="3400" dirty="0" smtClean="0">
              <a:latin typeface="Gill Sans MT" pitchFamily="34" charset="0"/>
            </a:endParaRPr>
          </a:p>
          <a:p>
            <a:pPr marL="365760" indent="-365760">
              <a:buFont typeface="Arial" pitchFamily="34" charset="0"/>
              <a:buChar char="•"/>
            </a:pPr>
            <a:endParaRPr lang="en-US" sz="3600" dirty="0">
              <a:latin typeface="Gill Sans MT" pitchFamily="34" charset="0"/>
            </a:endParaRPr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5244" y="20984220"/>
            <a:ext cx="5481156" cy="43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" name="TextBox 102"/>
          <p:cNvSpPr txBox="1"/>
          <p:nvPr/>
        </p:nvSpPr>
        <p:spPr>
          <a:xfrm>
            <a:off x="18517224" y="7907868"/>
            <a:ext cx="174963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indent="-365760">
              <a:buFont typeface="Arial" pitchFamily="34" charset="0"/>
              <a:buChar char="•"/>
            </a:pPr>
            <a:r>
              <a:rPr lang="en-US" sz="3600" dirty="0">
                <a:latin typeface="Gill Sans MT" pitchFamily="34" charset="0"/>
              </a:rPr>
              <a:t>Novel framework for managing arrivals </a:t>
            </a:r>
            <a:r>
              <a:rPr lang="en-US" sz="3600" dirty="0" smtClean="0">
                <a:latin typeface="Gill Sans MT" pitchFamily="34" charset="0"/>
              </a:rPr>
              <a:t>using a </a:t>
            </a:r>
            <a:r>
              <a:rPr lang="en-US" sz="3600" dirty="0">
                <a:latin typeface="Gill Sans MT" pitchFamily="34" charset="0"/>
              </a:rPr>
              <a:t>hybrid centralized-distributed algorithm for communication and control</a:t>
            </a:r>
            <a:endParaRPr lang="en-US" sz="3600" dirty="0" smtClean="0">
              <a:latin typeface="Gill Sans MT" pitchFamily="34" charset="0"/>
            </a:endParaRPr>
          </a:p>
          <a:p>
            <a:pPr marL="365760" indent="-365760">
              <a:buFont typeface="Arial" pitchFamily="34" charset="0"/>
              <a:buChar char="•"/>
            </a:pPr>
            <a:r>
              <a:rPr lang="en-US" sz="3600" dirty="0">
                <a:latin typeface="Gill Sans MT" pitchFamily="34" charset="0"/>
              </a:rPr>
              <a:t>S</a:t>
            </a:r>
            <a:r>
              <a:rPr lang="en-US" sz="3600" dirty="0" smtClean="0">
                <a:latin typeface="Gill Sans MT" pitchFamily="34" charset="0"/>
              </a:rPr>
              <a:t>ignificantly improves performance </a:t>
            </a:r>
            <a:r>
              <a:rPr lang="en-US" sz="3600" dirty="0">
                <a:latin typeface="Gill Sans MT" pitchFamily="34" charset="0"/>
              </a:rPr>
              <a:t>under various operating </a:t>
            </a:r>
            <a:r>
              <a:rPr lang="en-US" sz="3600" dirty="0" smtClean="0">
                <a:latin typeface="Gill Sans MT" pitchFamily="34" charset="0"/>
              </a:rPr>
              <a:t>conditions</a:t>
            </a:r>
            <a:endParaRPr lang="en-US" sz="3600" dirty="0">
              <a:latin typeface="Gill Sans MT" pitchFamily="34" charset="0"/>
            </a:endParaRPr>
          </a:p>
        </p:txBody>
      </p:sp>
      <p:cxnSp>
        <p:nvCxnSpPr>
          <p:cNvPr id="104" name="Straight Connector 103"/>
          <p:cNvCxnSpPr/>
          <p:nvPr/>
        </p:nvCxnSpPr>
        <p:spPr>
          <a:xfrm flipV="1">
            <a:off x="18440400" y="20096342"/>
            <a:ext cx="17903952" cy="62975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flipV="1">
            <a:off x="18469302" y="13841943"/>
            <a:ext cx="17903952" cy="62975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6" name="TextBox 105"/>
          <p:cNvSpPr txBox="1"/>
          <p:nvPr/>
        </p:nvSpPr>
        <p:spPr>
          <a:xfrm>
            <a:off x="18745200" y="10329856"/>
            <a:ext cx="38093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Gill Sans MT" pitchFamily="34" charset="0"/>
              </a:rPr>
              <a:t>Terminal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Gill Sans MT" pitchFamily="34" charset="0"/>
              </a:rPr>
              <a:t>Radar Approach and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Gill Sans MT" pitchFamily="34" charset="0"/>
              </a:rPr>
              <a:t>Control (TRACON)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Gill Sans MT" pitchFamily="34" charset="0"/>
              </a:rPr>
              <a:t>modeled upon LAX</a:t>
            </a:r>
          </a:p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Gill Sans MT" pitchFamily="34" charset="0"/>
              </a:rPr>
              <a:t>arrivals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Gill Sans MT" pitchFamily="34" charset="0"/>
              </a:rPr>
              <a:t>and departures,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Gill Sans MT" pitchFamily="34" charset="0"/>
              </a:rPr>
              <a:t>along with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Gill Sans MT" pitchFamily="34" charset="0"/>
              </a:rPr>
              <a:t>the comm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Gill Sans MT" pitchFamily="34" charset="0"/>
              </a:rPr>
              <a:t>.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Gill Sans MT" pitchFamily="34" charset="0"/>
              </a:rPr>
              <a:t>/control protocols in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Gill Sans MT" pitchFamily="34" charset="0"/>
              </a:rPr>
              <a:t>each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Gill Sans MT" pitchFamily="34" charset="0"/>
              </a:rPr>
              <a:t>“zone”.</a:t>
            </a:r>
            <a:endParaRPr lang="en-US" sz="2400" dirty="0">
              <a:solidFill>
                <a:schemeClr val="bg1">
                  <a:lumMod val="50000"/>
                </a:schemeClr>
              </a:solidFill>
              <a:latin typeface="Gill Sans MT" pitchFamily="34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32613600" y="10419194"/>
            <a:ext cx="3657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Gill Sans MT" pitchFamily="34" charset="0"/>
              </a:rPr>
              <a:t>Average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Gill Sans MT" pitchFamily="34" charset="0"/>
              </a:rPr>
              <a:t>rate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Gill Sans MT" pitchFamily="34" charset="0"/>
              </a:rPr>
              <a:t>of generation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Gill Sans MT" pitchFamily="34" charset="0"/>
              </a:rPr>
              <a:t>of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Gill Sans MT" pitchFamily="34" charset="0"/>
              </a:rPr>
              <a:t>holding patterns in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Gill Sans MT" pitchFamily="34" charset="0"/>
              </a:rPr>
              <a:t>the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Gill Sans MT" pitchFamily="34" charset="0"/>
              </a:rPr>
              <a:t>TRACON vs.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Gill Sans MT" pitchFamily="34" charset="0"/>
              </a:rPr>
              <a:t>radius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Gill Sans MT" pitchFamily="34" charset="0"/>
              </a:rPr>
              <a:t>of centralized control and incoming traffic arrival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Gill Sans MT" pitchFamily="34" charset="0"/>
              </a:rPr>
              <a:t>rate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Gill Sans MT" pitchFamily="34" charset="0"/>
              </a:rPr>
              <a:t>.</a:t>
            </a:r>
            <a:endParaRPr lang="en-US" sz="2400" dirty="0">
              <a:solidFill>
                <a:schemeClr val="bg1">
                  <a:lumMod val="50000"/>
                </a:schemeClr>
              </a:solidFill>
              <a:latin typeface="Gill Sans MT" pitchFamily="34" charset="0"/>
            </a:endParaRPr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6611" y="9838187"/>
            <a:ext cx="4115789" cy="398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5050" y="10060518"/>
            <a:ext cx="5146902" cy="3731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" name="Rectangle 70"/>
          <p:cNvSpPr/>
          <p:nvPr/>
        </p:nvSpPr>
        <p:spPr>
          <a:xfrm>
            <a:off x="215900" y="13139058"/>
            <a:ext cx="18013680" cy="9233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5400" dirty="0" smtClean="0">
                <a:latin typeface="Gill Sans MT" pitchFamily="34" charset="0"/>
              </a:rPr>
              <a:t>Building Control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8600" y="3626810"/>
            <a:ext cx="1219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365760">
              <a:buFont typeface="Arial" pitchFamily="34" charset="0"/>
              <a:buChar char="•"/>
            </a:pPr>
            <a:r>
              <a:rPr lang="en-US" sz="3600" dirty="0" smtClean="0">
                <a:latin typeface="Gill Sans MT" pitchFamily="34" charset="0"/>
                <a:ea typeface="Verdana" pitchFamily="34" charset="0"/>
                <a:cs typeface="Verdana" pitchFamily="34" charset="0"/>
              </a:rPr>
              <a:t>Blending physics-based models with data</a:t>
            </a:r>
          </a:p>
          <a:p>
            <a:pPr marL="457200" indent="-365760">
              <a:buFont typeface="Arial" pitchFamily="34" charset="0"/>
              <a:buChar char="•"/>
            </a:pPr>
            <a:r>
              <a:rPr lang="en-US" sz="3600" dirty="0" smtClean="0">
                <a:latin typeface="Gill Sans MT" pitchFamily="34" charset="0"/>
                <a:ea typeface="Verdana" pitchFamily="34" charset="0"/>
                <a:cs typeface="Verdana" pitchFamily="34" charset="0"/>
              </a:rPr>
              <a:t>Model of computation for distributed heterogeneous services</a:t>
            </a:r>
          </a:p>
          <a:p>
            <a:pPr marL="457200" indent="-365760">
              <a:buFont typeface="Arial" pitchFamily="34" charset="0"/>
              <a:buChar char="•"/>
            </a:pPr>
            <a:r>
              <a:rPr lang="en-US" sz="3600" dirty="0">
                <a:latin typeface="Gill Sans MT" pitchFamily="34" charset="0"/>
                <a:ea typeface="Verdana" pitchFamily="34" charset="0"/>
                <a:cs typeface="Verdana" pitchFamily="34" charset="0"/>
              </a:rPr>
              <a:t>Programming temporally integrated distributed </a:t>
            </a:r>
            <a:r>
              <a:rPr lang="en-US" sz="3600" dirty="0" smtClean="0">
                <a:latin typeface="Gill Sans MT" pitchFamily="34" charset="0"/>
                <a:ea typeface="Verdana" pitchFamily="34" charset="0"/>
                <a:cs typeface="Verdana" pitchFamily="34" charset="0"/>
              </a:rPr>
              <a:t>systems</a:t>
            </a:r>
            <a:endParaRPr lang="en-US" sz="3600" dirty="0">
              <a:latin typeface="Gill Sans MT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28600" y="6143130"/>
            <a:ext cx="17983200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457200"/>
            <a:r>
              <a:rPr lang="en-US" sz="5400" dirty="0" smtClean="0">
                <a:solidFill>
                  <a:schemeClr val="bg1"/>
                </a:solidFill>
                <a:latin typeface="Gill Sans MT" pitchFamily="34" charset="0"/>
              </a:rPr>
              <a:t>Tasking Sensors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28600" y="9630662"/>
            <a:ext cx="17983200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457200"/>
            <a:r>
              <a:rPr lang="en-US" sz="5400" dirty="0" smtClean="0">
                <a:solidFill>
                  <a:schemeClr val="bg1"/>
                </a:solidFill>
                <a:latin typeface="Gill Sans MT" pitchFamily="34" charset="0"/>
              </a:rPr>
              <a:t>Closing the Loop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28600" y="2609850"/>
            <a:ext cx="36118800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457200"/>
            <a:r>
              <a:rPr lang="en-US" sz="5400" dirty="0" smtClean="0">
                <a:solidFill>
                  <a:schemeClr val="bg1"/>
                </a:solidFill>
                <a:latin typeface="Gill Sans MT" pitchFamily="34" charset="0"/>
              </a:rPr>
              <a:t>Hybrid and Embedded Systems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1927800" y="25596395"/>
            <a:ext cx="4404867" cy="1673352"/>
          </a:xfrm>
          <a:prstGeom prst="rect">
            <a:avLst/>
          </a:prstGeom>
          <a:solidFill>
            <a:srgbClr val="FFD700"/>
          </a:solidFill>
          <a:ln>
            <a:noFill/>
          </a:ln>
        </p:spPr>
        <p:txBody>
          <a:bodyPr wrap="square" rtlCol="0">
            <a:noAutofit/>
          </a:bodyPr>
          <a:lstStyle/>
          <a:p>
            <a:pPr marL="274320" algn="ctr"/>
            <a:r>
              <a:rPr lang="en-US" sz="2000" b="1" dirty="0" smtClean="0">
                <a:latin typeface="Gill Sans MT" pitchFamily="34" charset="0"/>
                <a:ea typeface="Verdana" pitchFamily="34" charset="0"/>
                <a:cs typeface="Verdana" pitchFamily="34" charset="0"/>
              </a:rPr>
              <a:t>Claire Tomlin</a:t>
            </a:r>
          </a:p>
          <a:p>
            <a:pPr marL="274320" algn="ctr"/>
            <a:r>
              <a:rPr lang="en-US" sz="2000" b="1" dirty="0" smtClean="0">
                <a:latin typeface="Gill Sans MT" pitchFamily="34" charset="0"/>
                <a:ea typeface="Verdana" pitchFamily="34" charset="0"/>
                <a:cs typeface="Verdana" pitchFamily="34" charset="0"/>
              </a:rPr>
              <a:t>David Culler</a:t>
            </a:r>
          </a:p>
          <a:p>
            <a:pPr marL="274320" algn="ctr"/>
            <a:r>
              <a:rPr lang="en-US" sz="2000" b="1" dirty="0" smtClean="0">
                <a:latin typeface="Gill Sans MT" pitchFamily="34" charset="0"/>
                <a:ea typeface="Verdana" pitchFamily="34" charset="0"/>
                <a:cs typeface="Verdana" pitchFamily="34" charset="0"/>
              </a:rPr>
              <a:t>Edward A. Lee</a:t>
            </a:r>
          </a:p>
          <a:p>
            <a:pPr marL="274320" algn="ctr"/>
            <a:r>
              <a:rPr lang="en-US" sz="2000" b="1" dirty="0" smtClean="0">
                <a:latin typeface="Gill Sans MT" pitchFamily="34" charset="0"/>
                <a:ea typeface="Verdana" pitchFamily="34" charset="0"/>
                <a:cs typeface="Verdana" pitchFamily="34" charset="0"/>
              </a:rPr>
              <a:t>S. Shankar Sastry</a:t>
            </a:r>
          </a:p>
          <a:p>
            <a:pPr marL="274320" algn="ctr"/>
            <a:r>
              <a:rPr lang="en-US" sz="2000" b="1" dirty="0" err="1" smtClean="0">
                <a:latin typeface="Gill Sans MT" pitchFamily="34" charset="0"/>
                <a:ea typeface="Verdana" pitchFamily="34" charset="0"/>
                <a:cs typeface="Verdana" pitchFamily="34" charset="0"/>
              </a:rPr>
              <a:t>Hamsa</a:t>
            </a:r>
            <a:r>
              <a:rPr lang="en-US" sz="2000" b="1" dirty="0" smtClean="0">
                <a:latin typeface="Gill Sans MT" pitchFamily="34" charset="0"/>
                <a:ea typeface="Verdana" pitchFamily="34" charset="0"/>
                <a:cs typeface="Verdana" pitchFamily="34" charset="0"/>
              </a:rPr>
              <a:t> Balakrishnan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4550" y="3552825"/>
            <a:ext cx="231418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3142" y="3603526"/>
            <a:ext cx="4160458" cy="2249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TextBox 54"/>
          <p:cNvSpPr txBox="1"/>
          <p:nvPr/>
        </p:nvSpPr>
        <p:spPr>
          <a:xfrm>
            <a:off x="18382469" y="3655874"/>
            <a:ext cx="131402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365760">
              <a:buFont typeface="Arial" pitchFamily="34" charset="0"/>
              <a:buChar char="•"/>
            </a:pPr>
            <a:r>
              <a:rPr lang="en-US" sz="3600" dirty="0" smtClean="0">
                <a:latin typeface="Gill Sans MT" pitchFamily="34" charset="0"/>
                <a:ea typeface="Verdana" pitchFamily="34" charset="0"/>
                <a:cs typeface="Verdana" pitchFamily="34" charset="0"/>
              </a:rPr>
              <a:t>Timed </a:t>
            </a:r>
            <a:r>
              <a:rPr lang="en-US" sz="3600" dirty="0">
                <a:latin typeface="Gill Sans MT" pitchFamily="34" charset="0"/>
                <a:ea typeface="Verdana" pitchFamily="34" charset="0"/>
                <a:cs typeface="Verdana" pitchFamily="34" charset="0"/>
              </a:rPr>
              <a:t>automata </a:t>
            </a:r>
            <a:r>
              <a:rPr lang="en-US" sz="3600" dirty="0" smtClean="0">
                <a:latin typeface="Gill Sans MT" pitchFamily="34" charset="0"/>
                <a:ea typeface="Verdana" pitchFamily="34" charset="0"/>
                <a:cs typeface="Verdana" pitchFamily="34" charset="0"/>
              </a:rPr>
              <a:t>analysis proves </a:t>
            </a:r>
            <a:r>
              <a:rPr lang="en-US" sz="3600" dirty="0" err="1" smtClean="0">
                <a:latin typeface="Gill Sans MT" pitchFamily="34" charset="0"/>
                <a:ea typeface="Verdana" pitchFamily="34" charset="0"/>
                <a:cs typeface="Verdana" pitchFamily="34" charset="0"/>
              </a:rPr>
              <a:t>schedulability</a:t>
            </a:r>
            <a:r>
              <a:rPr lang="en-US" sz="3600" dirty="0" smtClean="0">
                <a:latin typeface="Gill Sans MT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600" dirty="0">
                <a:latin typeface="Gill Sans MT" pitchFamily="34" charset="0"/>
                <a:ea typeface="Verdana" pitchFamily="34" charset="0"/>
                <a:cs typeface="Verdana" pitchFamily="34" charset="0"/>
              </a:rPr>
              <a:t>is </a:t>
            </a:r>
            <a:r>
              <a:rPr lang="en-US" sz="3600" dirty="0" smtClean="0">
                <a:latin typeface="Gill Sans MT" pitchFamily="34" charset="0"/>
                <a:ea typeface="Verdana" pitchFamily="34" charset="0"/>
                <a:cs typeface="Verdana" pitchFamily="34" charset="0"/>
              </a:rPr>
              <a:t>decidable [1] (left)</a:t>
            </a:r>
          </a:p>
          <a:p>
            <a:pPr marL="457200" indent="-365760">
              <a:buFont typeface="Arial" pitchFamily="34" charset="0"/>
              <a:buChar char="•"/>
            </a:pPr>
            <a:r>
              <a:rPr lang="en-US" sz="3600" dirty="0" smtClean="0">
                <a:latin typeface="Gill Sans MT" pitchFamily="34" charset="0"/>
                <a:ea typeface="Verdana" pitchFamily="34" charset="0"/>
                <a:cs typeface="Verdana" pitchFamily="34" charset="0"/>
              </a:rPr>
              <a:t>Scalable computation of safety certificates for constrained </a:t>
            </a:r>
            <a:br>
              <a:rPr lang="en-US" sz="3600" dirty="0" smtClean="0">
                <a:latin typeface="Gill Sans MT" pitchFamily="34" charset="0"/>
                <a:ea typeface="Verdana" pitchFamily="34" charset="0"/>
                <a:cs typeface="Verdana" pitchFamily="34" charset="0"/>
              </a:rPr>
            </a:br>
            <a:r>
              <a:rPr lang="en-US" sz="3600" dirty="0" smtClean="0">
                <a:latin typeface="Gill Sans MT" pitchFamily="34" charset="0"/>
                <a:ea typeface="Verdana" pitchFamily="34" charset="0"/>
                <a:cs typeface="Verdana" pitchFamily="34" charset="0"/>
              </a:rPr>
              <a:t>sampled-data cyber-physical systems (right)</a:t>
            </a:r>
            <a:endParaRPr lang="en-US" sz="3600" dirty="0">
              <a:latin typeface="Gill Sans MT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6800" y="3632092"/>
            <a:ext cx="2292350" cy="2123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multi_level_illustration.pdf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7400" y="15444815"/>
            <a:ext cx="8382000" cy="4748185"/>
          </a:xfrm>
          <a:prstGeom prst="rect">
            <a:avLst/>
          </a:prstGeom>
        </p:spPr>
      </p:pic>
      <p:pic>
        <p:nvPicPr>
          <p:cNvPr id="5" name="Picture 4" descr="EWR1_day3_paper-eps-converted-to.pdf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1400" y="15011400"/>
            <a:ext cx="5843665" cy="3713162"/>
          </a:xfrm>
          <a:prstGeom prst="rect">
            <a:avLst/>
          </a:prstGeom>
        </p:spPr>
      </p:pic>
      <p:sp>
        <p:nvSpPr>
          <p:cNvPr id="120" name="TextBox 119"/>
          <p:cNvSpPr txBox="1"/>
          <p:nvPr/>
        </p:nvSpPr>
        <p:spPr>
          <a:xfrm>
            <a:off x="18516600" y="14754373"/>
            <a:ext cx="11963400" cy="5416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indent="-365760">
              <a:buFont typeface="Arial" pitchFamily="34" charset="0"/>
              <a:buChar char="•"/>
            </a:pPr>
            <a:r>
              <a:rPr lang="en-US" sz="3600" dirty="0" smtClean="0">
                <a:latin typeface="Gill Sans MT" pitchFamily="34" charset="0"/>
              </a:rPr>
              <a:t>New queuing network </a:t>
            </a:r>
            <a:r>
              <a:rPr lang="en-US" sz="3600" dirty="0">
                <a:latin typeface="Gill Sans MT" pitchFamily="34" charset="0"/>
              </a:rPr>
              <a:t>model </a:t>
            </a:r>
            <a:r>
              <a:rPr lang="en-US" sz="3600" dirty="0" smtClean="0">
                <a:latin typeface="Gill Sans MT" pitchFamily="34" charset="0"/>
              </a:rPr>
              <a:t>learned from </a:t>
            </a:r>
            <a:r>
              <a:rPr lang="en-US" sz="3600" dirty="0">
                <a:latin typeface="Gill Sans MT" pitchFamily="34" charset="0"/>
              </a:rPr>
              <a:t>operational </a:t>
            </a:r>
            <a:r>
              <a:rPr lang="en-US" sz="3600" dirty="0" smtClean="0">
                <a:latin typeface="Gill Sans MT" pitchFamily="34" charset="0"/>
              </a:rPr>
              <a:t>data</a:t>
            </a:r>
          </a:p>
          <a:p>
            <a:pPr marL="1193800" lvl="1" indent="-442913">
              <a:buFont typeface="Arial" pitchFamily="34" charset="0"/>
              <a:buChar char="•"/>
            </a:pPr>
            <a:r>
              <a:rPr lang="en-US" sz="3400" dirty="0" smtClean="0">
                <a:latin typeface="Gill Sans MT" pitchFamily="34" charset="0"/>
              </a:rPr>
              <a:t>Based on the transient analysis of D(</a:t>
            </a:r>
            <a:r>
              <a:rPr lang="en-US" sz="3400" i="1" dirty="0" smtClean="0">
                <a:latin typeface="Georgia"/>
                <a:cs typeface="Georgia"/>
              </a:rPr>
              <a:t>t</a:t>
            </a:r>
            <a:r>
              <a:rPr lang="en-US" sz="3400" dirty="0">
                <a:latin typeface="Gill Sans MT" pitchFamily="34" charset="0"/>
              </a:rPr>
              <a:t>)</a:t>
            </a:r>
            <a:r>
              <a:rPr lang="en-US" sz="3400" dirty="0" smtClean="0">
                <a:latin typeface="Gill Sans MT" pitchFamily="34" charset="0"/>
              </a:rPr>
              <a:t>/</a:t>
            </a:r>
            <a:r>
              <a:rPr lang="en-US" sz="3400" dirty="0" err="1" smtClean="0">
                <a:latin typeface="Gill Sans MT" pitchFamily="34" charset="0"/>
              </a:rPr>
              <a:t>E</a:t>
            </a:r>
            <a:r>
              <a:rPr lang="en-US" sz="3400" i="1" baseline="-25000" dirty="0" err="1" smtClean="0">
                <a:latin typeface="Gill Sans MT" pitchFamily="34" charset="0"/>
              </a:rPr>
              <a:t>k</a:t>
            </a:r>
            <a:r>
              <a:rPr lang="en-US" sz="3400" dirty="0" smtClean="0">
                <a:latin typeface="Gill Sans MT" pitchFamily="34" charset="0"/>
              </a:rPr>
              <a:t>(</a:t>
            </a:r>
            <a:r>
              <a:rPr lang="en-US" sz="3400" i="1" dirty="0">
                <a:latin typeface="Georgia"/>
                <a:cs typeface="Georgia"/>
              </a:rPr>
              <a:t>t</a:t>
            </a:r>
            <a:r>
              <a:rPr lang="en-US" sz="3400" dirty="0" smtClean="0">
                <a:latin typeface="Gill Sans MT" pitchFamily="34" charset="0"/>
              </a:rPr>
              <a:t>)/1 queues</a:t>
            </a:r>
          </a:p>
          <a:p>
            <a:pPr marL="1193800" lvl="1" indent="-442913">
              <a:buFont typeface="Arial" pitchFamily="34" charset="0"/>
              <a:buChar char="•"/>
            </a:pPr>
            <a:r>
              <a:rPr lang="en-US" sz="3400" dirty="0" smtClean="0">
                <a:latin typeface="Gill Sans MT" pitchFamily="34" charset="0"/>
              </a:rPr>
              <a:t>Model validated fo</a:t>
            </a:r>
            <a:r>
              <a:rPr lang="en-US" sz="3400" dirty="0" smtClean="0">
                <a:latin typeface="Gill Sans MT" pitchFamily="34" charset="0"/>
              </a:rPr>
              <a:t>r several airports (Boston, Newark, Philadelphia, LaGuardia,…)</a:t>
            </a:r>
            <a:endParaRPr lang="en-US" sz="3400" dirty="0" smtClean="0">
              <a:latin typeface="Gill Sans MT" pitchFamily="34" charset="0"/>
            </a:endParaRPr>
          </a:p>
          <a:p>
            <a:pPr marL="365760" indent="-365760">
              <a:buFont typeface="Arial" pitchFamily="34" charset="0"/>
              <a:buChar char="•"/>
            </a:pPr>
            <a:r>
              <a:rPr lang="en-US" sz="3600" dirty="0" smtClean="0">
                <a:latin typeface="Gill Sans MT" pitchFamily="34" charset="0"/>
              </a:rPr>
              <a:t>Dynamic programming </a:t>
            </a:r>
            <a:r>
              <a:rPr lang="en-US" sz="3600" dirty="0">
                <a:latin typeface="Gill Sans MT" pitchFamily="34" charset="0"/>
              </a:rPr>
              <a:t>f</a:t>
            </a:r>
            <a:r>
              <a:rPr lang="en-US" sz="3600" dirty="0" smtClean="0">
                <a:latin typeface="Gill Sans MT" pitchFamily="34" charset="0"/>
              </a:rPr>
              <a:t>ormulation with runway throughput  and congestion level as </a:t>
            </a:r>
            <a:r>
              <a:rPr lang="en-US" sz="3600" dirty="0" smtClean="0">
                <a:latin typeface="Gill Sans MT" pitchFamily="34" charset="0"/>
              </a:rPr>
              <a:t>objectives</a:t>
            </a:r>
          </a:p>
          <a:p>
            <a:pPr marL="1193800" lvl="1" indent="-442913">
              <a:buFont typeface="Arial" pitchFamily="34" charset="0"/>
              <a:buChar char="•"/>
            </a:pPr>
            <a:r>
              <a:rPr lang="en-US" sz="3400" dirty="0" smtClean="0">
                <a:latin typeface="Gill Sans MT" pitchFamily="34" charset="0"/>
              </a:rPr>
              <a:t>Account for variability in taxi travel times and departure runway throughput</a:t>
            </a:r>
            <a:endParaRPr lang="en-US" sz="3400" dirty="0">
              <a:latin typeface="Gill Sans MT" pitchFamily="34" charset="0"/>
            </a:endParaRPr>
          </a:p>
          <a:p>
            <a:pPr marL="1193800" lvl="1" indent="-442913">
              <a:buFont typeface="Arial" pitchFamily="34" charset="0"/>
              <a:buChar char="•"/>
            </a:pPr>
            <a:r>
              <a:rPr lang="en-US" sz="3400" dirty="0" smtClean="0">
                <a:latin typeface="Gill Sans MT" pitchFamily="34" charset="0"/>
              </a:rPr>
              <a:t>Optimal control policy designed, field-tested and evaluated at BOS</a:t>
            </a:r>
            <a:endParaRPr lang="en-US" sz="3400" dirty="0" smtClean="0">
              <a:latin typeface="Gill Sans MT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0468132" y="18745200"/>
            <a:ext cx="5574468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Gill Sans MT" pitchFamily="34" charset="0"/>
              </a:rPr>
              <a:t>Predictions of departure throughput,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Gill Sans MT" pitchFamily="34" charset="0"/>
              </a:rPr>
              <a:t>avg.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Gill Sans MT" pitchFamily="34" charset="0"/>
              </a:rPr>
              <a:t>taxi-out times and departure queue lengths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Gill Sans MT" pitchFamily="34" charset="0"/>
              </a:rPr>
              <a:t>over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Gill Sans MT" pitchFamily="34" charset="0"/>
              </a:rPr>
              <a:t>a 13-hour period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Gill Sans MT" pitchFamily="34" charset="0"/>
              </a:rPr>
              <a:t>in December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Gill Sans MT" pitchFamily="34" charset="0"/>
              </a:rPr>
              <a:t>2010</a:t>
            </a:r>
            <a:endParaRPr lang="en-US" sz="2400" dirty="0">
              <a:solidFill>
                <a:schemeClr val="bg1">
                  <a:lumMod val="50000"/>
                </a:schemeClr>
              </a:solidFill>
              <a:latin typeface="Gill Sans MT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</a:spPr>
      <a:bodyPr wrap="square">
        <a:spAutoFit/>
      </a:bodyPr>
      <a:lstStyle>
        <a:defPPr algn="ctr">
          <a:defRPr sz="5400" dirty="0" smtClean="0">
            <a:latin typeface="Gill Sans MT" pitchFamily="34" charset="0"/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4410</TotalTime>
  <Words>666</Words>
  <Application>Microsoft Macintosh PowerPoint</Application>
  <PresentationFormat>Custom</PresentationFormat>
  <Paragraphs>62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EECS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aaswani</dc:creator>
  <cp:lastModifiedBy>Hamsa Balakrishnan</cp:lastModifiedBy>
  <cp:revision>175</cp:revision>
  <cp:lastPrinted>2013-10-04T00:52:11Z</cp:lastPrinted>
  <dcterms:created xsi:type="dcterms:W3CDTF">2011-07-27T00:04:32Z</dcterms:created>
  <dcterms:modified xsi:type="dcterms:W3CDTF">2014-10-30T03:37:18Z</dcterms:modified>
</cp:coreProperties>
</file>