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8404800" cy="32918400"/>
  <p:notesSz cx="6858000" cy="9144000"/>
  <p:defaultTextStyle>
    <a:defPPr>
      <a:defRPr lang="en-US"/>
    </a:defPPr>
    <a:lvl1pPr marL="0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1pPr>
    <a:lvl2pPr marL="2037786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2pPr>
    <a:lvl3pPr marL="4075572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3pPr>
    <a:lvl4pPr marL="6113358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4pPr>
    <a:lvl5pPr marL="8151144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5pPr>
    <a:lvl6pPr marL="10188931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6pPr>
    <a:lvl7pPr marL="12226717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7pPr>
    <a:lvl8pPr marL="14264503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8pPr>
    <a:lvl9pPr marL="16302289" algn="l" defTabSz="2037786" rtl="0" eaLnBrk="1" latinLnBrk="0" hangingPunct="1">
      <a:defRPr sz="8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FF91"/>
    <a:srgbClr val="FFF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504" y="1944"/>
      </p:cViewPr>
      <p:guideLst>
        <p:guide orient="horz" pos="10368"/>
        <p:guide pos="12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B99C9-378F-0147-BF50-346AE28B3ECC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0" y="685800"/>
            <a:ext cx="4000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FA88-214D-AB48-B8E9-B32FBB4EB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1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0" y="685800"/>
            <a:ext cx="4000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9 </a:t>
            </a:r>
            <a:r>
              <a:rPr lang="en-US" sz="1200" dirty="0" err="1" smtClean="0">
                <a:solidFill>
                  <a:schemeClr val="tx1"/>
                </a:solidFill>
              </a:rPr>
              <a:t>pt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3 screen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calibration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1FA88-214D-AB48-B8E9-B32FBB4EB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0226043"/>
            <a:ext cx="3264408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18653760"/>
            <a:ext cx="2688336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7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13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15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18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22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26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30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3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0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843480" y="1318265"/>
            <a:ext cx="864108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0240" y="1318265"/>
            <a:ext cx="2528316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2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5" y="21153122"/>
            <a:ext cx="32644080" cy="6537960"/>
          </a:xfrm>
        </p:spPr>
        <p:txBody>
          <a:bodyPr anchor="t"/>
          <a:lstStyle>
            <a:lvl1pPr algn="l">
              <a:defRPr sz="17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5" y="13952225"/>
            <a:ext cx="32644080" cy="7200898"/>
          </a:xfrm>
        </p:spPr>
        <p:txBody>
          <a:bodyPr anchor="b"/>
          <a:lstStyle>
            <a:lvl1pPr marL="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1pPr>
            <a:lvl2pPr marL="2037786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407557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3pPr>
            <a:lvl4pPr marL="6113358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4pPr>
            <a:lvl5pPr marL="8151144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5pPr>
            <a:lvl6pPr marL="10188931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6pPr>
            <a:lvl7pPr marL="12226717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7pPr>
            <a:lvl8pPr marL="14264503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8pPr>
            <a:lvl9pPr marL="16302289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7680963"/>
            <a:ext cx="16962120" cy="21724622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22440" y="7680963"/>
            <a:ext cx="16962120" cy="21724622"/>
          </a:xfrm>
        </p:spPr>
        <p:txBody>
          <a:bodyPr/>
          <a:lstStyle>
            <a:lvl1pPr>
              <a:defRPr sz="12500"/>
            </a:lvl1pPr>
            <a:lvl2pPr>
              <a:defRPr sz="10700"/>
            </a:lvl2pPr>
            <a:lvl3pPr>
              <a:defRPr sz="89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5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7368544"/>
            <a:ext cx="16968790" cy="3070857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786" indent="0">
              <a:buNone/>
              <a:defRPr sz="8900" b="1"/>
            </a:lvl2pPr>
            <a:lvl3pPr marL="4075572" indent="0">
              <a:buNone/>
              <a:defRPr sz="8000" b="1"/>
            </a:lvl3pPr>
            <a:lvl4pPr marL="6113358" indent="0">
              <a:buNone/>
              <a:defRPr sz="7100" b="1"/>
            </a:lvl4pPr>
            <a:lvl5pPr marL="8151144" indent="0">
              <a:buNone/>
              <a:defRPr sz="7100" b="1"/>
            </a:lvl5pPr>
            <a:lvl6pPr marL="10188931" indent="0">
              <a:buNone/>
              <a:defRPr sz="7100" b="1"/>
            </a:lvl6pPr>
            <a:lvl7pPr marL="12226717" indent="0">
              <a:buNone/>
              <a:defRPr sz="7100" b="1"/>
            </a:lvl7pPr>
            <a:lvl8pPr marL="14264503" indent="0">
              <a:buNone/>
              <a:defRPr sz="7100" b="1"/>
            </a:lvl8pPr>
            <a:lvl9pPr marL="16302289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0" y="10439401"/>
            <a:ext cx="16968790" cy="18966183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7" y="7368544"/>
            <a:ext cx="16975455" cy="3070857"/>
          </a:xfrm>
        </p:spPr>
        <p:txBody>
          <a:bodyPr anchor="b"/>
          <a:lstStyle>
            <a:lvl1pPr marL="0" indent="0">
              <a:buNone/>
              <a:defRPr sz="10700" b="1"/>
            </a:lvl1pPr>
            <a:lvl2pPr marL="2037786" indent="0">
              <a:buNone/>
              <a:defRPr sz="8900" b="1"/>
            </a:lvl2pPr>
            <a:lvl3pPr marL="4075572" indent="0">
              <a:buNone/>
              <a:defRPr sz="8000" b="1"/>
            </a:lvl3pPr>
            <a:lvl4pPr marL="6113358" indent="0">
              <a:buNone/>
              <a:defRPr sz="7100" b="1"/>
            </a:lvl4pPr>
            <a:lvl5pPr marL="8151144" indent="0">
              <a:buNone/>
              <a:defRPr sz="7100" b="1"/>
            </a:lvl5pPr>
            <a:lvl6pPr marL="10188931" indent="0">
              <a:buNone/>
              <a:defRPr sz="7100" b="1"/>
            </a:lvl6pPr>
            <a:lvl7pPr marL="12226717" indent="0">
              <a:buNone/>
              <a:defRPr sz="7100" b="1"/>
            </a:lvl7pPr>
            <a:lvl8pPr marL="14264503" indent="0">
              <a:buNone/>
              <a:defRPr sz="7100" b="1"/>
            </a:lvl8pPr>
            <a:lvl9pPr marL="16302289" indent="0">
              <a:buNone/>
              <a:defRPr sz="7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7" y="10439401"/>
            <a:ext cx="16975455" cy="18966183"/>
          </a:xfrm>
        </p:spPr>
        <p:txBody>
          <a:bodyPr/>
          <a:lstStyle>
            <a:lvl1pPr>
              <a:defRPr sz="10700"/>
            </a:lvl1pPr>
            <a:lvl2pPr>
              <a:defRPr sz="8900"/>
            </a:lvl2pPr>
            <a:lvl3pPr>
              <a:defRPr sz="8000"/>
            </a:lvl3pPr>
            <a:lvl4pPr>
              <a:defRPr sz="7100"/>
            </a:lvl4pPr>
            <a:lvl5pPr>
              <a:defRPr sz="7100"/>
            </a:lvl5pPr>
            <a:lvl6pPr>
              <a:defRPr sz="7100"/>
            </a:lvl6pPr>
            <a:lvl7pPr>
              <a:defRPr sz="7100"/>
            </a:lvl7pPr>
            <a:lvl8pPr>
              <a:defRPr sz="7100"/>
            </a:lvl8pPr>
            <a:lvl9pPr>
              <a:defRPr sz="7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0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3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2" y="1310640"/>
            <a:ext cx="12634915" cy="5577840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0" y="1310643"/>
            <a:ext cx="21469350" cy="28094942"/>
          </a:xfrm>
        </p:spPr>
        <p:txBody>
          <a:bodyPr/>
          <a:lstStyle>
            <a:lvl1pPr>
              <a:defRPr sz="14300"/>
            </a:lvl1pPr>
            <a:lvl2pPr>
              <a:defRPr sz="12500"/>
            </a:lvl2pPr>
            <a:lvl3pPr>
              <a:defRPr sz="107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2" y="6888483"/>
            <a:ext cx="12634915" cy="22517102"/>
          </a:xfrm>
        </p:spPr>
        <p:txBody>
          <a:bodyPr/>
          <a:lstStyle>
            <a:lvl1pPr marL="0" indent="0">
              <a:buNone/>
              <a:defRPr sz="6200"/>
            </a:lvl1pPr>
            <a:lvl2pPr marL="2037786" indent="0">
              <a:buNone/>
              <a:defRPr sz="5300"/>
            </a:lvl2pPr>
            <a:lvl3pPr marL="4075572" indent="0">
              <a:buNone/>
              <a:defRPr sz="4500"/>
            </a:lvl3pPr>
            <a:lvl4pPr marL="6113358" indent="0">
              <a:buNone/>
              <a:defRPr sz="4000"/>
            </a:lvl4pPr>
            <a:lvl5pPr marL="8151144" indent="0">
              <a:buNone/>
              <a:defRPr sz="4000"/>
            </a:lvl5pPr>
            <a:lvl6pPr marL="10188931" indent="0">
              <a:buNone/>
              <a:defRPr sz="4000"/>
            </a:lvl6pPr>
            <a:lvl7pPr marL="12226717" indent="0">
              <a:buNone/>
              <a:defRPr sz="4000"/>
            </a:lvl7pPr>
            <a:lvl8pPr marL="14264503" indent="0">
              <a:buNone/>
              <a:defRPr sz="4000"/>
            </a:lvl8pPr>
            <a:lvl9pPr marL="16302289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9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10" y="23042880"/>
            <a:ext cx="23042880" cy="2720342"/>
          </a:xfrm>
        </p:spPr>
        <p:txBody>
          <a:bodyPr anchor="b"/>
          <a:lstStyle>
            <a:lvl1pPr algn="l">
              <a:defRPr sz="8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10" y="2941320"/>
            <a:ext cx="23042880" cy="19751040"/>
          </a:xfrm>
        </p:spPr>
        <p:txBody>
          <a:bodyPr/>
          <a:lstStyle>
            <a:lvl1pPr marL="0" indent="0">
              <a:buNone/>
              <a:defRPr sz="14300"/>
            </a:lvl1pPr>
            <a:lvl2pPr marL="2037786" indent="0">
              <a:buNone/>
              <a:defRPr sz="12500"/>
            </a:lvl2pPr>
            <a:lvl3pPr marL="4075572" indent="0">
              <a:buNone/>
              <a:defRPr sz="10700"/>
            </a:lvl3pPr>
            <a:lvl4pPr marL="6113358" indent="0">
              <a:buNone/>
              <a:defRPr sz="8900"/>
            </a:lvl4pPr>
            <a:lvl5pPr marL="8151144" indent="0">
              <a:buNone/>
              <a:defRPr sz="8900"/>
            </a:lvl5pPr>
            <a:lvl6pPr marL="10188931" indent="0">
              <a:buNone/>
              <a:defRPr sz="8900"/>
            </a:lvl6pPr>
            <a:lvl7pPr marL="12226717" indent="0">
              <a:buNone/>
              <a:defRPr sz="8900"/>
            </a:lvl7pPr>
            <a:lvl8pPr marL="14264503" indent="0">
              <a:buNone/>
              <a:defRPr sz="8900"/>
            </a:lvl8pPr>
            <a:lvl9pPr marL="16302289" indent="0">
              <a:buNone/>
              <a:defRPr sz="8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10" y="25763222"/>
            <a:ext cx="23042880" cy="3863338"/>
          </a:xfrm>
        </p:spPr>
        <p:txBody>
          <a:bodyPr/>
          <a:lstStyle>
            <a:lvl1pPr marL="0" indent="0">
              <a:buNone/>
              <a:defRPr sz="6200"/>
            </a:lvl1pPr>
            <a:lvl2pPr marL="2037786" indent="0">
              <a:buNone/>
              <a:defRPr sz="5300"/>
            </a:lvl2pPr>
            <a:lvl3pPr marL="4075572" indent="0">
              <a:buNone/>
              <a:defRPr sz="4500"/>
            </a:lvl3pPr>
            <a:lvl4pPr marL="6113358" indent="0">
              <a:buNone/>
              <a:defRPr sz="4000"/>
            </a:lvl4pPr>
            <a:lvl5pPr marL="8151144" indent="0">
              <a:buNone/>
              <a:defRPr sz="4000"/>
            </a:lvl5pPr>
            <a:lvl6pPr marL="10188931" indent="0">
              <a:buNone/>
              <a:defRPr sz="4000"/>
            </a:lvl6pPr>
            <a:lvl7pPr marL="12226717" indent="0">
              <a:buNone/>
              <a:defRPr sz="4000"/>
            </a:lvl7pPr>
            <a:lvl8pPr marL="14264503" indent="0">
              <a:buNone/>
              <a:defRPr sz="4000"/>
            </a:lvl8pPr>
            <a:lvl9pPr marL="16302289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9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1318263"/>
            <a:ext cx="34564320" cy="5486400"/>
          </a:xfrm>
          <a:prstGeom prst="rect">
            <a:avLst/>
          </a:prstGeom>
        </p:spPr>
        <p:txBody>
          <a:bodyPr vert="horz" lIns="407557" tIns="203779" rIns="407557" bIns="2037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7680963"/>
            <a:ext cx="34564320" cy="21724622"/>
          </a:xfrm>
          <a:prstGeom prst="rect">
            <a:avLst/>
          </a:prstGeom>
        </p:spPr>
        <p:txBody>
          <a:bodyPr vert="horz" lIns="407557" tIns="203779" rIns="407557" bIns="2037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30510483"/>
            <a:ext cx="8961120" cy="1752600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l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EA280-CBEF-3343-99F8-43E54240CA48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30510483"/>
            <a:ext cx="12161520" cy="1752600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ct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30510483"/>
            <a:ext cx="8961120" cy="1752600"/>
          </a:xfrm>
          <a:prstGeom prst="rect">
            <a:avLst/>
          </a:prstGeom>
        </p:spPr>
        <p:txBody>
          <a:bodyPr vert="horz" lIns="407557" tIns="203779" rIns="407557" bIns="203779" rtlCol="0" anchor="ctr"/>
          <a:lstStyle>
            <a:lvl1pPr algn="r">
              <a:defRPr sz="5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769E-F6C2-664F-900C-641902C5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37786" rtl="0" eaLnBrk="1" latinLnBrk="0" hangingPunct="1">
        <a:spcBef>
          <a:spcPct val="0"/>
        </a:spcBef>
        <a:buNone/>
        <a:defRPr sz="19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8340" indent="-1528340" algn="l" defTabSz="2037786" rtl="0" eaLnBrk="1" latinLnBrk="0" hangingPunct="1">
        <a:spcBef>
          <a:spcPct val="20000"/>
        </a:spcBef>
        <a:buFont typeface="Arial"/>
        <a:buChar char="•"/>
        <a:defRPr sz="14300" kern="1200">
          <a:solidFill>
            <a:schemeClr val="tx1"/>
          </a:solidFill>
          <a:latin typeface="+mn-lt"/>
          <a:ea typeface="+mn-ea"/>
          <a:cs typeface="+mn-cs"/>
        </a:defRPr>
      </a:lvl1pPr>
      <a:lvl2pPr marL="3311402" indent="-1273616" algn="l" defTabSz="2037786" rtl="0" eaLnBrk="1" latinLnBrk="0" hangingPunct="1">
        <a:spcBef>
          <a:spcPct val="20000"/>
        </a:spcBef>
        <a:buFont typeface="Arial"/>
        <a:buChar char="–"/>
        <a:defRPr sz="12500" kern="1200">
          <a:solidFill>
            <a:schemeClr val="tx1"/>
          </a:solidFill>
          <a:latin typeface="+mn-lt"/>
          <a:ea typeface="+mn-ea"/>
          <a:cs typeface="+mn-cs"/>
        </a:defRPr>
      </a:lvl2pPr>
      <a:lvl3pPr marL="5094465" indent="-1018893" algn="l" defTabSz="2037786" rtl="0" eaLnBrk="1" latinLnBrk="0" hangingPunct="1">
        <a:spcBef>
          <a:spcPct val="20000"/>
        </a:spcBef>
        <a:buFont typeface="Arial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3pPr>
      <a:lvl4pPr marL="7132251" indent="-1018893" algn="l" defTabSz="2037786" rtl="0" eaLnBrk="1" latinLnBrk="0" hangingPunct="1">
        <a:spcBef>
          <a:spcPct val="20000"/>
        </a:spcBef>
        <a:buFont typeface="Arial"/>
        <a:buChar char="–"/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170038" indent="-1018893" algn="l" defTabSz="2037786" rtl="0" eaLnBrk="1" latinLnBrk="0" hangingPunct="1">
        <a:spcBef>
          <a:spcPct val="20000"/>
        </a:spcBef>
        <a:buFont typeface="Arial"/>
        <a:buChar char="»"/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7824" indent="-1018893" algn="l" defTabSz="2037786" rtl="0" eaLnBrk="1" latinLnBrk="0" hangingPunct="1">
        <a:spcBef>
          <a:spcPct val="20000"/>
        </a:spcBef>
        <a:buFont typeface="Arial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245610" indent="-1018893" algn="l" defTabSz="2037786" rtl="0" eaLnBrk="1" latinLnBrk="0" hangingPunct="1">
        <a:spcBef>
          <a:spcPct val="20000"/>
        </a:spcBef>
        <a:buFont typeface="Arial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283396" indent="-1018893" algn="l" defTabSz="2037786" rtl="0" eaLnBrk="1" latinLnBrk="0" hangingPunct="1">
        <a:spcBef>
          <a:spcPct val="20000"/>
        </a:spcBef>
        <a:buFont typeface="Arial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7321182" indent="-1018893" algn="l" defTabSz="2037786" rtl="0" eaLnBrk="1" latinLnBrk="0" hangingPunct="1">
        <a:spcBef>
          <a:spcPct val="20000"/>
        </a:spcBef>
        <a:buFont typeface="Arial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2037786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2pPr>
      <a:lvl3pPr marL="4075572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113358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151144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8931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717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4264503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6302289" algn="l" defTabSz="2037786" rtl="0" eaLnBrk="1" latinLnBrk="0" hangingPunct="1"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emf"/><Relationship Id="rId18" Type="http://schemas.openxmlformats.org/officeDocument/2006/relationships/image" Target="../media/image16.emf"/><Relationship Id="rId19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16800945" y="29644841"/>
            <a:ext cx="21098412" cy="2428667"/>
          </a:xfrm>
          <a:prstGeom prst="roundRect">
            <a:avLst>
              <a:gd name="adj" fmla="val 17943"/>
            </a:avLst>
          </a:prstGeom>
          <a:solidFill>
            <a:srgbClr val="FFF8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6800945" y="22234890"/>
            <a:ext cx="21098412" cy="7130292"/>
          </a:xfrm>
          <a:prstGeom prst="roundRect">
            <a:avLst>
              <a:gd name="adj" fmla="val 7858"/>
            </a:avLst>
          </a:prstGeom>
          <a:solidFill>
            <a:srgbClr val="FFF8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16773516" y="14284367"/>
            <a:ext cx="21125840" cy="7634583"/>
          </a:xfrm>
          <a:prstGeom prst="roundRect">
            <a:avLst>
              <a:gd name="adj" fmla="val 7858"/>
            </a:avLst>
          </a:prstGeom>
          <a:solidFill>
            <a:srgbClr val="FFF8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6773516" y="4233130"/>
            <a:ext cx="21125840" cy="9779797"/>
          </a:xfrm>
          <a:prstGeom prst="roundRect">
            <a:avLst>
              <a:gd name="adj" fmla="val 7858"/>
            </a:avLst>
          </a:prstGeom>
          <a:solidFill>
            <a:srgbClr val="FFF8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3569" y="4302399"/>
            <a:ext cx="15974677" cy="27771109"/>
          </a:xfrm>
          <a:prstGeom prst="roundRect">
            <a:avLst>
              <a:gd name="adj" fmla="val 4527"/>
            </a:avLst>
          </a:prstGeom>
          <a:solidFill>
            <a:srgbClr val="FFF8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8404800" cy="36464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598" y="15352274"/>
            <a:ext cx="6118802" cy="477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144" y="626777"/>
            <a:ext cx="28734862" cy="1519534"/>
          </a:xfrm>
          <a:prstGeom prst="rect">
            <a:avLst/>
          </a:prstGeom>
          <a:noFill/>
        </p:spPr>
        <p:txBody>
          <a:bodyPr wrap="none" lIns="407557" tIns="203779" rIns="407557" bIns="203779" rtlCol="0">
            <a:spAutoFit/>
          </a:bodyPr>
          <a:lstStyle/>
          <a:p>
            <a:pPr algn="ctr"/>
            <a:r>
              <a:rPr lang="en-US" sz="7200" b="1" dirty="0">
                <a:latin typeface="Helvetica"/>
                <a:cs typeface="Helvetica"/>
              </a:rPr>
              <a:t>Advances in Driving Research: </a:t>
            </a:r>
            <a:r>
              <a:rPr lang="en-US" sz="7200" b="1" dirty="0" smtClean="0">
                <a:latin typeface="Helvetica"/>
                <a:cs typeface="Helvetica"/>
              </a:rPr>
              <a:t>Models, Data, </a:t>
            </a:r>
            <a:r>
              <a:rPr lang="en-US" sz="7200" b="1" dirty="0">
                <a:latin typeface="Helvetica"/>
                <a:cs typeface="Helvetica"/>
              </a:rPr>
              <a:t>and New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782" y="1922213"/>
            <a:ext cx="30005493" cy="1334868"/>
          </a:xfrm>
          <a:prstGeom prst="rect">
            <a:avLst/>
          </a:prstGeom>
          <a:noFill/>
        </p:spPr>
        <p:txBody>
          <a:bodyPr wrap="none" lIns="407557" tIns="203779" rIns="407557" bIns="203779" rtlCol="0">
            <a:spAutoFit/>
          </a:bodyPr>
          <a:lstStyle/>
          <a:p>
            <a:r>
              <a:rPr lang="en-US" sz="6000" dirty="0" smtClean="0"/>
              <a:t>Paul Green, </a:t>
            </a:r>
            <a:r>
              <a:rPr lang="en-US" sz="6000" dirty="0" err="1" smtClean="0"/>
              <a:t>Heejin</a:t>
            </a:r>
            <a:r>
              <a:rPr lang="en-US" sz="6000" dirty="0" smtClean="0"/>
              <a:t> </a:t>
            </a:r>
            <a:r>
              <a:rPr lang="en-US" sz="6000" dirty="0" err="1" smtClean="0"/>
              <a:t>Jeong</a:t>
            </a:r>
            <a:r>
              <a:rPr lang="en-US" sz="6000" dirty="0" smtClean="0"/>
              <a:t>, Brian Lin, </a:t>
            </a:r>
            <a:r>
              <a:rPr lang="en-US" sz="6000" dirty="0" err="1" smtClean="0"/>
              <a:t>Te</a:t>
            </a:r>
            <a:r>
              <a:rPr lang="en-US" sz="6000" dirty="0" smtClean="0"/>
              <a:t>-Ping Kang – U. of Michigan (</a:t>
            </a:r>
            <a:r>
              <a:rPr lang="en-US" sz="6000" dirty="0" err="1" smtClean="0"/>
              <a:t>www.umich.edu</a:t>
            </a:r>
            <a:r>
              <a:rPr lang="en-US" sz="6000" dirty="0" smtClean="0"/>
              <a:t>/~driving)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72" y="5494597"/>
            <a:ext cx="14090966" cy="5691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13" y="11295625"/>
            <a:ext cx="16166026" cy="8532480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/>
          <a:p>
            <a:pPr marL="763588" indent="-419100">
              <a:spcAft>
                <a:spcPts val="1783"/>
              </a:spcAft>
              <a:buFont typeface="Arial"/>
              <a:buChar char="•"/>
            </a:pPr>
            <a:r>
              <a:rPr lang="en-US" sz="4200" dirty="0"/>
              <a:t>How </a:t>
            </a:r>
            <a:r>
              <a:rPr lang="en-US" sz="4200" dirty="0" smtClean="0"/>
              <a:t>should driver </a:t>
            </a:r>
            <a:r>
              <a:rPr lang="en-US" sz="4200" dirty="0"/>
              <a:t>decision making at </a:t>
            </a:r>
            <a:r>
              <a:rPr lang="en-US" sz="4200" dirty="0" smtClean="0"/>
              <a:t>intersections be modeled? </a:t>
            </a:r>
          </a:p>
          <a:p>
            <a:pPr marL="763588" indent="-419100">
              <a:spcAft>
                <a:spcPts val="1783"/>
              </a:spcAft>
              <a:buFont typeface="Arial"/>
              <a:buChar char="•"/>
            </a:pPr>
            <a:r>
              <a:rPr lang="en-US" sz="4200" dirty="0" smtClean="0"/>
              <a:t>How </a:t>
            </a:r>
            <a:r>
              <a:rPr lang="en-US" sz="4200" dirty="0"/>
              <a:t>do the traffic signal phase (green, yellow, red), the time from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4200" dirty="0" smtClean="0"/>
              <a:t>an </a:t>
            </a:r>
            <a:r>
              <a:rPr lang="en-US" sz="4200" dirty="0"/>
              <a:t>intersection when the signal changes, what other vehicles are doing (turning), driver age and gender, and other </a:t>
            </a:r>
            <a:r>
              <a:rPr lang="en-US" sz="4200" dirty="0" smtClean="0"/>
              <a:t>factors affect driving through intersections?</a:t>
            </a:r>
            <a:r>
              <a:rPr lang="en-US" sz="4200" dirty="0"/>
              <a:t> </a:t>
            </a:r>
            <a:r>
              <a:rPr lang="en-US" sz="4200" dirty="0" smtClean="0"/>
              <a:t>  </a:t>
            </a:r>
            <a:br>
              <a:rPr lang="en-US" sz="4200" dirty="0" smtClean="0"/>
            </a:br>
            <a:r>
              <a:rPr lang="en-US" sz="3600" dirty="0" smtClean="0"/>
              <a:t>-&gt;   Examine: speed</a:t>
            </a:r>
            <a:r>
              <a:rPr lang="en-US" sz="3600" dirty="0"/>
              <a:t>, acceleration, jerk, and throttle </a:t>
            </a:r>
            <a:r>
              <a:rPr lang="en-US" sz="3600" dirty="0" smtClean="0"/>
              <a:t>histories</a:t>
            </a:r>
          </a:p>
          <a:p>
            <a:pPr marL="763588" indent="-419100">
              <a:spcAft>
                <a:spcPts val="1783"/>
              </a:spcAft>
              <a:buFont typeface="Arial"/>
              <a:buChar char="•"/>
            </a:pPr>
            <a:r>
              <a:rPr lang="en-US" sz="3600" i="1" dirty="0"/>
              <a:t>In 2 experiments so far (24 subjects/experiment), subjects drove through 2 sets 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i="1" dirty="0" smtClean="0"/>
              <a:t>of </a:t>
            </a:r>
            <a:r>
              <a:rPr lang="en-US" sz="3600" i="1" dirty="0"/>
              <a:t>70 intersections following a lead vehicle (and being followed).  At each intersection, the signal was either green, yellow (3 time options), or red.  For 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i="1" dirty="0" smtClean="0"/>
              <a:t>the </a:t>
            </a:r>
            <a:r>
              <a:rPr lang="en-US" sz="3600" i="1" dirty="0"/>
              <a:t>yellow signals, vehicles </a:t>
            </a:r>
            <a:r>
              <a:rPr lang="en-US" sz="3600" i="1" dirty="0" smtClean="0"/>
              <a:t>at the intersection could be (1) stationary</a:t>
            </a:r>
            <a:r>
              <a:rPr lang="en-US" sz="3600" i="1" smtClean="0"/>
              <a:t>, </a:t>
            </a:r>
            <a:br>
              <a:rPr lang="en-US" sz="3600" i="1" smtClean="0"/>
            </a:br>
            <a:r>
              <a:rPr lang="en-US" sz="3600" i="1" smtClean="0"/>
              <a:t>(</a:t>
            </a:r>
            <a:r>
              <a:rPr lang="en-US" sz="3600" i="1" dirty="0" smtClean="0"/>
              <a:t>2) intrude into the intersection, or (3) turn </a:t>
            </a:r>
            <a:r>
              <a:rPr lang="en-US" sz="3600" i="1" dirty="0"/>
              <a:t>in front of them </a:t>
            </a:r>
            <a:r>
              <a:rPr lang="en-US" sz="3600" i="1"/>
              <a:t>unexpectedly </a:t>
            </a:r>
            <a:r>
              <a:rPr lang="en-US" sz="3600" i="1" smtClean="0"/>
              <a:t/>
            </a:r>
            <a:br>
              <a:rPr lang="en-US" sz="3600" i="1" smtClean="0"/>
            </a:br>
            <a:r>
              <a:rPr lang="en-US" sz="3600" i="1" smtClean="0"/>
              <a:t>as </a:t>
            </a:r>
            <a:r>
              <a:rPr lang="en-US" sz="3600" i="1" dirty="0"/>
              <a:t>shown in the figure below.  In experiment 2, augmented reality warnings 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i="1" dirty="0" smtClean="0"/>
              <a:t>were </a:t>
            </a:r>
            <a:r>
              <a:rPr lang="en-US" sz="3600" i="1" dirty="0"/>
              <a:t>provided. </a:t>
            </a:r>
            <a:endParaRPr lang="en-US" sz="36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527618" y="4962301"/>
            <a:ext cx="11128465" cy="4935854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200" b="1" dirty="0" smtClean="0"/>
              <a:t>Until now, there were no agreed upon definitions for most driving performance measures and statistics, so studies were often not replicable.  SAE </a:t>
            </a:r>
            <a:r>
              <a:rPr lang="en-US" sz="4200" b="1" dirty="0"/>
              <a:t>Recommended Practice </a:t>
            </a:r>
            <a:r>
              <a:rPr lang="en-US" sz="4200" b="1" dirty="0" smtClean="0"/>
              <a:t>J2944, with which journals &amp; conferences will require compliance, </a:t>
            </a:r>
            <a:br>
              <a:rPr lang="en-US" sz="4200" b="1" dirty="0" smtClean="0"/>
            </a:br>
            <a:r>
              <a:rPr lang="en-US" sz="4200" b="1" dirty="0" smtClean="0"/>
              <a:t>(or papers will be rejected) defines them.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16704519" y="14204772"/>
            <a:ext cx="21334276" cy="105786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/>
          <a:p>
            <a:pPr marL="747713" indent="-692150"/>
            <a:r>
              <a:rPr lang="en-US" sz="4200" b="1" dirty="0"/>
              <a:t>2. </a:t>
            </a:r>
            <a:r>
              <a:rPr lang="en-US" sz="4200" b="1" dirty="0" smtClean="0"/>
              <a:t>Very low-cost </a:t>
            </a:r>
            <a:r>
              <a:rPr lang="en-US" sz="4200" b="1" dirty="0"/>
              <a:t>eye-fixation systems (</a:t>
            </a:r>
            <a:r>
              <a:rPr lang="en-US" sz="4200" b="1" dirty="0" smtClean="0"/>
              <a:t>1 - 10</a:t>
            </a:r>
            <a:r>
              <a:rPr lang="en-US" sz="4200" b="1" dirty="0"/>
              <a:t>% </a:t>
            </a:r>
            <a:r>
              <a:rPr lang="en-US" sz="4200" b="1" dirty="0" smtClean="0"/>
              <a:t>price of lab system) can be good enough.</a:t>
            </a:r>
            <a:endParaRPr lang="en-US" sz="4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094752" y="22097979"/>
            <a:ext cx="20095807" cy="2350531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/>
          <a:p>
            <a:pPr marL="858838" indent="-803275"/>
            <a:r>
              <a:rPr lang="en-US" sz="4200" b="1" dirty="0"/>
              <a:t>3. </a:t>
            </a:r>
            <a:r>
              <a:rPr lang="en-US" sz="4200" b="1" dirty="0" smtClean="0"/>
              <a:t>For educational  and demonstration purposes, a free</a:t>
            </a:r>
            <a:r>
              <a:rPr lang="en-US" sz="4200" b="1" dirty="0"/>
              <a:t>, open source driving simulator (</a:t>
            </a:r>
            <a:r>
              <a:rPr lang="en-US" sz="4200" b="1" dirty="0" err="1" smtClean="0"/>
              <a:t>OpenDS</a:t>
            </a:r>
            <a:r>
              <a:rPr lang="en-US" sz="4200" b="1" dirty="0"/>
              <a:t>)</a:t>
            </a:r>
            <a:r>
              <a:rPr lang="en-US" sz="4200" b="1" dirty="0" smtClean="0"/>
              <a:t> </a:t>
            </a:r>
            <a:r>
              <a:rPr lang="en-US" sz="4200" b="1" dirty="0"/>
              <a:t>+ specially modified (ask how) </a:t>
            </a:r>
            <a:r>
              <a:rPr lang="en-US" sz="4200" b="1" dirty="0" smtClean="0"/>
              <a:t>Logitech </a:t>
            </a:r>
            <a:r>
              <a:rPr lang="en-US" sz="4200" b="1" dirty="0"/>
              <a:t>G27 driving game unit ($</a:t>
            </a:r>
            <a:r>
              <a:rPr lang="en-US" sz="4200" b="1" dirty="0" smtClean="0"/>
              <a:t>250)</a:t>
            </a:r>
            <a:r>
              <a:rPr lang="en-US" sz="4200" b="1" dirty="0"/>
              <a:t> </a:t>
            </a:r>
            <a:r>
              <a:rPr lang="en-US" sz="4200" b="1" dirty="0" smtClean="0"/>
              <a:t/>
            </a:r>
            <a:br>
              <a:rPr lang="en-US" sz="4200" b="1" dirty="0" smtClean="0"/>
            </a:br>
            <a:r>
              <a:rPr lang="en-US" sz="4200" b="1" dirty="0" smtClean="0"/>
              <a:t>can be used instead of research simulators.</a:t>
            </a:r>
            <a:endParaRPr lang="en-US" sz="4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370" y="22732426"/>
            <a:ext cx="7788002" cy="291171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522" y="15540797"/>
            <a:ext cx="9519467" cy="613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839" y="4944639"/>
            <a:ext cx="11147914" cy="847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01558" y="24357552"/>
            <a:ext cx="9115313" cy="4916511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742355" y="3962271"/>
            <a:ext cx="13675451" cy="11502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407557" tIns="203779" rIns="407557" bIns="203779" rtlCol="0">
            <a:spAutoFit/>
          </a:bodyPr>
          <a:lstStyle/>
          <a:p>
            <a:r>
              <a:rPr lang="en-US" sz="4800" b="1" dirty="0" smtClean="0"/>
              <a:t>Models and Data on Driving Through Intersections</a:t>
            </a:r>
            <a:endParaRPr lang="en-US" sz="4800" b="1" dirty="0"/>
          </a:p>
        </p:txBody>
      </p:sp>
      <p:sp>
        <p:nvSpPr>
          <p:cNvPr id="27" name="Rectangle 26"/>
          <p:cNvSpPr/>
          <p:nvPr/>
        </p:nvSpPr>
        <p:spPr>
          <a:xfrm>
            <a:off x="24190411" y="3890875"/>
            <a:ext cx="4434640" cy="11502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407557" tIns="203779" rIns="407557" bIns="203779">
            <a:spAutoFit/>
          </a:bodyPr>
          <a:lstStyle/>
          <a:p>
            <a:r>
              <a:rPr lang="en-US" sz="4800" b="1" dirty="0" smtClean="0"/>
              <a:t>New Methods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063479" y="15292822"/>
            <a:ext cx="5522282" cy="2812195"/>
          </a:xfrm>
          <a:prstGeom prst="rect">
            <a:avLst/>
          </a:prstGeom>
          <a:solidFill>
            <a:schemeClr val="bg1"/>
          </a:solidFill>
        </p:spPr>
        <p:txBody>
          <a:bodyPr wrap="square" lIns="407557" tIns="203779" rIns="407557" bIns="203779">
            <a:spAutoFit/>
          </a:bodyPr>
          <a:lstStyle/>
          <a:p>
            <a:r>
              <a:rPr lang="en-US" sz="3600" dirty="0" err="1"/>
              <a:t>Gazepoint</a:t>
            </a:r>
            <a:r>
              <a:rPr lang="en-US" sz="3600" dirty="0"/>
              <a:t> ($</a:t>
            </a:r>
            <a:r>
              <a:rPr lang="en-US" sz="3600" dirty="0" smtClean="0"/>
              <a:t>500 w/ SDK)</a:t>
            </a:r>
          </a:p>
          <a:p>
            <a:r>
              <a:rPr lang="en-US" sz="2400" dirty="0" smtClean="0"/>
              <a:t>Accuracy: 1 </a:t>
            </a:r>
            <a:r>
              <a:rPr lang="en-US" sz="2400" dirty="0" err="1" smtClean="0"/>
              <a:t>deg</a:t>
            </a:r>
            <a:r>
              <a:rPr lang="en-US" sz="2400" dirty="0" smtClean="0"/>
              <a:t> claimed </a:t>
            </a:r>
            <a:br>
              <a:rPr lang="en-US" sz="2400" dirty="0" smtClean="0"/>
            </a:br>
            <a:r>
              <a:rPr lang="en-US" sz="2400" dirty="0" smtClean="0"/>
              <a:t>(actually better than </a:t>
            </a:r>
            <a:r>
              <a:rPr lang="en-US" sz="2400" dirty="0" err="1" smtClean="0"/>
              <a:t>Eyetribe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45 to 75 cm depth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eal time visualization</a:t>
            </a:r>
          </a:p>
          <a:p>
            <a:r>
              <a:rPr lang="en-US" sz="2400" dirty="0" smtClean="0"/>
              <a:t>preferred over </a:t>
            </a:r>
            <a:r>
              <a:rPr lang="en-US" sz="2400" dirty="0" err="1" smtClean="0"/>
              <a:t>Eyetribe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16899598" y="19540165"/>
            <a:ext cx="6118802" cy="1704200"/>
          </a:xfrm>
          <a:prstGeom prst="rect">
            <a:avLst/>
          </a:prstGeom>
          <a:solidFill>
            <a:schemeClr val="bg1"/>
          </a:solidFill>
        </p:spPr>
        <p:txBody>
          <a:bodyPr wrap="square" lIns="407557" tIns="203779" rIns="407557" bIns="203779">
            <a:spAutoFit/>
          </a:bodyPr>
          <a:lstStyle/>
          <a:p>
            <a:r>
              <a:rPr lang="en-US" sz="3600" dirty="0" err="1"/>
              <a:t>Eyetribe</a:t>
            </a:r>
            <a:r>
              <a:rPr lang="en-US" sz="3600" dirty="0"/>
              <a:t> ($</a:t>
            </a:r>
            <a:r>
              <a:rPr lang="en-US" sz="3600" dirty="0" smtClean="0"/>
              <a:t>100 w/ SDK)</a:t>
            </a:r>
            <a:endParaRPr lang="en-US" sz="3600" dirty="0"/>
          </a:p>
          <a:p>
            <a:r>
              <a:rPr lang="en-US" sz="2400" dirty="0" smtClean="0"/>
              <a:t>Accuracy: 1 </a:t>
            </a:r>
            <a:r>
              <a:rPr lang="en-US" sz="2400" dirty="0" err="1" smtClean="0"/>
              <a:t>deg</a:t>
            </a:r>
            <a:r>
              <a:rPr lang="en-US" sz="2400" dirty="0" smtClean="0"/>
              <a:t> claimed</a:t>
            </a:r>
          </a:p>
          <a:p>
            <a:r>
              <a:rPr lang="en-US" sz="2400" dirty="0" smtClean="0"/>
              <a:t>+/- 15 cm depth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6448246" y="24588447"/>
            <a:ext cx="10530306" cy="4289523"/>
          </a:xfrm>
          <a:prstGeom prst="rect">
            <a:avLst/>
          </a:prstGeom>
          <a:effectLst>
            <a:outerShdw blurRad="63500" dir="13500000" kx="2700000" rotWithShape="0">
              <a:schemeClr val="bg1">
                <a:alpha val="15000"/>
              </a:schemeClr>
            </a:outerShdw>
          </a:effectLst>
        </p:spPr>
        <p:txBody>
          <a:bodyPr wrap="square" lIns="407557" tIns="203779" rIns="407557" bIns="203779">
            <a:spAutoFit/>
          </a:bodyPr>
          <a:lstStyle/>
          <a:p>
            <a:pPr marL="764170" indent="-764170">
              <a:buFont typeface="Arial"/>
              <a:buChar char="•"/>
            </a:pPr>
            <a:r>
              <a:rPr lang="en-US" sz="3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3 </a:t>
            </a: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systems @ </a:t>
            </a:r>
            <a:r>
              <a:rPr lang="en-US" sz="3600" dirty="0" err="1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AutoUI</a:t>
            </a:r>
            <a:r>
              <a:rPr lang="en-US" sz="3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workshop</a:t>
            </a:r>
          </a:p>
          <a:p>
            <a:pPr marL="764170" indent="-764170"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Keeping simulator hardware at the library </a:t>
            </a:r>
            <a:b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as “reserve books” students can borrow overcomes many problems and supports class use</a:t>
            </a:r>
            <a:r>
              <a:rPr lang="en-US" sz="3600" dirty="0" smtClean="0"/>
              <a:t>.</a:t>
            </a:r>
          </a:p>
          <a:p>
            <a:pPr marL="764170" indent="-764170"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Cost is no longer a barrier for the “have </a:t>
            </a:r>
            <a:r>
              <a:rPr lang="en-US" sz="3600" dirty="0" err="1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nots</a:t>
            </a:r>
            <a:r>
              <a:rPr lang="en-US" sz="3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” wanting to do simulator research</a:t>
            </a:r>
            <a:endParaRPr lang="en-US" sz="3600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29095" y="519147"/>
            <a:ext cx="5469007" cy="29266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CPS Synergy: Collaborative Research:</a:t>
            </a:r>
          </a:p>
          <a:p>
            <a:pPr algn="ctr"/>
            <a:r>
              <a:rPr lang="en-US" sz="2400" dirty="0" smtClean="0"/>
              <a:t>Formal Design of Semi-autonomous </a:t>
            </a:r>
            <a:br>
              <a:rPr lang="en-US" sz="2400" dirty="0" smtClean="0"/>
            </a:br>
            <a:r>
              <a:rPr lang="en-US" sz="2400" dirty="0" smtClean="0"/>
              <a:t>Cyber Physical Transportation Systems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 smtClean="0"/>
              <a:t>PI: </a:t>
            </a:r>
            <a:r>
              <a:rPr lang="en-US" sz="2400" dirty="0" err="1" smtClean="0"/>
              <a:t>Domitilla</a:t>
            </a:r>
            <a:r>
              <a:rPr lang="en-US" sz="2400" dirty="0" smtClean="0"/>
              <a:t> Del </a:t>
            </a:r>
            <a:r>
              <a:rPr lang="en-US" sz="2400" dirty="0" err="1" smtClean="0"/>
              <a:t>Vecchio</a:t>
            </a:r>
            <a:r>
              <a:rPr lang="en-US" sz="2400" dirty="0" smtClean="0"/>
              <a:t> (MIT)</a:t>
            </a:r>
          </a:p>
          <a:p>
            <a:pPr algn="ctr"/>
            <a:r>
              <a:rPr lang="en-US" sz="2400" dirty="0" smtClean="0"/>
              <a:t>Co-PIs: Paul Green ( U. of Michigan), </a:t>
            </a:r>
          </a:p>
          <a:p>
            <a:pPr algn="ctr"/>
            <a:r>
              <a:rPr lang="en-US" sz="2400" dirty="0" smtClean="0"/>
              <a:t>Emilio </a:t>
            </a:r>
            <a:r>
              <a:rPr lang="en-US" sz="2400" dirty="0" err="1" smtClean="0"/>
              <a:t>Frazzoli</a:t>
            </a:r>
            <a:r>
              <a:rPr lang="en-US" sz="2400" dirty="0" smtClean="0"/>
              <a:t> (MIT)</a:t>
            </a:r>
          </a:p>
          <a:p>
            <a:pPr algn="ctr"/>
            <a:r>
              <a:rPr lang="en-US" sz="2400" dirty="0" smtClean="0"/>
              <a:t>NSF award 1239182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22" y="19660809"/>
            <a:ext cx="9099578" cy="2823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5251" y="19599149"/>
            <a:ext cx="6243204" cy="2904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42" y="22470763"/>
            <a:ext cx="9222061" cy="1704200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/>
          <a:p>
            <a:pPr marL="763588" indent="-419100">
              <a:buFont typeface="Arial"/>
              <a:buChar char="•"/>
            </a:pPr>
            <a:r>
              <a:rPr lang="en-US" sz="4200" dirty="0"/>
              <a:t>How can augmented reality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4200" dirty="0" smtClean="0"/>
              <a:t>be </a:t>
            </a:r>
            <a:r>
              <a:rPr lang="en-US" sz="4200" dirty="0"/>
              <a:t>used to present warnings?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25016" y="10014806"/>
            <a:ext cx="95083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most terms, there is a base concept (e.g., Time to Collision) </a:t>
            </a:r>
            <a:br>
              <a:rPr lang="en-US" sz="2400" dirty="0" smtClean="0"/>
            </a:br>
            <a:r>
              <a:rPr lang="en-US" sz="2400" dirty="0" smtClean="0"/>
              <a:t>and multiple variations (</a:t>
            </a:r>
            <a:r>
              <a:rPr lang="en-US" sz="2400" dirty="0" err="1" smtClean="0"/>
              <a:t>Minumum</a:t>
            </a:r>
            <a:r>
              <a:rPr lang="en-US" sz="2400" dirty="0" smtClean="0"/>
              <a:t>, Adjusted Minimum, Inverse, etc.)</a:t>
            </a:r>
          </a:p>
          <a:p>
            <a:endParaRPr lang="en-US" sz="2400" dirty="0"/>
          </a:p>
          <a:p>
            <a:r>
              <a:rPr lang="en-US" sz="2400" dirty="0" smtClean="0"/>
              <a:t>Some examples and the number of variations of the term include:</a:t>
            </a:r>
          </a:p>
          <a:p>
            <a:r>
              <a:rPr lang="en-US" sz="2400" dirty="0" smtClean="0"/>
              <a:t>Response </a:t>
            </a:r>
            <a:r>
              <a:rPr lang="en-US" sz="2400" dirty="0"/>
              <a:t>Time </a:t>
            </a:r>
            <a:r>
              <a:rPr lang="en-US" sz="2400" dirty="0" smtClean="0"/>
              <a:t>(15)</a:t>
            </a:r>
            <a:endParaRPr lang="en-US" sz="2400" dirty="0"/>
          </a:p>
          <a:p>
            <a:r>
              <a:rPr lang="en-US" sz="2400" dirty="0" smtClean="0"/>
              <a:t>Time </a:t>
            </a:r>
            <a:r>
              <a:rPr lang="en-US" sz="2400" dirty="0"/>
              <a:t>to Collision </a:t>
            </a:r>
            <a:r>
              <a:rPr lang="en-US" sz="2400" dirty="0" smtClean="0"/>
              <a:t>(2)</a:t>
            </a:r>
            <a:endParaRPr lang="en-US" sz="2400" dirty="0"/>
          </a:p>
          <a:p>
            <a:r>
              <a:rPr lang="en-US" sz="2400" dirty="0"/>
              <a:t>Lateral Lane Position (</a:t>
            </a:r>
            <a:r>
              <a:rPr lang="en-US" sz="2400" dirty="0" smtClean="0"/>
              <a:t>3)</a:t>
            </a:r>
            <a:endParaRPr lang="en-US" sz="2400" dirty="0"/>
          </a:p>
          <a:p>
            <a:r>
              <a:rPr lang="en-US" sz="2400" dirty="0" err="1" smtClean="0"/>
              <a:t>Std</a:t>
            </a:r>
            <a:r>
              <a:rPr lang="en-US" sz="2400" dirty="0" smtClean="0"/>
              <a:t> Dev. of </a:t>
            </a:r>
            <a:r>
              <a:rPr lang="en-US" sz="2400" dirty="0"/>
              <a:t>Lane Position (</a:t>
            </a:r>
            <a:r>
              <a:rPr lang="en-US" sz="2400" dirty="0" smtClean="0"/>
              <a:t>3)</a:t>
            </a:r>
          </a:p>
          <a:p>
            <a:endParaRPr lang="en-US" sz="2400" i="1" dirty="0"/>
          </a:p>
          <a:p>
            <a:r>
              <a:rPr lang="en-US" sz="2800" i="1" dirty="0" smtClean="0"/>
              <a:t>Yes, there really are 11 ways to define a lane departure.</a:t>
            </a:r>
            <a:endParaRPr lang="en-US" sz="2800" i="1" dirty="0"/>
          </a:p>
        </p:txBody>
      </p:sp>
      <p:sp>
        <p:nvSpPr>
          <p:cNvPr id="24" name="Rectangle 23"/>
          <p:cNvSpPr/>
          <p:nvPr/>
        </p:nvSpPr>
        <p:spPr>
          <a:xfrm>
            <a:off x="22772524" y="11473042"/>
            <a:ext cx="4325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Lane Departure (11)</a:t>
            </a:r>
          </a:p>
          <a:p>
            <a:r>
              <a:rPr lang="en-US" sz="2400" dirty="0"/>
              <a:t>Time to Line Crossing (3)</a:t>
            </a:r>
          </a:p>
          <a:p>
            <a:r>
              <a:rPr lang="en-US" sz="2400" dirty="0"/>
              <a:t>Lane Change (5)</a:t>
            </a:r>
          </a:p>
          <a:p>
            <a:r>
              <a:rPr lang="en-US" sz="2400" dirty="0"/>
              <a:t>Roadway Departure (3)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69178" y="29746300"/>
            <a:ext cx="19699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1038" indent="-681038"/>
            <a:r>
              <a:rPr lang="en-US" sz="4200" b="1" dirty="0" smtClean="0"/>
              <a:t>4. </a:t>
            </a:r>
            <a:r>
              <a:rPr lang="en-US" sz="4200" b="1" dirty="0"/>
              <a:t> </a:t>
            </a:r>
            <a:r>
              <a:rPr lang="en-US" sz="4200" b="1" dirty="0" smtClean="0"/>
              <a:t>Having the following vehicle honk when the subject drives too slowly leads to more realistic speeds.  </a:t>
            </a:r>
            <a:endParaRPr lang="en-US" sz="4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072817" y="31166101"/>
            <a:ext cx="2064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realistic behavior, one needs rules for starting, maintaining speed, and approaching intersections.  </a:t>
            </a:r>
            <a:r>
              <a:rPr lang="en-US" sz="2800" i="1" dirty="0" smtClean="0"/>
              <a:t>What else would you suggest matters?</a:t>
            </a:r>
            <a:endParaRPr lang="en-US" sz="28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29863419" y="25532350"/>
            <a:ext cx="1846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466" y="24685088"/>
            <a:ext cx="4492473" cy="339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82650" y="24434470"/>
            <a:ext cx="3098993" cy="223524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358589" y="24881697"/>
            <a:ext cx="1587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riginal</a:t>
            </a:r>
          </a:p>
          <a:p>
            <a:r>
              <a:rPr lang="en-US" sz="3600" dirty="0" smtClean="0"/>
              <a:t>G27 </a:t>
            </a:r>
            <a:endParaRPr lang="en-US" sz="3600" dirty="0"/>
          </a:p>
        </p:txBody>
      </p:sp>
      <p:sp>
        <p:nvSpPr>
          <p:cNvPr id="49" name="TextBox 48"/>
          <p:cNvSpPr txBox="1"/>
          <p:nvPr/>
        </p:nvSpPr>
        <p:spPr>
          <a:xfrm>
            <a:off x="33907635" y="28096877"/>
            <a:ext cx="2725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</a:t>
            </a:r>
            <a:r>
              <a:rPr lang="en-US" sz="3600" dirty="0" smtClean="0"/>
              <a:t>odified G27 </a:t>
            </a:r>
            <a:endParaRPr lang="en-US" sz="3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03261" y="15358597"/>
            <a:ext cx="7287279" cy="17317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22519" y="17364228"/>
            <a:ext cx="1905002" cy="39270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74915" y="19196542"/>
            <a:ext cx="2410720" cy="21119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5475304" y="17368602"/>
            <a:ext cx="218078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9 point,</a:t>
            </a:r>
          </a:p>
          <a:p>
            <a:r>
              <a:rPr lang="en-US" sz="3600" dirty="0" smtClean="0"/>
              <a:t>3 screen </a:t>
            </a:r>
          </a:p>
          <a:p>
            <a:r>
              <a:rPr lang="en-US" sz="3600" dirty="0"/>
              <a:t>c</a:t>
            </a:r>
            <a:r>
              <a:rPr lang="en-US" sz="3600" dirty="0" smtClean="0"/>
              <a:t>alibration </a:t>
            </a:r>
            <a:endParaRPr lang="en-US" sz="3600" dirty="0"/>
          </a:p>
        </p:txBody>
      </p:sp>
      <p:sp>
        <p:nvSpPr>
          <p:cNvPr id="35" name="Rectangle 34"/>
          <p:cNvSpPr/>
          <p:nvPr/>
        </p:nvSpPr>
        <p:spPr>
          <a:xfrm>
            <a:off x="26423137" y="16025556"/>
            <a:ext cx="1005304" cy="11216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5" idx="1"/>
          </p:cNvCxnSpPr>
          <p:nvPr/>
        </p:nvCxnSpPr>
        <p:spPr>
          <a:xfrm flipH="1">
            <a:off x="25200552" y="16586364"/>
            <a:ext cx="1222585" cy="11990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76839" y="26933657"/>
            <a:ext cx="3104804" cy="220331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0375601" y="27115264"/>
            <a:ext cx="244790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 vehicle:</a:t>
            </a:r>
          </a:p>
          <a:p>
            <a:r>
              <a:rPr lang="en-US" sz="3600" dirty="0" smtClean="0"/>
              <a:t>2013 Buick </a:t>
            </a:r>
          </a:p>
          <a:p>
            <a:r>
              <a:rPr lang="en-US" sz="3600" dirty="0" smtClean="0"/>
              <a:t>Encore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221152" y="25811700"/>
            <a:ext cx="13574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Extensive data have been collected .  See the Del </a:t>
            </a:r>
            <a:r>
              <a:rPr lang="en-US" sz="3600" b="1" dirty="0" err="1" smtClean="0"/>
              <a:t>Vecchio</a:t>
            </a:r>
            <a:r>
              <a:rPr lang="en-US" sz="3600" b="1" dirty="0" smtClean="0"/>
              <a:t>: MIT </a:t>
            </a:r>
            <a:r>
              <a:rPr lang="en-US" sz="3600" b="1" dirty="0" smtClean="0"/>
              <a:t>poster.  </a:t>
            </a:r>
          </a:p>
          <a:p>
            <a:r>
              <a:rPr lang="en-US" sz="3600" b="1" dirty="0" smtClean="0"/>
              <a:t>Teasers are below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122947" y="21306973"/>
            <a:ext cx="11033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But doing good research also requires knowing how to use the equipment</a:t>
            </a:r>
            <a:r>
              <a:rPr lang="en-US" sz="2400" i="1" dirty="0" smtClean="0"/>
              <a:t>.</a:t>
            </a:r>
            <a:endParaRPr lang="en-US" sz="2400" i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169" y="27166080"/>
            <a:ext cx="7674801" cy="44088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59500" y="16357600"/>
            <a:ext cx="685800" cy="190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9070" y="27166080"/>
            <a:ext cx="7546702" cy="43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8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363</Words>
  <Application>Microsoft Macintosh PowerPoint</Application>
  <PresentationFormat>Custom</PresentationFormat>
  <Paragraphs>60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Green</dc:creator>
  <cp:lastModifiedBy>Paul Green</cp:lastModifiedBy>
  <cp:revision>61</cp:revision>
  <cp:lastPrinted>2014-10-20T01:59:50Z</cp:lastPrinted>
  <dcterms:created xsi:type="dcterms:W3CDTF">2014-10-17T14:33:26Z</dcterms:created>
  <dcterms:modified xsi:type="dcterms:W3CDTF">2014-10-20T03:24:02Z</dcterms:modified>
</cp:coreProperties>
</file>