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438912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1pPr>
    <a:lvl2pPr marL="563941" indent="228327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2pPr>
    <a:lvl3pPr marL="1130633" indent="453904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3pPr>
    <a:lvl4pPr marL="1697324" indent="679480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4pPr>
    <a:lvl5pPr marL="2261264" indent="907807" algn="l" rtl="0" fontAlgn="base">
      <a:spcBef>
        <a:spcPct val="0"/>
      </a:spcBef>
      <a:spcAft>
        <a:spcPct val="0"/>
      </a:spcAft>
      <a:defRPr sz="10500" kern="1200">
        <a:solidFill>
          <a:schemeClr val="tx1"/>
        </a:solidFill>
        <a:latin typeface="Arial" charset="0"/>
        <a:ea typeface="+mn-ea"/>
        <a:cs typeface="+mn-cs"/>
      </a:defRPr>
    </a:lvl5pPr>
    <a:lvl6pPr marL="3961338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6pPr>
    <a:lvl7pPr marL="4753606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7pPr>
    <a:lvl8pPr marL="5545872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8pPr>
    <a:lvl9pPr marL="6338140" algn="l" defTabSz="1584535" rtl="0" eaLnBrk="1" latinLnBrk="0" hangingPunct="1">
      <a:defRPr sz="10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E42"/>
    <a:srgbClr val="FFCCCC"/>
    <a:srgbClr val="FFFFCC"/>
    <a:srgbClr val="EAEAEA"/>
    <a:srgbClr val="CCFFCC"/>
    <a:srgbClr val="FFCC99"/>
    <a:srgbClr val="CCECFF"/>
    <a:srgbClr val="FF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807" autoAdjust="0"/>
  </p:normalViewPr>
  <p:slideViewPr>
    <p:cSldViewPr snapToGrid="0">
      <p:cViewPr>
        <p:scale>
          <a:sx n="25" d="100"/>
          <a:sy n="25" d="100"/>
        </p:scale>
        <p:origin x="-492" y="-72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E5420-1D1C-4A69-86EF-087FA870ECCB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89143-56EF-4CD9-8641-337ED8E28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3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9AE51-E999-4E8E-8BF0-EAA7595675ED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51013" y="696913"/>
            <a:ext cx="34829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3E40D-905D-44D3-A56E-2C96CCD15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64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3E40D-905D-44D3-A56E-2C96CCD154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9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419" y="13635042"/>
            <a:ext cx="37308367" cy="94075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2837" y="24871366"/>
            <a:ext cx="30725533" cy="11217275"/>
          </a:xfrm>
        </p:spPr>
        <p:txBody>
          <a:bodyPr/>
          <a:lstStyle>
            <a:lvl1pPr marL="0" indent="0" algn="ctr">
              <a:buNone/>
              <a:defRPr/>
            </a:lvl1pPr>
            <a:lvl2pPr marL="565838" indent="0" algn="ctr">
              <a:buNone/>
              <a:defRPr/>
            </a:lvl2pPr>
            <a:lvl3pPr marL="1131674" indent="0" algn="ctr">
              <a:buNone/>
              <a:defRPr/>
            </a:lvl3pPr>
            <a:lvl4pPr marL="1697513" indent="0" algn="ctr">
              <a:buNone/>
              <a:defRPr/>
            </a:lvl4pPr>
            <a:lvl5pPr marL="2263350" indent="0" algn="ctr">
              <a:buNone/>
              <a:defRPr/>
            </a:lvl5pPr>
            <a:lvl6pPr marL="2829187" indent="0" algn="ctr">
              <a:buNone/>
              <a:defRPr/>
            </a:lvl6pPr>
            <a:lvl7pPr marL="3395024" indent="0" algn="ctr">
              <a:buNone/>
              <a:defRPr/>
            </a:lvl7pPr>
            <a:lvl8pPr marL="3960862" indent="0" algn="ctr">
              <a:buNone/>
              <a:defRPr/>
            </a:lvl8pPr>
            <a:lvl9pPr marL="452669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5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70" y="1757361"/>
            <a:ext cx="9874251" cy="1282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7" y="1757361"/>
            <a:ext cx="29423783" cy="1282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5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1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8203530"/>
            <a:ext cx="37308367" cy="8718551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8602325"/>
            <a:ext cx="37308367" cy="9601200"/>
          </a:xfrm>
        </p:spPr>
        <p:txBody>
          <a:bodyPr anchor="b"/>
          <a:lstStyle>
            <a:lvl1pPr marL="0" indent="0">
              <a:buNone/>
              <a:defRPr sz="2500"/>
            </a:lvl1pPr>
            <a:lvl2pPr marL="565838" indent="0">
              <a:buNone/>
              <a:defRPr sz="2200"/>
            </a:lvl2pPr>
            <a:lvl3pPr marL="1131674" indent="0">
              <a:buNone/>
              <a:defRPr sz="1900"/>
            </a:lvl3pPr>
            <a:lvl4pPr marL="1697513" indent="0">
              <a:buNone/>
              <a:defRPr sz="1700"/>
            </a:lvl4pPr>
            <a:lvl5pPr marL="2263350" indent="0">
              <a:buNone/>
              <a:defRPr sz="1700"/>
            </a:lvl5pPr>
            <a:lvl6pPr marL="2829187" indent="0">
              <a:buNone/>
              <a:defRPr sz="1700"/>
            </a:lvl6pPr>
            <a:lvl7pPr marL="3395024" indent="0">
              <a:buNone/>
              <a:defRPr sz="1700"/>
            </a:lvl7pPr>
            <a:lvl8pPr marL="3960862" indent="0">
              <a:buNone/>
              <a:defRPr sz="1700"/>
            </a:lvl8pPr>
            <a:lvl9pPr marL="4526699" indent="0">
              <a:buNone/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369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6" y="10240963"/>
            <a:ext cx="5975349" cy="434340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3533" y="10240963"/>
            <a:ext cx="5977467" cy="434340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6" y="1757363"/>
            <a:ext cx="39501233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6" y="9825038"/>
            <a:ext cx="19392900" cy="40941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838" indent="0">
              <a:buNone/>
              <a:defRPr sz="2500" b="1"/>
            </a:lvl2pPr>
            <a:lvl3pPr marL="1131674" indent="0">
              <a:buNone/>
              <a:defRPr sz="2200" b="1"/>
            </a:lvl3pPr>
            <a:lvl4pPr marL="1697513" indent="0">
              <a:buNone/>
              <a:defRPr sz="1900" b="1"/>
            </a:lvl4pPr>
            <a:lvl5pPr marL="2263350" indent="0">
              <a:buNone/>
              <a:defRPr sz="1900" b="1"/>
            </a:lvl5pPr>
            <a:lvl6pPr marL="2829187" indent="0">
              <a:buNone/>
              <a:defRPr sz="1900" b="1"/>
            </a:lvl6pPr>
            <a:lvl7pPr marL="3395024" indent="0">
              <a:buNone/>
              <a:defRPr sz="1900" b="1"/>
            </a:lvl7pPr>
            <a:lvl8pPr marL="3960862" indent="0">
              <a:buNone/>
              <a:defRPr sz="1900" b="1"/>
            </a:lvl8pPr>
            <a:lvl9pPr marL="4526699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6" y="13919205"/>
            <a:ext cx="19392900" cy="2528887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70" y="9825038"/>
            <a:ext cx="19399251" cy="409416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838" indent="0">
              <a:buNone/>
              <a:defRPr sz="2500" b="1"/>
            </a:lvl2pPr>
            <a:lvl3pPr marL="1131674" indent="0">
              <a:buNone/>
              <a:defRPr sz="2200" b="1"/>
            </a:lvl3pPr>
            <a:lvl4pPr marL="1697513" indent="0">
              <a:buNone/>
              <a:defRPr sz="1900" b="1"/>
            </a:lvl4pPr>
            <a:lvl5pPr marL="2263350" indent="0">
              <a:buNone/>
              <a:defRPr sz="1900" b="1"/>
            </a:lvl5pPr>
            <a:lvl6pPr marL="2829187" indent="0">
              <a:buNone/>
              <a:defRPr sz="1900" b="1"/>
            </a:lvl6pPr>
            <a:lvl7pPr marL="3395024" indent="0">
              <a:buNone/>
              <a:defRPr sz="1900" b="1"/>
            </a:lvl7pPr>
            <a:lvl8pPr marL="3960862" indent="0">
              <a:buNone/>
              <a:defRPr sz="1900" b="1"/>
            </a:lvl8pPr>
            <a:lvl9pPr marL="4526699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70" y="13919205"/>
            <a:ext cx="19399251" cy="2528887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8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414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6" y="1747842"/>
            <a:ext cx="14439900" cy="7437439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1747842"/>
            <a:ext cx="24536400" cy="37460239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6" y="9185275"/>
            <a:ext cx="14439900" cy="30022800"/>
          </a:xfrm>
        </p:spPr>
        <p:txBody>
          <a:bodyPr/>
          <a:lstStyle>
            <a:lvl1pPr marL="0" indent="0">
              <a:buNone/>
              <a:defRPr sz="1700"/>
            </a:lvl1pPr>
            <a:lvl2pPr marL="565838" indent="0">
              <a:buNone/>
              <a:defRPr sz="1600"/>
            </a:lvl2pPr>
            <a:lvl3pPr marL="1131674" indent="0">
              <a:buNone/>
              <a:defRPr sz="1200"/>
            </a:lvl3pPr>
            <a:lvl4pPr marL="1697513" indent="0">
              <a:buNone/>
              <a:defRPr sz="1000"/>
            </a:lvl4pPr>
            <a:lvl5pPr marL="2263350" indent="0">
              <a:buNone/>
              <a:defRPr sz="1000"/>
            </a:lvl5pPr>
            <a:lvl6pPr marL="2829187" indent="0">
              <a:buNone/>
              <a:defRPr sz="1000"/>
            </a:lvl6pPr>
            <a:lvl7pPr marL="3395024" indent="0">
              <a:buNone/>
              <a:defRPr sz="1000"/>
            </a:lvl7pPr>
            <a:lvl8pPr marL="3960862" indent="0">
              <a:buNone/>
              <a:defRPr sz="1000"/>
            </a:lvl8pPr>
            <a:lvl9pPr marL="45266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17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7" y="30724478"/>
            <a:ext cx="26335567" cy="36258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7" y="3921129"/>
            <a:ext cx="26335567" cy="26335039"/>
          </a:xfrm>
        </p:spPr>
        <p:txBody>
          <a:bodyPr/>
          <a:lstStyle>
            <a:lvl1pPr marL="0" indent="0">
              <a:buNone/>
              <a:defRPr sz="4000"/>
            </a:lvl1pPr>
            <a:lvl2pPr marL="565838" indent="0">
              <a:buNone/>
              <a:defRPr sz="3500"/>
            </a:lvl2pPr>
            <a:lvl3pPr marL="1131674" indent="0">
              <a:buNone/>
              <a:defRPr sz="3000"/>
            </a:lvl3pPr>
            <a:lvl4pPr marL="1697513" indent="0">
              <a:buNone/>
              <a:defRPr sz="2500"/>
            </a:lvl4pPr>
            <a:lvl5pPr marL="2263350" indent="0">
              <a:buNone/>
              <a:defRPr sz="2500"/>
            </a:lvl5pPr>
            <a:lvl6pPr marL="2829187" indent="0">
              <a:buNone/>
              <a:defRPr sz="2500"/>
            </a:lvl6pPr>
            <a:lvl7pPr marL="3395024" indent="0">
              <a:buNone/>
              <a:defRPr sz="2500"/>
            </a:lvl7pPr>
            <a:lvl8pPr marL="3960862" indent="0">
              <a:buNone/>
              <a:defRPr sz="2500"/>
            </a:lvl8pPr>
            <a:lvl9pPr marL="4526699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7" y="34350330"/>
            <a:ext cx="26335567" cy="5151439"/>
          </a:xfrm>
        </p:spPr>
        <p:txBody>
          <a:bodyPr/>
          <a:lstStyle>
            <a:lvl1pPr marL="0" indent="0">
              <a:buNone/>
              <a:defRPr sz="1700"/>
            </a:lvl1pPr>
            <a:lvl2pPr marL="565838" indent="0">
              <a:buNone/>
              <a:defRPr sz="1600"/>
            </a:lvl2pPr>
            <a:lvl3pPr marL="1131674" indent="0">
              <a:buNone/>
              <a:defRPr sz="1200"/>
            </a:lvl3pPr>
            <a:lvl4pPr marL="1697513" indent="0">
              <a:buNone/>
              <a:defRPr sz="1000"/>
            </a:lvl4pPr>
            <a:lvl5pPr marL="2263350" indent="0">
              <a:buNone/>
              <a:defRPr sz="1000"/>
            </a:lvl5pPr>
            <a:lvl6pPr marL="2829187" indent="0">
              <a:buNone/>
              <a:defRPr sz="1000"/>
            </a:lvl6pPr>
            <a:lvl7pPr marL="3395024" indent="0">
              <a:buNone/>
              <a:defRPr sz="1000"/>
            </a:lvl7pPr>
            <a:lvl8pPr marL="3960862" indent="0">
              <a:buNone/>
              <a:defRPr sz="1000"/>
            </a:lvl8pPr>
            <a:lvl9pPr marL="452669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644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985" y="1755778"/>
            <a:ext cx="39501233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3203" tIns="271601" rIns="543203" bIns="271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984" y="10239376"/>
            <a:ext cx="12156016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3203" tIns="271601" rIns="543203" bIns="271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+mj-lt"/>
          <a:ea typeface="+mj-ea"/>
          <a:cs typeface="+mj-cs"/>
        </a:defRPr>
      </a:lvl1pPr>
      <a:lvl2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2pPr>
      <a:lvl3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3pPr>
      <a:lvl4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4pPr>
      <a:lvl5pPr algn="l" defTabSz="5430333" rtl="0" eaLnBrk="0" fontAlgn="base" hangingPunct="0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5pPr>
      <a:lvl6pPr marL="565838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6pPr>
      <a:lvl7pPr marL="1131674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7pPr>
      <a:lvl8pPr marL="1697513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8pPr>
      <a:lvl9pPr marL="2263350" algn="l" defTabSz="5432434" rtl="0" fontAlgn="base">
        <a:spcBef>
          <a:spcPct val="0"/>
        </a:spcBef>
        <a:spcAft>
          <a:spcPct val="0"/>
        </a:spcAft>
        <a:defRPr sz="10500" b="1">
          <a:solidFill>
            <a:srgbClr val="FF0000"/>
          </a:solidFill>
          <a:latin typeface="Arial" charset="0"/>
        </a:defRPr>
      </a:lvl9pPr>
    </p:titleStyle>
    <p:bodyStyle>
      <a:lvl1pPr marL="280594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  <a:ea typeface="+mn-ea"/>
          <a:cs typeface="+mn-cs"/>
        </a:defRPr>
      </a:lvl1pPr>
      <a:lvl2pPr marL="706990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2pPr>
      <a:lvl3pPr marL="1130633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3pPr>
      <a:lvl4pPr marL="1554276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4pPr>
      <a:lvl5pPr marL="1977919" indent="-280594" algn="l" defTabSz="5430333" rtl="0" eaLnBrk="0" fontAlgn="base" hangingPunct="0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5pPr>
      <a:lvl6pPr marL="2546268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6pPr>
      <a:lvl7pPr marL="3112105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7pPr>
      <a:lvl8pPr marL="3677944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8pPr>
      <a:lvl9pPr marL="4243781" indent="-282918" algn="l" defTabSz="5432434" rtl="0" fontAlgn="base">
        <a:spcBef>
          <a:spcPct val="20000"/>
        </a:spcBef>
        <a:spcAft>
          <a:spcPct val="0"/>
        </a:spcAft>
        <a:buChar char="•"/>
        <a:defRPr sz="45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5838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674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7513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350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9187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5024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60862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26699" algn="l" defTabSz="113167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9489" y="913769"/>
            <a:ext cx="30392222" cy="2063751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8800" dirty="0" smtClean="0">
                <a:solidFill>
                  <a:srgbClr val="C00000"/>
                </a:solidFill>
                <a:latin typeface="Gill Sans MT" pitchFamily="34" charset="0"/>
              </a:rPr>
              <a:t>An Architectural </a:t>
            </a:r>
            <a:r>
              <a:rPr lang="en-US" sz="8800" dirty="0">
                <a:solidFill>
                  <a:srgbClr val="C00000"/>
                </a:solidFill>
                <a:latin typeface="Gill Sans MT" pitchFamily="34" charset="0"/>
              </a:rPr>
              <a:t>Approach to </a:t>
            </a:r>
            <a:r>
              <a:rPr lang="en-US" sz="8800" dirty="0" smtClean="0">
                <a:solidFill>
                  <a:srgbClr val="C00000"/>
                </a:solidFill>
                <a:latin typeface="Gill Sans MT" pitchFamily="34" charset="0"/>
              </a:rPr>
              <a:t/>
            </a:r>
            <a:br>
              <a:rPr lang="en-US" sz="8800" dirty="0" smtClean="0">
                <a:solidFill>
                  <a:srgbClr val="C00000"/>
                </a:solidFill>
                <a:latin typeface="Gill Sans MT" pitchFamily="34" charset="0"/>
              </a:rPr>
            </a:br>
            <a:r>
              <a:rPr lang="en-US" sz="8800" dirty="0" smtClean="0">
                <a:solidFill>
                  <a:srgbClr val="C00000"/>
                </a:solidFill>
                <a:latin typeface="Gill Sans MT" pitchFamily="34" charset="0"/>
              </a:rPr>
              <a:t>Heterogeneous Modeling and Verification </a:t>
            </a:r>
            <a:r>
              <a:rPr lang="en-US" sz="8800" dirty="0">
                <a:solidFill>
                  <a:srgbClr val="C00000"/>
                </a:solidFill>
                <a:latin typeface="Gill Sans MT" pitchFamily="34" charset="0"/>
              </a:rPr>
              <a:t>of </a:t>
            </a:r>
            <a:r>
              <a:rPr lang="en-US" sz="8800" dirty="0" smtClean="0">
                <a:solidFill>
                  <a:srgbClr val="C00000"/>
                </a:solidFill>
                <a:latin typeface="Gill Sans MT" pitchFamily="34" charset="0"/>
              </a:rPr>
              <a:t>CPS</a:t>
            </a:r>
            <a:endParaRPr lang="en-US" sz="8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20050" y="3306448"/>
            <a:ext cx="27851100" cy="3513451"/>
          </a:xfrm>
        </p:spPr>
        <p:txBody>
          <a:bodyPr/>
          <a:lstStyle/>
          <a:p>
            <a:pPr eaLnBrk="1" hangingPunct="1"/>
            <a:r>
              <a:rPr lang="en-US" sz="4400" dirty="0" smtClean="0">
                <a:latin typeface="Gill Sans MT" pitchFamily="34" charset="0"/>
              </a:rPr>
              <a:t>I. Ruchkin</a:t>
            </a:r>
            <a:r>
              <a:rPr lang="en-US" sz="4400" baseline="30000" dirty="0" smtClean="0">
                <a:latin typeface="Gill Sans MT" pitchFamily="34" charset="0"/>
              </a:rPr>
              <a:t>1</a:t>
            </a:r>
            <a:r>
              <a:rPr lang="en-US" sz="4400" dirty="0" smtClean="0">
                <a:latin typeface="Gill Sans MT" pitchFamily="34" charset="0"/>
              </a:rPr>
              <a:t>, S. Mitsch</a:t>
            </a:r>
            <a:r>
              <a:rPr lang="en-US" sz="4400" baseline="30000" dirty="0">
                <a:latin typeface="Gill Sans MT" pitchFamily="34" charset="0"/>
              </a:rPr>
              <a:t>1</a:t>
            </a:r>
            <a:r>
              <a:rPr lang="en-US" sz="4400" dirty="0" smtClean="0">
                <a:latin typeface="Gill Sans MT" pitchFamily="34" charset="0"/>
              </a:rPr>
              <a:t>, </a:t>
            </a:r>
            <a:r>
              <a:rPr lang="en-US" sz="4400" dirty="0">
                <a:latin typeface="Gill Sans MT" pitchFamily="34" charset="0"/>
              </a:rPr>
              <a:t>A. </a:t>
            </a:r>
            <a:r>
              <a:rPr lang="en-US" sz="4400" dirty="0" smtClean="0">
                <a:latin typeface="Gill Sans MT" pitchFamily="34" charset="0"/>
              </a:rPr>
              <a:t>Rajhans</a:t>
            </a:r>
            <a:r>
              <a:rPr lang="en-US" sz="4400" baseline="30000" dirty="0">
                <a:latin typeface="Gill Sans MT" pitchFamily="34" charset="0"/>
              </a:rPr>
              <a:t>2</a:t>
            </a:r>
            <a:r>
              <a:rPr lang="en-US" sz="4400" dirty="0" smtClean="0">
                <a:latin typeface="Gill Sans MT" pitchFamily="34" charset="0"/>
              </a:rPr>
              <a:t>, B. Krogh</a:t>
            </a:r>
            <a:r>
              <a:rPr lang="en-US" sz="4400" baseline="30000" dirty="0">
                <a:latin typeface="Gill Sans MT" pitchFamily="34" charset="0"/>
              </a:rPr>
              <a:t>2</a:t>
            </a:r>
            <a:r>
              <a:rPr lang="en-US" sz="4400" dirty="0" smtClean="0">
                <a:latin typeface="Gill Sans MT" pitchFamily="34" charset="0"/>
              </a:rPr>
              <a:t>, </a:t>
            </a:r>
            <a:r>
              <a:rPr lang="en-US" sz="4400" dirty="0">
                <a:latin typeface="Gill Sans MT" pitchFamily="34" charset="0"/>
              </a:rPr>
              <a:t>D. </a:t>
            </a:r>
            <a:r>
              <a:rPr lang="en-US" sz="4400" dirty="0" smtClean="0">
                <a:latin typeface="Gill Sans MT" pitchFamily="34" charset="0"/>
              </a:rPr>
              <a:t>Garlan</a:t>
            </a:r>
            <a:r>
              <a:rPr lang="en-US" sz="4400" baseline="30000" dirty="0" smtClean="0">
                <a:latin typeface="Gill Sans MT" pitchFamily="34" charset="0"/>
              </a:rPr>
              <a:t>2</a:t>
            </a:r>
            <a:r>
              <a:rPr lang="en-US" sz="4400" dirty="0">
                <a:latin typeface="Gill Sans MT" pitchFamily="34" charset="0"/>
              </a:rPr>
              <a:t>, A. </a:t>
            </a:r>
            <a:r>
              <a:rPr lang="en-US" sz="4400" dirty="0" smtClean="0">
                <a:latin typeface="Gill Sans MT" pitchFamily="34" charset="0"/>
              </a:rPr>
              <a:t>Platzer</a:t>
            </a:r>
            <a:r>
              <a:rPr lang="en-US" sz="4400" baseline="30000" dirty="0">
                <a:latin typeface="Gill Sans MT" pitchFamily="34" charset="0"/>
              </a:rPr>
              <a:t>1</a:t>
            </a:r>
            <a:r>
              <a:rPr lang="en-US" sz="4400" dirty="0" smtClean="0">
                <a:latin typeface="Gill Sans MT" pitchFamily="34" charset="0"/>
              </a:rPr>
              <a:t>,</a:t>
            </a:r>
          </a:p>
          <a:p>
            <a:pPr eaLnBrk="1" hangingPunct="1"/>
            <a:r>
              <a:rPr lang="en-US" sz="4400" dirty="0" smtClean="0">
                <a:latin typeface="Gill Sans MT" pitchFamily="34" charset="0"/>
              </a:rPr>
              <a:t>B</a:t>
            </a:r>
            <a:r>
              <a:rPr lang="en-US" sz="4400" dirty="0">
                <a:latin typeface="Gill Sans MT" pitchFamily="34" charset="0"/>
              </a:rPr>
              <a:t>. </a:t>
            </a:r>
            <a:r>
              <a:rPr lang="en-US" sz="4400" dirty="0" smtClean="0">
                <a:latin typeface="Gill Sans MT" pitchFamily="34" charset="0"/>
              </a:rPr>
              <a:t>Schmerl</a:t>
            </a:r>
            <a:r>
              <a:rPr lang="en-US" sz="4400" baseline="30000" dirty="0" smtClean="0">
                <a:latin typeface="Gill Sans MT" pitchFamily="34" charset="0"/>
              </a:rPr>
              <a:t>2</a:t>
            </a:r>
            <a:r>
              <a:rPr lang="en-US" sz="4400" dirty="0" smtClean="0">
                <a:latin typeface="Gill Sans MT" pitchFamily="34" charset="0"/>
              </a:rPr>
              <a:t>, J. Kapinski</a:t>
            </a:r>
            <a:r>
              <a:rPr lang="en-US" sz="4400" baseline="30000" dirty="0">
                <a:latin typeface="Gill Sans MT" pitchFamily="34" charset="0"/>
              </a:rPr>
              <a:t>3</a:t>
            </a:r>
            <a:r>
              <a:rPr lang="en-US" sz="4400" dirty="0" smtClean="0">
                <a:latin typeface="Gill Sans MT" pitchFamily="34" charset="0"/>
              </a:rPr>
              <a:t>, </a:t>
            </a:r>
            <a:r>
              <a:rPr lang="en-US" sz="4400" dirty="0">
                <a:latin typeface="Gill Sans MT" pitchFamily="34" charset="0"/>
              </a:rPr>
              <a:t>P. </a:t>
            </a:r>
            <a:r>
              <a:rPr lang="en-US" sz="4400" dirty="0" smtClean="0">
                <a:latin typeface="Gill Sans MT" pitchFamily="34" charset="0"/>
              </a:rPr>
              <a:t>Ramachandra</a:t>
            </a:r>
            <a:r>
              <a:rPr lang="en-US" sz="4400" baseline="30000" dirty="0" smtClean="0">
                <a:latin typeface="Gill Sans MT" pitchFamily="34" charset="0"/>
              </a:rPr>
              <a:t>3</a:t>
            </a:r>
            <a:r>
              <a:rPr lang="en-US" sz="4400" dirty="0" smtClean="0">
                <a:latin typeface="Gill Sans MT" pitchFamily="34" charset="0"/>
              </a:rPr>
              <a:t>, K</a:t>
            </a:r>
            <a:r>
              <a:rPr lang="en-US" sz="4400" dirty="0">
                <a:latin typeface="Gill Sans MT" pitchFamily="34" charset="0"/>
              </a:rPr>
              <a:t>. </a:t>
            </a:r>
            <a:r>
              <a:rPr lang="en-US" sz="4400" dirty="0" smtClean="0">
                <a:latin typeface="Gill Sans MT" pitchFamily="34" charset="0"/>
              </a:rPr>
              <a:t>Butts</a:t>
            </a:r>
            <a:r>
              <a:rPr lang="en-US" sz="4400" baseline="30000" dirty="0" smtClean="0">
                <a:latin typeface="Gill Sans MT" pitchFamily="34" charset="0"/>
              </a:rPr>
              <a:t>3</a:t>
            </a:r>
            <a:endParaRPr lang="en-US" sz="4400" dirty="0" smtClean="0">
              <a:latin typeface="Gill Sans MT" pitchFamily="34" charset="0"/>
            </a:endParaRPr>
          </a:p>
          <a:p>
            <a:pPr eaLnBrk="1" hangingPunct="1"/>
            <a:r>
              <a:rPr lang="en-US" sz="4400" dirty="0" smtClean="0">
                <a:latin typeface="Gill Sans MT" pitchFamily="34" charset="0"/>
              </a:rPr>
              <a:t> {</a:t>
            </a:r>
            <a:r>
              <a:rPr lang="en-US" sz="4400" baseline="30000" dirty="0" smtClean="0">
                <a:latin typeface="Gill Sans MT" pitchFamily="34" charset="0"/>
              </a:rPr>
              <a:t>1</a:t>
            </a:r>
            <a:r>
              <a:rPr lang="en-US" sz="4400" dirty="0" smtClean="0">
                <a:latin typeface="Gill Sans MT" pitchFamily="34" charset="0"/>
              </a:rPr>
              <a:t>SCS, </a:t>
            </a:r>
            <a:r>
              <a:rPr lang="en-US" sz="4400" baseline="30000" dirty="0" smtClean="0">
                <a:latin typeface="Gill Sans MT" pitchFamily="34" charset="0"/>
              </a:rPr>
              <a:t>2</a:t>
            </a:r>
            <a:r>
              <a:rPr lang="en-US" sz="4400" dirty="0" smtClean="0">
                <a:latin typeface="Gill Sans MT" pitchFamily="34" charset="0"/>
              </a:rPr>
              <a:t>ECE}, Carnegie Mellon University, Pittsburgh, PA    </a:t>
            </a:r>
            <a:r>
              <a:rPr lang="en-US" sz="4400" baseline="30000" dirty="0" smtClean="0">
                <a:latin typeface="Gill Sans MT" pitchFamily="34" charset="0"/>
              </a:rPr>
              <a:t>3</a:t>
            </a:r>
            <a:r>
              <a:rPr lang="en-US" sz="4400" dirty="0" smtClean="0">
                <a:latin typeface="Gill Sans MT" pitchFamily="34" charset="0"/>
              </a:rPr>
              <a:t>Toyota Technical Center, Ann Arbor, MI</a:t>
            </a:r>
            <a:endParaRPr lang="en-US" sz="4400" dirty="0">
              <a:latin typeface="Gill Sans MT" pitchFamily="34" charset="0"/>
            </a:endParaRPr>
          </a:p>
        </p:txBody>
      </p:sp>
      <p:sp>
        <p:nvSpPr>
          <p:cNvPr id="2064" name="TextBox 30"/>
          <p:cNvSpPr txBox="1">
            <a:spLocks noChangeArrowheads="1"/>
          </p:cNvSpPr>
          <p:nvPr/>
        </p:nvSpPr>
        <p:spPr bwMode="auto">
          <a:xfrm>
            <a:off x="38237509" y="3491481"/>
            <a:ext cx="4396974" cy="237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58454" tIns="79227" rIns="158454" bIns="79227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dirty="0">
                <a:latin typeface="Gill Sans MT" pitchFamily="34" charset="0"/>
              </a:rPr>
              <a:t>Award # </a:t>
            </a:r>
            <a:r>
              <a:rPr lang="en-US" sz="4800" dirty="0" smtClean="0">
                <a:latin typeface="Gill Sans MT" pitchFamily="34" charset="0"/>
              </a:rPr>
              <a:t>1035800</a:t>
            </a:r>
          </a:p>
          <a:p>
            <a:pPr algn="ctr" eaLnBrk="1" hangingPunct="1"/>
            <a:r>
              <a:rPr lang="en-US" sz="4800" dirty="0" smtClean="0">
                <a:latin typeface="Gill Sans MT" pitchFamily="34" charset="0"/>
              </a:rPr>
              <a:t>Medium GOALI</a:t>
            </a:r>
            <a:endParaRPr lang="en-US" sz="4800" dirty="0">
              <a:latin typeface="Gill Sans MT" pitchFamily="34" charset="0"/>
            </a:endParaRPr>
          </a:p>
        </p:txBody>
      </p:sp>
      <p:pic>
        <p:nvPicPr>
          <p:cNvPr id="2150" name="Picture 102" descr="C:\Users\Akshay\Desktop\2000px-Toyot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91" y="4286252"/>
            <a:ext cx="6107309" cy="116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" name="Picture 30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91" y="816293"/>
            <a:ext cx="5949315" cy="230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65" name="Picture 317" descr="http://www.cbgreu.org/sites/default/files/users/erussell/NSF%20log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7596" y="816293"/>
            <a:ext cx="2709544" cy="271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7" name="Rounded Rectangle 496"/>
          <p:cNvSpPr/>
          <p:nvPr/>
        </p:nvSpPr>
        <p:spPr bwMode="auto">
          <a:xfrm>
            <a:off x="1202870" y="8764361"/>
            <a:ext cx="12084505" cy="3541940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Consistent 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representation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of 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a system with multiple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models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Verification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using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heterogeneous models</a:t>
            </a: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Tools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to support CPS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modeling and verification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02" name="Rounded Rectangle 501"/>
          <p:cNvSpPr/>
          <p:nvPr/>
        </p:nvSpPr>
        <p:spPr bwMode="auto">
          <a:xfrm>
            <a:off x="14060260" y="8648700"/>
            <a:ext cx="15770680" cy="19392900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Heterogeneous models allow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experts to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address different aspects of the syste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m design.  Although convenient for the experts, creates two challenges: consistency and verification.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The challenges may occur because of: 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Timing: periods, event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s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,  determinism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Movement: geometry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, dimensionality</a:t>
            </a: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Sensing and actuation: delays, precision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…</a:t>
            </a:r>
          </a:p>
          <a:p>
            <a:pPr marL="685800" lvl="0" indent="-685800" defTabSz="4389438">
              <a:buFont typeface="Arial" pitchFamily="34" charset="0"/>
              <a:buChar char="•"/>
            </a:pP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09" name="Rounded Rectangle 508"/>
          <p:cNvSpPr/>
          <p:nvPr/>
        </p:nvSpPr>
        <p:spPr bwMode="auto">
          <a:xfrm>
            <a:off x="30273170" y="20840700"/>
            <a:ext cx="12998905" cy="6172200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4389438"/>
            <a:r>
              <a:rPr lang="en-US" sz="4800" i="1" dirty="0" smtClean="0">
                <a:solidFill>
                  <a:srgbClr val="000000"/>
                </a:solidFill>
                <a:latin typeface="Gill Sans MT" pitchFamily="34" charset="0"/>
              </a:rPr>
              <a:t>AcmeStudio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– architectural design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environment for representation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and analysis of architectural views. 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i="1" dirty="0" err="1" smtClean="0">
                <a:solidFill>
                  <a:srgbClr val="000000"/>
                </a:solidFill>
                <a:latin typeface="Gill Sans MT" pitchFamily="34" charset="0"/>
              </a:rPr>
              <a:t>AcmeMaps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 – specification of re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lations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between views. </a:t>
            </a:r>
          </a:p>
          <a:p>
            <a:pPr lvl="0" defTabSz="4389438"/>
            <a:r>
              <a:rPr lang="en-US" sz="4800" i="1" dirty="0" err="1" smtClean="0">
                <a:solidFill>
                  <a:srgbClr val="000000"/>
                </a:solidFill>
                <a:latin typeface="Gill Sans MT" pitchFamily="34" charset="0"/>
              </a:rPr>
              <a:t>KeYmaera</a:t>
            </a:r>
            <a:r>
              <a:rPr lang="en-US" sz="4800" i="1" dirty="0" smtClean="0">
                <a:solidFill>
                  <a:srgbClr val="000000"/>
                </a:solidFill>
                <a:latin typeface="Gill Sans MT" pitchFamily="34" charset="0"/>
              </a:rPr>
              <a:t> –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hybrid program language and proof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system for verification in differential dynamic logic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indent="-685800" defTabSz="4389438">
              <a:buFont typeface="Arial" pitchFamily="34" charset="0"/>
              <a:buChar char="•"/>
            </a:pPr>
            <a:r>
              <a:rPr lang="en-US" sz="4800" i="1" dirty="0" smtClean="0">
                <a:solidFill>
                  <a:srgbClr val="000000"/>
                </a:solidFill>
                <a:latin typeface="Gill Sans MT" pitchFamily="34" charset="0"/>
              </a:rPr>
              <a:t>Sphinx 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–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a UML tool for </a:t>
            </a:r>
            <a:r>
              <a:rPr lang="en-US" sz="4800" dirty="0" err="1" smtClean="0">
                <a:solidFill>
                  <a:srgbClr val="000000"/>
                </a:solidFill>
                <a:latin typeface="Gill Sans MT" pitchFamily="34" charset="0"/>
              </a:rPr>
              <a:t>KeYmaera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 programs.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10" name="Rounded Rectangle 509"/>
          <p:cNvSpPr/>
          <p:nvPr/>
        </p:nvSpPr>
        <p:spPr bwMode="auto">
          <a:xfrm>
            <a:off x="1202870" y="31470600"/>
            <a:ext cx="12475030" cy="11582400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Goal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: ensure consistency of heterogeneous models for a STARMAC quadrotor. 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Results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: 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Developed architectural modeling for structural consistency. </a:t>
            </a: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Detected several inconsistencies in design.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. Bhave et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al.  View 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Consistency in Architectures for Cyber-Physical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Systems. 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ICCPS ’11.</a:t>
            </a: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20" name="Rounded Rectangle 519"/>
          <p:cNvSpPr/>
          <p:nvPr/>
        </p:nvSpPr>
        <p:spPr bwMode="auto">
          <a:xfrm>
            <a:off x="30235070" y="31470600"/>
            <a:ext cx="12894130" cy="12001501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Goal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:  verify a family of robot controllers for collision safety with obstacles. 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Results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: 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Proved safety for moving obstacles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in presence of location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and actuator uncertainty.</a:t>
            </a:r>
          </a:p>
          <a:p>
            <a:pPr marL="68580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Work 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in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progress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.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Gill Sans MT" pitchFamily="34" charset="0"/>
              </a:rPr>
              <a:t>Mitsch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 et al. On Provable Safe Obstacle Avoidance for Autonomous Robotic Ground Vehicles.  RSS’ 13. </a:t>
            </a: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523" name="Rounded Rectangle 522"/>
          <p:cNvSpPr/>
          <p:nvPr/>
        </p:nvSpPr>
        <p:spPr bwMode="auto">
          <a:xfrm>
            <a:off x="14135100" y="31470600"/>
            <a:ext cx="15697200" cy="11582400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Goal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: verify a stop sign assist algorithm.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Results</a:t>
            </a:r>
            <a:r>
              <a:rPr lang="en-US" sz="4800" dirty="0">
                <a:solidFill>
                  <a:srgbClr val="000000"/>
                </a:solidFill>
                <a:latin typeface="Gill Sans MT" pitchFamily="34" charset="0"/>
              </a:rPr>
              <a:t>: </a:t>
            </a:r>
            <a:endParaRPr lang="en-US" sz="48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Formalized heterogeneous model semantics using behavior relations. </a:t>
            </a:r>
          </a:p>
          <a:p>
            <a:pPr marL="685800" lvl="0" indent="-685800" defTabSz="4389438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Developed a compositional approach to heterogeneous abstraction.</a:t>
            </a:r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endParaRPr lang="en-US" sz="3200" dirty="0" smtClean="0">
              <a:solidFill>
                <a:srgbClr val="000000"/>
              </a:solidFill>
              <a:latin typeface="Gill Sans MT" pitchFamily="34" charset="0"/>
            </a:endParaRPr>
          </a:p>
          <a:p>
            <a:pPr lvl="0" defTabSz="4389438"/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A. Rajhans et al. Heterogeneous </a:t>
            </a:r>
            <a:r>
              <a:rPr lang="en-US" sz="3200" dirty="0">
                <a:solidFill>
                  <a:srgbClr val="000000"/>
                </a:solidFill>
                <a:latin typeface="Gill Sans MT" pitchFamily="34" charset="0"/>
              </a:rPr>
              <a:t>verification of cyber-physical systems using behavior relations. </a:t>
            </a:r>
            <a:r>
              <a:rPr lang="en-US" sz="3200" dirty="0" smtClean="0">
                <a:solidFill>
                  <a:srgbClr val="000000"/>
                </a:solidFill>
                <a:latin typeface="Gill Sans MT" pitchFamily="34" charset="0"/>
              </a:rPr>
              <a:t>HSCC'12.</a:t>
            </a:r>
            <a:endParaRPr lang="en-US" sz="32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820456" y="8724765"/>
            <a:ext cx="14250287" cy="10896735"/>
            <a:chOff x="15134338" y="7486192"/>
            <a:chExt cx="14250287" cy="10896735"/>
          </a:xfrm>
        </p:grpSpPr>
        <p:sp>
          <p:nvSpPr>
            <p:cNvPr id="521" name="TextBox 520"/>
            <p:cNvSpPr txBox="1"/>
            <p:nvPr/>
          </p:nvSpPr>
          <p:spPr>
            <a:xfrm>
              <a:off x="16461378" y="16329199"/>
              <a:ext cx="38481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Gill Sans MT" pitchFamily="34" charset="0"/>
                </a:rPr>
                <a:t>Modelica</a:t>
              </a:r>
              <a:r>
                <a:rPr lang="en-US" sz="3200" dirty="0" smtClean="0">
                  <a:latin typeface="Gill Sans MT" pitchFamily="34" charset="0"/>
                </a:rPr>
                <a:t/>
              </a:r>
              <a:br>
                <a:rPr lang="en-US" sz="3200" dirty="0" smtClean="0">
                  <a:latin typeface="Gill Sans MT" pitchFamily="34" charset="0"/>
                </a:rPr>
              </a:br>
              <a:r>
                <a:rPr lang="en-US" sz="3200" dirty="0" smtClean="0">
                  <a:latin typeface="Gill Sans MT" pitchFamily="34" charset="0"/>
                </a:rPr>
                <a:t>Physical forces and flows</a:t>
              </a:r>
              <a:endParaRPr lang="en-US" sz="3200" dirty="0">
                <a:latin typeface="Gill Sans MT" pitchFamily="34" charset="0"/>
              </a:endParaRPr>
            </a:p>
          </p:txBody>
        </p:sp>
        <p:pic>
          <p:nvPicPr>
            <p:cNvPr id="522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34083" y="13754099"/>
              <a:ext cx="4499174" cy="2603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5" name="Picture 5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265" t="20651" r="29223" b="49354"/>
            <a:stretch/>
          </p:blipFill>
          <p:spPr bwMode="auto">
            <a:xfrm>
              <a:off x="20451824" y="7486192"/>
              <a:ext cx="3653216" cy="2399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26" name="TextBox 525"/>
            <p:cNvSpPr txBox="1"/>
            <p:nvPr/>
          </p:nvSpPr>
          <p:spPr>
            <a:xfrm>
              <a:off x="20497257" y="9975157"/>
              <a:ext cx="356235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Gill Sans MT" pitchFamily="34" charset="0"/>
                </a:rPr>
                <a:t>KeYmaera</a:t>
              </a:r>
              <a:r>
                <a:rPr lang="en-US" sz="3200" dirty="0" smtClean="0">
                  <a:latin typeface="Gill Sans MT" pitchFamily="34" charset="0"/>
                </a:rPr>
                <a:t/>
              </a:r>
              <a:br>
                <a:rPr lang="en-US" sz="3200" dirty="0" smtClean="0">
                  <a:latin typeface="Gill Sans MT" pitchFamily="34" charset="0"/>
                </a:rPr>
              </a:br>
              <a:r>
                <a:rPr lang="en-US" sz="3200" dirty="0" smtClean="0">
                  <a:latin typeface="Gill Sans MT" pitchFamily="34" charset="0"/>
                </a:rPr>
                <a:t>Hybrid dynamics &amp; verification</a:t>
              </a:r>
              <a:endParaRPr lang="en-US" sz="3200" dirty="0">
                <a:latin typeface="Gill Sans MT" pitchFamily="34" charset="0"/>
              </a:endParaRP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15192375" y="12023899"/>
              <a:ext cx="4086225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Gill Sans MT" pitchFamily="34" charset="0"/>
                </a:rPr>
                <a:t>Simulink </a:t>
              </a:r>
            </a:p>
            <a:p>
              <a:pPr algn="ctr"/>
              <a:r>
                <a:rPr lang="en-US" sz="3200" dirty="0" smtClean="0">
                  <a:latin typeface="Gill Sans MT" pitchFamily="34" charset="0"/>
                </a:rPr>
                <a:t>Control &amp; </a:t>
              </a:r>
              <a:r>
                <a:rPr lang="en-US" sz="3200" dirty="0" err="1" smtClean="0">
                  <a:latin typeface="Gill Sans MT" pitchFamily="34" charset="0"/>
                </a:rPr>
                <a:t>simualation</a:t>
              </a:r>
              <a:endParaRPr lang="en-US" sz="3200" dirty="0">
                <a:latin typeface="Gill Sans MT" pitchFamily="34" charset="0"/>
              </a:endParaRPr>
            </a:p>
          </p:txBody>
        </p:sp>
        <p:pic>
          <p:nvPicPr>
            <p:cNvPr id="528" name="Picture 6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01" t="7601" b="5457"/>
            <a:stretch/>
          </p:blipFill>
          <p:spPr bwMode="auto">
            <a:xfrm>
              <a:off x="15134338" y="8896349"/>
              <a:ext cx="4834761" cy="305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35" name="TextBox 534"/>
            <p:cNvSpPr txBox="1"/>
            <p:nvPr/>
          </p:nvSpPr>
          <p:spPr>
            <a:xfrm>
              <a:off x="23840632" y="13510677"/>
              <a:ext cx="5543993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Gill Sans MT" pitchFamily="34" charset="0"/>
                </a:rPr>
                <a:t>Source code</a:t>
              </a:r>
              <a:br>
                <a:rPr lang="en-US" sz="3200" dirty="0" smtClean="0">
                  <a:latin typeface="Gill Sans MT" pitchFamily="34" charset="0"/>
                </a:rPr>
              </a:br>
              <a:r>
                <a:rPr lang="en-US" sz="3200" dirty="0" smtClean="0">
                  <a:latin typeface="Gill Sans MT" pitchFamily="34" charset="0"/>
                </a:rPr>
                <a:t>Computation &amp; communication</a:t>
              </a:r>
              <a:endParaRPr lang="en-US" sz="3200" dirty="0">
                <a:latin typeface="Gill Sans MT" pitchFamily="34" charset="0"/>
              </a:endParaRPr>
            </a:p>
          </p:txBody>
        </p:sp>
        <p:pic>
          <p:nvPicPr>
            <p:cNvPr id="536" name="Picture 535"/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7" t="12881" r="10158" b="9450"/>
            <a:stretch/>
          </p:blipFill>
          <p:spPr>
            <a:xfrm>
              <a:off x="24833996" y="9873251"/>
              <a:ext cx="3630552" cy="3642724"/>
            </a:xfrm>
            <a:prstGeom prst="rect">
              <a:avLst/>
            </a:prstGeom>
          </p:spPr>
        </p:pic>
        <p:sp>
          <p:nvSpPr>
            <p:cNvPr id="549" name="TextBox 548"/>
            <p:cNvSpPr txBox="1"/>
            <p:nvPr/>
          </p:nvSpPr>
          <p:spPr>
            <a:xfrm>
              <a:off x="21840382" y="17305709"/>
              <a:ext cx="4914900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 smtClean="0">
                  <a:latin typeface="Gill Sans MT" pitchFamily="34" charset="0"/>
                </a:rPr>
                <a:t>Mathematica</a:t>
              </a:r>
              <a:r>
                <a:rPr lang="en-US" sz="3200" dirty="0" smtClean="0">
                  <a:latin typeface="Gill Sans MT" pitchFamily="34" charset="0"/>
                </a:rPr>
                <a:t/>
              </a:r>
              <a:br>
                <a:rPr lang="en-US" sz="3200" dirty="0" smtClean="0">
                  <a:latin typeface="Gill Sans MT" pitchFamily="34" charset="0"/>
                </a:rPr>
              </a:br>
              <a:r>
                <a:rPr lang="en-US" sz="3200" dirty="0" smtClean="0">
                  <a:latin typeface="Gill Sans MT" pitchFamily="34" charset="0"/>
                </a:rPr>
                <a:t>Simulation &amp; demonstration</a:t>
              </a:r>
              <a:endParaRPr lang="en-US" sz="3200" dirty="0">
                <a:latin typeface="Gill Sans MT" pitchFamily="34" charset="0"/>
              </a:endParaRPr>
            </a:p>
          </p:txBody>
        </p:sp>
        <p:pic>
          <p:nvPicPr>
            <p:cNvPr id="2672" name="Picture 624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62796" y="14897100"/>
              <a:ext cx="4171411" cy="2421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Oval 2"/>
            <p:cNvSpPr/>
            <p:nvPr/>
          </p:nvSpPr>
          <p:spPr bwMode="auto">
            <a:xfrm>
              <a:off x="20063505" y="11884025"/>
              <a:ext cx="3879634" cy="2262545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ill Sans MT" pitchFamily="34" charset="0"/>
                </a:rPr>
                <a:t>Cyber- Physical System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  <p:sp>
        <p:nvSpPr>
          <p:cNvPr id="524" name="Rounded Rectangle 523"/>
          <p:cNvSpPr/>
          <p:nvPr/>
        </p:nvSpPr>
        <p:spPr bwMode="auto">
          <a:xfrm>
            <a:off x="1202870" y="14763750"/>
            <a:ext cx="12894130" cy="11963400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4389438"/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We </a:t>
            </a:r>
            <a:r>
              <a:rPr lang="en-US" sz="4800" dirty="0" smtClean="0">
                <a:solidFill>
                  <a:srgbClr val="000000"/>
                </a:solidFill>
                <a:latin typeface="Gill Sans MT" pitchFamily="34" charset="0"/>
              </a:rPr>
              <a:t>use architectural models (components and connectors) to represent common structural and semantic features to guarantee consistency.</a:t>
            </a:r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  <a:p>
            <a:pPr lvl="0" algn="ctr" defTabSz="4389438"/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pic>
        <p:nvPicPr>
          <p:cNvPr id="2693" name="Picture 645" descr="G:\Dropbox\cmu\research\multiview\cps-pi13\cicas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7356" y="33235900"/>
            <a:ext cx="11545888" cy="417195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33" name="Group 532"/>
          <p:cNvGrpSpPr/>
          <p:nvPr/>
        </p:nvGrpSpPr>
        <p:grpSpPr>
          <a:xfrm>
            <a:off x="1196479" y="17801521"/>
            <a:ext cx="12469989" cy="8989921"/>
            <a:chOff x="-86243" y="1358981"/>
            <a:chExt cx="9408986" cy="5399595"/>
          </a:xfrm>
        </p:grpSpPr>
        <p:sp>
          <p:nvSpPr>
            <p:cNvPr id="534" name="Content Placeholder 2"/>
            <p:cNvSpPr txBox="1">
              <a:spLocks/>
            </p:cNvSpPr>
            <p:nvPr/>
          </p:nvSpPr>
          <p:spPr bwMode="auto">
            <a:xfrm>
              <a:off x="685800" y="1828800"/>
              <a:ext cx="7770813" cy="434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38859" tIns="219429" rIns="438859" bIns="219429" numCol="1" anchor="t" anchorCtr="0" compatLnSpc="1">
              <a:prstTxWarp prst="textNoShape">
                <a:avLst/>
              </a:prstTxWarp>
            </a:bodyPr>
            <a:lstStyle>
              <a:lvl1pPr marL="0" indent="0" algn="ctr" defTabSz="4387215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45" indent="0" algn="ctr" defTabSz="4387215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2pPr>
              <a:lvl3pPr marL="914290" indent="0" algn="ctr" defTabSz="4387215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3pPr>
              <a:lvl4pPr marL="1371436" indent="0" algn="ctr" defTabSz="4387215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4pPr>
              <a:lvl5pPr marL="1828581" indent="0" algn="ctr" defTabSz="4387215" rtl="0" eaLnBrk="0" fontAlgn="base" hangingPunct="0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5pPr>
              <a:lvl6pPr marL="2285725" indent="0" algn="ctr" defTabSz="4388912" rtl="0" fontAlgn="base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6pPr>
              <a:lvl7pPr marL="2742870" indent="0" algn="ctr" defTabSz="4388912" rtl="0" fontAlgn="base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7pPr>
              <a:lvl8pPr marL="3200016" indent="0" algn="ctr" defTabSz="4388912" rtl="0" fontAlgn="base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8pPr>
              <a:lvl9pPr marL="3657161" indent="0" algn="ctr" defTabSz="4388912" rtl="0" fontAlgn="base">
                <a:spcBef>
                  <a:spcPct val="20000"/>
                </a:spcBef>
                <a:spcAft>
                  <a:spcPct val="0"/>
                </a:spcAft>
                <a:buNone/>
                <a:defRPr sz="36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en-US" smtClean="0"/>
                <a:t> </a:t>
              </a:r>
              <a:endParaRPr lang="en-US" dirty="0"/>
            </a:p>
          </p:txBody>
        </p:sp>
        <p:sp>
          <p:nvSpPr>
            <p:cNvPr id="537" name="TextBox 54"/>
            <p:cNvSpPr txBox="1">
              <a:spLocks noChangeArrowheads="1"/>
            </p:cNvSpPr>
            <p:nvPr/>
          </p:nvSpPr>
          <p:spPr bwMode="auto">
            <a:xfrm>
              <a:off x="-86243" y="3635441"/>
              <a:ext cx="1188609" cy="425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Architectural </a:t>
              </a:r>
            </a:p>
            <a:p>
              <a:pPr algn="ctr"/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View </a:t>
              </a:r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1</a:t>
              </a:r>
              <a:endParaRPr lang="en-US" sz="2000" baseline="-2500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endParaRPr>
            </a:p>
          </p:txBody>
        </p:sp>
        <p:sp>
          <p:nvSpPr>
            <p:cNvPr id="538" name="TextBox 55"/>
            <p:cNvSpPr txBox="1">
              <a:spLocks noChangeArrowheads="1"/>
            </p:cNvSpPr>
            <p:nvPr/>
          </p:nvSpPr>
          <p:spPr bwMode="auto">
            <a:xfrm>
              <a:off x="8155320" y="3642492"/>
              <a:ext cx="1167423" cy="425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Architectural</a:t>
              </a:r>
              <a:b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</a:b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View 2</a:t>
              </a:r>
              <a:endParaRPr lang="en-US" sz="2000" baseline="-2500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endParaRPr>
            </a:p>
          </p:txBody>
        </p:sp>
        <p:sp>
          <p:nvSpPr>
            <p:cNvPr id="539" name="TextBox 56"/>
            <p:cNvSpPr txBox="1">
              <a:spLocks noChangeArrowheads="1"/>
            </p:cNvSpPr>
            <p:nvPr/>
          </p:nvSpPr>
          <p:spPr bwMode="auto">
            <a:xfrm>
              <a:off x="3432745" y="6499773"/>
              <a:ext cx="2082397" cy="2588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200" dirty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Base CPS Architecture</a:t>
              </a:r>
            </a:p>
          </p:txBody>
        </p:sp>
        <p:sp>
          <p:nvSpPr>
            <p:cNvPr id="540" name="TextBox 57"/>
            <p:cNvSpPr txBox="1">
              <a:spLocks noChangeArrowheads="1"/>
            </p:cNvSpPr>
            <p:nvPr/>
          </p:nvSpPr>
          <p:spPr bwMode="auto">
            <a:xfrm>
              <a:off x="3509617" y="4597107"/>
              <a:ext cx="2758937" cy="240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itchFamily="34" charset="0"/>
                </a:rPr>
                <a:t>view‐to‐base‐arch. relations</a:t>
              </a:r>
              <a:endParaRPr lang="en-US" sz="2000" dirty="0">
                <a:solidFill>
                  <a:schemeClr val="bg2"/>
                </a:solidFill>
                <a:latin typeface="Gill Sans MT" pitchFamily="34" charset="0"/>
              </a:endParaRPr>
            </a:p>
          </p:txBody>
        </p:sp>
        <p:pic>
          <p:nvPicPr>
            <p:cNvPr id="541" name="Picture 84" descr="STARMAC_Simulink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286944" y="1358981"/>
              <a:ext cx="3139892" cy="112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2" name="TextBox 54"/>
            <p:cNvSpPr txBox="1">
              <a:spLocks noChangeArrowheads="1"/>
            </p:cNvSpPr>
            <p:nvPr/>
          </p:nvSpPr>
          <p:spPr bwMode="auto">
            <a:xfrm>
              <a:off x="0" y="1731422"/>
              <a:ext cx="781589" cy="240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Model 1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endParaRPr>
            </a:p>
          </p:txBody>
        </p:sp>
        <p:pic>
          <p:nvPicPr>
            <p:cNvPr id="543" name="Picture 86" descr="STARMAC_Deployment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067646" y="1397086"/>
              <a:ext cx="2740383" cy="1097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4" name="TextBox 54"/>
            <p:cNvSpPr txBox="1">
              <a:spLocks noChangeArrowheads="1"/>
            </p:cNvSpPr>
            <p:nvPr/>
          </p:nvSpPr>
          <p:spPr bwMode="auto">
            <a:xfrm>
              <a:off x="8130581" y="1615379"/>
              <a:ext cx="781589" cy="240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Model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  <a:latin typeface="Gill Sans MT" pitchFamily="34" charset="0"/>
                </a:rPr>
                <a:t>2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  <a:latin typeface="Gill Sans MT" pitchFamily="34" charset="0"/>
              </a:endParaRPr>
            </a:p>
          </p:txBody>
        </p:sp>
        <p:sp>
          <p:nvSpPr>
            <p:cNvPr id="545" name="AutoShape 105"/>
            <p:cNvSpPr>
              <a:spLocks noChangeArrowheads="1"/>
            </p:cNvSpPr>
            <p:nvPr/>
          </p:nvSpPr>
          <p:spPr bwMode="auto">
            <a:xfrm>
              <a:off x="2636848" y="4264703"/>
              <a:ext cx="299632" cy="999110"/>
            </a:xfrm>
            <a:prstGeom prst="upDownArrow">
              <a:avLst>
                <a:gd name="adj1" fmla="val 50000"/>
                <a:gd name="adj2" fmla="val 62083"/>
              </a:avLst>
            </a:prstGeom>
            <a:noFill/>
            <a:ln w="22225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6" name="AutoShape 106"/>
            <p:cNvSpPr>
              <a:spLocks noChangeArrowheads="1"/>
            </p:cNvSpPr>
            <p:nvPr/>
          </p:nvSpPr>
          <p:spPr bwMode="auto">
            <a:xfrm>
              <a:off x="6527381" y="4302177"/>
              <a:ext cx="299632" cy="963186"/>
            </a:xfrm>
            <a:prstGeom prst="upDownArrow">
              <a:avLst>
                <a:gd name="adj1" fmla="val 50000"/>
                <a:gd name="adj2" fmla="val 59688"/>
              </a:avLst>
            </a:prstGeom>
            <a:noFill/>
            <a:ln w="222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7" name="TextBox 57"/>
            <p:cNvSpPr txBox="1">
              <a:spLocks noChangeArrowheads="1"/>
            </p:cNvSpPr>
            <p:nvPr/>
          </p:nvSpPr>
          <p:spPr bwMode="auto">
            <a:xfrm>
              <a:off x="4060099" y="2711250"/>
              <a:ext cx="1401403" cy="53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Calibri" pitchFamily="34" charset="0"/>
                </a:rPr>
                <a:t/>
              </a:r>
              <a:br>
                <a:rPr lang="en-US" sz="2000">
                  <a:solidFill>
                    <a:schemeClr val="bg2"/>
                  </a:solidFill>
                  <a:latin typeface="Calibri" pitchFamily="34" charset="0"/>
                </a:rPr>
              </a:br>
              <a:endParaRPr lang="en-US" sz="2000">
                <a:solidFill>
                  <a:schemeClr val="bg2"/>
                </a:solidFill>
                <a:latin typeface="Calibri" pitchFamily="34" charset="0"/>
              </a:endParaRPr>
            </a:p>
          </p:txBody>
        </p:sp>
        <p:sp>
          <p:nvSpPr>
            <p:cNvPr id="548" name="Line 113"/>
            <p:cNvSpPr>
              <a:spLocks noChangeShapeType="1"/>
            </p:cNvSpPr>
            <p:nvPr/>
          </p:nvSpPr>
          <p:spPr bwMode="auto">
            <a:xfrm>
              <a:off x="6105994" y="4767961"/>
              <a:ext cx="483002" cy="17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0" name="Line 114"/>
            <p:cNvSpPr>
              <a:spLocks noChangeShapeType="1"/>
            </p:cNvSpPr>
            <p:nvPr/>
          </p:nvSpPr>
          <p:spPr bwMode="auto">
            <a:xfrm flipH="1" flipV="1">
              <a:off x="2937408" y="4766209"/>
              <a:ext cx="595273" cy="26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1" name="Text Box 116"/>
            <p:cNvSpPr txBox="1">
              <a:spLocks noChangeArrowheads="1"/>
            </p:cNvSpPr>
            <p:nvPr/>
          </p:nvSpPr>
          <p:spPr bwMode="auto">
            <a:xfrm>
              <a:off x="6890996" y="2719004"/>
              <a:ext cx="408873" cy="1281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55" name="Line 124"/>
            <p:cNvSpPr>
              <a:spLocks noChangeShapeType="1"/>
            </p:cNvSpPr>
            <p:nvPr/>
          </p:nvSpPr>
          <p:spPr bwMode="auto">
            <a:xfrm flipH="1">
              <a:off x="2952084" y="2953593"/>
              <a:ext cx="624595" cy="1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6" name="TextBox 57"/>
            <p:cNvSpPr txBox="1">
              <a:spLocks noChangeArrowheads="1"/>
            </p:cNvSpPr>
            <p:nvPr/>
          </p:nvSpPr>
          <p:spPr bwMode="auto">
            <a:xfrm>
              <a:off x="3589445" y="2781355"/>
              <a:ext cx="2307267" cy="240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MT" pitchFamily="34" charset="0"/>
                </a:rPr>
                <a:t>model‐to-view relations</a:t>
              </a:r>
              <a:endParaRPr lang="en-US" sz="2000" dirty="0">
                <a:solidFill>
                  <a:schemeClr val="bg2"/>
                </a:solidFill>
                <a:latin typeface="Gill Sans MT" pitchFamily="34" charset="0"/>
              </a:endParaRPr>
            </a:p>
          </p:txBody>
        </p:sp>
        <p:sp>
          <p:nvSpPr>
            <p:cNvPr id="557" name="Line 126"/>
            <p:cNvSpPr>
              <a:spLocks noChangeShapeType="1"/>
            </p:cNvSpPr>
            <p:nvPr/>
          </p:nvSpPr>
          <p:spPr bwMode="auto">
            <a:xfrm>
              <a:off x="5826265" y="2953593"/>
              <a:ext cx="741576" cy="2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8" name="Down Arrow 557"/>
            <p:cNvSpPr/>
            <p:nvPr/>
          </p:nvSpPr>
          <p:spPr bwMode="auto">
            <a:xfrm>
              <a:off x="2660754" y="2390931"/>
              <a:ext cx="305378" cy="1004342"/>
            </a:xfrm>
            <a:prstGeom prst="downArrow">
              <a:avLst/>
            </a:prstGeom>
            <a:noFill/>
            <a:ln w="222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9" name="Down Arrow 558"/>
            <p:cNvSpPr/>
            <p:nvPr/>
          </p:nvSpPr>
          <p:spPr bwMode="auto">
            <a:xfrm>
              <a:off x="6528216" y="2360950"/>
              <a:ext cx="300357" cy="1049311"/>
            </a:xfrm>
            <a:prstGeom prst="downArrow">
              <a:avLst/>
            </a:prstGeom>
            <a:noFill/>
            <a:ln w="22225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0" name="Left Brace 559"/>
            <p:cNvSpPr/>
            <p:nvPr/>
          </p:nvSpPr>
          <p:spPr bwMode="auto">
            <a:xfrm>
              <a:off x="989351" y="2615783"/>
              <a:ext cx="307298" cy="2428407"/>
            </a:xfrm>
            <a:prstGeom prst="leftBrace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65906" eaLnBrk="0" hangingPunct="0">
                <a:buClr>
                  <a:srgbClr val="000000"/>
                </a:buClr>
                <a:buSzPct val="100000"/>
              </a:pPr>
              <a:endParaRPr lang="en-US" sz="3000">
                <a:solidFill>
                  <a:schemeClr val="bg1"/>
                </a:solidFill>
                <a:latin typeface="Times New Roman" pitchFamily="16" charset="0"/>
              </a:endParaRPr>
            </a:p>
          </p:txBody>
        </p:sp>
        <p:grpSp>
          <p:nvGrpSpPr>
            <p:cNvPr id="561" name="Group 560"/>
            <p:cNvGrpSpPr/>
            <p:nvPr/>
          </p:nvGrpSpPr>
          <p:grpSpPr>
            <a:xfrm>
              <a:off x="1300988" y="5262263"/>
              <a:ext cx="6652762" cy="1122756"/>
              <a:chOff x="1300988" y="5262263"/>
              <a:chExt cx="6652762" cy="1122756"/>
            </a:xfrm>
          </p:grpSpPr>
          <p:sp>
            <p:nvSpPr>
              <p:cNvPr id="603" name="Rectangle 602"/>
              <p:cNvSpPr/>
              <p:nvPr/>
            </p:nvSpPr>
            <p:spPr bwMode="auto">
              <a:xfrm>
                <a:off x="1929903" y="5373918"/>
                <a:ext cx="898896" cy="1876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4" name="Rectangle 603"/>
              <p:cNvSpPr/>
              <p:nvPr/>
            </p:nvSpPr>
            <p:spPr bwMode="auto">
              <a:xfrm>
                <a:off x="3368760" y="5373918"/>
                <a:ext cx="451008" cy="1876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5" name="Rectangle 604"/>
              <p:cNvSpPr/>
              <p:nvPr/>
            </p:nvSpPr>
            <p:spPr bwMode="auto">
              <a:xfrm>
                <a:off x="4356608" y="6085721"/>
                <a:ext cx="900457" cy="1876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6" name="Rectangle 605"/>
              <p:cNvSpPr/>
              <p:nvPr/>
            </p:nvSpPr>
            <p:spPr bwMode="auto">
              <a:xfrm>
                <a:off x="2650892" y="6085721"/>
                <a:ext cx="447886" cy="1876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7" name="Rectangle 606"/>
              <p:cNvSpPr/>
              <p:nvPr/>
            </p:nvSpPr>
            <p:spPr bwMode="auto">
              <a:xfrm>
                <a:off x="4807617" y="5749204"/>
                <a:ext cx="449447" cy="1860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8" name="Rectangle 607"/>
              <p:cNvSpPr/>
              <p:nvPr/>
            </p:nvSpPr>
            <p:spPr bwMode="auto">
              <a:xfrm>
                <a:off x="2560378" y="5749204"/>
                <a:ext cx="897335" cy="1860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09" name="Rectangle 608"/>
              <p:cNvSpPr/>
              <p:nvPr/>
            </p:nvSpPr>
            <p:spPr bwMode="auto">
              <a:xfrm>
                <a:off x="4447121" y="5373918"/>
                <a:ext cx="900457" cy="1876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0" name="Rectangle 609"/>
              <p:cNvSpPr/>
              <p:nvPr/>
            </p:nvSpPr>
            <p:spPr bwMode="auto">
              <a:xfrm>
                <a:off x="5615998" y="5749204"/>
                <a:ext cx="900455" cy="1860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1" name="Rectangle 610"/>
              <p:cNvSpPr/>
              <p:nvPr/>
            </p:nvSpPr>
            <p:spPr bwMode="auto">
              <a:xfrm>
                <a:off x="3997674" y="5749204"/>
                <a:ext cx="449447" cy="1860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2" name="Rectangle 611"/>
              <p:cNvSpPr/>
              <p:nvPr/>
            </p:nvSpPr>
            <p:spPr bwMode="auto">
              <a:xfrm>
                <a:off x="6965901" y="5749204"/>
                <a:ext cx="447888" cy="1860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3" name="Rectangle 612"/>
              <p:cNvSpPr/>
              <p:nvPr/>
            </p:nvSpPr>
            <p:spPr bwMode="auto">
              <a:xfrm>
                <a:off x="5976492" y="5373918"/>
                <a:ext cx="898896" cy="1876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4" name="Rectangle 613"/>
              <p:cNvSpPr/>
              <p:nvPr/>
            </p:nvSpPr>
            <p:spPr bwMode="auto">
              <a:xfrm>
                <a:off x="5615998" y="6085721"/>
                <a:ext cx="451008" cy="1876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5" name="Rectangle 614"/>
              <p:cNvSpPr/>
              <p:nvPr/>
            </p:nvSpPr>
            <p:spPr bwMode="auto">
              <a:xfrm>
                <a:off x="3457712" y="6085721"/>
                <a:ext cx="449447" cy="1876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16" name="Rectangle 615"/>
              <p:cNvSpPr/>
              <p:nvPr/>
            </p:nvSpPr>
            <p:spPr bwMode="auto">
              <a:xfrm>
                <a:off x="1929903" y="6085721"/>
                <a:ext cx="449447" cy="1876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17" name="Elbow Connector 616"/>
              <p:cNvCxnSpPr>
                <a:stCxn id="603" idx="3"/>
                <a:endCxn id="604" idx="1"/>
              </p:cNvCxnSpPr>
              <p:nvPr/>
            </p:nvCxnSpPr>
            <p:spPr bwMode="auto">
              <a:xfrm>
                <a:off x="2828798" y="5468515"/>
                <a:ext cx="539962" cy="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Elbow Connector 617"/>
              <p:cNvCxnSpPr>
                <a:stCxn id="603" idx="2"/>
                <a:endCxn id="608" idx="0"/>
              </p:cNvCxnSpPr>
              <p:nvPr/>
            </p:nvCxnSpPr>
            <p:spPr bwMode="auto">
              <a:xfrm rot="16200000" flipH="1">
                <a:off x="2600767" y="5340145"/>
                <a:ext cx="187643" cy="630475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Elbow Connector 618"/>
              <p:cNvCxnSpPr>
                <a:stCxn id="604" idx="2"/>
                <a:endCxn id="611" idx="0"/>
              </p:cNvCxnSpPr>
              <p:nvPr/>
            </p:nvCxnSpPr>
            <p:spPr bwMode="auto">
              <a:xfrm rot="16200000" flipH="1">
                <a:off x="3814899" y="5341705"/>
                <a:ext cx="187643" cy="62735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Elbow Connector 619"/>
              <p:cNvCxnSpPr>
                <a:stCxn id="608" idx="3"/>
                <a:endCxn id="611" idx="1"/>
              </p:cNvCxnSpPr>
              <p:nvPr/>
            </p:nvCxnSpPr>
            <p:spPr bwMode="auto">
              <a:xfrm>
                <a:off x="3457712" y="5842250"/>
                <a:ext cx="539962" cy="155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hape 74"/>
              <p:cNvCxnSpPr>
                <a:stCxn id="608" idx="1"/>
                <a:endCxn id="616" idx="0"/>
              </p:cNvCxnSpPr>
              <p:nvPr/>
            </p:nvCxnSpPr>
            <p:spPr bwMode="auto">
              <a:xfrm rot="10800000" flipV="1">
                <a:off x="2154627" y="5842250"/>
                <a:ext cx="405751" cy="243470"/>
              </a:xfrm>
              <a:prstGeom prst="bentConnector2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Elbow Connector 621"/>
              <p:cNvCxnSpPr>
                <a:stCxn id="616" idx="3"/>
                <a:endCxn id="606" idx="1"/>
              </p:cNvCxnSpPr>
              <p:nvPr/>
            </p:nvCxnSpPr>
            <p:spPr bwMode="auto">
              <a:xfrm>
                <a:off x="2379351" y="6178766"/>
                <a:ext cx="271541" cy="155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Elbow Connector 622"/>
              <p:cNvCxnSpPr>
                <a:stCxn id="608" idx="2"/>
                <a:endCxn id="615" idx="0"/>
              </p:cNvCxnSpPr>
              <p:nvPr/>
            </p:nvCxnSpPr>
            <p:spPr bwMode="auto">
              <a:xfrm rot="16200000" flipH="1">
                <a:off x="3270919" y="5674204"/>
                <a:ext cx="150424" cy="67261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Elbow Connector 623"/>
              <p:cNvCxnSpPr>
                <a:stCxn id="615" idx="1"/>
                <a:endCxn id="606" idx="3"/>
              </p:cNvCxnSpPr>
              <p:nvPr/>
            </p:nvCxnSpPr>
            <p:spPr bwMode="auto">
              <a:xfrm rot="10800000">
                <a:off x="3098778" y="6178766"/>
                <a:ext cx="358934" cy="155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Elbow Connector 624"/>
              <p:cNvCxnSpPr>
                <a:stCxn id="615" idx="3"/>
                <a:endCxn id="605" idx="1"/>
              </p:cNvCxnSpPr>
              <p:nvPr/>
            </p:nvCxnSpPr>
            <p:spPr bwMode="auto">
              <a:xfrm>
                <a:off x="3907160" y="6178766"/>
                <a:ext cx="449447" cy="155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Elbow Connector 625"/>
              <p:cNvCxnSpPr>
                <a:stCxn id="604" idx="3"/>
                <a:endCxn id="609" idx="1"/>
              </p:cNvCxnSpPr>
              <p:nvPr/>
            </p:nvCxnSpPr>
            <p:spPr bwMode="auto">
              <a:xfrm>
                <a:off x="3819768" y="5468515"/>
                <a:ext cx="627354" cy="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Elbow Connector 626"/>
              <p:cNvCxnSpPr>
                <a:stCxn id="609" idx="3"/>
                <a:endCxn id="613" idx="1"/>
              </p:cNvCxnSpPr>
              <p:nvPr/>
            </p:nvCxnSpPr>
            <p:spPr bwMode="auto">
              <a:xfrm>
                <a:off x="5347578" y="5468515"/>
                <a:ext cx="628914" cy="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Elbow Connector 627"/>
              <p:cNvCxnSpPr>
                <a:stCxn id="609" idx="2"/>
                <a:endCxn id="607" idx="0"/>
              </p:cNvCxnSpPr>
              <p:nvPr/>
            </p:nvCxnSpPr>
            <p:spPr bwMode="auto">
              <a:xfrm rot="16200000" flipH="1">
                <a:off x="4871414" y="5588277"/>
                <a:ext cx="187643" cy="13421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Elbow Connector 628"/>
              <p:cNvCxnSpPr>
                <a:stCxn id="611" idx="3"/>
                <a:endCxn id="607" idx="1"/>
              </p:cNvCxnSpPr>
              <p:nvPr/>
            </p:nvCxnSpPr>
            <p:spPr bwMode="auto">
              <a:xfrm>
                <a:off x="4447121" y="5842250"/>
                <a:ext cx="360495" cy="155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Elbow Connector 629"/>
              <p:cNvCxnSpPr>
                <a:stCxn id="607" idx="2"/>
                <a:endCxn id="605" idx="0"/>
              </p:cNvCxnSpPr>
              <p:nvPr/>
            </p:nvCxnSpPr>
            <p:spPr bwMode="auto">
              <a:xfrm rot="5400000">
                <a:off x="4844765" y="5898147"/>
                <a:ext cx="150424" cy="22472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Elbow Connector 630"/>
              <p:cNvCxnSpPr>
                <a:stCxn id="613" idx="2"/>
                <a:endCxn id="612" idx="0"/>
              </p:cNvCxnSpPr>
              <p:nvPr/>
            </p:nvCxnSpPr>
            <p:spPr bwMode="auto">
              <a:xfrm rot="16200000" flipH="1">
                <a:off x="6713681" y="5273819"/>
                <a:ext cx="187643" cy="76312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Elbow Connector 631"/>
              <p:cNvCxnSpPr>
                <a:stCxn id="610" idx="0"/>
                <a:endCxn id="613" idx="2"/>
              </p:cNvCxnSpPr>
              <p:nvPr/>
            </p:nvCxnSpPr>
            <p:spPr bwMode="auto">
              <a:xfrm rot="5400000" flipH="1" flipV="1">
                <a:off x="6152651" y="5475915"/>
                <a:ext cx="187643" cy="358934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Elbow Connector 632"/>
              <p:cNvCxnSpPr>
                <a:stCxn id="612" idx="1"/>
                <a:endCxn id="610" idx="3"/>
              </p:cNvCxnSpPr>
              <p:nvPr/>
            </p:nvCxnSpPr>
            <p:spPr bwMode="auto">
              <a:xfrm rot="10800000">
                <a:off x="6516453" y="5842250"/>
                <a:ext cx="449447" cy="155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Elbow Connector 633"/>
              <p:cNvCxnSpPr>
                <a:stCxn id="607" idx="3"/>
                <a:endCxn id="610" idx="1"/>
              </p:cNvCxnSpPr>
              <p:nvPr/>
            </p:nvCxnSpPr>
            <p:spPr bwMode="auto">
              <a:xfrm>
                <a:off x="5257064" y="5842250"/>
                <a:ext cx="358934" cy="155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Elbow Connector 634"/>
              <p:cNvCxnSpPr>
                <a:stCxn id="614" idx="1"/>
                <a:endCxn id="605" idx="3"/>
              </p:cNvCxnSpPr>
              <p:nvPr/>
            </p:nvCxnSpPr>
            <p:spPr bwMode="auto">
              <a:xfrm rot="10800000">
                <a:off x="5257064" y="6178766"/>
                <a:ext cx="358934" cy="155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Elbow Connector 635"/>
              <p:cNvCxnSpPr>
                <a:stCxn id="610" idx="2"/>
                <a:endCxn id="614" idx="0"/>
              </p:cNvCxnSpPr>
              <p:nvPr/>
            </p:nvCxnSpPr>
            <p:spPr bwMode="auto">
              <a:xfrm rot="5400000">
                <a:off x="5878652" y="5897367"/>
                <a:ext cx="150424" cy="226283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Elbow Connector 636"/>
              <p:cNvCxnSpPr>
                <a:stCxn id="613" idx="3"/>
                <a:endCxn id="612" idx="3"/>
              </p:cNvCxnSpPr>
              <p:nvPr/>
            </p:nvCxnSpPr>
            <p:spPr bwMode="auto">
              <a:xfrm>
                <a:off x="6875387" y="5468515"/>
                <a:ext cx="538401" cy="373736"/>
              </a:xfrm>
              <a:prstGeom prst="bentConnector3">
                <a:avLst>
                  <a:gd name="adj1" fmla="val 1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Elbow Connector 637"/>
              <p:cNvCxnSpPr>
                <a:stCxn id="603" idx="1"/>
                <a:endCxn id="616" idx="1"/>
              </p:cNvCxnSpPr>
              <p:nvPr/>
            </p:nvCxnSpPr>
            <p:spPr bwMode="auto">
              <a:xfrm rot="10800000" flipV="1">
                <a:off x="1929903" y="5468515"/>
                <a:ext cx="1560" cy="710252"/>
              </a:xfrm>
              <a:prstGeom prst="bentConnector3">
                <a:avLst>
                  <a:gd name="adj1" fmla="val 14395466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9" name="Rectangle 638"/>
              <p:cNvSpPr/>
              <p:nvPr/>
            </p:nvSpPr>
            <p:spPr bwMode="auto">
              <a:xfrm>
                <a:off x="1300988" y="5262263"/>
                <a:ext cx="6652762" cy="11227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40" name="Rectangle 639"/>
              <p:cNvSpPr/>
              <p:nvPr/>
            </p:nvSpPr>
            <p:spPr bwMode="auto">
              <a:xfrm>
                <a:off x="6425940" y="6085721"/>
                <a:ext cx="898896" cy="1876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641" name="Elbow Connector 640"/>
              <p:cNvCxnSpPr>
                <a:stCxn id="640" idx="3"/>
                <a:endCxn id="612" idx="3"/>
              </p:cNvCxnSpPr>
              <p:nvPr/>
            </p:nvCxnSpPr>
            <p:spPr bwMode="auto">
              <a:xfrm flipV="1">
                <a:off x="7324835" y="5842250"/>
                <a:ext cx="88954" cy="336516"/>
              </a:xfrm>
              <a:prstGeom prst="bentConnector3">
                <a:avLst>
                  <a:gd name="adj1" fmla="val 4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Elbow Connector 641"/>
              <p:cNvCxnSpPr>
                <a:stCxn id="640" idx="0"/>
                <a:endCxn id="610" idx="2"/>
              </p:cNvCxnSpPr>
              <p:nvPr/>
            </p:nvCxnSpPr>
            <p:spPr bwMode="auto">
              <a:xfrm rot="16200000" flipV="1">
                <a:off x="6395984" y="5606318"/>
                <a:ext cx="150424" cy="80838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Elbow Connector 642"/>
              <p:cNvCxnSpPr>
                <a:stCxn id="640" idx="1"/>
                <a:endCxn id="614" idx="3"/>
              </p:cNvCxnSpPr>
              <p:nvPr/>
            </p:nvCxnSpPr>
            <p:spPr bwMode="auto">
              <a:xfrm rot="10800000">
                <a:off x="6067006" y="6178766"/>
                <a:ext cx="358934" cy="155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Elbow Connector 643"/>
              <p:cNvCxnSpPr>
                <a:stCxn id="611" idx="2"/>
                <a:endCxn id="605" idx="0"/>
              </p:cNvCxnSpPr>
              <p:nvPr/>
            </p:nvCxnSpPr>
            <p:spPr bwMode="auto">
              <a:xfrm rot="16200000" flipH="1">
                <a:off x="4439795" y="5717899"/>
                <a:ext cx="150424" cy="585218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Elbow Connector 644"/>
              <p:cNvCxnSpPr>
                <a:stCxn id="606" idx="0"/>
                <a:endCxn id="608" idx="2"/>
              </p:cNvCxnSpPr>
              <p:nvPr/>
            </p:nvCxnSpPr>
            <p:spPr bwMode="auto">
              <a:xfrm rot="5400000" flipH="1" flipV="1">
                <a:off x="2865947" y="5941843"/>
                <a:ext cx="150424" cy="137331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6" name="Diamond 645"/>
              <p:cNvSpPr/>
              <p:nvPr/>
            </p:nvSpPr>
            <p:spPr bwMode="auto">
              <a:xfrm>
                <a:off x="1656414" y="5778708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47" name="Diamond 646"/>
              <p:cNvSpPr/>
              <p:nvPr/>
            </p:nvSpPr>
            <p:spPr bwMode="auto">
              <a:xfrm>
                <a:off x="2108617" y="5811187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48" name="Diamond 647"/>
              <p:cNvSpPr/>
              <p:nvPr/>
            </p:nvSpPr>
            <p:spPr bwMode="auto">
              <a:xfrm>
                <a:off x="2633273" y="5616315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49" name="Diamond 648"/>
              <p:cNvSpPr/>
              <p:nvPr/>
            </p:nvSpPr>
            <p:spPr bwMode="auto">
              <a:xfrm>
                <a:off x="3055496" y="5431437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0" name="Diamond 649"/>
              <p:cNvSpPr/>
              <p:nvPr/>
            </p:nvSpPr>
            <p:spPr bwMode="auto">
              <a:xfrm>
                <a:off x="2465882" y="6130978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1" name="Diamond 650"/>
              <p:cNvSpPr/>
              <p:nvPr/>
            </p:nvSpPr>
            <p:spPr bwMode="auto">
              <a:xfrm>
                <a:off x="2963057" y="5983574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2" name="Diamond 651"/>
              <p:cNvSpPr/>
              <p:nvPr/>
            </p:nvSpPr>
            <p:spPr bwMode="auto">
              <a:xfrm>
                <a:off x="4082322" y="5416446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3" name="Diamond 652"/>
              <p:cNvSpPr/>
              <p:nvPr/>
            </p:nvSpPr>
            <p:spPr bwMode="auto">
              <a:xfrm>
                <a:off x="3672591" y="5793699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4" name="Diamond 653"/>
              <p:cNvSpPr/>
              <p:nvPr/>
            </p:nvSpPr>
            <p:spPr bwMode="auto">
              <a:xfrm>
                <a:off x="3225384" y="6133475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5" name="Diamond 654"/>
              <p:cNvSpPr/>
              <p:nvPr/>
            </p:nvSpPr>
            <p:spPr bwMode="auto">
              <a:xfrm>
                <a:off x="5641299" y="5431436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6" name="Diamond 655"/>
              <p:cNvSpPr/>
              <p:nvPr/>
            </p:nvSpPr>
            <p:spPr bwMode="auto">
              <a:xfrm>
                <a:off x="3859968" y="5621312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7" name="Diamond 656"/>
              <p:cNvSpPr/>
              <p:nvPr/>
            </p:nvSpPr>
            <p:spPr bwMode="auto">
              <a:xfrm>
                <a:off x="4102309" y="6125981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8" name="Diamond 657"/>
              <p:cNvSpPr/>
              <p:nvPr/>
            </p:nvSpPr>
            <p:spPr bwMode="auto">
              <a:xfrm>
                <a:off x="5386466" y="6128479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59" name="Diamond 658"/>
              <p:cNvSpPr/>
              <p:nvPr/>
            </p:nvSpPr>
            <p:spPr bwMode="auto">
              <a:xfrm>
                <a:off x="5386467" y="5791200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0" name="Diamond 659"/>
              <p:cNvSpPr/>
              <p:nvPr/>
            </p:nvSpPr>
            <p:spPr bwMode="auto">
              <a:xfrm>
                <a:off x="6715595" y="5816184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1" name="Diamond 660"/>
              <p:cNvSpPr/>
              <p:nvPr/>
            </p:nvSpPr>
            <p:spPr bwMode="auto">
              <a:xfrm>
                <a:off x="4869306" y="5603823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2" name="Diamond 661"/>
              <p:cNvSpPr/>
              <p:nvPr/>
            </p:nvSpPr>
            <p:spPr bwMode="auto">
              <a:xfrm>
                <a:off x="6198433" y="6130978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3" name="Diamond 662"/>
              <p:cNvSpPr/>
              <p:nvPr/>
            </p:nvSpPr>
            <p:spPr bwMode="auto">
              <a:xfrm>
                <a:off x="7605011" y="5798695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4" name="Diamond 663"/>
              <p:cNvSpPr/>
              <p:nvPr/>
            </p:nvSpPr>
            <p:spPr bwMode="auto">
              <a:xfrm>
                <a:off x="6393305" y="5613817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5" name="Diamond 664"/>
              <p:cNvSpPr/>
              <p:nvPr/>
            </p:nvSpPr>
            <p:spPr bwMode="auto">
              <a:xfrm>
                <a:off x="6023548" y="5971082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66" name="Diamond 665"/>
              <p:cNvSpPr/>
              <p:nvPr/>
            </p:nvSpPr>
            <p:spPr bwMode="auto">
              <a:xfrm>
                <a:off x="4749385" y="5971082"/>
                <a:ext cx="82446" cy="74951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</p:grpSp>
        <p:grpSp>
          <p:nvGrpSpPr>
            <p:cNvPr id="562" name="Group 561"/>
            <p:cNvGrpSpPr/>
            <p:nvPr/>
          </p:nvGrpSpPr>
          <p:grpSpPr>
            <a:xfrm>
              <a:off x="5351955" y="3484829"/>
              <a:ext cx="2587446" cy="787790"/>
              <a:chOff x="5351955" y="3567274"/>
              <a:chExt cx="2587446" cy="787790"/>
            </a:xfrm>
          </p:grpSpPr>
          <p:cxnSp>
            <p:nvCxnSpPr>
              <p:cNvPr id="587" name="Elbow Connector 586"/>
              <p:cNvCxnSpPr/>
              <p:nvPr/>
            </p:nvCxnSpPr>
            <p:spPr>
              <a:xfrm rot="10800000">
                <a:off x="6233991" y="3742510"/>
                <a:ext cx="259057" cy="155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8" name="Elbow Connector 131"/>
              <p:cNvCxnSpPr>
                <a:cxnSpLocks noChangeShapeType="1"/>
                <a:stCxn id="594" idx="5"/>
              </p:cNvCxnSpPr>
              <p:nvPr/>
            </p:nvCxnSpPr>
            <p:spPr bwMode="auto">
              <a:xfrm rot="16200000" flipH="1">
                <a:off x="6081236" y="3893037"/>
                <a:ext cx="303950" cy="213800"/>
              </a:xfrm>
              <a:prstGeom prst="bentConnector3">
                <a:avLst>
                  <a:gd name="adj1" fmla="val 53060"/>
                </a:avLst>
              </a:prstGeom>
              <a:noFill/>
              <a:ln w="9525" algn="ctr">
                <a:solidFill>
                  <a:srgbClr val="00CC98"/>
                </a:solidFill>
                <a:miter lim="800000"/>
                <a:headEnd/>
                <a:tailEnd/>
              </a:ln>
            </p:spPr>
          </p:cxnSp>
          <p:cxnSp>
            <p:nvCxnSpPr>
              <p:cNvPr id="589" name="Elbow Connector 134"/>
              <p:cNvCxnSpPr>
                <a:cxnSpLocks noChangeShapeType="1"/>
                <a:stCxn id="594" idx="3"/>
                <a:endCxn id="596" idx="0"/>
              </p:cNvCxnSpPr>
              <p:nvPr/>
            </p:nvCxnSpPr>
            <p:spPr bwMode="auto">
              <a:xfrm rot="16200000" flipH="1">
                <a:off x="5558897" y="3880097"/>
                <a:ext cx="201600" cy="137331"/>
              </a:xfrm>
              <a:prstGeom prst="bentConnector3">
                <a:avLst>
                  <a:gd name="adj1" fmla="val 57694"/>
                </a:avLst>
              </a:prstGeom>
              <a:noFill/>
              <a:ln w="9525" algn="ctr">
                <a:solidFill>
                  <a:srgbClr val="00CC98"/>
                </a:solidFill>
                <a:miter lim="800000"/>
                <a:headEnd/>
                <a:tailEnd/>
              </a:ln>
            </p:spPr>
          </p:cxnSp>
          <p:cxnSp>
            <p:nvCxnSpPr>
              <p:cNvPr id="590" name="Elbow Connector 135"/>
              <p:cNvCxnSpPr>
                <a:cxnSpLocks noChangeShapeType="1"/>
              </p:cNvCxnSpPr>
              <p:nvPr/>
            </p:nvCxnSpPr>
            <p:spPr bwMode="auto">
              <a:xfrm rot="10800000">
                <a:off x="6624137" y="4077476"/>
                <a:ext cx="488462" cy="89944"/>
              </a:xfrm>
              <a:prstGeom prst="bentConnector4">
                <a:avLst>
                  <a:gd name="adj1" fmla="val 43449"/>
                  <a:gd name="adj2" fmla="val 96551"/>
                </a:avLst>
              </a:prstGeom>
              <a:noFill/>
              <a:ln w="9525" algn="ctr">
                <a:solidFill>
                  <a:srgbClr val="00CC98"/>
                </a:solidFill>
                <a:miter lim="800000"/>
                <a:headEnd/>
                <a:tailEnd/>
              </a:ln>
            </p:spPr>
          </p:cxnSp>
          <p:sp>
            <p:nvSpPr>
              <p:cNvPr id="591" name="Rectangle 590"/>
              <p:cNvSpPr/>
              <p:nvPr/>
            </p:nvSpPr>
            <p:spPr>
              <a:xfrm>
                <a:off x="5351955" y="3567274"/>
                <a:ext cx="2587446" cy="78779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2" name="Oval 591"/>
              <p:cNvSpPr/>
              <p:nvPr/>
            </p:nvSpPr>
            <p:spPr>
              <a:xfrm>
                <a:off x="6333869" y="4048011"/>
                <a:ext cx="351131" cy="22486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3" name="Oval 592"/>
              <p:cNvSpPr/>
              <p:nvPr/>
            </p:nvSpPr>
            <p:spPr>
              <a:xfrm>
                <a:off x="7134447" y="4057315"/>
                <a:ext cx="310556" cy="2000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4" name="Oval 593"/>
              <p:cNvSpPr/>
              <p:nvPr/>
            </p:nvSpPr>
            <p:spPr>
              <a:xfrm>
                <a:off x="5480229" y="3641710"/>
                <a:ext cx="756883" cy="226412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5" name="Oval 594"/>
              <p:cNvSpPr/>
              <p:nvPr/>
            </p:nvSpPr>
            <p:spPr>
              <a:xfrm>
                <a:off x="6510214" y="3627753"/>
                <a:ext cx="1368632" cy="22486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96" name="Oval 595"/>
              <p:cNvSpPr/>
              <p:nvPr/>
            </p:nvSpPr>
            <p:spPr>
              <a:xfrm>
                <a:off x="5572304" y="4061968"/>
                <a:ext cx="312117" cy="19849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97" name="Elbow Connector 142"/>
              <p:cNvCxnSpPr>
                <a:cxnSpLocks noChangeShapeType="1"/>
                <a:stCxn id="595" idx="5"/>
                <a:endCxn id="593" idx="0"/>
              </p:cNvCxnSpPr>
              <p:nvPr/>
            </p:nvCxnSpPr>
            <p:spPr bwMode="auto">
              <a:xfrm rot="5400000">
                <a:off x="7378570" y="3744389"/>
                <a:ext cx="212455" cy="388586"/>
              </a:xfrm>
              <a:prstGeom prst="bentConnector3">
                <a:avLst>
                  <a:gd name="adj1" fmla="val 56935"/>
                </a:avLst>
              </a:prstGeom>
              <a:noFill/>
              <a:ln w="9525" algn="ctr">
                <a:solidFill>
                  <a:srgbClr val="00CC98"/>
                </a:solidFill>
                <a:miter lim="800000"/>
                <a:headEnd/>
                <a:tailEnd/>
              </a:ln>
            </p:spPr>
          </p:cxnSp>
          <p:sp>
            <p:nvSpPr>
              <p:cNvPr id="598" name="Oval 597"/>
              <p:cNvSpPr/>
              <p:nvPr/>
            </p:nvSpPr>
            <p:spPr bwMode="auto">
              <a:xfrm flipH="1">
                <a:off x="5576340" y="3919926"/>
                <a:ext cx="74952" cy="8244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599" name="Oval 598"/>
              <p:cNvSpPr/>
              <p:nvPr/>
            </p:nvSpPr>
            <p:spPr bwMode="auto">
              <a:xfrm flipH="1">
                <a:off x="6110989" y="3974890"/>
                <a:ext cx="74952" cy="8244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00" name="Oval 599"/>
              <p:cNvSpPr/>
              <p:nvPr/>
            </p:nvSpPr>
            <p:spPr bwMode="auto">
              <a:xfrm flipH="1">
                <a:off x="7477592" y="3902437"/>
                <a:ext cx="74952" cy="8244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01" name="Oval 600"/>
              <p:cNvSpPr/>
              <p:nvPr/>
            </p:nvSpPr>
            <p:spPr bwMode="auto">
              <a:xfrm flipH="1">
                <a:off x="6348334" y="3702569"/>
                <a:ext cx="74952" cy="8244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602" name="Oval 601"/>
              <p:cNvSpPr/>
              <p:nvPr/>
            </p:nvSpPr>
            <p:spPr bwMode="auto">
              <a:xfrm flipH="1">
                <a:off x="6890478" y="4087316"/>
                <a:ext cx="74952" cy="82447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</p:grpSp>
        <p:grpSp>
          <p:nvGrpSpPr>
            <p:cNvPr id="563" name="Group 562"/>
            <p:cNvGrpSpPr/>
            <p:nvPr/>
          </p:nvGrpSpPr>
          <p:grpSpPr>
            <a:xfrm>
              <a:off x="1338443" y="3461049"/>
              <a:ext cx="2996319" cy="776935"/>
              <a:chOff x="1338443" y="3573476"/>
              <a:chExt cx="2996319" cy="776935"/>
            </a:xfrm>
          </p:grpSpPr>
          <p:sp>
            <p:nvSpPr>
              <p:cNvPr id="568" name="Rectangle 567"/>
              <p:cNvSpPr/>
              <p:nvPr/>
            </p:nvSpPr>
            <p:spPr bwMode="auto">
              <a:xfrm>
                <a:off x="1681771" y="3669624"/>
                <a:ext cx="900457" cy="2093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69" name="Rectangle 568"/>
              <p:cNvSpPr/>
              <p:nvPr/>
            </p:nvSpPr>
            <p:spPr bwMode="auto">
              <a:xfrm>
                <a:off x="3632500" y="4088331"/>
                <a:ext cx="374540" cy="2093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0" name="Rectangle 569"/>
              <p:cNvSpPr/>
              <p:nvPr/>
            </p:nvSpPr>
            <p:spPr bwMode="auto">
              <a:xfrm>
                <a:off x="1681771" y="4088331"/>
                <a:ext cx="1574628" cy="2093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1" name="Rectangle 570"/>
              <p:cNvSpPr/>
              <p:nvPr/>
            </p:nvSpPr>
            <p:spPr bwMode="auto">
              <a:xfrm>
                <a:off x="2881860" y="3669624"/>
                <a:ext cx="374540" cy="2093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72" name="Rectangle 571"/>
              <p:cNvSpPr/>
              <p:nvPr/>
            </p:nvSpPr>
            <p:spPr bwMode="auto">
              <a:xfrm>
                <a:off x="3632500" y="3669624"/>
                <a:ext cx="374540" cy="2093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573" name="Elbow Connector 572"/>
              <p:cNvCxnSpPr>
                <a:stCxn id="568" idx="1"/>
                <a:endCxn id="570" idx="1"/>
              </p:cNvCxnSpPr>
              <p:nvPr/>
            </p:nvCxnSpPr>
            <p:spPr bwMode="auto">
              <a:xfrm rot="10800000" flipV="1">
                <a:off x="1681771" y="3775076"/>
                <a:ext cx="1561" cy="417157"/>
              </a:xfrm>
              <a:prstGeom prst="bentConnector3">
                <a:avLst>
                  <a:gd name="adj1" fmla="val 1439546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4" name="Elbow Connector 573"/>
              <p:cNvCxnSpPr>
                <a:stCxn id="571" idx="1"/>
                <a:endCxn id="568" idx="3"/>
              </p:cNvCxnSpPr>
              <p:nvPr/>
            </p:nvCxnSpPr>
            <p:spPr bwMode="auto">
              <a:xfrm rot="10800000">
                <a:off x="2582228" y="3775076"/>
                <a:ext cx="299632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5" name="Elbow Connector 574"/>
              <p:cNvCxnSpPr>
                <a:stCxn id="568" idx="2"/>
                <a:endCxn id="570" idx="0"/>
              </p:cNvCxnSpPr>
              <p:nvPr/>
            </p:nvCxnSpPr>
            <p:spPr bwMode="auto">
              <a:xfrm rot="16200000" flipH="1">
                <a:off x="2195085" y="3815111"/>
                <a:ext cx="209353" cy="337086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6" name="Elbow Connector 575"/>
              <p:cNvCxnSpPr>
                <a:stCxn id="571" idx="2"/>
                <a:endCxn id="569" idx="0"/>
              </p:cNvCxnSpPr>
              <p:nvPr/>
            </p:nvCxnSpPr>
            <p:spPr bwMode="auto">
              <a:xfrm rot="16200000" flipH="1">
                <a:off x="3339774" y="3608334"/>
                <a:ext cx="209353" cy="75064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7" name="Elbow Connector 576"/>
              <p:cNvCxnSpPr>
                <a:stCxn id="571" idx="3"/>
                <a:endCxn id="572" idx="1"/>
              </p:cNvCxnSpPr>
              <p:nvPr/>
            </p:nvCxnSpPr>
            <p:spPr bwMode="auto">
              <a:xfrm>
                <a:off x="3256399" y="3775076"/>
                <a:ext cx="376100" cy="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8" name="Elbow Connector 577"/>
              <p:cNvCxnSpPr>
                <a:stCxn id="572" idx="3"/>
                <a:endCxn id="569" idx="3"/>
              </p:cNvCxnSpPr>
              <p:nvPr/>
            </p:nvCxnSpPr>
            <p:spPr bwMode="auto">
              <a:xfrm>
                <a:off x="4007040" y="3775076"/>
                <a:ext cx="1561" cy="417157"/>
              </a:xfrm>
              <a:prstGeom prst="bentConnector3">
                <a:avLst>
                  <a:gd name="adj1" fmla="val 1439546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9" name="Elbow Connector 578"/>
              <p:cNvCxnSpPr>
                <a:stCxn id="569" idx="1"/>
                <a:endCxn id="570" idx="3"/>
              </p:cNvCxnSpPr>
              <p:nvPr/>
            </p:nvCxnSpPr>
            <p:spPr bwMode="auto">
              <a:xfrm rot="10800000">
                <a:off x="3256399" y="4192233"/>
                <a:ext cx="376100" cy="1550"/>
              </a:xfrm>
              <a:prstGeom prst="bentConnector3">
                <a:avLst>
                  <a:gd name="adj1" fmla="val 5000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0" name="Rectangle 579"/>
              <p:cNvSpPr/>
              <p:nvPr/>
            </p:nvSpPr>
            <p:spPr bwMode="auto">
              <a:xfrm>
                <a:off x="1338443" y="3573476"/>
                <a:ext cx="2996319" cy="7769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581" name="Rectangle 580"/>
              <p:cNvSpPr/>
              <p:nvPr/>
            </p:nvSpPr>
            <p:spPr bwMode="auto">
              <a:xfrm>
                <a:off x="1424066" y="3919929"/>
                <a:ext cx="67456" cy="599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582" name="Rectangle 581"/>
              <p:cNvSpPr/>
              <p:nvPr/>
            </p:nvSpPr>
            <p:spPr bwMode="auto">
              <a:xfrm>
                <a:off x="3412760" y="3757536"/>
                <a:ext cx="67456" cy="599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583" name="Rectangle 582"/>
              <p:cNvSpPr/>
              <p:nvPr/>
            </p:nvSpPr>
            <p:spPr bwMode="auto">
              <a:xfrm>
                <a:off x="2256019" y="3964900"/>
                <a:ext cx="67456" cy="599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584" name="Rectangle 583"/>
              <p:cNvSpPr/>
              <p:nvPr/>
            </p:nvSpPr>
            <p:spPr bwMode="auto">
              <a:xfrm>
                <a:off x="3465226" y="3959904"/>
                <a:ext cx="67456" cy="599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585" name="Rectangle 584"/>
              <p:cNvSpPr/>
              <p:nvPr/>
            </p:nvSpPr>
            <p:spPr bwMode="auto">
              <a:xfrm>
                <a:off x="3437744" y="4157274"/>
                <a:ext cx="67456" cy="599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  <p:sp>
            <p:nvSpPr>
              <p:cNvPr id="586" name="Rectangle 585"/>
              <p:cNvSpPr/>
              <p:nvPr/>
            </p:nvSpPr>
            <p:spPr bwMode="auto">
              <a:xfrm>
                <a:off x="4197245" y="3964899"/>
                <a:ext cx="67456" cy="599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rIns="0" rtlCol="0" anchor="ctr"/>
              <a:lstStyle/>
              <a:p>
                <a:pPr algn="ctr" defTabSz="1131811"/>
                <a:endParaRPr lang="en-US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" pitchFamily="18" charset="0"/>
                </a:endParaRPr>
              </a:p>
            </p:txBody>
          </p:sp>
        </p:grpSp>
        <p:graphicFrame>
          <p:nvGraphicFramePr>
            <p:cNvPr id="5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4907583"/>
                </p:ext>
              </p:extLst>
            </p:nvPr>
          </p:nvGraphicFramePr>
          <p:xfrm>
            <a:off x="2536825" y="3611563"/>
            <a:ext cx="460375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8" name="Equation" r:id="rId15" imgW="228600" imgH="241300" progId="Equation.DSMT4">
                    <p:embed/>
                  </p:oleObj>
                </mc:Choice>
                <mc:Fallback>
                  <p:oleObj name="Equation" r:id="rId15" imgW="228600" imgH="2413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825" y="3611563"/>
                          <a:ext cx="460375" cy="4841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19050">
                          <a:solidFill>
                            <a:srgbClr val="CC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6" name="Rounded Rectangle 495"/>
          <p:cNvSpPr/>
          <p:nvPr/>
        </p:nvSpPr>
        <p:spPr bwMode="auto">
          <a:xfrm>
            <a:off x="30126214" y="8572500"/>
            <a:ext cx="12926786" cy="12601575"/>
          </a:xfrm>
          <a:prstGeom prst="roundRect">
            <a:avLst>
              <a:gd name="adj" fmla="val 4474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defTabSz="4389438"/>
            <a:endParaRPr lang="en-US" sz="4800" dirty="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3494236" y="15026368"/>
            <a:ext cx="2491214" cy="12573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Semantic Consistency</a:t>
            </a:r>
          </a:p>
        </p:txBody>
      </p:sp>
      <p:sp>
        <p:nvSpPr>
          <p:cNvPr id="667" name="Rectangle 666"/>
          <p:cNvSpPr/>
          <p:nvPr/>
        </p:nvSpPr>
        <p:spPr bwMode="auto">
          <a:xfrm>
            <a:off x="37456636" y="11968843"/>
            <a:ext cx="2945692" cy="12573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Heterogeneous Verification</a:t>
            </a:r>
          </a:p>
        </p:txBody>
      </p:sp>
      <p:sp>
        <p:nvSpPr>
          <p:cNvPr id="671" name="Rectangle 670"/>
          <p:cNvSpPr/>
          <p:nvPr/>
        </p:nvSpPr>
        <p:spPr bwMode="auto">
          <a:xfrm>
            <a:off x="36408886" y="15026368"/>
            <a:ext cx="2605514" cy="12573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Compositional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 Reasoning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672" name="Rectangle 671"/>
          <p:cNvSpPr/>
          <p:nvPr/>
        </p:nvSpPr>
        <p:spPr bwMode="auto">
          <a:xfrm>
            <a:off x="39552136" y="15026368"/>
            <a:ext cx="2945692" cy="12573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Architecture for Verification</a:t>
            </a:r>
          </a:p>
        </p:txBody>
      </p:sp>
      <p:sp>
        <p:nvSpPr>
          <p:cNvPr id="673" name="Rectangle 672"/>
          <p:cNvSpPr/>
          <p:nvPr/>
        </p:nvSpPr>
        <p:spPr bwMode="auto">
          <a:xfrm>
            <a:off x="30427186" y="15026368"/>
            <a:ext cx="2338814" cy="12573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Structural Consistency</a:t>
            </a:r>
          </a:p>
        </p:txBody>
      </p:sp>
      <p:sp>
        <p:nvSpPr>
          <p:cNvPr id="674" name="Rectangle 673"/>
          <p:cNvSpPr/>
          <p:nvPr/>
        </p:nvSpPr>
        <p:spPr bwMode="auto">
          <a:xfrm>
            <a:off x="34656286" y="8972550"/>
            <a:ext cx="3596114" cy="177709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lang="en-US" sz="3200" dirty="0" smtClean="0">
                <a:latin typeface="Gill Sans MT" pitchFamily="34" charset="0"/>
              </a:rPr>
              <a:t>Architectural approach for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 CPS modeling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675" name="Rectangle 674"/>
          <p:cNvSpPr/>
          <p:nvPr/>
        </p:nvSpPr>
        <p:spPr bwMode="auto">
          <a:xfrm>
            <a:off x="32789386" y="11968843"/>
            <a:ext cx="2945692" cy="12573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Model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rPr>
              <a:t> Consistency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51" name="Straight Arrow Connector 50"/>
          <p:cNvCxnSpPr>
            <a:stCxn id="675" idx="2"/>
            <a:endCxn id="673" idx="0"/>
          </p:cNvCxnSpPr>
          <p:nvPr/>
        </p:nvCxnSpPr>
        <p:spPr bwMode="auto">
          <a:xfrm flipH="1">
            <a:off x="31596593" y="13226143"/>
            <a:ext cx="2665639" cy="18002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676" name="Straight Arrow Connector 675"/>
          <p:cNvCxnSpPr>
            <a:stCxn id="675" idx="2"/>
            <a:endCxn id="14" idx="0"/>
          </p:cNvCxnSpPr>
          <p:nvPr/>
        </p:nvCxnSpPr>
        <p:spPr bwMode="auto">
          <a:xfrm>
            <a:off x="34262232" y="13226143"/>
            <a:ext cx="477611" cy="18002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677" name="Straight Arrow Connector 676"/>
          <p:cNvCxnSpPr>
            <a:stCxn id="674" idx="2"/>
            <a:endCxn id="667" idx="0"/>
          </p:cNvCxnSpPr>
          <p:nvPr/>
        </p:nvCxnSpPr>
        <p:spPr bwMode="auto">
          <a:xfrm>
            <a:off x="36454343" y="10749643"/>
            <a:ext cx="2475139" cy="1219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678" name="Straight Arrow Connector 677"/>
          <p:cNvCxnSpPr>
            <a:stCxn id="674" idx="2"/>
            <a:endCxn id="675" idx="0"/>
          </p:cNvCxnSpPr>
          <p:nvPr/>
        </p:nvCxnSpPr>
        <p:spPr bwMode="auto">
          <a:xfrm flipH="1">
            <a:off x="34262232" y="10749643"/>
            <a:ext cx="2192111" cy="1219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679" name="Straight Arrow Connector 678"/>
          <p:cNvCxnSpPr>
            <a:stCxn id="667" idx="2"/>
            <a:endCxn id="671" idx="0"/>
          </p:cNvCxnSpPr>
          <p:nvPr/>
        </p:nvCxnSpPr>
        <p:spPr bwMode="auto">
          <a:xfrm flipH="1">
            <a:off x="37711643" y="13226143"/>
            <a:ext cx="1217839" cy="18002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681" name="Straight Arrow Connector 680"/>
          <p:cNvCxnSpPr>
            <a:stCxn id="667" idx="2"/>
            <a:endCxn id="672" idx="0"/>
          </p:cNvCxnSpPr>
          <p:nvPr/>
        </p:nvCxnSpPr>
        <p:spPr bwMode="auto">
          <a:xfrm>
            <a:off x="38929482" y="13226143"/>
            <a:ext cx="2095500" cy="18002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pic>
        <p:nvPicPr>
          <p:cNvPr id="684" name="Picture 683" descr="STARMAC_Vehicle_2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4125549" y="33962788"/>
            <a:ext cx="5970951" cy="3683719"/>
          </a:xfrm>
          <a:prstGeom prst="rect">
            <a:avLst/>
          </a:prstGeom>
        </p:spPr>
      </p:pic>
      <p:pic>
        <p:nvPicPr>
          <p:cNvPr id="2914" name="Picture 866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5101" y="33785175"/>
            <a:ext cx="7200900" cy="4360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22850" y="16373475"/>
            <a:ext cx="232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Check </a:t>
            </a:r>
            <a:r>
              <a:rPr lang="en-US" sz="3200" dirty="0" smtClean="0">
                <a:latin typeface="Gill Sans MT" pitchFamily="34" charset="0"/>
              </a:rPr>
              <a:t>consistent structure </a:t>
            </a:r>
            <a:r>
              <a:rPr lang="en-US" sz="3200" dirty="0" smtClean="0">
                <a:latin typeface="Gill Sans MT" pitchFamily="34" charset="0"/>
              </a:rPr>
              <a:t>across models</a:t>
            </a:r>
            <a:r>
              <a:rPr lang="en-US" sz="3200" dirty="0" smtClean="0">
                <a:latin typeface="Gill Sans MT" pitchFamily="34" charset="0"/>
              </a:rPr>
              <a:t>.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33528000" y="16373475"/>
            <a:ext cx="2324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Check semantic </a:t>
            </a:r>
            <a:r>
              <a:rPr lang="en-US" sz="3200" dirty="0" smtClean="0">
                <a:latin typeface="Gill Sans MT" pitchFamily="34" charset="0"/>
              </a:rPr>
              <a:t>assumptions </a:t>
            </a:r>
            <a:r>
              <a:rPr lang="en-US" sz="3200" dirty="0" smtClean="0">
                <a:latin typeface="Gill Sans MT" pitchFamily="34" charset="0"/>
              </a:rPr>
              <a:t>across models</a:t>
            </a:r>
            <a:r>
              <a:rPr lang="en-US" sz="3200" dirty="0" smtClean="0">
                <a:latin typeface="Gill Sans MT" pitchFamily="34" charset="0"/>
              </a:rPr>
              <a:t>.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0518100" y="119253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MT" pitchFamily="34" charset="0"/>
              </a:rPr>
              <a:t>Check</a:t>
            </a:r>
          </a:p>
          <a:p>
            <a:r>
              <a:rPr lang="en-US" sz="2800" dirty="0" smtClean="0">
                <a:latin typeface="Gill Sans MT" pitchFamily="34" charset="0"/>
              </a:rPr>
              <a:t>whether models </a:t>
            </a:r>
            <a:r>
              <a:rPr lang="en-US" sz="3200" dirty="0" smtClean="0">
                <a:latin typeface="Gill Sans MT" pitchFamily="34" charset="0"/>
              </a:rPr>
              <a:t>contradict</a:t>
            </a:r>
            <a:r>
              <a:rPr lang="en-US" sz="2800" dirty="0" smtClean="0">
                <a:latin typeface="Gill Sans MT" pitchFamily="34" charset="0"/>
              </a:rPr>
              <a:t> each other.</a:t>
            </a:r>
            <a:endParaRPr lang="en-US" sz="2800" dirty="0">
              <a:latin typeface="Gill Sans MT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8347650" y="9010650"/>
            <a:ext cx="4057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Rigorously  represent </a:t>
            </a:r>
            <a:r>
              <a:rPr lang="en-US" sz="3200" dirty="0" smtClean="0">
                <a:latin typeface="Gill Sans MT" pitchFamily="34" charset="0"/>
              </a:rPr>
              <a:t>and </a:t>
            </a:r>
            <a:r>
              <a:rPr lang="en-US" sz="3200" dirty="0" smtClean="0">
                <a:latin typeface="Gill Sans MT" pitchFamily="34" charset="0"/>
              </a:rPr>
              <a:t>analyze CPS </a:t>
            </a:r>
            <a:r>
              <a:rPr lang="en-US" sz="3200" dirty="0" smtClean="0">
                <a:latin typeface="Gill Sans MT" pitchFamily="34" charset="0"/>
              </a:rPr>
              <a:t>using heterogeneous models. 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0500300" y="11944350"/>
            <a:ext cx="2133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Reason</a:t>
            </a:r>
          </a:p>
          <a:p>
            <a:r>
              <a:rPr lang="en-US" sz="3200" dirty="0" smtClean="0">
                <a:latin typeface="Gill Sans MT" pitchFamily="34" charset="0"/>
              </a:rPr>
              <a:t>about </a:t>
            </a:r>
            <a:r>
              <a:rPr lang="en-US" sz="3200" dirty="0" smtClean="0">
                <a:latin typeface="Gill Sans MT" pitchFamily="34" charset="0"/>
              </a:rPr>
              <a:t>collections of models.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36423600" y="16373475"/>
            <a:ext cx="243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Use local verification and compose results hierarchically.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39547799" y="16373475"/>
            <a:ext cx="3114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ill Sans MT" pitchFamily="34" charset="0"/>
              </a:rPr>
              <a:t>Use architectural </a:t>
            </a:r>
            <a:r>
              <a:rPr lang="en-US" sz="3200" dirty="0" smtClean="0">
                <a:latin typeface="Gill Sans MT" pitchFamily="34" charset="0"/>
              </a:rPr>
              <a:t>knowledge to facilitate </a:t>
            </a:r>
            <a:r>
              <a:rPr lang="en-US" sz="3200" dirty="0" smtClean="0">
                <a:latin typeface="Gill Sans MT" pitchFamily="34" charset="0"/>
              </a:rPr>
              <a:t>system </a:t>
            </a:r>
            <a:r>
              <a:rPr lang="en-US" sz="3200" dirty="0" smtClean="0">
                <a:latin typeface="Gill Sans MT" pitchFamily="34" charset="0"/>
              </a:rPr>
              <a:t>verification.</a:t>
            </a:r>
            <a:endParaRPr lang="en-US" sz="3200" dirty="0">
              <a:latin typeface="Gill Sans MT" pitchFamily="34" charset="0"/>
            </a:endParaRP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1202870" y="6783161"/>
            <a:ext cx="12039601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4389438"/>
            <a:r>
              <a:rPr lang="en-US" sz="7200" dirty="0">
                <a:solidFill>
                  <a:srgbClr val="C00000"/>
                </a:solidFill>
                <a:latin typeface="Gill Sans MT" pitchFamily="34" charset="0"/>
              </a:rPr>
              <a:t>Objectives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1202870" y="13183961"/>
            <a:ext cx="11972925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lang="en-US" sz="7200" dirty="0">
                <a:solidFill>
                  <a:srgbClr val="C00000"/>
                </a:solidFill>
                <a:latin typeface="Gill Sans MT" pitchFamily="34" charset="0"/>
              </a:rPr>
              <a:t>Architectural Approach</a:t>
            </a:r>
          </a:p>
          <a:p>
            <a:pPr lvl="0" algn="ctr" defTabSz="4389438"/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85" name="Rounded Rectangle 184"/>
          <p:cNvSpPr/>
          <p:nvPr/>
        </p:nvSpPr>
        <p:spPr bwMode="auto">
          <a:xfrm>
            <a:off x="14135100" y="6783161"/>
            <a:ext cx="15506700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4389438"/>
            <a:r>
              <a:rPr lang="en-US" sz="7200" dirty="0" smtClean="0">
                <a:solidFill>
                  <a:srgbClr val="C00000"/>
                </a:solidFill>
                <a:latin typeface="Gill Sans MT" pitchFamily="34" charset="0"/>
              </a:rPr>
              <a:t>Heterogeneous CPS </a:t>
            </a:r>
            <a:r>
              <a:rPr lang="en-US" sz="7200" dirty="0">
                <a:solidFill>
                  <a:srgbClr val="C00000"/>
                </a:solidFill>
                <a:latin typeface="Gill Sans MT" pitchFamily="34" charset="0"/>
              </a:rPr>
              <a:t>Models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86" name="Rounded Rectangle 185"/>
          <p:cNvSpPr/>
          <p:nvPr/>
        </p:nvSpPr>
        <p:spPr bwMode="auto">
          <a:xfrm>
            <a:off x="30403801" y="6783161"/>
            <a:ext cx="12572999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4389438"/>
            <a:r>
              <a:rPr lang="en-US" sz="7200" dirty="0">
                <a:solidFill>
                  <a:srgbClr val="C00000"/>
                </a:solidFill>
                <a:latin typeface="Gill Sans MT" pitchFamily="34" charset="0"/>
              </a:rPr>
              <a:t>Research Directions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87" name="Rounded Rectangle 186"/>
          <p:cNvSpPr/>
          <p:nvPr/>
        </p:nvSpPr>
        <p:spPr bwMode="auto">
          <a:xfrm>
            <a:off x="30403800" y="19394260"/>
            <a:ext cx="12687300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 defTabSz="4389438"/>
            <a:r>
              <a:rPr lang="en-US" sz="7200" dirty="0" smtClean="0">
                <a:solidFill>
                  <a:srgbClr val="C00000"/>
                </a:solidFill>
                <a:latin typeface="Gill Sans MT" pitchFamily="34" charset="0"/>
              </a:rPr>
              <a:t>Tools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88" name="Rounded Rectangle 187"/>
          <p:cNvSpPr/>
          <p:nvPr/>
        </p:nvSpPr>
        <p:spPr bwMode="auto">
          <a:xfrm>
            <a:off x="30099000" y="29986060"/>
            <a:ext cx="13144499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lang="en-US" sz="7200" dirty="0" smtClean="0">
                <a:solidFill>
                  <a:srgbClr val="C00000"/>
                </a:solidFill>
                <a:latin typeface="Gill Sans MT" pitchFamily="34" charset="0"/>
              </a:rPr>
              <a:t>Robot </a:t>
            </a:r>
            <a:r>
              <a:rPr lang="en-US" sz="7200" dirty="0">
                <a:solidFill>
                  <a:srgbClr val="C00000"/>
                </a:solidFill>
                <a:latin typeface="Gill Sans MT" pitchFamily="34" charset="0"/>
              </a:rPr>
              <a:t>Collision Avoidance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1202870" y="29986060"/>
            <a:ext cx="12039601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lang="en-US" sz="7200" dirty="0" smtClean="0">
                <a:solidFill>
                  <a:srgbClr val="C00000"/>
                </a:solidFill>
                <a:latin typeface="Gill Sans MT" pitchFamily="34" charset="0"/>
              </a:rPr>
              <a:t>Quadrotor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90" name="Rounded Rectangle 189"/>
          <p:cNvSpPr/>
          <p:nvPr/>
        </p:nvSpPr>
        <p:spPr bwMode="auto">
          <a:xfrm>
            <a:off x="14268450" y="29986060"/>
            <a:ext cx="15354300" cy="145542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lang="en-US" sz="7200" dirty="0" smtClean="0">
                <a:solidFill>
                  <a:srgbClr val="C00000"/>
                </a:solidFill>
                <a:latin typeface="Gill Sans MT" pitchFamily="34" charset="0"/>
              </a:rPr>
              <a:t>CICAS-SSA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191" name="Rounded Rectangle 190"/>
          <p:cNvSpPr/>
          <p:nvPr/>
        </p:nvSpPr>
        <p:spPr bwMode="auto">
          <a:xfrm>
            <a:off x="1202870" y="28271560"/>
            <a:ext cx="42062401" cy="1484540"/>
          </a:xfrm>
          <a:prstGeom prst="roundRect">
            <a:avLst>
              <a:gd name="adj" fmla="val 4474"/>
            </a:avLst>
          </a:prstGeom>
          <a:solidFill>
            <a:srgbClr val="92D050">
              <a:alpha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389438"/>
            <a:r>
              <a:rPr lang="en-US" sz="7200" dirty="0" smtClean="0">
                <a:solidFill>
                  <a:srgbClr val="C00000"/>
                </a:solidFill>
                <a:latin typeface="Gill Sans MT" pitchFamily="34" charset="0"/>
              </a:rPr>
              <a:t>Case Studies</a:t>
            </a:r>
            <a:endParaRPr lang="en-US" sz="72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cxnSp>
        <p:nvCxnSpPr>
          <p:cNvPr id="11" name="Straight Arrow Connector 10"/>
          <p:cNvCxnSpPr>
            <a:stCxn id="675" idx="3"/>
            <a:endCxn id="667" idx="1"/>
          </p:cNvCxnSpPr>
          <p:nvPr/>
        </p:nvCxnSpPr>
        <p:spPr bwMode="auto">
          <a:xfrm>
            <a:off x="35735078" y="12597493"/>
            <a:ext cx="172155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3953</TotalTime>
  <Words>462</Words>
  <Application>Microsoft Office PowerPoint</Application>
  <PresentationFormat>Custom</PresentationFormat>
  <Paragraphs>122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An Architectural Approach to  Heterogeneous Modeling and Verification of CPS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CPS PI Meeting 2011 Poster</dc:title>
  <dc:creator>Akshay Rajhans</dc:creator>
  <cp:lastModifiedBy>Ivan Ruchkin</cp:lastModifiedBy>
  <cp:revision>386</cp:revision>
  <cp:lastPrinted>2013-10-01T21:33:33Z</cp:lastPrinted>
  <dcterms:created xsi:type="dcterms:W3CDTF">2008-10-07T16:57:04Z</dcterms:created>
  <dcterms:modified xsi:type="dcterms:W3CDTF">2013-10-02T03:28:41Z</dcterms:modified>
</cp:coreProperties>
</file>