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defTabSz="4232275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16138" indent="-1658938" algn="l" defTabSz="4232275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232275" indent="-3317875" algn="l" defTabSz="4232275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348413" indent="-4976813" algn="l" defTabSz="4232275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464550" indent="-6635750" algn="l" defTabSz="4232275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25275" autoAdjust="0"/>
    <p:restoredTop sz="98779" autoAdjust="0"/>
  </p:normalViewPr>
  <p:slideViewPr>
    <p:cSldViewPr>
      <p:cViewPr>
        <p:scale>
          <a:sx n="75" d="100"/>
          <a:sy n="75" d="100"/>
        </p:scale>
        <p:origin x="9618" y="1072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e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emf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2323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2323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0487EF-320A-4CF0-99C8-E4A51D4D4D57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2323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2323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0E92EE-85C9-476A-891C-89D06F7D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25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232275" rtl="0" eaLnBrk="0" fontAlgn="base" hangingPunct="0">
      <a:spcBef>
        <a:spcPct val="30000"/>
      </a:spcBef>
      <a:spcAft>
        <a:spcPct val="0"/>
      </a:spcAft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2116138" algn="l" defTabSz="4232275" rtl="0" eaLnBrk="0" fontAlgn="base" hangingPunct="0">
      <a:spcBef>
        <a:spcPct val="30000"/>
      </a:spcBef>
      <a:spcAft>
        <a:spcPct val="0"/>
      </a:spcAft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4232275" algn="l" defTabSz="4232275" rtl="0" eaLnBrk="0" fontAlgn="base" hangingPunct="0">
      <a:spcBef>
        <a:spcPct val="30000"/>
      </a:spcBef>
      <a:spcAft>
        <a:spcPct val="0"/>
      </a:spcAft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6348413" algn="l" defTabSz="4232275" rtl="0" eaLnBrk="0" fontAlgn="base" hangingPunct="0">
      <a:spcBef>
        <a:spcPct val="30000"/>
      </a:spcBef>
      <a:spcAft>
        <a:spcPct val="0"/>
      </a:spcAft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8464550" algn="l" defTabSz="4232275" rtl="0" eaLnBrk="0" fontAlgn="base" hangingPunct="0">
      <a:spcBef>
        <a:spcPct val="30000"/>
      </a:spcBef>
      <a:spcAft>
        <a:spcPct val="0"/>
      </a:spcAft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10580751" algn="l" defTabSz="42323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12696901" algn="l" defTabSz="42323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14813051" algn="l" defTabSz="42323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6929202" algn="l" defTabSz="42323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defTabSz="42323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232275" fontAlgn="base">
              <a:spcBef>
                <a:spcPct val="0"/>
              </a:spcBef>
              <a:spcAft>
                <a:spcPct val="0"/>
              </a:spcAft>
              <a:defRPr/>
            </a:pPr>
            <a:fld id="{E5EBA0FB-18E3-4584-90A6-78782AACB278}" type="slidenum">
              <a:rPr lang="en-US">
                <a:cs typeface="Arial" charset="0"/>
              </a:rPr>
              <a:pPr defTabSz="423227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3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10B18-39A7-4CC4-B995-B4EBD385AA95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4476-24A4-4C5D-B12A-F63F52DC8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4654-0F50-451F-86F6-7DC6C983CC98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B48B-093F-4CC4-ABBE-086F5879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21D3D-6D28-453F-BA41-970007C2F4FD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9C90-B5AA-459E-875D-3839BFF90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6A0C-5030-49A9-9D48-01A1F03DE33D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4A44-7DF2-4E88-AFAB-39D0FB63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2"/>
            <a:ext cx="3730752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15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30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45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60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75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90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305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920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CC0B-EDA1-474F-B2D7-B438E46BD155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C5D8-663D-4F2E-9038-04E7405CD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000"/>
            </a:lvl1pPr>
            <a:lvl2pPr>
              <a:defRPr sz="111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000"/>
            </a:lvl1pPr>
            <a:lvl2pPr>
              <a:defRPr sz="111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02AD-AB2D-445A-A347-93C6641C1174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CB02-5B5D-4CF0-B463-DF984502C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16150" indent="0">
              <a:buNone/>
              <a:defRPr sz="9300" b="1"/>
            </a:lvl2pPr>
            <a:lvl3pPr marL="4232300" indent="0">
              <a:buNone/>
              <a:defRPr sz="8300" b="1"/>
            </a:lvl3pPr>
            <a:lvl4pPr marL="6348451" indent="0">
              <a:buNone/>
              <a:defRPr sz="7400" b="1"/>
            </a:lvl4pPr>
            <a:lvl5pPr marL="8464601" indent="0">
              <a:buNone/>
              <a:defRPr sz="7400" b="1"/>
            </a:lvl5pPr>
            <a:lvl6pPr marL="10580751" indent="0">
              <a:buNone/>
              <a:defRPr sz="7400" b="1"/>
            </a:lvl6pPr>
            <a:lvl7pPr marL="12696901" indent="0">
              <a:buNone/>
              <a:defRPr sz="7400" b="1"/>
            </a:lvl7pPr>
            <a:lvl8pPr marL="14813051" indent="0">
              <a:buNone/>
              <a:defRPr sz="7400" b="1"/>
            </a:lvl8pPr>
            <a:lvl9pPr marL="16929202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1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1" cy="3070858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16150" indent="0">
              <a:buNone/>
              <a:defRPr sz="9300" b="1"/>
            </a:lvl2pPr>
            <a:lvl3pPr marL="4232300" indent="0">
              <a:buNone/>
              <a:defRPr sz="8300" b="1"/>
            </a:lvl3pPr>
            <a:lvl4pPr marL="6348451" indent="0">
              <a:buNone/>
              <a:defRPr sz="7400" b="1"/>
            </a:lvl4pPr>
            <a:lvl5pPr marL="8464601" indent="0">
              <a:buNone/>
              <a:defRPr sz="7400" b="1"/>
            </a:lvl5pPr>
            <a:lvl6pPr marL="10580751" indent="0">
              <a:buNone/>
              <a:defRPr sz="7400" b="1"/>
            </a:lvl6pPr>
            <a:lvl7pPr marL="12696901" indent="0">
              <a:buNone/>
              <a:defRPr sz="7400" b="1"/>
            </a:lvl7pPr>
            <a:lvl8pPr marL="14813051" indent="0">
              <a:buNone/>
              <a:defRPr sz="7400" b="1"/>
            </a:lvl8pPr>
            <a:lvl9pPr marL="16929202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1" cy="18966182"/>
          </a:xfrm>
        </p:spPr>
        <p:txBody>
          <a:bodyPr/>
          <a:lstStyle>
            <a:lvl1pPr>
              <a:defRPr sz="111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5D3D-2ED1-440D-9F75-9E45E91FECD0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3632-3E82-4DB3-AB2C-9492C99C0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3A0D-84B9-4782-AB98-2A148428D6FB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5000-51A9-46E3-9FCC-3ED72FB18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EB12-7A12-4A22-9435-098F54825C15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EBB9-8F3B-4ED4-8594-0FA30065E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1" y="1310643"/>
            <a:ext cx="24536400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1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3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150" indent="0">
              <a:buNone/>
              <a:defRPr sz="5600"/>
            </a:lvl2pPr>
            <a:lvl3pPr marL="4232300" indent="0">
              <a:buNone/>
              <a:defRPr sz="4600"/>
            </a:lvl3pPr>
            <a:lvl4pPr marL="6348451" indent="0">
              <a:buNone/>
              <a:defRPr sz="4200"/>
            </a:lvl4pPr>
            <a:lvl5pPr marL="8464601" indent="0">
              <a:buNone/>
              <a:defRPr sz="4200"/>
            </a:lvl5pPr>
            <a:lvl6pPr marL="10580751" indent="0">
              <a:buNone/>
              <a:defRPr sz="4200"/>
            </a:lvl6pPr>
            <a:lvl7pPr marL="12696901" indent="0">
              <a:buNone/>
              <a:defRPr sz="4200"/>
            </a:lvl7pPr>
            <a:lvl8pPr marL="14813051" indent="0">
              <a:buNone/>
              <a:defRPr sz="4200"/>
            </a:lvl8pPr>
            <a:lvl9pPr marL="16929202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2D75-D3BF-4190-B792-6AB2D27AA095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8AF0-7855-4900-A6AE-E0DDC4E9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150" indent="0">
              <a:buNone/>
              <a:defRPr sz="13000"/>
            </a:lvl2pPr>
            <a:lvl3pPr marL="4232300" indent="0">
              <a:buNone/>
              <a:defRPr sz="11100"/>
            </a:lvl3pPr>
            <a:lvl4pPr marL="6348451" indent="0">
              <a:buNone/>
              <a:defRPr sz="9300"/>
            </a:lvl4pPr>
            <a:lvl5pPr marL="8464601" indent="0">
              <a:buNone/>
              <a:defRPr sz="9300"/>
            </a:lvl5pPr>
            <a:lvl6pPr marL="10580751" indent="0">
              <a:buNone/>
              <a:defRPr sz="9300"/>
            </a:lvl6pPr>
            <a:lvl7pPr marL="12696901" indent="0">
              <a:buNone/>
              <a:defRPr sz="9300"/>
            </a:lvl7pPr>
            <a:lvl8pPr marL="14813051" indent="0">
              <a:buNone/>
              <a:defRPr sz="9300"/>
            </a:lvl8pPr>
            <a:lvl9pPr marL="16929202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150" indent="0">
              <a:buNone/>
              <a:defRPr sz="5600"/>
            </a:lvl2pPr>
            <a:lvl3pPr marL="4232300" indent="0">
              <a:buNone/>
              <a:defRPr sz="4600"/>
            </a:lvl3pPr>
            <a:lvl4pPr marL="6348451" indent="0">
              <a:buNone/>
              <a:defRPr sz="4200"/>
            </a:lvl4pPr>
            <a:lvl5pPr marL="8464601" indent="0">
              <a:buNone/>
              <a:defRPr sz="4200"/>
            </a:lvl5pPr>
            <a:lvl6pPr marL="10580751" indent="0">
              <a:buNone/>
              <a:defRPr sz="4200"/>
            </a:lvl6pPr>
            <a:lvl7pPr marL="12696901" indent="0">
              <a:buNone/>
              <a:defRPr sz="4200"/>
            </a:lvl7pPr>
            <a:lvl8pPr marL="14813051" indent="0">
              <a:buNone/>
              <a:defRPr sz="4200"/>
            </a:lvl8pPr>
            <a:lvl9pPr marL="16929202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5718-2D90-487F-8C28-8FAE4E379017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90487-0368-4C75-B9A6-61F5954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230" tIns="211615" rIns="423230" bIns="2116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230" tIns="211615" rIns="423230" bIns="211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23230" tIns="211615" rIns="423230" bIns="211615" rtlCol="0" anchor="ctr"/>
          <a:lstStyle>
            <a:lvl1pPr algn="l" defTabSz="4232300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ADD2D-2ABE-4F46-BBDC-2D994817C9A4}" type="datetimeFigureOut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23230" tIns="211615" rIns="423230" bIns="211615" rtlCol="0" anchor="ctr"/>
          <a:lstStyle>
            <a:lvl1pPr algn="ctr" defTabSz="4232300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23230" tIns="211615" rIns="423230" bIns="211615" rtlCol="0" anchor="ctr"/>
          <a:lstStyle>
            <a:lvl1pPr algn="r" defTabSz="4232300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7B0A8-C0B6-4A65-B626-FFDB44C3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232275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2275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2275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22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8525" indent="-1322388" algn="l" defTabSz="42322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22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22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22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826" indent="-1058075" algn="l" defTabSz="423230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976" indent="-1058075" algn="l" defTabSz="423230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1127" indent="-1058075" algn="l" defTabSz="423230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7277" indent="-1058075" algn="l" defTabSz="4232300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150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300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451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601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751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901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3051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9202" algn="l" defTabSz="42323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gif"/><Relationship Id="rId18" Type="http://schemas.openxmlformats.org/officeDocument/2006/relationships/image" Target="../media/image17.emf"/><Relationship Id="rId26" Type="http://schemas.openxmlformats.org/officeDocument/2006/relationships/image" Target="../media/image23.tif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0.png"/><Relationship Id="rId34" Type="http://schemas.openxmlformats.org/officeDocument/2006/relationships/image" Target="../media/image31.jpeg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6.png"/><Relationship Id="rId25" Type="http://schemas.openxmlformats.org/officeDocument/2006/relationships/oleObject" Target="../embeddings/oleObject8.bin"/><Relationship Id="rId3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9.tiff"/><Relationship Id="rId29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7.bin"/><Relationship Id="rId32" Type="http://schemas.openxmlformats.org/officeDocument/2006/relationships/image" Target="../media/image29.jpeg"/><Relationship Id="rId5" Type="http://schemas.openxmlformats.org/officeDocument/2006/relationships/image" Target="../media/image10.png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28" Type="http://schemas.openxmlformats.org/officeDocument/2006/relationships/image" Target="../media/image25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8.emf"/><Relationship Id="rId31" Type="http://schemas.openxmlformats.org/officeDocument/2006/relationships/image" Target="../media/image28.jpeg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tiff"/><Relationship Id="rId30" Type="http://schemas.openxmlformats.org/officeDocument/2006/relationships/image" Target="../media/image27.jpe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Box 13"/>
          <p:cNvSpPr txBox="1">
            <a:spLocks noChangeArrowheads="1"/>
          </p:cNvSpPr>
          <p:nvPr/>
        </p:nvSpPr>
        <p:spPr bwMode="auto">
          <a:xfrm>
            <a:off x="3505200" y="914400"/>
            <a:ext cx="352044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>
                <a:latin typeface="Times" pitchFamily="18" charset="0"/>
              </a:rPr>
              <a:t>Automated and Robust Nano-Assembly with Atomic Force Microscopes </a:t>
            </a:r>
            <a:br>
              <a:rPr lang="en-US" sz="8000" b="1" dirty="0">
                <a:latin typeface="Times" pitchFamily="18" charset="0"/>
              </a:rPr>
            </a:br>
            <a:endParaRPr lang="en-US" b="1" dirty="0">
              <a:latin typeface="Times" pitchFamily="18" charset="0"/>
            </a:endParaRPr>
          </a:p>
        </p:txBody>
      </p:sp>
      <p:pic>
        <p:nvPicPr>
          <p:cNvPr id="1053" name="Picture 47" descr="pitt blue gold sea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71800" y="3200400"/>
            <a:ext cx="1912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18600" y="3352800"/>
            <a:ext cx="627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" name="TextBox 18"/>
          <p:cNvSpPr txBox="1">
            <a:spLocks noChangeArrowheads="1"/>
          </p:cNvSpPr>
          <p:nvPr/>
        </p:nvSpPr>
        <p:spPr bwMode="auto">
          <a:xfrm>
            <a:off x="6324600" y="2452688"/>
            <a:ext cx="28117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/>
              <a:t>Xiaoping Qian</a:t>
            </a:r>
            <a:r>
              <a:rPr lang="en-US" sz="4800" baseline="30000" dirty="0"/>
              <a:t>1</a:t>
            </a:r>
            <a:r>
              <a:rPr lang="en-US" sz="4800" dirty="0"/>
              <a:t> and </a:t>
            </a:r>
            <a:r>
              <a:rPr lang="en-US" sz="4800" dirty="0" err="1"/>
              <a:t>Guangyong</a:t>
            </a:r>
            <a:r>
              <a:rPr lang="en-US" sz="4800" dirty="0"/>
              <a:t> Li</a:t>
            </a:r>
            <a:r>
              <a:rPr lang="en-US" sz="4800" baseline="30000" dirty="0"/>
              <a:t>2</a:t>
            </a:r>
          </a:p>
          <a:p>
            <a:pPr algn="ctr">
              <a:spcAft>
                <a:spcPts val="1200"/>
              </a:spcAft>
            </a:pPr>
            <a:r>
              <a:rPr lang="en-US" sz="4800" dirty="0"/>
              <a:t>Kangmin Xu</a:t>
            </a:r>
            <a:r>
              <a:rPr lang="en-US" sz="4800" baseline="30000" dirty="0"/>
              <a:t>1</a:t>
            </a:r>
            <a:r>
              <a:rPr lang="en-US" sz="4800" dirty="0"/>
              <a:t>, </a:t>
            </a:r>
            <a:r>
              <a:rPr lang="en-US" sz="4800" dirty="0" err="1"/>
              <a:t>Seung-Cheol</a:t>
            </a:r>
            <a:r>
              <a:rPr lang="en-US" sz="4800" dirty="0"/>
              <a:t> Yang</a:t>
            </a:r>
            <a:r>
              <a:rPr lang="en-US" sz="4800" baseline="30000" dirty="0"/>
              <a:t>1</a:t>
            </a:r>
            <a:r>
              <a:rPr lang="en-US" sz="4800" dirty="0"/>
              <a:t>    </a:t>
            </a:r>
            <a:r>
              <a:rPr lang="en-US" sz="4800" dirty="0" err="1"/>
              <a:t>Quan</a:t>
            </a:r>
            <a:r>
              <a:rPr lang="en-US" sz="4800" dirty="0"/>
              <a:t> </a:t>
            </a:r>
            <a:r>
              <a:rPr lang="en-US" sz="4800" dirty="0" smtClean="0"/>
              <a:t>Tao</a:t>
            </a:r>
            <a:r>
              <a:rPr lang="en-US" sz="4800" baseline="30000" dirty="0" smtClean="0"/>
              <a:t>2</a:t>
            </a:r>
            <a:endParaRPr lang="en-US" sz="4800" baseline="30000" dirty="0"/>
          </a:p>
          <a:p>
            <a:pPr algn="ctr"/>
            <a:r>
              <a:rPr lang="en-US" sz="4000" baseline="30000" dirty="0"/>
              <a:t>1</a:t>
            </a:r>
            <a:r>
              <a:rPr lang="en-US" sz="4000" dirty="0"/>
              <a:t> Department of Mechanical, Materials &amp; Aerospace Engineering, Illinois Institute of Technology, Chicago, IL 60616</a:t>
            </a:r>
          </a:p>
          <a:p>
            <a:pPr algn="ctr"/>
            <a:r>
              <a:rPr lang="en-US" sz="4000" baseline="30000" dirty="0"/>
              <a:t>2</a:t>
            </a:r>
            <a:r>
              <a:rPr lang="en-US" sz="4000" dirty="0"/>
              <a:t> Department of Electrical &amp; Computer Engineering, University of Pittsburgh, Pittsburgh, PA 15261 </a:t>
            </a:r>
          </a:p>
          <a:p>
            <a:endParaRPr lang="en-US" sz="6600" baseline="300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943600"/>
            <a:ext cx="13898562" cy="26425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05038" y="6248400"/>
            <a:ext cx="13898562" cy="26120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078238" y="5959475"/>
            <a:ext cx="13898562" cy="26425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9964" y="5943600"/>
            <a:ext cx="1389856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29076869" y="25069800"/>
            <a:ext cx="1389856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Conclusion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078237" y="30175200"/>
            <a:ext cx="1389856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/>
              <a:t>Acknowledgment</a:t>
            </a:r>
            <a:endParaRPr lang="en-US" sz="4800" dirty="0"/>
          </a:p>
        </p:txBody>
      </p:sp>
      <p:sp>
        <p:nvSpPr>
          <p:cNvPr id="1063" name="TextBox 19"/>
          <p:cNvSpPr txBox="1">
            <a:spLocks noChangeArrowheads="1"/>
          </p:cNvSpPr>
          <p:nvPr/>
        </p:nvSpPr>
        <p:spPr bwMode="auto">
          <a:xfrm>
            <a:off x="884238" y="7010401"/>
            <a:ext cx="13669962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</a:rPr>
              <a:t>Objective</a:t>
            </a:r>
            <a:endParaRPr lang="en-US" sz="3600" b="1" dirty="0" smtClean="0"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n-US" sz="3000" dirty="0" smtClean="0">
                <a:latin typeface="Calibri" pitchFamily="34" charset="0"/>
              </a:rPr>
              <a:t>    The </a:t>
            </a:r>
            <a:r>
              <a:rPr lang="en-US" sz="3000" dirty="0">
                <a:latin typeface="Calibri" pitchFamily="34" charset="0"/>
              </a:rPr>
              <a:t>objective of this research is to develop an atomic force microscope (AFM) based cyber-physical system that can enable automated, robust and efficient assembly of nanoscale components such as nanoparticles, carbon nanotubes, </a:t>
            </a:r>
            <a:r>
              <a:rPr lang="en-US" sz="3000" dirty="0" err="1">
                <a:latin typeface="Calibri" pitchFamily="34" charset="0"/>
              </a:rPr>
              <a:t>nanowires</a:t>
            </a:r>
            <a:r>
              <a:rPr lang="en-US" sz="3000" dirty="0">
                <a:latin typeface="Calibri" pitchFamily="34" charset="0"/>
              </a:rPr>
              <a:t> and DNAs into </a:t>
            </a:r>
            <a:r>
              <a:rPr lang="en-US" sz="3000" dirty="0" err="1">
                <a:latin typeface="Calibri" pitchFamily="34" charset="0"/>
              </a:rPr>
              <a:t>nanodevices</a:t>
            </a:r>
            <a:r>
              <a:rPr lang="en-US" sz="3000" dirty="0" smtClean="0">
                <a:latin typeface="Calibri" pitchFamily="34" charset="0"/>
              </a:rPr>
              <a:t>.</a:t>
            </a:r>
            <a:endParaRPr lang="en-US" sz="3200" dirty="0" smtClean="0">
              <a:latin typeface="Calibri" pitchFamily="34" charset="0"/>
            </a:endParaRPr>
          </a:p>
          <a:p>
            <a:pPr algn="ctr"/>
            <a:r>
              <a:rPr lang="en-US" sz="3600" b="1" dirty="0" smtClean="0">
                <a:latin typeface="Calibri" pitchFamily="34" charset="0"/>
              </a:rPr>
              <a:t>   </a:t>
            </a:r>
            <a:r>
              <a:rPr lang="en-US" sz="3600" b="1" dirty="0" smtClean="0">
                <a:latin typeface="Calibri" pitchFamily="34" charset="0"/>
              </a:rPr>
              <a:t>Goals</a:t>
            </a:r>
            <a:endParaRPr lang="en-US" sz="3600" b="1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000" dirty="0" smtClean="0">
                <a:latin typeface="Calibri" pitchFamily="34" charset="0"/>
              </a:rPr>
              <a:t>    </a:t>
            </a:r>
            <a:r>
              <a:rPr lang="en-US" sz="3000" dirty="0" smtClean="0">
                <a:latin typeface="Calibri" pitchFamily="34" charset="0"/>
              </a:rPr>
              <a:t>Developing an </a:t>
            </a:r>
            <a:r>
              <a:rPr lang="en-US" sz="3000" dirty="0" smtClean="0">
                <a:latin typeface="Calibri" pitchFamily="34" charset="0"/>
              </a:rPr>
              <a:t>AFM based cyber-physical system </a:t>
            </a:r>
            <a:r>
              <a:rPr lang="en-US" sz="3000" dirty="0" smtClean="0">
                <a:latin typeface="Calibri" pitchFamily="34" charset="0"/>
              </a:rPr>
              <a:t>through foundational </a:t>
            </a:r>
            <a:r>
              <a:rPr lang="en-US" sz="3000" dirty="0" smtClean="0">
                <a:latin typeface="Calibri" pitchFamily="34" charset="0"/>
              </a:rPr>
              <a:t>theories and algorithmic </a:t>
            </a:r>
            <a:r>
              <a:rPr lang="en-US" sz="3000" dirty="0" smtClean="0">
                <a:latin typeface="Calibri" pitchFamily="34" charset="0"/>
              </a:rPr>
              <a:t>infrastructures: </a:t>
            </a:r>
            <a:endParaRPr lang="en-US" sz="3000" dirty="0" smtClean="0">
              <a:latin typeface="Calibri" pitchFamily="34" charset="0"/>
            </a:endParaRPr>
          </a:p>
          <a:p>
            <a:pPr marL="457200" indent="-342900">
              <a:spcAft>
                <a:spcPts val="600"/>
              </a:spcAft>
              <a:buFontTx/>
              <a:buAutoNum type="arabicPeriod"/>
            </a:pPr>
            <a:r>
              <a:rPr lang="en-US" sz="2800" dirty="0" smtClean="0">
                <a:latin typeface="Calibri" pitchFamily="34" charset="0"/>
              </a:rPr>
              <a:t>Automated particle manipulation algorithm -  Efficient and automated nanoparticle manipulation using </a:t>
            </a:r>
            <a:r>
              <a:rPr lang="en-US" sz="2800" dirty="0" smtClean="0">
                <a:latin typeface="Calibri" pitchFamily="34" charset="0"/>
              </a:rPr>
              <a:t>minimum </a:t>
            </a:r>
            <a:r>
              <a:rPr lang="en-US" sz="2800" dirty="0" smtClean="0">
                <a:latin typeface="Calibri" pitchFamily="34" charset="0"/>
              </a:rPr>
              <a:t>local scan lines</a:t>
            </a:r>
          </a:p>
          <a:p>
            <a:pPr marL="457200" indent="-342900">
              <a:spcAft>
                <a:spcPts val="600"/>
              </a:spcAft>
              <a:buFontTx/>
              <a:buAutoNum type="arabicPeriod"/>
            </a:pPr>
            <a:r>
              <a:rPr lang="en-US" sz="2800" dirty="0" smtClean="0">
                <a:latin typeface="Calibri" pitchFamily="34" charset="0"/>
              </a:rPr>
              <a:t>Automated nanolithography </a:t>
            </a:r>
            <a:r>
              <a:rPr lang="en-US" sz="2800" dirty="0" smtClean="0">
                <a:latin typeface="Calibri" pitchFamily="34" charset="0"/>
              </a:rPr>
              <a:t>system – </a:t>
            </a:r>
            <a:r>
              <a:rPr lang="en-US" sz="2800" dirty="0" smtClean="0">
                <a:latin typeface="Calibri" pitchFamily="34" charset="0"/>
              </a:rPr>
              <a:t>Robust AFM based nanolithography that </a:t>
            </a:r>
            <a:r>
              <a:rPr lang="en-US" sz="2800" dirty="0" smtClean="0">
                <a:latin typeface="Calibri" pitchFamily="34" charset="0"/>
              </a:rPr>
              <a:t>integrates </a:t>
            </a:r>
            <a:r>
              <a:rPr lang="en-US" sz="2800" dirty="0" err="1" smtClean="0">
                <a:latin typeface="Calibri" pitchFamily="34" charset="0"/>
              </a:rPr>
              <a:t>nanoindentation</a:t>
            </a:r>
            <a:r>
              <a:rPr lang="en-US" sz="2800" dirty="0" smtClean="0">
                <a:latin typeface="Calibri" pitchFamily="34" charset="0"/>
              </a:rPr>
              <a:t> with </a:t>
            </a:r>
            <a:r>
              <a:rPr lang="en-US" sz="2800" dirty="0" smtClean="0">
                <a:latin typeface="Calibri" pitchFamily="34" charset="0"/>
              </a:rPr>
              <a:t>CAD </a:t>
            </a:r>
            <a:r>
              <a:rPr lang="en-US" sz="2800" dirty="0" smtClean="0">
                <a:latin typeface="Calibri" pitchFamily="34" charset="0"/>
              </a:rPr>
              <a:t>geometry processing for </a:t>
            </a:r>
            <a:r>
              <a:rPr lang="en-US" sz="2800" dirty="0" smtClean="0">
                <a:latin typeface="Calibri" pitchFamily="34" charset="0"/>
              </a:rPr>
              <a:t>fabricating complex patterns</a:t>
            </a:r>
          </a:p>
          <a:p>
            <a:pPr marL="457200" indent="-342900">
              <a:spcAft>
                <a:spcPts val="600"/>
              </a:spcAft>
              <a:buFontTx/>
              <a:buAutoNum type="arabicPeriod"/>
            </a:pPr>
            <a:r>
              <a:rPr lang="en-US" sz="2800" dirty="0" smtClean="0">
                <a:latin typeface="Calibri" pitchFamily="34" charset="0"/>
              </a:rPr>
              <a:t>Spatial uncertainty compensation – Compensating thermal drift using local scanning and dynamic behaviors of AFM piezoelectric scanner</a:t>
            </a:r>
          </a:p>
          <a:p>
            <a:pPr marL="457200" indent="-342900">
              <a:spcAft>
                <a:spcPts val="600"/>
              </a:spcAft>
              <a:buFontTx/>
              <a:buAutoNum type="arabicPeriod"/>
            </a:pPr>
            <a:r>
              <a:rPr lang="en-US" sz="2800" dirty="0" smtClean="0">
                <a:latin typeface="Calibri" pitchFamily="34" charset="0"/>
              </a:rPr>
              <a:t> Experimental/simulation studies for manipulation of the position and shape of </a:t>
            </a:r>
            <a:r>
              <a:rPr lang="en-US" sz="2800" dirty="0" err="1" smtClean="0">
                <a:latin typeface="Calibri" pitchFamily="34" charset="0"/>
              </a:rPr>
              <a:t>nanowires</a:t>
            </a:r>
            <a:endParaRPr lang="en-US" sz="3000" dirty="0"/>
          </a:p>
        </p:txBody>
      </p:sp>
      <p:sp>
        <p:nvSpPr>
          <p:cNvPr id="1065" name="TextBox 27"/>
          <p:cNvSpPr txBox="1">
            <a:spLocks noChangeArrowheads="1"/>
          </p:cNvSpPr>
          <p:nvPr/>
        </p:nvSpPr>
        <p:spPr bwMode="auto">
          <a:xfrm>
            <a:off x="31470600" y="31165800"/>
            <a:ext cx="11247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This  research is sponsored by  NSF CNS-1035844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  and NSF CNS-1035563.</a:t>
            </a:r>
          </a:p>
        </p:txBody>
      </p:sp>
      <p:pic>
        <p:nvPicPr>
          <p:cNvPr id="1066" name="Picture 3" descr="C:\Documents and Settings\ArashK\Desktop\ns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65601" y="31164749"/>
            <a:ext cx="118123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8" name="TextBox 30"/>
          <p:cNvSpPr txBox="1">
            <a:spLocks noChangeArrowheads="1"/>
          </p:cNvSpPr>
          <p:nvPr/>
        </p:nvSpPr>
        <p:spPr bwMode="auto">
          <a:xfrm>
            <a:off x="29154438" y="26084748"/>
            <a:ext cx="136239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000" dirty="0">
                <a:latin typeface="+mn-lt"/>
              </a:rPr>
              <a:t>A new automated method for nanoparticle manipulation has been successfully developed </a:t>
            </a:r>
            <a:r>
              <a:rPr lang="en-US" sz="3000" dirty="0" smtClean="0">
                <a:latin typeface="+mn-lt"/>
              </a:rPr>
              <a:t>through the tip </a:t>
            </a:r>
            <a:r>
              <a:rPr lang="en-US" sz="3000" dirty="0">
                <a:latin typeface="+mn-lt"/>
              </a:rPr>
              <a:t>based pushing.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000" dirty="0" smtClean="0">
                <a:latin typeface="+mn-lt"/>
              </a:rPr>
              <a:t>An automated and robust nanolithography method has been developed with integration of CAD </a:t>
            </a:r>
            <a:r>
              <a:rPr lang="en-US" sz="3000" dirty="0" smtClean="0">
                <a:latin typeface="+mn-lt"/>
              </a:rPr>
              <a:t>geometry processing and </a:t>
            </a:r>
            <a:r>
              <a:rPr lang="en-US" sz="3000" dirty="0" err="1" smtClean="0">
                <a:latin typeface="+mn-lt"/>
              </a:rPr>
              <a:t>nano</a:t>
            </a:r>
            <a:r>
              <a:rPr lang="en-US" sz="3000" dirty="0" smtClean="0">
                <a:latin typeface="+mn-lt"/>
              </a:rPr>
              <a:t> indentation.</a:t>
            </a:r>
            <a:endParaRPr lang="en-US" sz="30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000" dirty="0" smtClean="0">
                <a:latin typeface="+mn-lt"/>
              </a:rPr>
              <a:t>A local scan method for thermal drift compensation has been developed to acquire drift free AFM image.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000" dirty="0" smtClean="0">
                <a:latin typeface="+mn-lt"/>
              </a:rPr>
              <a:t>Mechanical/</a:t>
            </a:r>
            <a:r>
              <a:rPr lang="en-US" sz="3000" dirty="0" err="1" smtClean="0">
                <a:latin typeface="+mn-lt"/>
              </a:rPr>
              <a:t>dielectrophoretic</a:t>
            </a:r>
            <a:r>
              <a:rPr lang="en-US" sz="3000" dirty="0" smtClean="0">
                <a:latin typeface="+mn-lt"/>
              </a:rPr>
              <a:t> manipulation to align </a:t>
            </a:r>
            <a:r>
              <a:rPr lang="en-US" sz="3000" dirty="0" err="1" smtClean="0">
                <a:latin typeface="+mn-lt"/>
              </a:rPr>
              <a:t>nanowires</a:t>
            </a:r>
            <a:r>
              <a:rPr lang="en-US" sz="3000" dirty="0" smtClean="0">
                <a:latin typeface="+mn-lt"/>
              </a:rPr>
              <a:t> have been </a:t>
            </a:r>
            <a:r>
              <a:rPr lang="en-US" sz="3000" dirty="0" smtClean="0">
                <a:latin typeface="+mn-lt"/>
              </a:rPr>
              <a:t>developed toward </a:t>
            </a:r>
            <a:r>
              <a:rPr lang="en-US" sz="3000" dirty="0" smtClean="0">
                <a:latin typeface="+mn-lt"/>
              </a:rPr>
              <a:t>automated </a:t>
            </a:r>
            <a:r>
              <a:rPr lang="en-US" sz="3000" dirty="0" err="1" smtClean="0">
                <a:latin typeface="+mn-lt"/>
              </a:rPr>
              <a:t>nanowire</a:t>
            </a:r>
            <a:r>
              <a:rPr lang="en-US" sz="3000" dirty="0" smtClean="0">
                <a:latin typeface="+mn-lt"/>
              </a:rPr>
              <a:t> manipulation </a:t>
            </a:r>
          </a:p>
        </p:txBody>
      </p:sp>
      <p:sp>
        <p:nvSpPr>
          <p:cNvPr id="1080" name="Rectangle 16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1" name="Rectangle 18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3" name="Rectangle 20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" name="Rectangle 21"/>
          <p:cNvSpPr>
            <a:spLocks noChangeArrowheads="1"/>
          </p:cNvSpPr>
          <p:nvPr/>
        </p:nvSpPr>
        <p:spPr bwMode="auto">
          <a:xfrm>
            <a:off x="0" y="22860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000">
                <a:cs typeface="Times New Roman" pitchFamily="18" charset="0"/>
              </a:rPr>
              <a:t>  	</a:t>
            </a:r>
            <a:r>
              <a:rPr lang="en-US" sz="4300"/>
              <a:t> </a:t>
            </a:r>
            <a:endParaRPr lang="en-US" sz="1800"/>
          </a:p>
        </p:txBody>
      </p:sp>
      <p:sp>
        <p:nvSpPr>
          <p:cNvPr id="1121" name="Rectangle 27"/>
          <p:cNvSpPr>
            <a:spLocks noChangeArrowheads="1"/>
          </p:cNvSpPr>
          <p:nvPr/>
        </p:nvSpPr>
        <p:spPr bwMode="auto">
          <a:xfrm>
            <a:off x="0" y="0"/>
            <a:ext cx="438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/>
          </a:p>
        </p:txBody>
      </p:sp>
      <p:sp>
        <p:nvSpPr>
          <p:cNvPr id="66" name="Rectangle 65"/>
          <p:cNvSpPr/>
          <p:nvPr/>
        </p:nvSpPr>
        <p:spPr>
          <a:xfrm>
            <a:off x="755901" y="14518110"/>
            <a:ext cx="1389856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/>
              <a:t>Automated Nanoparticle </a:t>
            </a:r>
            <a:r>
              <a:rPr lang="en-US" sz="4800" dirty="0"/>
              <a:t>M</a:t>
            </a:r>
            <a:r>
              <a:rPr lang="en-US" sz="4800" dirty="0" smtClean="0"/>
              <a:t>anipulation </a:t>
            </a:r>
            <a:endParaRPr lang="en-US" sz="48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1905000" y="20497800"/>
            <a:ext cx="3998911" cy="5984535"/>
            <a:chOff x="10555288" y="25735640"/>
            <a:chExt cx="2949574" cy="4414160"/>
          </a:xfrm>
        </p:grpSpPr>
        <p:sp>
          <p:nvSpPr>
            <p:cNvPr id="71" name="TextBox 190"/>
            <p:cNvSpPr txBox="1">
              <a:spLocks noChangeArrowheads="1"/>
            </p:cNvSpPr>
            <p:nvPr/>
          </p:nvSpPr>
          <p:spPr bwMode="auto">
            <a:xfrm>
              <a:off x="10715624" y="25735640"/>
              <a:ext cx="2789238" cy="34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15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115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2pPr>
              <a:lvl3pPr marL="1143000" indent="-228600">
                <a:defRPr kumimoji="1" sz="115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3pPr>
              <a:lvl4pPr marL="1600200" indent="-228600">
                <a:defRPr kumimoji="1" sz="115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4pPr>
              <a:lvl5pPr marL="2057400" indent="-228600">
                <a:defRPr kumimoji="1" sz="115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15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15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15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 sz="11500">
                  <a:solidFill>
                    <a:schemeClr val="tx1"/>
                  </a:solidFill>
                  <a:latin typeface="Times New Roman" charset="0"/>
                  <a:ea typeface="宋体" charset="0"/>
                  <a:cs typeface="宋体" charset="0"/>
                </a:defRPr>
              </a:lvl9pPr>
            </a:lstStyle>
            <a:p>
              <a:endParaRPr lang="en-US" sz="2400" dirty="0"/>
            </a:p>
          </p:txBody>
        </p:sp>
        <p:sp>
          <p:nvSpPr>
            <p:cNvPr id="72" name="Oval 8"/>
            <p:cNvSpPr/>
            <p:nvPr/>
          </p:nvSpPr>
          <p:spPr bwMode="auto">
            <a:xfrm>
              <a:off x="10913337" y="27200757"/>
              <a:ext cx="426817" cy="4300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Oval 8"/>
            <p:cNvSpPr/>
            <p:nvPr/>
          </p:nvSpPr>
          <p:spPr bwMode="auto">
            <a:xfrm>
              <a:off x="11053079" y="26674763"/>
              <a:ext cx="426817" cy="4300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rot="10800000">
              <a:off x="10687050" y="26606500"/>
              <a:ext cx="2508250" cy="0"/>
            </a:xfrm>
            <a:prstGeom prst="line">
              <a:avLst/>
            </a:prstGeom>
            <a:ln w="19050">
              <a:solidFill>
                <a:srgbClr val="172EA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Isosceles Triangle 74"/>
            <p:cNvSpPr/>
            <p:nvPr/>
          </p:nvSpPr>
          <p:spPr bwMode="auto">
            <a:xfrm>
              <a:off x="11126788" y="26846213"/>
              <a:ext cx="1881187" cy="2478087"/>
            </a:xfrm>
            <a:prstGeom prst="triangle">
              <a:avLst/>
            </a:prstGeom>
            <a:solidFill>
              <a:schemeClr val="bg1">
                <a:lumMod val="75000"/>
                <a:alpha val="8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389438">
                <a:defRPr/>
              </a:pPr>
              <a:endParaRPr lang="en-US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6" name="Oval 8"/>
            <p:cNvSpPr/>
            <p:nvPr/>
          </p:nvSpPr>
          <p:spPr bwMode="auto">
            <a:xfrm>
              <a:off x="11551781" y="28059063"/>
              <a:ext cx="426817" cy="4300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8"/>
            <p:cNvSpPr/>
            <p:nvPr/>
          </p:nvSpPr>
          <p:spPr bwMode="auto">
            <a:xfrm>
              <a:off x="12243071" y="28661292"/>
              <a:ext cx="426817" cy="4300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1126788" y="29317950"/>
              <a:ext cx="1881187" cy="425450"/>
            </a:xfrm>
            <a:prstGeom prst="rect">
              <a:avLst/>
            </a:prstGeom>
            <a:solidFill>
              <a:schemeClr val="bg1">
                <a:lumMod val="75000"/>
                <a:alpha val="8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389438">
                <a:defRPr/>
              </a:pPr>
              <a:endParaRPr lang="en-US">
                <a:latin typeface="Times New Roman" pitchFamily="18" charset="0"/>
                <a:ea typeface="宋体" pitchFamily="2" charset="-122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rot="10800000">
              <a:off x="10801350" y="29732288"/>
              <a:ext cx="2508250" cy="0"/>
            </a:xfrm>
            <a:prstGeom prst="line">
              <a:avLst/>
            </a:prstGeom>
            <a:ln w="19050">
              <a:solidFill>
                <a:srgbClr val="172EA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8"/>
            <p:cNvSpPr/>
            <p:nvPr/>
          </p:nvSpPr>
          <p:spPr bwMode="auto">
            <a:xfrm>
              <a:off x="11850053" y="29487110"/>
              <a:ext cx="426817" cy="430029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 flipV="1">
              <a:off x="12457113" y="26616025"/>
              <a:ext cx="0" cy="22494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11764963" y="26612850"/>
              <a:ext cx="0" cy="16652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3" name="Object 4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189365505"/>
                </p:ext>
              </p:extLst>
            </p:nvPr>
          </p:nvGraphicFramePr>
          <p:xfrm>
            <a:off x="12234863" y="29813250"/>
            <a:ext cx="239712" cy="336550"/>
          </p:xfrm>
          <a:graphic>
            <a:graphicData uri="http://schemas.openxmlformats.org/presentationml/2006/ole">
              <p:oleObj spid="_x0000_s1127" name="Equation" r:id="rId7" imgW="164801" imgH="228738" progId="Equation.3">
                <p:embed/>
              </p:oleObj>
            </a:graphicData>
          </a:graphic>
        </p:graphicFrame>
        <p:graphicFrame>
          <p:nvGraphicFramePr>
            <p:cNvPr id="84" name="Object 4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932583817"/>
                </p:ext>
              </p:extLst>
            </p:nvPr>
          </p:nvGraphicFramePr>
          <p:xfrm>
            <a:off x="12746038" y="28478163"/>
            <a:ext cx="396875" cy="365125"/>
          </p:xfrm>
          <a:graphic>
            <a:graphicData uri="http://schemas.openxmlformats.org/presentationml/2006/ole">
              <p:oleObj spid="_x0000_s1128" name="Equation" r:id="rId8" imgW="279278" imgH="253939" progId="Equation.3">
                <p:embed/>
              </p:oleObj>
            </a:graphicData>
          </a:graphic>
        </p:graphicFrame>
        <p:graphicFrame>
          <p:nvGraphicFramePr>
            <p:cNvPr id="85" name="Object 4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763860636"/>
                </p:ext>
              </p:extLst>
            </p:nvPr>
          </p:nvGraphicFramePr>
          <p:xfrm>
            <a:off x="11204575" y="27917775"/>
            <a:ext cx="377825" cy="347663"/>
          </p:xfrm>
          <a:graphic>
            <a:graphicData uri="http://schemas.openxmlformats.org/presentationml/2006/ole">
              <p:oleObj spid="_x0000_s1129" name="Equation" r:id="rId9" imgW="255960" imgH="228240" progId="Equation.3">
                <p:embed/>
              </p:oleObj>
            </a:graphicData>
          </a:graphic>
        </p:graphicFrame>
        <p:cxnSp>
          <p:nvCxnSpPr>
            <p:cNvPr id="86" name="Straight Arrow Connector 85"/>
            <p:cNvCxnSpPr/>
            <p:nvPr/>
          </p:nvCxnSpPr>
          <p:spPr bwMode="auto">
            <a:xfrm flipV="1">
              <a:off x="11126788" y="26765250"/>
              <a:ext cx="790575" cy="6334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 flipH="1" flipV="1">
              <a:off x="11642725" y="26100088"/>
              <a:ext cx="966788" cy="1260475"/>
            </a:xfrm>
            <a:prstGeom prst="line">
              <a:avLst/>
            </a:prstGeom>
            <a:ln w="19050">
              <a:solidFill>
                <a:srgbClr val="172EA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16"/>
            <p:cNvGrpSpPr>
              <a:grpSpLocks/>
            </p:cNvGrpSpPr>
            <p:nvPr/>
          </p:nvGrpSpPr>
          <p:grpSpPr bwMode="auto">
            <a:xfrm>
              <a:off x="11852275" y="26422350"/>
              <a:ext cx="427038" cy="430213"/>
              <a:chOff x="21516766" y="10697086"/>
              <a:chExt cx="426819" cy="430030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21516766" y="10697086"/>
                <a:ext cx="426819" cy="43003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3" name="Straight Connector 102"/>
              <p:cNvCxnSpPr/>
              <p:nvPr/>
            </p:nvCxnSpPr>
            <p:spPr bwMode="auto">
              <a:xfrm rot="10800000">
                <a:off x="21665914" y="10831967"/>
                <a:ext cx="114241" cy="11266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 bwMode="auto">
              <a:xfrm rot="5400000" flipH="1" flipV="1">
                <a:off x="21666703" y="10834351"/>
                <a:ext cx="119012" cy="11106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Straight Arrow Connector 88"/>
            <p:cNvCxnSpPr/>
            <p:nvPr/>
          </p:nvCxnSpPr>
          <p:spPr bwMode="auto">
            <a:xfrm flipV="1">
              <a:off x="11266488" y="26404888"/>
              <a:ext cx="585787" cy="4889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 rot="5400000">
              <a:off x="11660187" y="29708476"/>
              <a:ext cx="815975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 flipH="1">
              <a:off x="11642725" y="29732288"/>
              <a:ext cx="890588" cy="0"/>
            </a:xfrm>
            <a:prstGeom prst="line">
              <a:avLst/>
            </a:prstGeom>
            <a:ln w="1270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 flipH="1">
              <a:off x="11979275" y="28879800"/>
              <a:ext cx="890588" cy="0"/>
            </a:xfrm>
            <a:prstGeom prst="line">
              <a:avLst/>
            </a:prstGeom>
            <a:ln w="1270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flipH="1">
              <a:off x="11334750" y="28278138"/>
              <a:ext cx="890588" cy="0"/>
            </a:xfrm>
            <a:prstGeom prst="line">
              <a:avLst/>
            </a:prstGeom>
            <a:ln w="1270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flipH="1">
              <a:off x="10766425" y="27398663"/>
              <a:ext cx="768350" cy="0"/>
            </a:xfrm>
            <a:prstGeom prst="line">
              <a:avLst/>
            </a:prstGeom>
            <a:ln w="1270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 flipH="1">
              <a:off x="11117335" y="27104975"/>
              <a:ext cx="9453" cy="654034"/>
            </a:xfrm>
            <a:prstGeom prst="line">
              <a:avLst/>
            </a:prstGeom>
            <a:ln w="1270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11041063" y="26589038"/>
              <a:ext cx="463550" cy="611187"/>
            </a:xfrm>
            <a:prstGeom prst="line">
              <a:avLst/>
            </a:prstGeom>
            <a:ln w="1270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8" name="Object 4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777327586"/>
                </p:ext>
              </p:extLst>
            </p:nvPr>
          </p:nvGraphicFramePr>
          <p:xfrm>
            <a:off x="10555288" y="27063700"/>
            <a:ext cx="485775" cy="347663"/>
          </p:xfrm>
          <a:graphic>
            <a:graphicData uri="http://schemas.openxmlformats.org/presentationml/2006/ole">
              <p:oleObj spid="_x0000_s1130" name="Equation" r:id="rId10" imgW="329040" imgH="228240" progId="Equation.3">
                <p:embed/>
              </p:oleObj>
            </a:graphicData>
          </a:graphic>
        </p:graphicFrame>
        <p:graphicFrame>
          <p:nvGraphicFramePr>
            <p:cNvPr id="9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593992429"/>
                </p:ext>
              </p:extLst>
            </p:nvPr>
          </p:nvGraphicFramePr>
          <p:xfrm>
            <a:off x="12169775" y="26179463"/>
            <a:ext cx="214313" cy="325437"/>
          </p:xfrm>
          <a:graphic>
            <a:graphicData uri="http://schemas.openxmlformats.org/presentationml/2006/ole">
              <p:oleObj spid="_x0000_s1131" name="Equation" r:id="rId11" imgW="152124" imgH="228738" progId="Equation.3">
                <p:embed/>
              </p:oleObj>
            </a:graphicData>
          </a:graphic>
        </p:graphicFrame>
        <p:graphicFrame>
          <p:nvGraphicFramePr>
            <p:cNvPr id="100" name="Object 4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769464497"/>
                </p:ext>
              </p:extLst>
            </p:nvPr>
          </p:nvGraphicFramePr>
          <p:xfrm>
            <a:off x="11066463" y="26249313"/>
            <a:ext cx="485775" cy="347662"/>
          </p:xfrm>
          <a:graphic>
            <a:graphicData uri="http://schemas.openxmlformats.org/presentationml/2006/ole">
              <p:oleObj spid="_x0000_s1132" name="Equation" r:id="rId12" imgW="329040" imgH="228240" progId="Equation.3">
                <p:embed/>
              </p:oleObj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 bwMode="auto">
            <a:xfrm rot="5400000" flipH="1" flipV="1">
              <a:off x="10625138" y="28297187"/>
              <a:ext cx="2890838" cy="47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44"/>
          <p:cNvSpPr txBox="1">
            <a:spLocks noChangeArrowheads="1"/>
          </p:cNvSpPr>
          <p:nvPr/>
        </p:nvSpPr>
        <p:spPr bwMode="auto">
          <a:xfrm>
            <a:off x="1036638" y="15468600"/>
            <a:ext cx="1351756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Nanoparticle assembly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112" name="Picture 6" descr="fig17.t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200" y="27736800"/>
            <a:ext cx="654161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41151191"/>
              </p:ext>
            </p:extLst>
          </p:nvPr>
        </p:nvGraphicFramePr>
        <p:xfrm>
          <a:off x="7696200" y="27736802"/>
          <a:ext cx="6705600" cy="41909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33600"/>
                <a:gridCol w="990600"/>
                <a:gridCol w="1524000"/>
                <a:gridCol w="2057400"/>
              </a:tblGrid>
              <a:tr h="43206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Pattern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“</a:t>
                      </a:r>
                      <a:r>
                        <a:rPr lang="en-US" sz="2200" dirty="0" err="1" smtClean="0"/>
                        <a:t>iit</a:t>
                      </a:r>
                      <a:r>
                        <a:rPr lang="en-US" sz="2200" dirty="0" smtClean="0"/>
                        <a:t>”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“GOLD”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“IIT  CAD  LAB”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01084"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 smtClean="0"/>
                        <a:t>Workspace</a:t>
                      </a:r>
                      <a:r>
                        <a:rPr lang="en-US" sz="2200" dirty="0" smtClean="0"/>
                        <a:t> </a:t>
                      </a:r>
                    </a:p>
                    <a:p>
                      <a:pPr algn="ctr"/>
                      <a:r>
                        <a:rPr lang="en-US" sz="2200" dirty="0" smtClean="0"/>
                        <a:t>(</a:t>
                      </a:r>
                      <a:r>
                        <a:rPr lang="en-US" sz="2200" dirty="0" smtClean="0">
                          <a:sym typeface="Symbol"/>
                        </a:rPr>
                        <a:t>m x m)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232300" rtl="0" eaLnBrk="1" latinLnBrk="0" hangingPunct="1"/>
                      <a:r>
                        <a:rPr lang="en-US" sz="2200" kern="1200" dirty="0" smtClean="0"/>
                        <a:t>4 x 4</a:t>
                      </a:r>
                      <a:endParaRPr 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2.8</a:t>
                      </a:r>
                      <a:r>
                        <a:rPr lang="en-US" sz="2200" baseline="0" dirty="0" smtClean="0"/>
                        <a:t> x 2.8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 x 10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</a:tr>
              <a:tr h="55459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Particle type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Latex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Gold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Latex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</a:tr>
              <a:tr h="80108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Particle diameter(nm)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</a:tr>
              <a:tr h="80108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Number</a:t>
                      </a:r>
                      <a:r>
                        <a:rPr lang="en-US" sz="2200" baseline="0" dirty="0" smtClean="0"/>
                        <a:t> of particles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20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33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170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</a:tr>
              <a:tr h="80108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Time</a:t>
                      </a:r>
                      <a:r>
                        <a:rPr lang="en-US" sz="2200" baseline="0" dirty="0" smtClean="0"/>
                        <a:t> spent (hours)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8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14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40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4" name="Rectangle 123"/>
          <p:cNvSpPr/>
          <p:nvPr/>
        </p:nvSpPr>
        <p:spPr>
          <a:xfrm>
            <a:off x="14904568" y="5943600"/>
            <a:ext cx="1389856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/>
              <a:t>CAD Guided Nanolithography </a:t>
            </a:r>
            <a:endParaRPr lang="en-US" sz="4800" dirty="0"/>
          </a:p>
        </p:txBody>
      </p:sp>
      <p:sp>
        <p:nvSpPr>
          <p:cNvPr id="125" name="TextBox 83"/>
          <p:cNvSpPr txBox="1">
            <a:spLocks noChangeArrowheads="1"/>
          </p:cNvSpPr>
          <p:nvPr/>
        </p:nvSpPr>
        <p:spPr bwMode="auto">
          <a:xfrm>
            <a:off x="16395701" y="21696363"/>
            <a:ext cx="152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26" name="TextBox 44"/>
          <p:cNvSpPr txBox="1">
            <a:spLocks noChangeArrowheads="1"/>
          </p:cNvSpPr>
          <p:nvPr/>
        </p:nvSpPr>
        <p:spPr bwMode="auto">
          <a:xfrm>
            <a:off x="15011400" y="6959025"/>
            <a:ext cx="13517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Point-based lithography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127" name="Picture 5" descr="1.eps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479000" y="6968190"/>
            <a:ext cx="5791200" cy="430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TextBox 42"/>
          <p:cNvSpPr txBox="1">
            <a:spLocks noChangeArrowheads="1"/>
          </p:cNvSpPr>
          <p:nvPr/>
        </p:nvSpPr>
        <p:spPr bwMode="auto">
          <a:xfrm>
            <a:off x="15316200" y="7543800"/>
            <a:ext cx="62563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Calibri"/>
                <a:cs typeface="Calibri"/>
              </a:rPr>
              <a:t>Extending </a:t>
            </a:r>
            <a:r>
              <a:rPr lang="en-US" sz="3000" dirty="0" err="1">
                <a:latin typeface="Calibri"/>
                <a:cs typeface="Calibri"/>
              </a:rPr>
              <a:t>nanoindentation</a:t>
            </a:r>
            <a:r>
              <a:rPr lang="en-US" sz="3000" dirty="0">
                <a:latin typeface="Calibri"/>
                <a:cs typeface="Calibri"/>
              </a:rPr>
              <a:t> into a lithographic process for </a:t>
            </a:r>
            <a:r>
              <a:rPr lang="en-US" sz="3000" dirty="0" smtClean="0">
                <a:latin typeface="Calibri"/>
                <a:cs typeface="Calibri"/>
              </a:rPr>
              <a:t>producing complex  </a:t>
            </a:r>
            <a:r>
              <a:rPr lang="en-US" sz="3000" dirty="0">
                <a:latin typeface="Calibri"/>
                <a:cs typeface="Calibri"/>
              </a:rPr>
              <a:t>geometric </a:t>
            </a:r>
            <a:r>
              <a:rPr lang="en-US" sz="3000" dirty="0" smtClean="0">
                <a:latin typeface="Calibri"/>
                <a:cs typeface="Calibri"/>
              </a:rPr>
              <a:t>features</a:t>
            </a:r>
          </a:p>
          <a:p>
            <a:pPr marL="284163" indent="-284163">
              <a:spcBef>
                <a:spcPts val="0"/>
              </a:spcBef>
              <a:buFont typeface="Arial" pitchFamily="34" charset="0"/>
              <a:buChar char="•"/>
            </a:pPr>
            <a:r>
              <a:rPr lang="en-US" sz="3000" dirty="0" smtClean="0">
                <a:latin typeface="Calibri"/>
                <a:cs typeface="Calibri"/>
              </a:rPr>
              <a:t>Consistent </a:t>
            </a:r>
            <a:r>
              <a:rPr lang="en-US" sz="3000" dirty="0">
                <a:latin typeface="Calibri"/>
                <a:cs typeface="Calibri"/>
              </a:rPr>
              <a:t>removal rate without </a:t>
            </a:r>
            <a:r>
              <a:rPr lang="en-US" sz="3000" dirty="0" smtClean="0">
                <a:latin typeface="Calibri"/>
                <a:cs typeface="Calibri"/>
              </a:rPr>
              <a:t>any directional restrictions during </a:t>
            </a:r>
            <a:r>
              <a:rPr lang="en-US" sz="3000" dirty="0">
                <a:latin typeface="Calibri"/>
                <a:cs typeface="Calibri"/>
              </a:rPr>
              <a:t>the </a:t>
            </a:r>
            <a:r>
              <a:rPr lang="en-US" sz="3000" dirty="0" smtClean="0">
                <a:latin typeface="Calibri"/>
                <a:cs typeface="Calibri"/>
              </a:rPr>
              <a:t>process</a:t>
            </a:r>
            <a:endParaRPr lang="en-US" sz="3000" b="1" dirty="0">
              <a:latin typeface="Calibri"/>
              <a:cs typeface="Calibri"/>
            </a:endParaRPr>
          </a:p>
        </p:txBody>
      </p:sp>
      <p:sp>
        <p:nvSpPr>
          <p:cNvPr id="129" name="TextBox 44"/>
          <p:cNvSpPr txBox="1">
            <a:spLocks noChangeArrowheads="1"/>
          </p:cNvSpPr>
          <p:nvPr/>
        </p:nvSpPr>
        <p:spPr bwMode="auto">
          <a:xfrm>
            <a:off x="15011400" y="10668000"/>
            <a:ext cx="13517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sz="3200" b="1" dirty="0">
                <a:latin typeface="Calibri" pitchFamily="34" charset="0"/>
              </a:rPr>
              <a:t> CAD integrated process planning</a:t>
            </a: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087600" y="17882175"/>
            <a:ext cx="2667000" cy="2519652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960112" y="17958375"/>
            <a:ext cx="2605951" cy="259080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0642263" y="17927895"/>
            <a:ext cx="2743200" cy="2468880"/>
          </a:xfrm>
          <a:prstGeom prst="rect">
            <a:avLst/>
          </a:prstGeom>
        </p:spPr>
      </p:pic>
      <p:graphicFrame>
        <p:nvGraphicFramePr>
          <p:cNvPr id="136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41357784"/>
              </p:ext>
            </p:extLst>
          </p:nvPr>
        </p:nvGraphicFramePr>
        <p:xfrm>
          <a:off x="23553737" y="17958375"/>
          <a:ext cx="5173663" cy="48768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81200"/>
                <a:gridCol w="2024217"/>
                <a:gridCol w="1168246"/>
              </a:tblGrid>
              <a:tr h="50206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Pattern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“IITNANOCAM”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Angel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817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Workspace </a:t>
                      </a:r>
                    </a:p>
                    <a:p>
                      <a:pPr algn="ctr"/>
                      <a:r>
                        <a:rPr lang="en-US" sz="2200" dirty="0" smtClean="0"/>
                        <a:t>(</a:t>
                      </a:r>
                      <a:r>
                        <a:rPr lang="en-US" sz="2200" dirty="0" smtClean="0">
                          <a:sym typeface="Symbol"/>
                        </a:rPr>
                        <a:t>m x m)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5 x 5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</a:t>
                      </a:r>
                      <a:r>
                        <a:rPr lang="en-US" sz="2200" baseline="0" dirty="0" smtClean="0"/>
                        <a:t> x 5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/>
                </a:tc>
              </a:tr>
              <a:tr h="110454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Number of Indentation</a:t>
                      </a:r>
                      <a:r>
                        <a:rPr lang="en-US" sz="2200" baseline="0" dirty="0" smtClean="0"/>
                        <a:t> points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1134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1058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/>
                </a:tc>
              </a:tr>
              <a:tr h="817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Average</a:t>
                      </a:r>
                      <a:r>
                        <a:rPr lang="en-US" sz="2200" baseline="0" dirty="0" smtClean="0"/>
                        <a:t> Depth (nm)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17.8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18.9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/>
                </a:tc>
              </a:tr>
              <a:tr h="817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Interval</a:t>
                      </a:r>
                      <a:r>
                        <a:rPr lang="en-US" sz="2200" baseline="0" dirty="0" smtClean="0"/>
                        <a:t> (nm)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27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27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/>
                </a:tc>
              </a:tr>
              <a:tr h="8175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Time</a:t>
                      </a:r>
                      <a:r>
                        <a:rPr lang="en-US" sz="2200" baseline="0" dirty="0" smtClean="0"/>
                        <a:t> spent (s)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758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656</a:t>
                      </a:r>
                      <a:endParaRPr lang="en-US" sz="2200" i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8" name="Picture 13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316200" y="11353800"/>
            <a:ext cx="7696200" cy="5715000"/>
          </a:xfrm>
          <a:prstGeom prst="rect">
            <a:avLst/>
          </a:prstGeom>
        </p:spPr>
      </p:pic>
      <p:sp>
        <p:nvSpPr>
          <p:cNvPr id="140" name="TextBox 44"/>
          <p:cNvSpPr txBox="1">
            <a:spLocks noChangeArrowheads="1"/>
          </p:cNvSpPr>
          <p:nvPr/>
        </p:nvSpPr>
        <p:spPr bwMode="auto">
          <a:xfrm>
            <a:off x="15057438" y="17246025"/>
            <a:ext cx="13517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Complex patterns fabrication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46" name="TextBox 44"/>
          <p:cNvSpPr txBox="1">
            <a:spLocks noChangeArrowheads="1"/>
          </p:cNvSpPr>
          <p:nvPr/>
        </p:nvSpPr>
        <p:spPr bwMode="auto">
          <a:xfrm>
            <a:off x="29108400" y="12344400"/>
            <a:ext cx="1371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Simulation Study on the Motion of </a:t>
            </a:r>
            <a:r>
              <a:rPr lang="en-US" sz="3200" b="1" dirty="0" err="1" smtClean="0">
                <a:latin typeface="Calibri" pitchFamily="34" charset="0"/>
              </a:rPr>
              <a:t>Nanowires</a:t>
            </a:r>
            <a:r>
              <a:rPr lang="en-US" sz="3200" b="1" dirty="0" smtClean="0">
                <a:latin typeface="Calibri" pitchFamily="34" charset="0"/>
              </a:rPr>
              <a:t> Assembled by </a:t>
            </a:r>
            <a:r>
              <a:rPr lang="en-US" sz="3200" b="1" dirty="0" err="1" smtClean="0">
                <a:latin typeface="Calibri" pitchFamily="34" charset="0"/>
              </a:rPr>
              <a:t>Dielectricphoretic</a:t>
            </a:r>
            <a:r>
              <a:rPr lang="en-US" sz="3200" b="1" dirty="0" smtClean="0">
                <a:latin typeface="Calibri" pitchFamily="34" charset="0"/>
              </a:rPr>
              <a:t> Force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47" name="TextBox 44"/>
          <p:cNvSpPr txBox="1">
            <a:spLocks noChangeArrowheads="1"/>
          </p:cNvSpPr>
          <p:nvPr/>
        </p:nvSpPr>
        <p:spPr bwMode="auto">
          <a:xfrm>
            <a:off x="29260800" y="13487400"/>
            <a:ext cx="899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3000" dirty="0" smtClean="0">
                <a:latin typeface="Calibri" pitchFamily="34" charset="0"/>
              </a:rPr>
              <a:t>Translational and Rotational Motion of </a:t>
            </a:r>
            <a:r>
              <a:rPr lang="en-US" sz="3000" dirty="0" err="1" smtClean="0">
                <a:latin typeface="Calibri" pitchFamily="34" charset="0"/>
              </a:rPr>
              <a:t>Nanowires</a:t>
            </a:r>
            <a:endParaRPr lang="en-US" sz="3000" dirty="0" smtClean="0">
              <a:latin typeface="Calibri" pitchFamily="34" charset="0"/>
            </a:endParaRPr>
          </a:p>
          <a:p>
            <a:pPr marL="336550" indent="-211138"/>
            <a:r>
              <a:rPr lang="en-US" sz="3000" dirty="0" smtClean="0">
                <a:latin typeface="Calibri" pitchFamily="34" charset="0"/>
              </a:rPr>
              <a:t> - Dividing the </a:t>
            </a:r>
            <a:r>
              <a:rPr lang="en-US" sz="3000" dirty="0" err="1" smtClean="0">
                <a:latin typeface="Calibri" pitchFamily="34" charset="0"/>
              </a:rPr>
              <a:t>nanowire</a:t>
            </a:r>
            <a:r>
              <a:rPr lang="en-US" sz="3000" dirty="0" smtClean="0">
                <a:latin typeface="Calibri" pitchFamily="34" charset="0"/>
              </a:rPr>
              <a:t> to a series of small cylinders uniformly.</a:t>
            </a:r>
          </a:p>
          <a:p>
            <a:pPr marL="336550" indent="-211138"/>
            <a:r>
              <a:rPr lang="en-US" sz="3000" dirty="0" smtClean="0">
                <a:latin typeface="Calibri" pitchFamily="34" charset="0"/>
              </a:rPr>
              <a:t> - Evaluating the drag force and drag torque with respect to the velocity and angular velocity </a:t>
            </a:r>
          </a:p>
        </p:txBody>
      </p:sp>
      <p:sp>
        <p:nvSpPr>
          <p:cNvPr id="148" name="TextBox 44"/>
          <p:cNvSpPr txBox="1">
            <a:spLocks noChangeArrowheads="1"/>
          </p:cNvSpPr>
          <p:nvPr/>
        </p:nvSpPr>
        <p:spPr bwMode="auto">
          <a:xfrm>
            <a:off x="29108400" y="15882104"/>
            <a:ext cx="9220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3000" dirty="0" smtClean="0">
                <a:latin typeface="+mn-lt"/>
              </a:rPr>
              <a:t> Simulation on Trajectories of </a:t>
            </a:r>
            <a:r>
              <a:rPr lang="en-US" sz="3000" dirty="0" err="1" smtClean="0">
                <a:latin typeface="+mn-lt"/>
              </a:rPr>
              <a:t>Nanowires</a:t>
            </a:r>
            <a:endParaRPr lang="en-US" sz="3000" dirty="0" smtClean="0">
              <a:latin typeface="+mn-lt"/>
            </a:endParaRPr>
          </a:p>
          <a:p>
            <a:pPr marL="336550" indent="9525"/>
            <a:r>
              <a:rPr lang="en-US" sz="3000" dirty="0" smtClean="0">
                <a:latin typeface="+mn-lt"/>
              </a:rPr>
              <a:t> - A pair of sharp electrodes with a gap of 5 </a:t>
            </a:r>
            <a:r>
              <a:rPr lang="en-US" sz="3000" dirty="0" smtClean="0">
                <a:latin typeface="+mn-lt"/>
                <a:cs typeface="Arial" pitchFamily="34" charset="0"/>
              </a:rPr>
              <a:t>µm </a:t>
            </a:r>
            <a:endParaRPr lang="en-US" sz="3000" dirty="0" smtClean="0">
              <a:latin typeface="+mn-lt"/>
            </a:endParaRPr>
          </a:p>
          <a:p>
            <a:pPr marL="336550" indent="9525"/>
            <a:r>
              <a:rPr lang="en-US" sz="3000" dirty="0" smtClean="0">
                <a:latin typeface="+mn-lt"/>
              </a:rPr>
              <a:t> - A single </a:t>
            </a:r>
            <a:r>
              <a:rPr lang="en-US" sz="3000" dirty="0" err="1" smtClean="0">
                <a:latin typeface="+mn-lt"/>
              </a:rPr>
              <a:t>nanowire</a:t>
            </a:r>
            <a:r>
              <a:rPr lang="en-US" sz="3000" dirty="0" smtClean="0">
                <a:latin typeface="+mn-lt"/>
              </a:rPr>
              <a:t> with 10 </a:t>
            </a:r>
            <a:r>
              <a:rPr lang="en-US" sz="3000" dirty="0" smtClean="0">
                <a:latin typeface="+mn-lt"/>
                <a:cs typeface="Arial" pitchFamily="34" charset="0"/>
              </a:rPr>
              <a:t>µm and radius 30 nm</a:t>
            </a:r>
            <a:endParaRPr lang="en-US" sz="3000" dirty="0" smtClean="0">
              <a:latin typeface="+mn-lt"/>
            </a:endParaRPr>
          </a:p>
        </p:txBody>
      </p:sp>
      <p:pic>
        <p:nvPicPr>
          <p:cNvPr id="150" name="Picture 149"/>
          <p:cNvPicPr/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0" y="13335000"/>
            <a:ext cx="4724400" cy="609600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171737" y="20384075"/>
            <a:ext cx="2514599" cy="237490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7907000" y="20320575"/>
            <a:ext cx="2588919" cy="243840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0650200" y="20366294"/>
            <a:ext cx="2743200" cy="2468881"/>
          </a:xfrm>
          <a:prstGeom prst="rect">
            <a:avLst/>
          </a:prstGeom>
        </p:spPr>
      </p:pic>
      <p:sp>
        <p:nvSpPr>
          <p:cNvPr id="154" name="Rectangle 153"/>
          <p:cNvSpPr/>
          <p:nvPr/>
        </p:nvSpPr>
        <p:spPr>
          <a:xfrm>
            <a:off x="14897100" y="23140737"/>
            <a:ext cx="1389856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Resolving </a:t>
            </a:r>
            <a:r>
              <a:rPr lang="en-US" sz="4800" dirty="0" smtClean="0"/>
              <a:t>Spatial Uncertainty</a:t>
            </a:r>
            <a:endParaRPr lang="en-US" sz="4800" dirty="0"/>
          </a:p>
        </p:txBody>
      </p:sp>
      <p:graphicFrame>
        <p:nvGraphicFramePr>
          <p:cNvPr id="155" name="Object 26"/>
          <p:cNvGraphicFramePr>
            <a:graphicFrameLocks noChangeAspect="1"/>
          </p:cNvGraphicFramePr>
          <p:nvPr/>
        </p:nvGraphicFramePr>
        <p:xfrm>
          <a:off x="24155400" y="24202787"/>
          <a:ext cx="4343400" cy="2915396"/>
        </p:xfrm>
        <a:graphic>
          <a:graphicData uri="http://schemas.openxmlformats.org/presentationml/2006/ole">
            <p:oleObj spid="_x0000_s1133" name="Visio" r:id="rId24" imgW="1940400" imgH="1293120" progId="">
              <p:embed/>
            </p:oleObj>
          </a:graphicData>
        </a:graphic>
      </p:graphicFrame>
      <p:sp>
        <p:nvSpPr>
          <p:cNvPr id="156" name="TextBox 102"/>
          <p:cNvSpPr txBox="1">
            <a:spLocks noChangeArrowheads="1"/>
          </p:cNvSpPr>
          <p:nvPr/>
        </p:nvSpPr>
        <p:spPr bwMode="auto">
          <a:xfrm>
            <a:off x="15011400" y="24155400"/>
            <a:ext cx="9067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latin typeface="Calibri" pitchFamily="34" charset="0"/>
              </a:rPr>
              <a:t>Local scan to measure thermal drift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Calibri" pitchFamily="34" charset="0"/>
              </a:rPr>
              <a:t> Representing the location of a </a:t>
            </a:r>
            <a:r>
              <a:rPr lang="en-US" sz="3000" dirty="0">
                <a:latin typeface="Calibri" pitchFamily="34" charset="0"/>
              </a:rPr>
              <a:t>nano-particle </a:t>
            </a:r>
            <a:r>
              <a:rPr lang="en-US" sz="3000" dirty="0" smtClean="0">
                <a:latin typeface="Calibri" pitchFamily="34" charset="0"/>
              </a:rPr>
              <a:t>with </a:t>
            </a:r>
            <a:r>
              <a:rPr lang="en-US" sz="3000" dirty="0">
                <a:latin typeface="Calibri" pitchFamily="34" charset="0"/>
              </a:rPr>
              <a:t>its center and </a:t>
            </a:r>
            <a:r>
              <a:rPr lang="en-US" sz="3000" dirty="0" smtClean="0">
                <a:latin typeface="Calibri" pitchFamily="34" charset="0"/>
              </a:rPr>
              <a:t>radius (R). </a:t>
            </a:r>
          </a:p>
          <a:p>
            <a:pPr>
              <a:buFontTx/>
              <a:buChar char="-"/>
            </a:pPr>
            <a:r>
              <a:rPr lang="en-US" sz="3000" dirty="0" smtClean="0">
                <a:latin typeface="Calibri" pitchFamily="34" charset="0"/>
              </a:rPr>
              <a:t> Updating the location with </a:t>
            </a:r>
            <a:r>
              <a:rPr lang="en-US" sz="3000" dirty="0">
                <a:latin typeface="Calibri" pitchFamily="34" charset="0"/>
              </a:rPr>
              <a:t>minimum of two scanning lines (Line L2 and V)</a:t>
            </a:r>
          </a:p>
        </p:txBody>
      </p:sp>
      <p:graphicFrame>
        <p:nvGraphicFramePr>
          <p:cNvPr id="157" name="Object 2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8178775"/>
              </p:ext>
            </p:extLst>
          </p:nvPr>
        </p:nvGraphicFramePr>
        <p:xfrm>
          <a:off x="24003000" y="28575000"/>
          <a:ext cx="4189412" cy="3810000"/>
        </p:xfrm>
        <a:graphic>
          <a:graphicData uri="http://schemas.openxmlformats.org/presentationml/2006/ole">
            <p:oleObj spid="_x0000_s1134" name="Visio" r:id="rId25" imgW="3604320" imgH="3862800" progId="">
              <p:embed/>
            </p:oleObj>
          </a:graphicData>
        </a:graphic>
      </p:graphicFrame>
      <p:sp>
        <p:nvSpPr>
          <p:cNvPr id="158" name="TextBox 69"/>
          <p:cNvSpPr txBox="1">
            <a:spLocks noChangeArrowheads="1"/>
          </p:cNvSpPr>
          <p:nvPr/>
        </p:nvSpPr>
        <p:spPr bwMode="auto">
          <a:xfrm>
            <a:off x="14935200" y="26618148"/>
            <a:ext cx="13639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latin typeface="Calibri" pitchFamily="34" charset="0"/>
              </a:rPr>
              <a:t> Strategic local scanning for drift compensation</a:t>
            </a:r>
          </a:p>
          <a:p>
            <a:r>
              <a:rPr lang="en-US" sz="3000" dirty="0">
                <a:latin typeface="Calibri" pitchFamily="34" charset="0"/>
              </a:rPr>
              <a:t> - </a:t>
            </a:r>
            <a:r>
              <a:rPr lang="en-US" sz="3000" dirty="0" smtClean="0">
                <a:latin typeface="Calibri" pitchFamily="34" charset="0"/>
              </a:rPr>
              <a:t>Dividing an </a:t>
            </a:r>
            <a:r>
              <a:rPr lang="en-US" sz="3000" dirty="0">
                <a:latin typeface="Calibri" pitchFamily="34" charset="0"/>
              </a:rPr>
              <a:t>AFM image </a:t>
            </a:r>
            <a:r>
              <a:rPr lang="en-US" sz="3000" dirty="0" smtClean="0">
                <a:latin typeface="Calibri" pitchFamily="34" charset="0"/>
              </a:rPr>
              <a:t>into </a:t>
            </a:r>
            <a:r>
              <a:rPr lang="en-US" sz="3000" dirty="0">
                <a:latin typeface="Calibri" pitchFamily="34" charset="0"/>
              </a:rPr>
              <a:t>several parts along vertical direction.</a:t>
            </a:r>
          </a:p>
          <a:p>
            <a:r>
              <a:rPr lang="en-US" sz="3000" dirty="0">
                <a:latin typeface="Calibri" pitchFamily="34" charset="0"/>
              </a:rPr>
              <a:t> - </a:t>
            </a:r>
            <a:r>
              <a:rPr lang="en-US" sz="3000" dirty="0" smtClean="0">
                <a:latin typeface="Calibri" pitchFamily="34" charset="0"/>
              </a:rPr>
              <a:t>Performing a </a:t>
            </a:r>
            <a:r>
              <a:rPr lang="en-US" sz="3000" dirty="0">
                <a:latin typeface="Calibri" pitchFamily="34" charset="0"/>
              </a:rPr>
              <a:t>quick local scan </a:t>
            </a:r>
            <a:r>
              <a:rPr lang="en-US" sz="3000" dirty="0" smtClean="0">
                <a:latin typeface="Calibri" pitchFamily="34" charset="0"/>
              </a:rPr>
              <a:t>in </a:t>
            </a:r>
            <a:r>
              <a:rPr lang="en-US" sz="3000" dirty="0">
                <a:latin typeface="Calibri" pitchFamily="34" charset="0"/>
              </a:rPr>
              <a:t>each part of the image to measure the drift </a:t>
            </a:r>
            <a:r>
              <a:rPr lang="en-US" sz="3000" dirty="0" smtClean="0">
                <a:latin typeface="Calibri" pitchFamily="34" charset="0"/>
              </a:rPr>
              <a:t>value</a:t>
            </a:r>
            <a:endParaRPr lang="en-US" sz="3000" dirty="0">
              <a:latin typeface="Calibri" pitchFamily="34" charset="0"/>
            </a:endParaRPr>
          </a:p>
          <a:p>
            <a:r>
              <a:rPr lang="en-US" sz="3000" dirty="0">
                <a:latin typeface="Calibri" pitchFamily="34" charset="0"/>
              </a:rPr>
              <a:t> - </a:t>
            </a:r>
            <a:r>
              <a:rPr lang="en-US" sz="3000" dirty="0" smtClean="0">
                <a:latin typeface="Calibri" pitchFamily="34" charset="0"/>
              </a:rPr>
              <a:t>The </a:t>
            </a:r>
            <a:r>
              <a:rPr lang="en-US" sz="3000" dirty="0">
                <a:latin typeface="Calibri" pitchFamily="34" charset="0"/>
              </a:rPr>
              <a:t>drift value is calculated in a small local area instead of the global image</a:t>
            </a:r>
          </a:p>
          <a:p>
            <a:endParaRPr lang="en-US" sz="3000" dirty="0">
              <a:latin typeface="Calibri" pitchFamily="34" charset="0"/>
            </a:endParaRPr>
          </a:p>
        </p:txBody>
      </p:sp>
      <p:sp>
        <p:nvSpPr>
          <p:cNvPr id="166" name="TextBox 97"/>
          <p:cNvSpPr txBox="1">
            <a:spLocks noChangeArrowheads="1"/>
          </p:cNvSpPr>
          <p:nvPr/>
        </p:nvSpPr>
        <p:spPr bwMode="auto">
          <a:xfrm>
            <a:off x="15240000" y="31442579"/>
            <a:ext cx="4191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>
                <a:latin typeface="Calibri" pitchFamily="34" charset="0"/>
              </a:rPr>
              <a:t>(a</a:t>
            </a:r>
            <a:r>
              <a:rPr lang="en-US" sz="2600" dirty="0" smtClean="0">
                <a:latin typeface="Calibri" pitchFamily="34" charset="0"/>
              </a:rPr>
              <a:t>) </a:t>
            </a:r>
            <a:r>
              <a:rPr lang="en-US" altLang="zh-CN" sz="2600" dirty="0" smtClean="0">
                <a:latin typeface="Calibri"/>
                <a:cs typeface="Calibri"/>
              </a:rPr>
              <a:t>before drift compensation</a:t>
            </a:r>
            <a:endParaRPr lang="en-US" sz="2600" dirty="0">
              <a:latin typeface="Calibri" pitchFamily="34" charset="0"/>
            </a:endParaRPr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228" y="17744630"/>
            <a:ext cx="3504572" cy="1828800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0" y="17754600"/>
            <a:ext cx="3504573" cy="1828800"/>
          </a:xfrm>
          <a:prstGeom prst="rect">
            <a:avLst/>
          </a:prstGeom>
        </p:spPr>
      </p:pic>
      <p:pic>
        <p:nvPicPr>
          <p:cNvPr id="105" name="Picture 2" descr="fig1.eps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286000" y="17602200"/>
            <a:ext cx="1048047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" name="Rectangle 3"/>
          <p:cNvSpPr>
            <a:spLocks noChangeArrowheads="1"/>
          </p:cNvSpPr>
          <p:nvPr/>
        </p:nvSpPr>
        <p:spPr bwMode="auto">
          <a:xfrm>
            <a:off x="1371600" y="15947648"/>
            <a:ext cx="13182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altLang="zh-CN" sz="3000" dirty="0" smtClean="0">
                <a:latin typeface="Calibri"/>
                <a:cs typeface="Calibri"/>
              </a:rPr>
              <a:t>Automatic </a:t>
            </a:r>
            <a:r>
              <a:rPr kumimoji="0" lang="en-US" altLang="zh-CN" sz="3000" dirty="0">
                <a:latin typeface="Calibri"/>
                <a:cs typeface="Calibri"/>
              </a:rPr>
              <a:t>formation of designed patterns of nanoscale objects is of fundamental importance in </a:t>
            </a:r>
            <a:r>
              <a:rPr kumimoji="0" lang="en-US" altLang="zh-CN" sz="3000" dirty="0" smtClean="0">
                <a:latin typeface="Calibri"/>
                <a:cs typeface="Calibri"/>
              </a:rPr>
              <a:t>nanotechnology. The </a:t>
            </a:r>
            <a:r>
              <a:rPr kumimoji="0" lang="en-US" altLang="zh-CN" sz="3000" dirty="0">
                <a:latin typeface="Calibri"/>
                <a:cs typeface="Calibri"/>
              </a:rPr>
              <a:t>development of a robust manipulation </a:t>
            </a:r>
            <a:r>
              <a:rPr kumimoji="0" lang="en-US" altLang="zh-CN" sz="3000" dirty="0" smtClean="0">
                <a:latin typeface="Calibri"/>
                <a:cs typeface="Calibri"/>
              </a:rPr>
              <a:t>method is a key </a:t>
            </a:r>
            <a:r>
              <a:rPr kumimoji="0" lang="en-US" altLang="zh-CN" sz="3000" dirty="0" smtClean="0">
                <a:latin typeface="Calibri"/>
                <a:cs typeface="Calibri"/>
              </a:rPr>
              <a:t>step to </a:t>
            </a:r>
            <a:r>
              <a:rPr kumimoji="0" lang="en-US" altLang="zh-CN" sz="3000" dirty="0" smtClean="0">
                <a:latin typeface="Calibri"/>
                <a:cs typeface="Calibri"/>
              </a:rPr>
              <a:t>achieve the goal.</a:t>
            </a:r>
            <a:endParaRPr kumimoji="0" lang="en-US" altLang="zh-CN" sz="30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2479000" y="11353800"/>
            <a:ext cx="5715000" cy="5715000"/>
          </a:xfrm>
          <a:prstGeom prst="rect">
            <a:avLst/>
          </a:prstGeom>
        </p:spPr>
      </p:pic>
      <p:sp>
        <p:nvSpPr>
          <p:cNvPr id="106" name="TextBox 44"/>
          <p:cNvSpPr txBox="1">
            <a:spLocks noChangeArrowheads="1"/>
          </p:cNvSpPr>
          <p:nvPr/>
        </p:nvSpPr>
        <p:spPr bwMode="auto">
          <a:xfrm>
            <a:off x="1066800" y="26974800"/>
            <a:ext cx="5791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Experimental Result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08" name="TextBox 97"/>
          <p:cNvSpPr txBox="1">
            <a:spLocks noChangeArrowheads="1"/>
          </p:cNvSpPr>
          <p:nvPr/>
        </p:nvSpPr>
        <p:spPr bwMode="auto">
          <a:xfrm>
            <a:off x="19278600" y="31442579"/>
            <a:ext cx="4191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(b) </a:t>
            </a:r>
            <a:r>
              <a:rPr lang="en-US" altLang="zh-CN" sz="2600" dirty="0" smtClean="0">
                <a:latin typeface="Calibri"/>
                <a:cs typeface="Calibri"/>
              </a:rPr>
              <a:t>After drift compensation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14" name="TextBox 97"/>
          <p:cNvSpPr txBox="1">
            <a:spLocks noChangeArrowheads="1"/>
          </p:cNvSpPr>
          <p:nvPr/>
        </p:nvSpPr>
        <p:spPr bwMode="auto">
          <a:xfrm>
            <a:off x="15011400" y="31892557"/>
            <a:ext cx="8991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Calibri"/>
                <a:cs typeface="Calibri"/>
              </a:rPr>
              <a:t>(Latex particles with a diameter of 50 nm in 20um×20um image)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115" name="TextBox 73"/>
          <p:cNvSpPr txBox="1">
            <a:spLocks noChangeArrowheads="1"/>
          </p:cNvSpPr>
          <p:nvPr/>
        </p:nvSpPr>
        <p:spPr bwMode="auto">
          <a:xfrm>
            <a:off x="29062363" y="5972175"/>
            <a:ext cx="1325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sz="3600" dirty="0">
                <a:latin typeface="Calibri" pitchFamily="34" charset="0"/>
              </a:rPr>
              <a:t> Inverse modeling </a:t>
            </a:r>
            <a:r>
              <a:rPr lang="en-US" sz="3600" dirty="0" smtClean="0">
                <a:latin typeface="Calibri" pitchFamily="34" charset="0"/>
              </a:rPr>
              <a:t>the dynamic </a:t>
            </a:r>
            <a:r>
              <a:rPr lang="en-US" sz="3600" dirty="0">
                <a:latin typeface="Calibri" pitchFamily="34" charset="0"/>
              </a:rPr>
              <a:t>behavior of piezoelectric actuator</a:t>
            </a:r>
          </a:p>
        </p:txBody>
      </p:sp>
      <p:pic>
        <p:nvPicPr>
          <p:cNvPr id="116" name="Picture 30" descr="C:\Documents and Settings\ArashK\Desktop\presentation\compensatedImage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547800" y="7731186"/>
            <a:ext cx="242728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31" descr="C:\Documents and Settings\ArashK\Desktop\angel_3s_10min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9718000" y="7751604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Box 100"/>
          <p:cNvSpPr txBox="1">
            <a:spLocks noChangeArrowheads="1"/>
          </p:cNvSpPr>
          <p:nvPr/>
        </p:nvSpPr>
        <p:spPr bwMode="auto">
          <a:xfrm>
            <a:off x="29108400" y="7751604"/>
            <a:ext cx="1310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(a)                                                                                                      (b)</a:t>
            </a:r>
          </a:p>
        </p:txBody>
      </p:sp>
      <p:sp>
        <p:nvSpPr>
          <p:cNvPr id="120" name="TextBox 103"/>
          <p:cNvSpPr txBox="1">
            <a:spLocks noChangeArrowheads="1"/>
          </p:cNvSpPr>
          <p:nvPr/>
        </p:nvSpPr>
        <p:spPr bwMode="auto">
          <a:xfrm>
            <a:off x="29489400" y="6553200"/>
            <a:ext cx="13182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Compensating </a:t>
            </a:r>
            <a:r>
              <a:rPr lang="en-US" sz="3200" dirty="0">
                <a:latin typeface="Calibri" pitchFamily="34" charset="0"/>
              </a:rPr>
              <a:t>nonlinear dynamic behaviors of </a:t>
            </a:r>
            <a:r>
              <a:rPr lang="en-US" sz="3200" dirty="0" smtClean="0">
                <a:latin typeface="Calibri" pitchFamily="34" charset="0"/>
              </a:rPr>
              <a:t>creep </a:t>
            </a:r>
            <a:r>
              <a:rPr lang="en-US" sz="3200" dirty="0">
                <a:latin typeface="Calibri" pitchFamily="34" charset="0"/>
              </a:rPr>
              <a:t>and hysteresis. </a:t>
            </a:r>
            <a:endParaRPr lang="en-US" sz="3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Infinite </a:t>
            </a:r>
            <a:r>
              <a:rPr lang="en-US" sz="3200" dirty="0">
                <a:latin typeface="Calibri" pitchFamily="34" charset="0"/>
              </a:rPr>
              <a:t>Impulse Response (IIR) model </a:t>
            </a:r>
            <a:r>
              <a:rPr lang="en-US" sz="3200" dirty="0" smtClean="0">
                <a:latin typeface="Calibri" pitchFamily="34" charset="0"/>
              </a:rPr>
              <a:t>is </a:t>
            </a:r>
            <a:r>
              <a:rPr lang="en-US" sz="3200" dirty="0">
                <a:latin typeface="Calibri" pitchFamily="34" charset="0"/>
              </a:rPr>
              <a:t>designed with </a:t>
            </a:r>
            <a:r>
              <a:rPr lang="en-US" sz="3200" dirty="0" smtClean="0">
                <a:latin typeface="Calibri" pitchFamily="34" charset="0"/>
              </a:rPr>
              <a:t>nano-indentation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3223200" y="8589804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G(t)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6347400" y="8589804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Ĝ</a:t>
            </a:r>
            <a:r>
              <a:rPr lang="en-US" sz="4000" baseline="30000" dirty="0"/>
              <a:t>-1</a:t>
            </a:r>
            <a:r>
              <a:rPr lang="en-US" sz="4000" dirty="0"/>
              <a:t>(t)</a:t>
            </a:r>
          </a:p>
        </p:txBody>
      </p:sp>
      <p:cxnSp>
        <p:nvCxnSpPr>
          <p:cNvPr id="123" name="Straight Arrow Connector 122"/>
          <p:cNvCxnSpPr>
            <a:endCxn id="121" idx="1"/>
          </p:cNvCxnSpPr>
          <p:nvPr/>
        </p:nvCxnSpPr>
        <p:spPr>
          <a:xfrm>
            <a:off x="32156400" y="8970804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21" idx="3"/>
            <a:endCxn id="122" idx="1"/>
          </p:cNvCxnSpPr>
          <p:nvPr/>
        </p:nvCxnSpPr>
        <p:spPr>
          <a:xfrm>
            <a:off x="35204400" y="8970804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13"/>
          <p:cNvSpPr txBox="1">
            <a:spLocks noChangeArrowheads="1"/>
          </p:cNvSpPr>
          <p:nvPr/>
        </p:nvSpPr>
        <p:spPr bwMode="auto">
          <a:xfrm>
            <a:off x="32994600" y="9428004"/>
            <a:ext cx="251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System model by IIR filter</a:t>
            </a:r>
          </a:p>
        </p:txBody>
      </p:sp>
      <p:sp>
        <p:nvSpPr>
          <p:cNvPr id="135" name="TextBox 115"/>
          <p:cNvSpPr txBox="1">
            <a:spLocks noChangeArrowheads="1"/>
          </p:cNvSpPr>
          <p:nvPr/>
        </p:nvSpPr>
        <p:spPr bwMode="auto">
          <a:xfrm>
            <a:off x="36195000" y="9416892"/>
            <a:ext cx="2819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Inverse discrete state space</a:t>
            </a:r>
          </a:p>
        </p:txBody>
      </p:sp>
      <p:sp>
        <p:nvSpPr>
          <p:cNvPr id="137" name="TextBox 97"/>
          <p:cNvSpPr txBox="1">
            <a:spLocks noChangeArrowheads="1"/>
          </p:cNvSpPr>
          <p:nvPr/>
        </p:nvSpPr>
        <p:spPr bwMode="auto">
          <a:xfrm>
            <a:off x="29539324" y="10156448"/>
            <a:ext cx="4191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latin typeface="+mn-lt"/>
                <a:cs typeface="Calibri"/>
              </a:rPr>
              <a:t>Before compensation</a:t>
            </a:r>
          </a:p>
          <a:p>
            <a:r>
              <a:rPr lang="en-US" sz="2600" dirty="0" smtClean="0">
                <a:latin typeface="+mn-lt"/>
                <a:cs typeface="Calibri"/>
              </a:rPr>
              <a:t>in 5 </a:t>
            </a:r>
            <a:r>
              <a:rPr lang="en-US" sz="2600" dirty="0" smtClean="0">
                <a:latin typeface="+mn-lt"/>
                <a:cs typeface="Arial" pitchFamily="34" charset="0"/>
              </a:rPr>
              <a:t>µm x 5 µm image</a:t>
            </a:r>
            <a:endParaRPr lang="en-US" sz="2600" dirty="0">
              <a:latin typeface="+mn-lt"/>
            </a:endParaRPr>
          </a:p>
        </p:txBody>
      </p:sp>
      <p:sp>
        <p:nvSpPr>
          <p:cNvPr id="139" name="TextBox 97"/>
          <p:cNvSpPr txBox="1">
            <a:spLocks noChangeArrowheads="1"/>
          </p:cNvSpPr>
          <p:nvPr/>
        </p:nvSpPr>
        <p:spPr bwMode="auto">
          <a:xfrm>
            <a:off x="39361241" y="10156448"/>
            <a:ext cx="4191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+mn-lt"/>
              </a:rPr>
              <a:t>After </a:t>
            </a:r>
            <a:r>
              <a:rPr lang="en-US" altLang="zh-CN" sz="2600" dirty="0" smtClean="0">
                <a:latin typeface="+mn-lt"/>
                <a:cs typeface="Calibri"/>
              </a:rPr>
              <a:t>compensation</a:t>
            </a:r>
          </a:p>
          <a:p>
            <a:r>
              <a:rPr lang="en-US" sz="2600" dirty="0" smtClean="0">
                <a:latin typeface="+mn-lt"/>
                <a:cs typeface="Calibri"/>
              </a:rPr>
              <a:t>in 5 </a:t>
            </a:r>
            <a:r>
              <a:rPr lang="en-US" sz="2600" dirty="0" smtClean="0">
                <a:latin typeface="+mn-lt"/>
                <a:cs typeface="Arial" pitchFamily="34" charset="0"/>
              </a:rPr>
              <a:t>µm x 5 µm image</a:t>
            </a:r>
            <a:endParaRPr lang="en-US" sz="2600" dirty="0" smtClean="0"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9076869" y="11277600"/>
            <a:ext cx="1389856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23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/>
              <a:t>Manipulation of the Position and Shape of </a:t>
            </a:r>
            <a:r>
              <a:rPr lang="en-US" sz="4800" dirty="0" err="1" smtClean="0"/>
              <a:t>Nanowires</a:t>
            </a:r>
            <a:endParaRPr lang="en-US" sz="4800" dirty="0"/>
          </a:p>
        </p:txBody>
      </p:sp>
      <p:sp>
        <p:nvSpPr>
          <p:cNvPr id="159" name="TextBox 44"/>
          <p:cNvSpPr txBox="1">
            <a:spLocks noChangeArrowheads="1"/>
          </p:cNvSpPr>
          <p:nvPr/>
        </p:nvSpPr>
        <p:spPr bwMode="auto">
          <a:xfrm>
            <a:off x="29184600" y="19964400"/>
            <a:ext cx="1150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sz="3200" b="1" dirty="0" smtClean="0">
                <a:latin typeface="Calibri" pitchFamily="34" charset="0"/>
              </a:rPr>
              <a:t> Experimental study for tip based CNT manipulation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60" name="TextBox 102"/>
          <p:cNvSpPr txBox="1">
            <a:spLocks noChangeArrowheads="1"/>
          </p:cNvSpPr>
          <p:nvPr/>
        </p:nvSpPr>
        <p:spPr bwMode="auto">
          <a:xfrm>
            <a:off x="29184600" y="20650200"/>
            <a:ext cx="6858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Calibri" pitchFamily="34" charset="0"/>
              </a:rPr>
              <a:t> AFM based mechanical manipulation of CNTs in the tapping mode </a:t>
            </a:r>
          </a:p>
          <a:p>
            <a:pPr marL="284163" indent="-284163"/>
            <a:r>
              <a:rPr lang="en-US" sz="3000" dirty="0" smtClean="0">
                <a:latin typeface="Calibri" pitchFamily="34" charset="0"/>
              </a:rPr>
              <a:t>- </a:t>
            </a:r>
            <a:r>
              <a:rPr lang="en-US" sz="3000" dirty="0" smtClean="0">
                <a:latin typeface="Calibri"/>
                <a:cs typeface="Calibri"/>
              </a:rPr>
              <a:t> The tip approaches the substrate until </a:t>
            </a:r>
            <a:r>
              <a:rPr lang="en-US" sz="3000" dirty="0" smtClean="0">
                <a:latin typeface="Calibri" pitchFamily="34" charset="0"/>
              </a:rPr>
              <a:t>the deflection signal reaches the threshold value.</a:t>
            </a:r>
          </a:p>
          <a:p>
            <a:pPr marL="220663" indent="-220663"/>
            <a:r>
              <a:rPr lang="en-US" sz="3000" dirty="0" smtClean="0">
                <a:latin typeface="Calibri" pitchFamily="34" charset="0"/>
              </a:rPr>
              <a:t>- During the manipulation process, AFM feedback system and the dither piezo that oscillates the cantilever are off.    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161" name="TextBox 69"/>
          <p:cNvSpPr txBox="1">
            <a:spLocks noChangeArrowheads="1"/>
          </p:cNvSpPr>
          <p:nvPr/>
        </p:nvSpPr>
        <p:spPr bwMode="auto">
          <a:xfrm>
            <a:off x="35890200" y="23453229"/>
            <a:ext cx="7162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Calibri" pitchFamily="34" charset="0"/>
              </a:rPr>
              <a:t>[(1) ~ (5)]  Pushing a CNT at the center point and the center point</a:t>
            </a:r>
            <a:endParaRPr lang="en-US" sz="2600" dirty="0">
              <a:latin typeface="Calibri" pitchFamily="34" charset="0"/>
            </a:endParaRPr>
          </a:p>
          <a:p>
            <a:pPr marL="288925" indent="-288925"/>
            <a:r>
              <a:rPr lang="en-US" sz="2600" dirty="0" smtClean="0">
                <a:latin typeface="Calibri" pitchFamily="34" charset="0"/>
              </a:rPr>
              <a:t>[(a) ~ (d)]  unbending with a series of manipulation</a:t>
            </a:r>
            <a:endParaRPr lang="en-US" sz="2600" dirty="0">
              <a:latin typeface="Calibri" pitchFamily="34" charset="0"/>
            </a:endParaRPr>
          </a:p>
        </p:txBody>
      </p:sp>
      <p:pic>
        <p:nvPicPr>
          <p:cNvPr id="162" name="Picture 159" descr="C:\Documents and Settings\ArashK\Desktop\cnt2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5986872" y="20582526"/>
            <a:ext cx="6913728" cy="2810874"/>
          </a:xfrm>
          <a:prstGeom prst="rect">
            <a:avLst/>
          </a:prstGeom>
          <a:noFill/>
        </p:spPr>
      </p:pic>
      <p:pic>
        <p:nvPicPr>
          <p:cNvPr id="1135" name="Picture 111" descr="E:\Seungcheol\Dropbox\Poster\drift1 copy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6002000" y="28727400"/>
            <a:ext cx="2762250" cy="2767013"/>
          </a:xfrm>
          <a:prstGeom prst="rect">
            <a:avLst/>
          </a:prstGeom>
          <a:noFill/>
        </p:spPr>
      </p:pic>
      <p:pic>
        <p:nvPicPr>
          <p:cNvPr id="1136" name="Picture 112" descr="E:\Seungcheol\Dropbox\Poster\drift2 copy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0034250" y="28727400"/>
            <a:ext cx="2749550" cy="2767012"/>
          </a:xfrm>
          <a:prstGeom prst="rect">
            <a:avLst/>
          </a:prstGeom>
          <a:noFill/>
        </p:spPr>
      </p:pic>
      <p:pic>
        <p:nvPicPr>
          <p:cNvPr id="119" name="Picture 11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781800" y="20944559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TextBox 44"/>
          <p:cNvSpPr txBox="1">
            <a:spLocks noChangeArrowheads="1"/>
          </p:cNvSpPr>
          <p:nvPr/>
        </p:nvSpPr>
        <p:spPr bwMode="auto">
          <a:xfrm>
            <a:off x="7162800" y="20318848"/>
            <a:ext cx="5791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Partial Localization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42" name="TextBox 44"/>
          <p:cNvSpPr txBox="1">
            <a:spLocks noChangeArrowheads="1"/>
          </p:cNvSpPr>
          <p:nvPr/>
        </p:nvSpPr>
        <p:spPr bwMode="auto">
          <a:xfrm>
            <a:off x="1066800" y="20318848"/>
            <a:ext cx="5791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13"/>
              </a:buBlip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latin typeface="Calibri" pitchFamily="34" charset="0"/>
              </a:rPr>
              <a:t>Sequential Parallel Pushing</a:t>
            </a:r>
            <a:endParaRPr lang="en-US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8080</TotalTime>
  <Words>801</Words>
  <Application>Microsoft Office PowerPoint</Application>
  <PresentationFormat>Custom</PresentationFormat>
  <Paragraphs>117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Equation</vt:lpstr>
      <vt:lpstr>Visio</vt:lpstr>
      <vt:lpstr>Slide 1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 SYSTEM</dc:creator>
  <cp:lastModifiedBy>Xiaoping Qian</cp:lastModifiedBy>
  <cp:revision>48</cp:revision>
  <dcterms:created xsi:type="dcterms:W3CDTF">2011-07-19T17:28:11Z</dcterms:created>
  <dcterms:modified xsi:type="dcterms:W3CDTF">2012-09-05T19:51:29Z</dcterms:modified>
</cp:coreProperties>
</file>