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0233600" cy="29260800"/>
  <p:notesSz cx="7010400" cy="9296400"/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65A"/>
    <a:srgbClr val="E6E0EC"/>
    <a:srgbClr val="1E85DB"/>
    <a:srgbClr val="5090AD"/>
    <a:srgbClr val="5791A8"/>
    <a:srgbClr val="4A889E"/>
    <a:srgbClr val="000000"/>
    <a:srgbClr val="428DC4"/>
    <a:srgbClr val="4DAAE2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592" y="656"/>
      </p:cViewPr>
      <p:guideLst>
        <p:guide orient="horz" pos="9216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9089816"/>
            <a:ext cx="34198560" cy="6272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6581120"/>
            <a:ext cx="2816352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6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171792"/>
            <a:ext cx="9052560" cy="249665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171792"/>
            <a:ext cx="26487120" cy="249665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3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18802775"/>
            <a:ext cx="34198560" cy="581152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2401978"/>
            <a:ext cx="34198560" cy="64007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7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6827522"/>
            <a:ext cx="17769840" cy="19310775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6827522"/>
            <a:ext cx="17769840" cy="19310775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4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6549817"/>
            <a:ext cx="17776827" cy="2729651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9279468"/>
            <a:ext cx="17776827" cy="16858829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6549817"/>
            <a:ext cx="17783810" cy="2729651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9279468"/>
            <a:ext cx="17783810" cy="16858829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3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0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8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165013"/>
            <a:ext cx="13236577" cy="495808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165016"/>
            <a:ext cx="22491700" cy="2497328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123096"/>
            <a:ext cx="13236577" cy="200152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8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0482560"/>
            <a:ext cx="24140160" cy="241808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614507"/>
            <a:ext cx="24140160" cy="1755648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2900642"/>
            <a:ext cx="24140160" cy="343407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9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171789"/>
            <a:ext cx="36210240" cy="48768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6827522"/>
            <a:ext cx="36210240" cy="19310775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7120430"/>
            <a:ext cx="9387840" cy="1557867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99A64-9CD0-490B-B30F-7CF7D2062BAA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27120430"/>
            <a:ext cx="12740640" cy="1557867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27120430"/>
            <a:ext cx="9387840" cy="1557867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D69D-5F1F-4BB5-8D04-B9B9A6D0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024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3762024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3762024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3762024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3762024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microsoft.com/office/2007/relationships/hdphoto" Target="../media/hdphoto2.wdp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hizeck@uw.edu" TargetMode="External"/><Relationship Id="rId3" Type="http://schemas.openxmlformats.org/officeDocument/2006/relationships/hyperlink" Target="mailto:yoshi@cs.washington.edu" TargetMode="External"/><Relationship Id="rId4" Type="http://schemas.openxmlformats.org/officeDocument/2006/relationships/hyperlink" Target="mailto:tbonaci@uw.edu" TargetMode="External"/><Relationship Id="rId5" Type="http://schemas.openxmlformats.org/officeDocument/2006/relationships/hyperlink" Target="mailto:jeffherr@uw.edu" TargetMode="External"/><Relationship Id="rId6" Type="http://schemas.openxmlformats.org/officeDocument/2006/relationships/hyperlink" Target="mailto:junjiey@uw.edu" TargetMode="External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148947"/>
            <a:ext cx="321564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CPS: Breakthrough: Secure </a:t>
            </a:r>
            <a:r>
              <a:rPr lang="en-US" sz="7000" b="1" dirty="0" err="1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Telerobotics</a:t>
            </a:r>
            <a:endParaRPr lang="en-US" sz="7000" b="1" dirty="0" smtClean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  <a:p>
            <a:pPr algn="ctr"/>
            <a:r>
              <a:rPr lang="en-US" sz="6600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Demonstration and  Evaluation of Cyber-Security Attacks on </a:t>
            </a:r>
            <a:r>
              <a:rPr lang="en-US" sz="6600" dirty="0" err="1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Telerobotic</a:t>
            </a:r>
            <a:r>
              <a:rPr lang="en-US" sz="6600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 Systems</a:t>
            </a:r>
            <a:endParaRPr lang="en-US" sz="6600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    </a:t>
            </a:r>
          </a:p>
          <a:p>
            <a:pPr>
              <a:tabLst>
                <a:tab pos="6343650" algn="l"/>
                <a:tab pos="12744450" algn="l"/>
                <a:tab pos="19716750" algn="l"/>
                <a:tab pos="20631150" algn="l"/>
                <a:tab pos="26060400" algn="l"/>
              </a:tabLst>
            </a:pPr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Howard Jay Chizeck (PI) 	Tadayoshi Kohno (Co-PI)  	Tamara </a:t>
            </a:r>
            <a:r>
              <a:rPr lang="en-US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Bonaci</a:t>
            </a:r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 (Grad. RA)  	Jeffery Herron (Grad. RA)	Junjie Yan (Grad. RA)</a:t>
            </a:r>
          </a:p>
          <a:p>
            <a:pPr>
              <a:tabLst>
                <a:tab pos="6515100" algn="l"/>
                <a:tab pos="12515850" algn="l"/>
                <a:tab pos="13773150" algn="l"/>
                <a:tab pos="14801850" algn="l"/>
                <a:tab pos="20802600" algn="l"/>
                <a:tab pos="27146250" algn="l"/>
              </a:tabLst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        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  <a:hlinkClick r:id="rId2"/>
              </a:rPr>
              <a:t>chizeck@uw.edu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                  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  <a:hlinkClick r:id="rId3"/>
              </a:rPr>
              <a:t>yoshi@cs.washington.edu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	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	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  <a:hlinkClick r:id="rId4"/>
              </a:rPr>
              <a:t>tbonaci@uw.edu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	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  <a:hlinkClick r:id="rId5"/>
              </a:rPr>
              <a:t>jeffherr@uw.edu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	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  <a:hlinkClick r:id="rId6"/>
              </a:rPr>
              <a:t>junjiey@uw.edu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 </a:t>
            </a:r>
            <a:endParaRPr lang="en-US" altLang="zh-C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385137"/>
            <a:ext cx="4179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Introduction</a:t>
            </a:r>
            <a:endParaRPr lang="en-US" sz="5500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81048" y="11125200"/>
            <a:ext cx="85313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Experimental Analysis</a:t>
            </a:r>
            <a:endParaRPr lang="en-US" sz="5500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1024681"/>
            <a:ext cx="6172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Telerobotic</a:t>
            </a:r>
            <a:r>
              <a:rPr lang="zh-CN" altLang="en-US" sz="5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 </a:t>
            </a:r>
            <a:r>
              <a:rPr lang="en-US" altLang="zh-CN" sz="5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Systems</a:t>
            </a:r>
            <a:endParaRPr lang="en-US" sz="5500" b="1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96937" y="5334001"/>
            <a:ext cx="93174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Results: Threats</a:t>
            </a:r>
            <a:r>
              <a:rPr lang="zh-CN" altLang="en-US" sz="5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 </a:t>
            </a:r>
            <a:r>
              <a:rPr lang="en-US" altLang="zh-CN" sz="5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Evaluation</a:t>
            </a:r>
            <a:endParaRPr lang="en-US" sz="5500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465" y="26800314"/>
            <a:ext cx="260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References</a:t>
            </a:r>
            <a:endParaRPr lang="en-US" sz="4000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355800"/>
            <a:ext cx="2283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[1]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T. Yusuf, T.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Bonaci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, T. Kohno, H.J. Chizeck, “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Dr. Hacker, I Presume? An Experimentally-based Discussion about Security of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Teleoperated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Surgical Systems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”, 2014 USENIX Summit on Health Information Technologies, San Diego, CA, August 2014.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[2] T.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Bonaci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, J. Yan, J. Herron, T. Kohno, H. J. Chizeck, “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Experimental Analysis of Denial-of-Service Attacks on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Teleoperated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Robotic Systems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”, submitted to the 6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ACM/IEEE International Conference on Cyber-Physical Systems, Seattle, WA, April 2015.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[3]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Bonaci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, J. Herron, T. Yusuf, J. Yan. T. Kohno, H. J. Chizeck, “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To Make a Robot Secure: An Experimental Analysis of Cyber Security Threats Against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Teleoperated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Surgical Robotics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”, submitted to the 2015 IEEE International Conference on Robotics and Automation, Seattle, WA,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May 2015.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26800" y="27127200"/>
            <a:ext cx="13982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Acknowledgement: </a:t>
            </a:r>
          </a:p>
          <a:p>
            <a:pPr lvl="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This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work was funded by the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National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Science Foundation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</a:endParaRPr>
          </a:p>
          <a:p>
            <a:pPr lvl="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NSF Grant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1329751 CPS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: Breakthrough: Secure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Telerobotics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)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).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" y="6400800"/>
            <a:ext cx="13563600" cy="4495800"/>
          </a:xfrm>
          <a:prstGeom prst="roundRect">
            <a:avLst/>
          </a:prstGeom>
          <a:solidFill>
            <a:srgbClr val="E6E0EC"/>
          </a:solidFill>
          <a:ln w="15875">
            <a:solidFill>
              <a:srgbClr val="2206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4800" y="11963400"/>
            <a:ext cx="13716000" cy="6185119"/>
          </a:xfrm>
          <a:prstGeom prst="roundRect">
            <a:avLst/>
          </a:prstGeom>
          <a:noFill/>
          <a:ln w="15875">
            <a:solidFill>
              <a:srgbClr val="2206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537324" y="6324600"/>
            <a:ext cx="10162876" cy="10591800"/>
          </a:xfrm>
          <a:prstGeom prst="roundRect">
            <a:avLst/>
          </a:prstGeom>
          <a:noFill/>
          <a:ln w="15875">
            <a:solidFill>
              <a:srgbClr val="2206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62821" y="16916400"/>
            <a:ext cx="96563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Conclusion and Next Steps</a:t>
            </a:r>
            <a:endParaRPr lang="en-US" sz="5500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9489400" y="17907001"/>
            <a:ext cx="10439400" cy="9067800"/>
          </a:xfrm>
          <a:prstGeom prst="roundRect">
            <a:avLst/>
          </a:prstGeom>
          <a:solidFill>
            <a:srgbClr val="E6E0EC"/>
          </a:solidFill>
          <a:ln w="15875">
            <a:solidFill>
              <a:srgbClr val="2206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4325600" y="12039600"/>
            <a:ext cx="14782800" cy="14760713"/>
          </a:xfrm>
          <a:prstGeom prst="roundRect">
            <a:avLst/>
          </a:prstGeom>
          <a:noFill/>
          <a:ln w="15875">
            <a:solidFill>
              <a:srgbClr val="2206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8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" b="99500" l="0" r="100000"/>
                    </a14:imgEffect>
                    <a14:imgEffect>
                      <a14:sharpenSoften amount="65000"/>
                    </a14:imgEffect>
                    <a14:imgEffect>
                      <a14:brightnessContrast bright="-1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962400" cy="3962400"/>
          </a:xfrm>
          <a:prstGeom prst="rect">
            <a:avLst/>
          </a:prstGeom>
        </p:spPr>
      </p:pic>
      <p:pic>
        <p:nvPicPr>
          <p:cNvPr id="25" name="图片 24" descr="CSElogo2text_10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00" y="2133600"/>
            <a:ext cx="2209800" cy="22429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04600" y="381000"/>
            <a:ext cx="2362200" cy="1417320"/>
          </a:xfrm>
          <a:prstGeom prst="rect">
            <a:avLst/>
          </a:prstGeom>
        </p:spPr>
      </p:pic>
      <p:sp>
        <p:nvSpPr>
          <p:cNvPr id="44" name="TextBox 8"/>
          <p:cNvSpPr txBox="1"/>
          <p:nvPr/>
        </p:nvSpPr>
        <p:spPr>
          <a:xfrm>
            <a:off x="685800" y="18364200"/>
            <a:ext cx="2819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Problem</a:t>
            </a:r>
            <a:endParaRPr lang="en-US" sz="5500" b="1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</p:txBody>
      </p:sp>
      <p:sp>
        <p:nvSpPr>
          <p:cNvPr id="45" name="Rounded Rectangle 29"/>
          <p:cNvSpPr/>
          <p:nvPr/>
        </p:nvSpPr>
        <p:spPr>
          <a:xfrm>
            <a:off x="304800" y="19298478"/>
            <a:ext cx="13639800" cy="7600122"/>
          </a:xfrm>
          <a:prstGeom prst="roundRect">
            <a:avLst/>
          </a:prstGeom>
          <a:noFill/>
          <a:ln w="15875">
            <a:solidFill>
              <a:srgbClr val="2206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14478000" y="5462081"/>
            <a:ext cx="141557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Approach: Threats Identification and Evaluation</a:t>
            </a:r>
            <a:endParaRPr lang="en-US" sz="5500" b="1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/>
            </a:endParaRPr>
          </a:p>
        </p:txBody>
      </p:sp>
      <p:sp>
        <p:nvSpPr>
          <p:cNvPr id="47" name="Rounded Rectangle 29"/>
          <p:cNvSpPr/>
          <p:nvPr/>
        </p:nvSpPr>
        <p:spPr>
          <a:xfrm>
            <a:off x="14325600" y="6400800"/>
            <a:ext cx="14859000" cy="4800600"/>
          </a:xfrm>
          <a:prstGeom prst="roundRect">
            <a:avLst/>
          </a:prstGeom>
          <a:noFill/>
          <a:ln w="15875">
            <a:solidFill>
              <a:srgbClr val="2206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85800" y="6477000"/>
            <a:ext cx="1333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This project </a:t>
            </a:r>
            <a:r>
              <a:rPr kumimoji="1"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developing methods and tools </a:t>
            </a:r>
            <a:r>
              <a:rPr kumimoji="1" lang="en-US" altLang="zh-C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enhance </a:t>
            </a:r>
            <a:r>
              <a:rPr kumimoji="1" lang="en-US" altLang="zh-CN" sz="3500" b="1" dirty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security, privacy and safety </a:t>
            </a:r>
            <a:r>
              <a:rPr kumimoji="1" lang="en-US" altLang="zh-C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</a:t>
            </a:r>
            <a:r>
              <a:rPr kumimoji="1" lang="en-US" altLang="zh-CN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telerobotic</a:t>
            </a:r>
            <a:r>
              <a:rPr kumimoji="1" lang="en-US" altLang="zh-C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kumimoji="1"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systems</a:t>
            </a:r>
          </a:p>
          <a:p>
            <a:r>
              <a:rPr kumimoji="1"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Expected results: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kumimoji="1"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Mechanism to prevent </a:t>
            </a:r>
            <a:r>
              <a:rPr kumimoji="1" lang="en-US" altLang="zh-C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security threats </a:t>
            </a:r>
            <a:r>
              <a:rPr kumimoji="1"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against </a:t>
            </a:r>
            <a:r>
              <a:rPr kumimoji="1" lang="en-US" altLang="zh-CN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telerobotic</a:t>
            </a:r>
            <a:r>
              <a:rPr kumimoji="1"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systems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kumimoji="1"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Tools for monitoring </a:t>
            </a:r>
            <a:r>
              <a:rPr kumimoji="1" lang="en-US" altLang="zh-C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</a:t>
            </a:r>
            <a:r>
              <a:rPr kumimoji="1"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detection of unexpected </a:t>
            </a:r>
            <a:r>
              <a:rPr kumimoji="1" lang="en-US" altLang="zh-C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malicious </a:t>
            </a:r>
            <a:r>
              <a:rPr kumimoji="1"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activities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kumimoji="1"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Methods to correct </a:t>
            </a:r>
            <a:r>
              <a:rPr kumimoji="1" lang="en-US" altLang="zh-C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errors caused by random failures and malicious </a:t>
            </a:r>
            <a:r>
              <a:rPr kumimoji="1"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actions</a:t>
            </a:r>
            <a:endParaRPr kumimoji="1" lang="zh-CN" alt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2" name="TextBox 27"/>
          <p:cNvSpPr txBox="1"/>
          <p:nvPr/>
        </p:nvSpPr>
        <p:spPr>
          <a:xfrm>
            <a:off x="15087600" y="12268200"/>
            <a:ext cx="13393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Impact of attacks evaluated  through a series of experiments involving human subjects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09600" y="12039600"/>
            <a:ext cx="13335000" cy="58887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Systems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where human operators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interact with remote robots through communication networks</a:t>
            </a:r>
            <a:endParaRPr lang="en-US" altLang="zh-C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2000"/>
              </a:spcBef>
            </a:pPr>
            <a:r>
              <a:rPr lang="en-US" altLang="zh-CN" sz="4000" b="1" dirty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Application areas:</a:t>
            </a:r>
          </a:p>
          <a:p>
            <a:pPr marL="1143000" lvl="2" indent="-6858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Robotic surgery</a:t>
            </a:r>
          </a:p>
          <a:p>
            <a:pPr marL="1143000" lvl="2" indent="-6858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Military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missions</a:t>
            </a:r>
          </a:p>
          <a:p>
            <a:pPr marL="1143000" lvl="2" indent="-6858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Search 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rescue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robotics</a:t>
            </a:r>
          </a:p>
          <a:p>
            <a:pPr marL="0" lvl="1" indent="-1423812">
              <a:spcBef>
                <a:spcPts val="1000"/>
              </a:spcBef>
            </a:pPr>
            <a:r>
              <a:rPr lang="en-US" altLang="zh-CN" sz="40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Next generation </a:t>
            </a:r>
            <a:r>
              <a:rPr lang="en-US" altLang="zh-CN" sz="4000" b="1" dirty="0" err="1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telerobotic</a:t>
            </a:r>
            <a:r>
              <a:rPr lang="en-US" altLang="zh-CN" sz="40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systems -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expected to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u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 the existing publicly available networks, combined with ad-hoc wireless and satellite networks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38200" y="19354800"/>
            <a:ext cx="1303020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Open and uncontrollable communication </a:t>
            </a:r>
            <a:r>
              <a:rPr lang="en-US" altLang="zh-CN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mediums </a:t>
            </a:r>
            <a:r>
              <a:rPr lang="en-US" altLang="zh-C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zh-CN" sz="4000" b="1" dirty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malicious entities (attackers) can disrupt or take over operator-robot </a:t>
            </a:r>
            <a:r>
              <a:rPr lang="en-US" altLang="zh-CN" sz="40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communication</a:t>
            </a:r>
          </a:p>
          <a:p>
            <a:endParaRPr lang="en-US" altLang="zh-CN" sz="4000" b="1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n-US" altLang="zh-CN" sz="4000" b="1" dirty="0" smtClean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n-US" altLang="zh-CN" sz="4000" b="1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n-US" altLang="zh-CN" sz="4000" b="1" dirty="0" smtClean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zh-CN" sz="3500" b="1" dirty="0" smtClean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zh-CN" sz="3500" b="1" dirty="0" smtClean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zh-CN" sz="3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Challenges:</a:t>
            </a:r>
          </a:p>
          <a:p>
            <a:pPr marL="1371600" lvl="1" indent="-742950">
              <a:buFont typeface="+mj-lt"/>
              <a:buAutoNum type="arabicPeriod"/>
            </a:pPr>
            <a:r>
              <a:rPr lang="en-US" altLang="zh-CN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How easy would it be for an attacker to compromise a </a:t>
            </a:r>
            <a:r>
              <a:rPr lang="en-US" altLang="zh-CN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telerobotic</a:t>
            </a:r>
            <a:r>
              <a:rPr lang="en-US" altLang="zh-CN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system?</a:t>
            </a:r>
          </a:p>
          <a:p>
            <a:pPr marL="1371600" lvl="1" indent="-742950">
              <a:buFont typeface="+mj-lt"/>
              <a:buAutoNum type="arabicPeriod"/>
            </a:pPr>
            <a:r>
              <a:rPr lang="en-US" altLang="zh-CN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 would be the application and consequences of such cyber security attacks?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4630400" y="6553200"/>
            <a:ext cx="144780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000"/>
              </a:spcAft>
            </a:pPr>
            <a:r>
              <a:rPr lang="en-US" altLang="zh-CN" sz="40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Attack classification, based on the impact on human operators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marL="1371600" lvl="2" indent="-742950">
              <a:spcAft>
                <a:spcPts val="1000"/>
              </a:spcAft>
              <a:buFont typeface="+mj-lt"/>
              <a:buAutoNum type="arabicPeriod"/>
            </a:pP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Intention modification</a:t>
            </a:r>
          </a:p>
          <a:p>
            <a:pPr marL="1371600" lvl="2" indent="-742950">
              <a:spcAft>
                <a:spcPts val="1000"/>
              </a:spcAft>
              <a:buFont typeface="+mj-lt"/>
              <a:buAutoNum type="arabicPeriod"/>
            </a:pP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Intention manipulation</a:t>
            </a:r>
          </a:p>
          <a:p>
            <a:pPr marL="1371600" lvl="2" indent="-742950">
              <a:spcAft>
                <a:spcPts val="1000"/>
              </a:spcAft>
              <a:buFont typeface="+mj-lt"/>
              <a:buAutoNum type="arabicPeriod"/>
            </a:pP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Hijacking</a:t>
            </a:r>
          </a:p>
          <a:p>
            <a:r>
              <a:rPr kumimoji="1" lang="en-US" altLang="zh-CN" sz="40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Attacker’s position in the network:</a:t>
            </a:r>
          </a:p>
          <a:p>
            <a:pPr marL="1371600" lvl="1" indent="-914400">
              <a:buFont typeface="+mj-lt"/>
              <a:buAutoNum type="alphaLcPeriod"/>
            </a:pPr>
            <a:r>
              <a:rPr kumimoji="1" lang="en-US" altLang="zh-CN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Network observer</a:t>
            </a:r>
          </a:p>
          <a:p>
            <a:pPr marL="1371600" lvl="1" indent="-914400">
              <a:buFont typeface="+mj-lt"/>
              <a:buAutoNum type="alphaLcPeriod"/>
            </a:pPr>
            <a:r>
              <a:rPr kumimoji="1" lang="en-US" altLang="zh-CN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Network intermediary</a:t>
            </a:r>
            <a:endParaRPr kumimoji="1" lang="zh-CN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9946600" y="6629400"/>
            <a:ext cx="9753600" cy="1032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2000"/>
              </a:spcBef>
              <a:spcAft>
                <a:spcPts val="1000"/>
              </a:spcAft>
            </a:pPr>
            <a:r>
              <a:rPr lang="en-US" altLang="zh-CN" sz="38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Operator ‘s intent reordering:</a:t>
            </a:r>
          </a:p>
          <a:p>
            <a:pPr marL="914400" lvl="2" indent="-685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Control messages delivered to the robot out-of-order</a:t>
            </a:r>
          </a:p>
          <a:p>
            <a:pPr marL="914400" lvl="2" indent="-685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Result: 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jerky motion of robot’s arms – noticeable by operators</a:t>
            </a:r>
          </a:p>
          <a:p>
            <a:pPr marL="0" lvl="1">
              <a:spcBef>
                <a:spcPts val="2000"/>
              </a:spcBef>
              <a:spcAft>
                <a:spcPts val="1000"/>
              </a:spcAft>
            </a:pPr>
            <a:r>
              <a:rPr lang="en-US" altLang="zh-CN" sz="38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Operator’s intent loss:</a:t>
            </a:r>
          </a:p>
          <a:p>
            <a:pPr marL="914400" lvl="2" indent="-685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C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ontrol messages randomly dropped</a:t>
            </a:r>
          </a:p>
          <a:p>
            <a:pPr marL="914400" lvl="2" indent="-685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Single packet: 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acceptable packet dropping rate ≤ 55%</a:t>
            </a:r>
          </a:p>
          <a:p>
            <a:pPr marL="914400" lvl="2" indent="-6858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Groups of 100 consecutive packets: </a:t>
            </a:r>
            <a:r>
              <a:rPr lang="en-US" altLang="zh-C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acceptable packet dropping rate ≤ 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20%</a:t>
            </a:r>
            <a:endParaRPr lang="en-US" altLang="zh-CN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  <a:sym typeface="Wingdings" panose="05000000000000000000" pitchFamily="2" charset="2"/>
            </a:endParaRPr>
          </a:p>
          <a:p>
            <a:pPr marL="0" lvl="1">
              <a:spcBef>
                <a:spcPts val="2000"/>
              </a:spcBef>
              <a:spcAft>
                <a:spcPts val="1000"/>
              </a:spcAft>
            </a:pPr>
            <a:r>
              <a:rPr lang="en-US" altLang="zh-CN" sz="38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Operator’s intent delay and Denial-of-service:</a:t>
            </a: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Both attacks increase</a:t>
            </a:r>
            <a:r>
              <a:rPr lang="zh-CN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</a:t>
            </a:r>
            <a:r>
              <a:rPr lang="zh-CN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overall procedure time and the subjective assessment of difficulty</a:t>
            </a:r>
            <a:endParaRPr lang="en-US" altLang="zh-CN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Different delay types tested – constant, uniformly distributed, normally distributed </a:t>
            </a: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Gaussian distributed delays have the worst impact</a:t>
            </a: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altLang="zh-CN" sz="30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Denial-of-service attacks: </a:t>
            </a:r>
            <a:r>
              <a:rPr lang="en-US" altLang="zh-C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learning effect observed  </a:t>
            </a:r>
            <a:r>
              <a:rPr lang="en-US" altLang="zh-CN" sz="3000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operators capable of adapting to unfavorable network conditions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9703574" y="18338929"/>
            <a:ext cx="10210800" cy="844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Bef>
                <a:spcPts val="2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Telerobotic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systems currently vulnerable to a variety of efficient attacks </a:t>
            </a:r>
            <a:r>
              <a:rPr lang="en-US" altLang="zh-CN" sz="3600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(single packet attacks!)</a:t>
            </a:r>
          </a:p>
          <a:p>
            <a:pPr marL="571500" lvl="1" indent="-571500">
              <a:spcBef>
                <a:spcPts val="2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Some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attacks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easily preventable using well-established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and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readily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available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security</a:t>
            </a:r>
            <a:r>
              <a: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mechanisms (encryption and authentication methods currently under evaluation)</a:t>
            </a:r>
          </a:p>
          <a:p>
            <a:pPr marL="571500" lvl="1" indent="-571500">
              <a:spcBef>
                <a:spcPts val="2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Tensions</a:t>
            </a:r>
            <a:r>
              <a:rPr lang="zh-CN" altLang="en-US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between</a:t>
            </a:r>
            <a:r>
              <a:rPr lang="zh-CN" altLang="en-US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cyber</a:t>
            </a:r>
            <a:r>
              <a:rPr lang="zh-CN" altLang="en-US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security,</a:t>
            </a:r>
            <a:r>
              <a:rPr lang="zh-CN" altLang="en-US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safety</a:t>
            </a:r>
            <a:r>
              <a:rPr lang="zh-CN" altLang="en-US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</a:t>
            </a:r>
            <a:r>
              <a:rPr lang="zh-CN" altLang="en-US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usability</a:t>
            </a:r>
            <a:r>
              <a:rPr lang="zh-CN" altLang="en-US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requirements</a:t>
            </a:r>
            <a:r>
              <a:rPr lang="zh-CN" altLang="en-US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zh-CN" altLang="en-US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b="1" i="1" dirty="0" err="1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teleoperated</a:t>
            </a:r>
            <a:r>
              <a:rPr lang="zh-CN" altLang="en-US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systems</a:t>
            </a:r>
            <a:r>
              <a:rPr lang="zh-CN" altLang="en-US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render </a:t>
            </a:r>
            <a:r>
              <a:rPr lang="en-US" altLang="zh-CN" sz="3600" b="1" i="1" dirty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many existing security solutions </a:t>
            </a:r>
            <a:r>
              <a:rPr lang="en-US" altLang="zh-CN" sz="3600" b="1" i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infeasible</a:t>
            </a:r>
            <a:r>
              <a:rPr lang="en-US" altLang="zh-CN" sz="3600" b="1" i="1" dirty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zh-CN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teleopration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security a unique challenge!</a:t>
            </a:r>
          </a:p>
          <a:p>
            <a:pPr marL="571500" lvl="1" indent="-571500">
              <a:spcBef>
                <a:spcPts val="2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Next step: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the development of a monitoring mechanism 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for real-time identification of unique operator’s movement features.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778" l="0" r="97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5200" y="27051000"/>
            <a:ext cx="2119174" cy="211917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0" y="13845164"/>
            <a:ext cx="7886718" cy="406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108" y="18469551"/>
            <a:ext cx="4547092" cy="2453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400" y="18469551"/>
            <a:ext cx="3926266" cy="24530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80124" y="21020908"/>
            <a:ext cx="4875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Fundamentals of Laparoscopic Surgery task</a:t>
            </a:r>
            <a:endParaRPr lang="en-US" sz="3000" b="1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762708" y="21060975"/>
            <a:ext cx="4875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Fitt’s</a:t>
            </a:r>
            <a:r>
              <a:rPr lang="en-US" sz="30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law task</a:t>
            </a:r>
            <a:endParaRPr lang="en-US" sz="3000" b="1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54800" y="22347332"/>
            <a:ext cx="6995980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Denial-of-service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Operator’s intent reordering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Operator’s intent loss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Operator’s intent delay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Operator’s intent modification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443454" y="25166280"/>
            <a:ext cx="6997946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Overall procedure time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Fitt’s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index of difficulty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Subjective assessment of task difficulty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87600" y="15371058"/>
            <a:ext cx="42090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setup:</a:t>
            </a:r>
            <a:endParaRPr lang="en-US" sz="3500" b="1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087600" y="19111282"/>
            <a:ext cx="42341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 </a:t>
            </a:r>
            <a:r>
              <a:rPr lang="en-US" sz="3500" b="1" dirty="0" err="1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telerobotic</a:t>
            </a:r>
            <a:r>
              <a:rPr lang="en-US" sz="3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tasks:</a:t>
            </a:r>
            <a:endParaRPr lang="en-US" sz="3500" b="1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087600" y="23372058"/>
            <a:ext cx="46000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 attacks:</a:t>
            </a:r>
            <a:endParaRPr lang="en-US" sz="3500" b="1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087600" y="25603200"/>
            <a:ext cx="46000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>
                <a:solidFill>
                  <a:srgbClr val="2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 metrics:</a:t>
            </a:r>
            <a:endParaRPr lang="en-US" sz="3500" b="1" dirty="0">
              <a:solidFill>
                <a:srgbClr val="220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27" y="21259800"/>
            <a:ext cx="6544573" cy="406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0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692</Words>
  <Application>Microsoft Macintosh PowerPoint</Application>
  <PresentationFormat>Custom</PresentationFormat>
  <Paragraphs>78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chudler</dc:creator>
  <cp:lastModifiedBy>Tamara</cp:lastModifiedBy>
  <cp:revision>108</cp:revision>
  <cp:lastPrinted>2014-04-03T15:30:53Z</cp:lastPrinted>
  <dcterms:created xsi:type="dcterms:W3CDTF">2012-03-14T18:13:16Z</dcterms:created>
  <dcterms:modified xsi:type="dcterms:W3CDTF">2014-10-21T03:45:54Z</dcterms:modified>
</cp:coreProperties>
</file>