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755" r:id="rId5"/>
    <p:sldId id="896" r:id="rId6"/>
    <p:sldId id="897" r:id="rId7"/>
    <p:sldId id="891" r:id="rId8"/>
    <p:sldId id="882" r:id="rId9"/>
    <p:sldId id="715" r:id="rId10"/>
    <p:sldId id="879" r:id="rId11"/>
    <p:sldId id="890" r:id="rId12"/>
    <p:sldId id="893" r:id="rId13"/>
    <p:sldId id="740" r:id="rId14"/>
    <p:sldId id="872" r:id="rId15"/>
    <p:sldId id="889" r:id="rId16"/>
    <p:sldId id="894" r:id="rId17"/>
    <p:sldId id="895" r:id="rId18"/>
    <p:sldId id="888" r:id="rId19"/>
    <p:sldId id="643" r:id="rId20"/>
    <p:sldId id="869" r:id="rId21"/>
    <p:sldId id="742" r:id="rId22"/>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zberg"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8" autoAdjust="0"/>
    <p:restoredTop sz="85130" autoAdjust="0"/>
  </p:normalViewPr>
  <p:slideViewPr>
    <p:cSldViewPr>
      <p:cViewPr>
        <p:scale>
          <a:sx n="75" d="100"/>
          <a:sy n="75" d="100"/>
        </p:scale>
        <p:origin x="-1192" y="-216"/>
      </p:cViewPr>
      <p:guideLst>
        <p:guide orient="horz" pos="816"/>
        <p:guide pos="864"/>
      </p:guideLst>
    </p:cSldViewPr>
  </p:slideViewPr>
  <p:notesTextViewPr>
    <p:cViewPr>
      <p:scale>
        <a:sx n="100" d="100"/>
        <a:sy n="100" d="100"/>
      </p:scale>
      <p:origin x="0" y="0"/>
    </p:cViewPr>
  </p:notesTextViewPr>
  <p:sorterViewPr>
    <p:cViewPr>
      <p:scale>
        <a:sx n="111" d="100"/>
        <a:sy n="111" d="100"/>
      </p:scale>
      <p:origin x="0" y="43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image" Target="../media/image7.png"/><Relationship Id="rId2"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s>
</file>

<file path=ppt/diagrams/_rels/data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image" Target="../media/image22.jpeg"/><Relationship Id="rId2"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1" Type="http://schemas.openxmlformats.org/officeDocument/2006/relationships/image" Target="../media/image7.png"/><Relationship Id="rId2"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image" Target="../media/image22.jpeg"/><Relationship Id="rId2"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2217C-A74D-AE4E-BAA6-F3DAAE8C9000}" type="doc">
      <dgm:prSet loTypeId="urn:microsoft.com/office/officeart/2005/8/layout/pList1#1" loCatId="" qsTypeId="urn:microsoft.com/office/officeart/2005/8/quickstyle/simple3" qsCatId="simple" csTypeId="urn:microsoft.com/office/officeart/2005/8/colors/accent1_2" csCatId="accent1" phldr="1"/>
      <dgm:spPr/>
      <dgm:t>
        <a:bodyPr/>
        <a:lstStyle/>
        <a:p>
          <a:endParaRPr lang="en-US"/>
        </a:p>
      </dgm:t>
    </dgm:pt>
    <dgm:pt modelId="{775458CC-8F7F-E74E-BF50-E085B4F6F6D5}">
      <dgm:prSet phldrT="[Text]"/>
      <dgm:spPr/>
      <dgm:t>
        <a:bodyPr/>
        <a:lstStyle/>
        <a:p>
          <a:r>
            <a:rPr lang="en-US" b="1" dirty="0" smtClean="0"/>
            <a:t>Broadband &amp; Universal Connectivity</a:t>
          </a:r>
          <a:endParaRPr lang="en-US" b="1" dirty="0"/>
        </a:p>
      </dgm:t>
    </dgm:pt>
    <dgm:pt modelId="{4EB8E3BB-F686-784D-B084-775D270043FB}" type="parTrans" cxnId="{6E8E9C2A-37F5-C04A-BA43-17607FB2DD57}">
      <dgm:prSet/>
      <dgm:spPr/>
      <dgm:t>
        <a:bodyPr/>
        <a:lstStyle/>
        <a:p>
          <a:endParaRPr lang="en-US" dirty="0"/>
        </a:p>
      </dgm:t>
    </dgm:pt>
    <dgm:pt modelId="{91C12694-750D-1940-9CAE-FEFC0E6F7AB0}" type="sibTrans" cxnId="{6E8E9C2A-37F5-C04A-BA43-17607FB2DD57}">
      <dgm:prSet/>
      <dgm:spPr/>
      <dgm:t>
        <a:bodyPr/>
        <a:lstStyle/>
        <a:p>
          <a:endParaRPr lang="en-US"/>
        </a:p>
      </dgm:t>
    </dgm:pt>
    <dgm:pt modelId="{FD4C3927-CAAD-FA47-A046-E7C0A788F367}">
      <dgm:prSet phldrT="[Text]"/>
      <dgm:spPr/>
      <dgm:t>
        <a:bodyPr/>
        <a:lstStyle/>
        <a:p>
          <a:r>
            <a:rPr lang="en-US" b="1" dirty="0" smtClean="0"/>
            <a:t>Secure Cyberspace</a:t>
          </a:r>
          <a:endParaRPr lang="en-US" b="1" dirty="0"/>
        </a:p>
      </dgm:t>
    </dgm:pt>
    <dgm:pt modelId="{29CF0072-FD8B-2841-BB8C-252BBF599DE4}" type="parTrans" cxnId="{B2339718-B4FD-2F49-B9BE-94EC23C53C11}">
      <dgm:prSet/>
      <dgm:spPr/>
      <dgm:t>
        <a:bodyPr/>
        <a:lstStyle/>
        <a:p>
          <a:endParaRPr lang="en-US"/>
        </a:p>
      </dgm:t>
    </dgm:pt>
    <dgm:pt modelId="{EDDC5D3A-7829-234E-9880-93CA8F8E871F}" type="sibTrans" cxnId="{B2339718-B4FD-2F49-B9BE-94EC23C53C11}">
      <dgm:prSet/>
      <dgm:spPr/>
      <dgm:t>
        <a:bodyPr/>
        <a:lstStyle/>
        <a:p>
          <a:endParaRPr lang="en-US"/>
        </a:p>
      </dgm:t>
    </dgm:pt>
    <dgm:pt modelId="{8D8F13C4-6879-B34E-AEE5-E4B2C6AF4E50}">
      <dgm:prSet phldrT="[Text]"/>
      <dgm:spPr/>
      <dgm:t>
        <a:bodyPr/>
        <a:lstStyle/>
        <a:p>
          <a:r>
            <a:rPr lang="en-US" b="1" dirty="0" smtClean="0"/>
            <a:t>Health &amp; Wellbeing</a:t>
          </a:r>
          <a:endParaRPr lang="en-US" b="1" dirty="0"/>
        </a:p>
      </dgm:t>
    </dgm:pt>
    <dgm:pt modelId="{4A4BFE35-7F01-7C40-9E02-17FE75BA496B}" type="parTrans" cxnId="{3085D157-14FD-764A-BDF2-0CEC5C972F7F}">
      <dgm:prSet/>
      <dgm:spPr/>
      <dgm:t>
        <a:bodyPr/>
        <a:lstStyle/>
        <a:p>
          <a:endParaRPr lang="en-US"/>
        </a:p>
      </dgm:t>
    </dgm:pt>
    <dgm:pt modelId="{0754AB58-DAF2-8646-BD23-77295324FDE5}" type="sibTrans" cxnId="{3085D157-14FD-764A-BDF2-0CEC5C972F7F}">
      <dgm:prSet/>
      <dgm:spPr/>
      <dgm:t>
        <a:bodyPr/>
        <a:lstStyle/>
        <a:p>
          <a:endParaRPr lang="en-US"/>
        </a:p>
      </dgm:t>
    </dgm:pt>
    <dgm:pt modelId="{0CA2FFEA-ABAD-FA4A-B39E-552EA157E850}">
      <dgm:prSet phldrT="[Text]"/>
      <dgm:spPr/>
      <dgm:t>
        <a:bodyPr/>
        <a:lstStyle/>
        <a:p>
          <a:r>
            <a:rPr lang="en-US" b="1" dirty="0" smtClean="0"/>
            <a:t>Transportation &amp; Energy</a:t>
          </a:r>
          <a:endParaRPr lang="en-US" b="1" dirty="0"/>
        </a:p>
      </dgm:t>
    </dgm:pt>
    <dgm:pt modelId="{D75C3758-FF72-C64A-A782-206A98079599}" type="parTrans" cxnId="{E6BEB04C-B566-C94F-82FA-5647A87D9E98}">
      <dgm:prSet/>
      <dgm:spPr/>
      <dgm:t>
        <a:bodyPr/>
        <a:lstStyle/>
        <a:p>
          <a:endParaRPr lang="en-US"/>
        </a:p>
      </dgm:t>
    </dgm:pt>
    <dgm:pt modelId="{73B1C05E-CD21-BB4D-9871-835565412355}" type="sibTrans" cxnId="{E6BEB04C-B566-C94F-82FA-5647A87D9E98}">
      <dgm:prSet/>
      <dgm:spPr/>
      <dgm:t>
        <a:bodyPr/>
        <a:lstStyle/>
        <a:p>
          <a:endParaRPr lang="en-US"/>
        </a:p>
      </dgm:t>
    </dgm:pt>
    <dgm:pt modelId="{64E389C1-3834-BF4F-A70C-8F0DB108F2B8}">
      <dgm:prSet phldrT="[Text]"/>
      <dgm:spPr/>
      <dgm:t>
        <a:bodyPr/>
        <a:lstStyle/>
        <a:p>
          <a:r>
            <a:rPr lang="en-US" b="1" dirty="0" smtClean="0"/>
            <a:t>Education and Workforce Development</a:t>
          </a:r>
          <a:endParaRPr lang="en-US" b="1" dirty="0"/>
        </a:p>
      </dgm:t>
    </dgm:pt>
    <dgm:pt modelId="{3B15C03A-8FDF-2C4E-BFE3-8C5605FBA8F6}" type="parTrans" cxnId="{5B2D25E3-8876-4046-A51B-C4417AF3FD49}">
      <dgm:prSet/>
      <dgm:spPr/>
      <dgm:t>
        <a:bodyPr/>
        <a:lstStyle/>
        <a:p>
          <a:endParaRPr lang="en-US"/>
        </a:p>
      </dgm:t>
    </dgm:pt>
    <dgm:pt modelId="{67DA6ACC-B1EE-A846-A99C-6CD095AFBB04}" type="sibTrans" cxnId="{5B2D25E3-8876-4046-A51B-C4417AF3FD49}">
      <dgm:prSet/>
      <dgm:spPr/>
      <dgm:t>
        <a:bodyPr/>
        <a:lstStyle/>
        <a:p>
          <a:endParaRPr lang="en-US"/>
        </a:p>
      </dgm:t>
    </dgm:pt>
    <dgm:pt modelId="{8B0DDE80-E2B9-9640-85F1-7642092DA8D6}">
      <dgm:prSet phldrT="[Text]"/>
      <dgm:spPr/>
      <dgm:t>
        <a:bodyPr/>
        <a:lstStyle/>
        <a:p>
          <a:r>
            <a:rPr lang="en-US" b="1" dirty="0" smtClean="0"/>
            <a:t>Environment &amp; Sustainability</a:t>
          </a:r>
          <a:endParaRPr lang="en-US" b="1" dirty="0"/>
        </a:p>
      </dgm:t>
    </dgm:pt>
    <dgm:pt modelId="{32C6B1DF-CA96-BF42-B984-17D0C8E3F61E}" type="parTrans" cxnId="{7293A930-4D6E-1446-A48F-69C4A76D5355}">
      <dgm:prSet/>
      <dgm:spPr/>
      <dgm:t>
        <a:bodyPr/>
        <a:lstStyle/>
        <a:p>
          <a:endParaRPr lang="en-US"/>
        </a:p>
      </dgm:t>
    </dgm:pt>
    <dgm:pt modelId="{D869DCC0-B45D-8A49-89A1-4528BB290C64}" type="sibTrans" cxnId="{7293A930-4D6E-1446-A48F-69C4A76D5355}">
      <dgm:prSet/>
      <dgm:spPr/>
      <dgm:t>
        <a:bodyPr/>
        <a:lstStyle/>
        <a:p>
          <a:endParaRPr lang="en-US"/>
        </a:p>
      </dgm:t>
    </dgm:pt>
    <dgm:pt modelId="{B12E24B7-4070-6D44-BB32-6EA9A3785B3B}">
      <dgm:prSet phldrT="[Text]"/>
      <dgm:spPr/>
      <dgm:t>
        <a:bodyPr/>
        <a:lstStyle/>
        <a:p>
          <a:r>
            <a:rPr lang="en-US" b="1" dirty="0" smtClean="0"/>
            <a:t>Manufacturing, Robotics, &amp; Smart Systems</a:t>
          </a:r>
          <a:endParaRPr lang="en-US" b="1" dirty="0"/>
        </a:p>
      </dgm:t>
    </dgm:pt>
    <dgm:pt modelId="{21A7E278-6203-F440-83E4-6023F98A0B60}" type="parTrans" cxnId="{5C590954-8304-0140-882B-064C8E8C3F97}">
      <dgm:prSet/>
      <dgm:spPr/>
      <dgm:t>
        <a:bodyPr/>
        <a:lstStyle/>
        <a:p>
          <a:endParaRPr lang="en-US"/>
        </a:p>
      </dgm:t>
    </dgm:pt>
    <dgm:pt modelId="{7A996B06-699B-3A48-9FC5-C0E6D9FB8F2F}" type="sibTrans" cxnId="{5C590954-8304-0140-882B-064C8E8C3F97}">
      <dgm:prSet/>
      <dgm:spPr/>
      <dgm:t>
        <a:bodyPr/>
        <a:lstStyle/>
        <a:p>
          <a:endParaRPr lang="en-US"/>
        </a:p>
      </dgm:t>
    </dgm:pt>
    <dgm:pt modelId="{45CD29F9-5425-3944-9297-9D6CD8767A1F}">
      <dgm:prSet phldrT="[Text]"/>
      <dgm:spPr/>
      <dgm:t>
        <a:bodyPr/>
        <a:lstStyle/>
        <a:p>
          <a:r>
            <a:rPr lang="en-US" b="1" dirty="0" smtClean="0"/>
            <a:t>Emergency Response &amp; Disaster Resiliency</a:t>
          </a:r>
          <a:endParaRPr lang="en-US" b="1" dirty="0"/>
        </a:p>
      </dgm:t>
    </dgm:pt>
    <dgm:pt modelId="{BDC12504-335D-B94C-8F26-D3D9B00559C5}" type="parTrans" cxnId="{720E1A3E-13EA-1543-A967-BC63FAC8C9F1}">
      <dgm:prSet/>
      <dgm:spPr/>
      <dgm:t>
        <a:bodyPr/>
        <a:lstStyle/>
        <a:p>
          <a:endParaRPr lang="en-US"/>
        </a:p>
      </dgm:t>
    </dgm:pt>
    <dgm:pt modelId="{7380690D-CD0F-CF4D-8417-99BF17FD7152}" type="sibTrans" cxnId="{720E1A3E-13EA-1543-A967-BC63FAC8C9F1}">
      <dgm:prSet/>
      <dgm:spPr/>
      <dgm:t>
        <a:bodyPr/>
        <a:lstStyle/>
        <a:p>
          <a:endParaRPr lang="en-US"/>
        </a:p>
      </dgm:t>
    </dgm:pt>
    <dgm:pt modelId="{D0524863-3A09-0749-B8A8-DF8A075FF87B}" type="pres">
      <dgm:prSet presAssocID="{9262217C-A74D-AE4E-BAA6-F3DAAE8C9000}" presName="Name0" presStyleCnt="0">
        <dgm:presLayoutVars>
          <dgm:dir/>
          <dgm:resizeHandles val="exact"/>
        </dgm:presLayoutVars>
      </dgm:prSet>
      <dgm:spPr/>
      <dgm:t>
        <a:bodyPr/>
        <a:lstStyle/>
        <a:p>
          <a:endParaRPr lang="en-US"/>
        </a:p>
      </dgm:t>
    </dgm:pt>
    <dgm:pt modelId="{11C6490A-D89E-5A49-AB04-2B141D3F6A57}" type="pres">
      <dgm:prSet presAssocID="{B12E24B7-4070-6D44-BB32-6EA9A3785B3B}" presName="compNode" presStyleCnt="0"/>
      <dgm:spPr/>
      <dgm:t>
        <a:bodyPr/>
        <a:lstStyle/>
        <a:p>
          <a:endParaRPr lang="en-US"/>
        </a:p>
      </dgm:t>
    </dgm:pt>
    <dgm:pt modelId="{7563F98E-106F-AC4D-BCEF-756FD04A8471}" type="pres">
      <dgm:prSet presAssocID="{B12E24B7-4070-6D44-BB32-6EA9A3785B3B}" presName="pictRect" presStyleLbl="node1" presStyleIdx="0" presStyleCnt="8"/>
      <dgm:spPr>
        <a:blipFill rotWithShape="1">
          <a:blip xmlns:r="http://schemas.openxmlformats.org/officeDocument/2006/relationships" r:embed="rId1">
            <a:extLst>
              <a:ext uri="{28A0092B-C50C-407E-A947-70E740481C1C}">
                <a14:useLocalDpi xmlns:a14="http://schemas.microsoft.com/office/drawing/2010/main"/>
              </a:ext>
            </a:extLst>
          </a:blip>
          <a:stretch>
            <a:fillRect/>
          </a:stretch>
        </a:blipFill>
      </dgm:spPr>
      <dgm:t>
        <a:bodyPr/>
        <a:lstStyle/>
        <a:p>
          <a:endParaRPr lang="en-US"/>
        </a:p>
      </dgm:t>
    </dgm:pt>
    <dgm:pt modelId="{14BECE1F-9742-D143-8869-BA6BAD73F256}" type="pres">
      <dgm:prSet presAssocID="{B12E24B7-4070-6D44-BB32-6EA9A3785B3B}" presName="textRect" presStyleLbl="revTx" presStyleIdx="0" presStyleCnt="8">
        <dgm:presLayoutVars>
          <dgm:bulletEnabled val="1"/>
        </dgm:presLayoutVars>
      </dgm:prSet>
      <dgm:spPr/>
      <dgm:t>
        <a:bodyPr/>
        <a:lstStyle/>
        <a:p>
          <a:endParaRPr lang="en-US"/>
        </a:p>
      </dgm:t>
    </dgm:pt>
    <dgm:pt modelId="{44476FB5-48AC-4441-A506-71A259449E46}" type="pres">
      <dgm:prSet presAssocID="{7A996B06-699B-3A48-9FC5-C0E6D9FB8F2F}" presName="sibTrans" presStyleLbl="sibTrans2D1" presStyleIdx="0" presStyleCnt="0"/>
      <dgm:spPr/>
      <dgm:t>
        <a:bodyPr/>
        <a:lstStyle/>
        <a:p>
          <a:endParaRPr lang="en-US"/>
        </a:p>
      </dgm:t>
    </dgm:pt>
    <dgm:pt modelId="{24419F70-AA1A-E041-AFB0-182B4B2BBF5D}" type="pres">
      <dgm:prSet presAssocID="{8B0DDE80-E2B9-9640-85F1-7642092DA8D6}" presName="compNode" presStyleCnt="0"/>
      <dgm:spPr/>
      <dgm:t>
        <a:bodyPr/>
        <a:lstStyle/>
        <a:p>
          <a:endParaRPr lang="en-US"/>
        </a:p>
      </dgm:t>
    </dgm:pt>
    <dgm:pt modelId="{0EA8282A-7023-A94E-B689-F0E07423BA79}" type="pres">
      <dgm:prSet presAssocID="{8B0DDE80-E2B9-9640-85F1-7642092DA8D6}" presName="pictRect" presStyleLbl="node1" presStyleIdx="1" presStyleCnt="8"/>
      <dgm:spPr>
        <a:blipFill rotWithShape="1">
          <a:blip xmlns:r="http://schemas.openxmlformats.org/officeDocument/2006/relationships" r:embed="rId2" cstate="print">
            <a:extLst>
              <a:ext uri="{28A0092B-C50C-407E-A947-70E740481C1C}">
                <a14:useLocalDpi xmlns:a14="http://schemas.microsoft.com/office/drawing/2010/main"/>
              </a:ext>
            </a:extLst>
          </a:blip>
          <a:stretch>
            <a:fillRect/>
          </a:stretch>
        </a:blipFill>
      </dgm:spPr>
      <dgm:t>
        <a:bodyPr/>
        <a:lstStyle/>
        <a:p>
          <a:endParaRPr lang="en-US"/>
        </a:p>
      </dgm:t>
    </dgm:pt>
    <dgm:pt modelId="{67D776BD-34FE-2143-8780-F80360DDCCDE}" type="pres">
      <dgm:prSet presAssocID="{8B0DDE80-E2B9-9640-85F1-7642092DA8D6}" presName="textRect" presStyleLbl="revTx" presStyleIdx="1" presStyleCnt="8">
        <dgm:presLayoutVars>
          <dgm:bulletEnabled val="1"/>
        </dgm:presLayoutVars>
      </dgm:prSet>
      <dgm:spPr/>
      <dgm:t>
        <a:bodyPr/>
        <a:lstStyle/>
        <a:p>
          <a:endParaRPr lang="en-US"/>
        </a:p>
      </dgm:t>
    </dgm:pt>
    <dgm:pt modelId="{79521460-5B3D-5E42-AC7C-EB9114AFAB37}" type="pres">
      <dgm:prSet presAssocID="{D869DCC0-B45D-8A49-89A1-4528BB290C64}" presName="sibTrans" presStyleLbl="sibTrans2D1" presStyleIdx="0" presStyleCnt="0"/>
      <dgm:spPr/>
      <dgm:t>
        <a:bodyPr/>
        <a:lstStyle/>
        <a:p>
          <a:endParaRPr lang="en-US"/>
        </a:p>
      </dgm:t>
    </dgm:pt>
    <dgm:pt modelId="{23EC5309-713D-0548-93E5-F0212CBF2919}" type="pres">
      <dgm:prSet presAssocID="{45CD29F9-5425-3944-9297-9D6CD8767A1F}" presName="compNode" presStyleCnt="0"/>
      <dgm:spPr/>
      <dgm:t>
        <a:bodyPr/>
        <a:lstStyle/>
        <a:p>
          <a:endParaRPr lang="en-US"/>
        </a:p>
      </dgm:t>
    </dgm:pt>
    <dgm:pt modelId="{542AB756-A0A7-E941-910D-54E40676146B}" type="pres">
      <dgm:prSet presAssocID="{45CD29F9-5425-3944-9297-9D6CD8767A1F}" presName="pictRect" presStyleLbl="node1" presStyleIdx="2" presStyleCnt="8"/>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t>
        <a:bodyPr/>
        <a:lstStyle/>
        <a:p>
          <a:endParaRPr lang="en-US"/>
        </a:p>
      </dgm:t>
    </dgm:pt>
    <dgm:pt modelId="{4E6C5D18-853B-7742-9F61-264B31F0DFC4}" type="pres">
      <dgm:prSet presAssocID="{45CD29F9-5425-3944-9297-9D6CD8767A1F}" presName="textRect" presStyleLbl="revTx" presStyleIdx="2" presStyleCnt="8">
        <dgm:presLayoutVars>
          <dgm:bulletEnabled val="1"/>
        </dgm:presLayoutVars>
      </dgm:prSet>
      <dgm:spPr/>
      <dgm:t>
        <a:bodyPr/>
        <a:lstStyle/>
        <a:p>
          <a:endParaRPr lang="en-US"/>
        </a:p>
      </dgm:t>
    </dgm:pt>
    <dgm:pt modelId="{0742BFBE-9BA9-D24F-BE0F-1673D22D6393}" type="pres">
      <dgm:prSet presAssocID="{7380690D-CD0F-CF4D-8417-99BF17FD7152}" presName="sibTrans" presStyleLbl="sibTrans2D1" presStyleIdx="0" presStyleCnt="0"/>
      <dgm:spPr/>
      <dgm:t>
        <a:bodyPr/>
        <a:lstStyle/>
        <a:p>
          <a:endParaRPr lang="en-US"/>
        </a:p>
      </dgm:t>
    </dgm:pt>
    <dgm:pt modelId="{A0F00D43-8BE2-3442-A6AB-8A069C9CBA71}" type="pres">
      <dgm:prSet presAssocID="{8D8F13C4-6879-B34E-AEE5-E4B2C6AF4E50}" presName="compNode" presStyleCnt="0"/>
      <dgm:spPr/>
      <dgm:t>
        <a:bodyPr/>
        <a:lstStyle/>
        <a:p>
          <a:endParaRPr lang="en-US"/>
        </a:p>
      </dgm:t>
    </dgm:pt>
    <dgm:pt modelId="{65FC8123-349C-5E4B-B200-C45996CD1187}" type="pres">
      <dgm:prSet presAssocID="{8D8F13C4-6879-B34E-AEE5-E4B2C6AF4E50}" presName="pictRect" presStyleLbl="node1" presStyleIdx="3" presStyleCnt="8"/>
      <dgm:spPr>
        <a:blipFill dpi="0" rotWithShape="1">
          <a:blip xmlns:r="http://schemas.openxmlformats.org/officeDocument/2006/relationships" r:embed="rId4">
            <a:extLst>
              <a:ext uri="{28A0092B-C50C-407E-A947-70E740481C1C}">
                <a14:useLocalDpi xmlns:a14="http://schemas.microsoft.com/office/drawing/2010/main"/>
              </a:ext>
            </a:extLst>
          </a:blip>
          <a:srcRect/>
          <a:stretch>
            <a:fillRect/>
          </a:stretch>
        </a:blipFill>
      </dgm:spPr>
      <dgm:t>
        <a:bodyPr/>
        <a:lstStyle/>
        <a:p>
          <a:endParaRPr lang="en-US"/>
        </a:p>
      </dgm:t>
    </dgm:pt>
    <dgm:pt modelId="{30676B20-FD32-6943-B81A-7915624FAB9C}" type="pres">
      <dgm:prSet presAssocID="{8D8F13C4-6879-B34E-AEE5-E4B2C6AF4E50}" presName="textRect" presStyleLbl="revTx" presStyleIdx="3" presStyleCnt="8">
        <dgm:presLayoutVars>
          <dgm:bulletEnabled val="1"/>
        </dgm:presLayoutVars>
      </dgm:prSet>
      <dgm:spPr/>
      <dgm:t>
        <a:bodyPr/>
        <a:lstStyle/>
        <a:p>
          <a:endParaRPr lang="en-US"/>
        </a:p>
      </dgm:t>
    </dgm:pt>
    <dgm:pt modelId="{1BDCF623-FFB2-784F-A503-9696DDF01978}" type="pres">
      <dgm:prSet presAssocID="{0754AB58-DAF2-8646-BD23-77295324FDE5}" presName="sibTrans" presStyleLbl="sibTrans2D1" presStyleIdx="0" presStyleCnt="0"/>
      <dgm:spPr/>
      <dgm:t>
        <a:bodyPr/>
        <a:lstStyle/>
        <a:p>
          <a:endParaRPr lang="en-US"/>
        </a:p>
      </dgm:t>
    </dgm:pt>
    <dgm:pt modelId="{E00E55DC-8F7A-054F-BA9B-2406987B89F9}" type="pres">
      <dgm:prSet presAssocID="{0CA2FFEA-ABAD-FA4A-B39E-552EA157E850}" presName="compNode" presStyleCnt="0"/>
      <dgm:spPr/>
      <dgm:t>
        <a:bodyPr/>
        <a:lstStyle/>
        <a:p>
          <a:endParaRPr lang="en-US"/>
        </a:p>
      </dgm:t>
    </dgm:pt>
    <dgm:pt modelId="{95733AE1-7AB0-814F-898D-F817E1BB9AF8}" type="pres">
      <dgm:prSet presAssocID="{0CA2FFEA-ABAD-FA4A-B39E-552EA157E850}" presName="pictRect" presStyleLbl="node1" presStyleIdx="4" presStyleCnt="8"/>
      <dgm:spPr>
        <a:blipFill>
          <a:blip xmlns:r="http://schemas.openxmlformats.org/officeDocument/2006/relationships" r:embed="rId5">
            <a:extLst>
              <a:ext uri="{28A0092B-C50C-407E-A947-70E740481C1C}">
                <a14:useLocalDpi xmlns:a14="http://schemas.microsoft.com/office/drawing/2010/main"/>
              </a:ext>
            </a:extLst>
          </a:blip>
          <a:srcRect/>
          <a:stretch>
            <a:fillRect/>
          </a:stretch>
        </a:blipFill>
      </dgm:spPr>
      <dgm:t>
        <a:bodyPr/>
        <a:lstStyle/>
        <a:p>
          <a:endParaRPr lang="en-US"/>
        </a:p>
      </dgm:t>
    </dgm:pt>
    <dgm:pt modelId="{AA58B757-DF42-AC46-AEF4-2B13C06AED97}" type="pres">
      <dgm:prSet presAssocID="{0CA2FFEA-ABAD-FA4A-B39E-552EA157E850}" presName="textRect" presStyleLbl="revTx" presStyleIdx="4" presStyleCnt="8">
        <dgm:presLayoutVars>
          <dgm:bulletEnabled val="1"/>
        </dgm:presLayoutVars>
      </dgm:prSet>
      <dgm:spPr/>
      <dgm:t>
        <a:bodyPr/>
        <a:lstStyle/>
        <a:p>
          <a:endParaRPr lang="en-US"/>
        </a:p>
      </dgm:t>
    </dgm:pt>
    <dgm:pt modelId="{7AB8A1C0-61E6-7943-820A-9F22D43B3587}" type="pres">
      <dgm:prSet presAssocID="{73B1C05E-CD21-BB4D-9871-835565412355}" presName="sibTrans" presStyleLbl="sibTrans2D1" presStyleIdx="0" presStyleCnt="0"/>
      <dgm:spPr/>
      <dgm:t>
        <a:bodyPr/>
        <a:lstStyle/>
        <a:p>
          <a:endParaRPr lang="en-US"/>
        </a:p>
      </dgm:t>
    </dgm:pt>
    <dgm:pt modelId="{0757DF40-5A37-A447-9B50-FCEF4F6CA858}" type="pres">
      <dgm:prSet presAssocID="{775458CC-8F7F-E74E-BF50-E085B4F6F6D5}" presName="compNode" presStyleCnt="0"/>
      <dgm:spPr/>
      <dgm:t>
        <a:bodyPr/>
        <a:lstStyle/>
        <a:p>
          <a:endParaRPr lang="en-US"/>
        </a:p>
      </dgm:t>
    </dgm:pt>
    <dgm:pt modelId="{5D604E93-6E8D-4046-A1ED-54BF8CAE2C5E}" type="pres">
      <dgm:prSet presAssocID="{775458CC-8F7F-E74E-BF50-E085B4F6F6D5}" presName="pictRect" presStyleLbl="node1" presStyleIdx="5" presStyleCnt="8"/>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t>
        <a:bodyPr/>
        <a:lstStyle/>
        <a:p>
          <a:endParaRPr lang="en-US"/>
        </a:p>
      </dgm:t>
    </dgm:pt>
    <dgm:pt modelId="{8BFDEDA5-6060-C84F-B55C-4A6356074454}" type="pres">
      <dgm:prSet presAssocID="{775458CC-8F7F-E74E-BF50-E085B4F6F6D5}" presName="textRect" presStyleLbl="revTx" presStyleIdx="5" presStyleCnt="8">
        <dgm:presLayoutVars>
          <dgm:bulletEnabled val="1"/>
        </dgm:presLayoutVars>
      </dgm:prSet>
      <dgm:spPr/>
      <dgm:t>
        <a:bodyPr/>
        <a:lstStyle/>
        <a:p>
          <a:endParaRPr lang="en-US"/>
        </a:p>
      </dgm:t>
    </dgm:pt>
    <dgm:pt modelId="{DF02DB1F-27B6-1F4B-819C-C1E636041F07}" type="pres">
      <dgm:prSet presAssocID="{91C12694-750D-1940-9CAE-FEFC0E6F7AB0}" presName="sibTrans" presStyleLbl="sibTrans2D1" presStyleIdx="0" presStyleCnt="0"/>
      <dgm:spPr/>
      <dgm:t>
        <a:bodyPr/>
        <a:lstStyle/>
        <a:p>
          <a:endParaRPr lang="en-US"/>
        </a:p>
      </dgm:t>
    </dgm:pt>
    <dgm:pt modelId="{18FF8FFE-405D-DB4A-B121-0CC987E46B3C}" type="pres">
      <dgm:prSet presAssocID="{FD4C3927-CAAD-FA47-A046-E7C0A788F367}" presName="compNode" presStyleCnt="0"/>
      <dgm:spPr/>
      <dgm:t>
        <a:bodyPr/>
        <a:lstStyle/>
        <a:p>
          <a:endParaRPr lang="en-US"/>
        </a:p>
      </dgm:t>
    </dgm:pt>
    <dgm:pt modelId="{6718F282-CDB4-2845-91C2-11868162989D}" type="pres">
      <dgm:prSet presAssocID="{FD4C3927-CAAD-FA47-A046-E7C0A788F367}" presName="pictRect" presStyleLbl="node1" presStyleIdx="6" presStyleCnt="8"/>
      <dgm:spPr>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dgm:spPr>
      <dgm:t>
        <a:bodyPr/>
        <a:lstStyle/>
        <a:p>
          <a:endParaRPr lang="en-US"/>
        </a:p>
      </dgm:t>
    </dgm:pt>
    <dgm:pt modelId="{193024C1-3E78-5C4E-984C-3E61D9CBB85F}" type="pres">
      <dgm:prSet presAssocID="{FD4C3927-CAAD-FA47-A046-E7C0A788F367}" presName="textRect" presStyleLbl="revTx" presStyleIdx="6" presStyleCnt="8">
        <dgm:presLayoutVars>
          <dgm:bulletEnabled val="1"/>
        </dgm:presLayoutVars>
      </dgm:prSet>
      <dgm:spPr/>
      <dgm:t>
        <a:bodyPr/>
        <a:lstStyle/>
        <a:p>
          <a:endParaRPr lang="en-US"/>
        </a:p>
      </dgm:t>
    </dgm:pt>
    <dgm:pt modelId="{FBBFF256-5B4A-3E48-952E-F636BC4CD8FD}" type="pres">
      <dgm:prSet presAssocID="{EDDC5D3A-7829-234E-9880-93CA8F8E871F}" presName="sibTrans" presStyleLbl="sibTrans2D1" presStyleIdx="0" presStyleCnt="0"/>
      <dgm:spPr/>
      <dgm:t>
        <a:bodyPr/>
        <a:lstStyle/>
        <a:p>
          <a:endParaRPr lang="en-US"/>
        </a:p>
      </dgm:t>
    </dgm:pt>
    <dgm:pt modelId="{19DF3B1C-5FE3-C74A-8E34-8AB9D4885DEF}" type="pres">
      <dgm:prSet presAssocID="{64E389C1-3834-BF4F-A70C-8F0DB108F2B8}" presName="compNode" presStyleCnt="0"/>
      <dgm:spPr/>
      <dgm:t>
        <a:bodyPr/>
        <a:lstStyle/>
        <a:p>
          <a:endParaRPr lang="en-US"/>
        </a:p>
      </dgm:t>
    </dgm:pt>
    <dgm:pt modelId="{4A34C453-FD77-AF4A-9B1B-B280831E34CB}" type="pres">
      <dgm:prSet presAssocID="{64E389C1-3834-BF4F-A70C-8F0DB108F2B8}" presName="pictRect" presStyleLbl="node1" presStyleIdx="7" presStyleCnt="8"/>
      <dgm:spPr>
        <a:blipFill dpi="0" rotWithShape="1">
          <a:blip xmlns:r="http://schemas.openxmlformats.org/officeDocument/2006/relationships" r:embed="rId8" cstate="print">
            <a:extLst>
              <a:ext uri="{28A0092B-C50C-407E-A947-70E740481C1C}">
                <a14:useLocalDpi xmlns:a14="http://schemas.microsoft.com/office/drawing/2010/main"/>
              </a:ext>
            </a:extLst>
          </a:blip>
          <a:srcRect/>
          <a:stretch>
            <a:fillRect l="4412" r="4412"/>
          </a:stretch>
        </a:blipFill>
      </dgm:spPr>
      <dgm:t>
        <a:bodyPr/>
        <a:lstStyle/>
        <a:p>
          <a:endParaRPr lang="en-US"/>
        </a:p>
      </dgm:t>
    </dgm:pt>
    <dgm:pt modelId="{203D7713-D10E-1846-810E-FE1736E4938C}" type="pres">
      <dgm:prSet presAssocID="{64E389C1-3834-BF4F-A70C-8F0DB108F2B8}" presName="textRect" presStyleLbl="revTx" presStyleIdx="7" presStyleCnt="8">
        <dgm:presLayoutVars>
          <dgm:bulletEnabled val="1"/>
        </dgm:presLayoutVars>
      </dgm:prSet>
      <dgm:spPr/>
      <dgm:t>
        <a:bodyPr/>
        <a:lstStyle/>
        <a:p>
          <a:endParaRPr lang="en-US"/>
        </a:p>
      </dgm:t>
    </dgm:pt>
  </dgm:ptLst>
  <dgm:cxnLst>
    <dgm:cxn modelId="{720E1A3E-13EA-1543-A967-BC63FAC8C9F1}" srcId="{9262217C-A74D-AE4E-BAA6-F3DAAE8C9000}" destId="{45CD29F9-5425-3944-9297-9D6CD8767A1F}" srcOrd="2" destOrd="0" parTransId="{BDC12504-335D-B94C-8F26-D3D9B00559C5}" sibTransId="{7380690D-CD0F-CF4D-8417-99BF17FD7152}"/>
    <dgm:cxn modelId="{CBBDB615-3D39-D74E-8EF0-7FD082BCAE99}" type="presOf" srcId="{FD4C3927-CAAD-FA47-A046-E7C0A788F367}" destId="{193024C1-3E78-5C4E-984C-3E61D9CBB85F}" srcOrd="0" destOrd="0" presId="urn:microsoft.com/office/officeart/2005/8/layout/pList1#1"/>
    <dgm:cxn modelId="{B2339718-B4FD-2F49-B9BE-94EC23C53C11}" srcId="{9262217C-A74D-AE4E-BAA6-F3DAAE8C9000}" destId="{FD4C3927-CAAD-FA47-A046-E7C0A788F367}" srcOrd="6" destOrd="0" parTransId="{29CF0072-FD8B-2841-BB8C-252BBF599DE4}" sibTransId="{EDDC5D3A-7829-234E-9880-93CA8F8E871F}"/>
    <dgm:cxn modelId="{B02AE66B-D2A2-D241-87B2-07EA5F61ED80}" type="presOf" srcId="{B12E24B7-4070-6D44-BB32-6EA9A3785B3B}" destId="{14BECE1F-9742-D143-8869-BA6BAD73F256}" srcOrd="0" destOrd="0" presId="urn:microsoft.com/office/officeart/2005/8/layout/pList1#1"/>
    <dgm:cxn modelId="{7293A930-4D6E-1446-A48F-69C4A76D5355}" srcId="{9262217C-A74D-AE4E-BAA6-F3DAAE8C9000}" destId="{8B0DDE80-E2B9-9640-85F1-7642092DA8D6}" srcOrd="1" destOrd="0" parTransId="{32C6B1DF-CA96-BF42-B984-17D0C8E3F61E}" sibTransId="{D869DCC0-B45D-8A49-89A1-4528BB290C64}"/>
    <dgm:cxn modelId="{C9482345-16E2-6D41-861E-68C8509F4789}" type="presOf" srcId="{73B1C05E-CD21-BB4D-9871-835565412355}" destId="{7AB8A1C0-61E6-7943-820A-9F22D43B3587}" srcOrd="0" destOrd="0" presId="urn:microsoft.com/office/officeart/2005/8/layout/pList1#1"/>
    <dgm:cxn modelId="{A743FBE1-5771-1347-9C15-0143C219D0FB}" type="presOf" srcId="{7A996B06-699B-3A48-9FC5-C0E6D9FB8F2F}" destId="{44476FB5-48AC-4441-A506-71A259449E46}" srcOrd="0" destOrd="0" presId="urn:microsoft.com/office/officeart/2005/8/layout/pList1#1"/>
    <dgm:cxn modelId="{35C52681-3137-3544-8AB3-5246A36F6934}" type="presOf" srcId="{9262217C-A74D-AE4E-BAA6-F3DAAE8C9000}" destId="{D0524863-3A09-0749-B8A8-DF8A075FF87B}" srcOrd="0" destOrd="0" presId="urn:microsoft.com/office/officeart/2005/8/layout/pList1#1"/>
    <dgm:cxn modelId="{1AB21665-7FE7-2149-86C2-A14E8F24643E}" type="presOf" srcId="{EDDC5D3A-7829-234E-9880-93CA8F8E871F}" destId="{FBBFF256-5B4A-3E48-952E-F636BC4CD8FD}" srcOrd="0" destOrd="0" presId="urn:microsoft.com/office/officeart/2005/8/layout/pList1#1"/>
    <dgm:cxn modelId="{5393698A-C2E0-ED4C-8FA6-C238B0F0C912}" type="presOf" srcId="{D869DCC0-B45D-8A49-89A1-4528BB290C64}" destId="{79521460-5B3D-5E42-AC7C-EB9114AFAB37}" srcOrd="0" destOrd="0" presId="urn:microsoft.com/office/officeart/2005/8/layout/pList1#1"/>
    <dgm:cxn modelId="{5C590954-8304-0140-882B-064C8E8C3F97}" srcId="{9262217C-A74D-AE4E-BAA6-F3DAAE8C9000}" destId="{B12E24B7-4070-6D44-BB32-6EA9A3785B3B}" srcOrd="0" destOrd="0" parTransId="{21A7E278-6203-F440-83E4-6023F98A0B60}" sibTransId="{7A996B06-699B-3A48-9FC5-C0E6D9FB8F2F}"/>
    <dgm:cxn modelId="{819343F2-9B75-3D45-98D9-F1D0AEC932EE}" type="presOf" srcId="{0754AB58-DAF2-8646-BD23-77295324FDE5}" destId="{1BDCF623-FFB2-784F-A503-9696DDF01978}" srcOrd="0" destOrd="0" presId="urn:microsoft.com/office/officeart/2005/8/layout/pList1#1"/>
    <dgm:cxn modelId="{E6BEB04C-B566-C94F-82FA-5647A87D9E98}" srcId="{9262217C-A74D-AE4E-BAA6-F3DAAE8C9000}" destId="{0CA2FFEA-ABAD-FA4A-B39E-552EA157E850}" srcOrd="4" destOrd="0" parTransId="{D75C3758-FF72-C64A-A782-206A98079599}" sibTransId="{73B1C05E-CD21-BB4D-9871-835565412355}"/>
    <dgm:cxn modelId="{B93D9F70-7D2C-4F46-A9F6-97843C5A19D1}" type="presOf" srcId="{91C12694-750D-1940-9CAE-FEFC0E6F7AB0}" destId="{DF02DB1F-27B6-1F4B-819C-C1E636041F07}" srcOrd="0" destOrd="0" presId="urn:microsoft.com/office/officeart/2005/8/layout/pList1#1"/>
    <dgm:cxn modelId="{3085D157-14FD-764A-BDF2-0CEC5C972F7F}" srcId="{9262217C-A74D-AE4E-BAA6-F3DAAE8C9000}" destId="{8D8F13C4-6879-B34E-AEE5-E4B2C6AF4E50}" srcOrd="3" destOrd="0" parTransId="{4A4BFE35-7F01-7C40-9E02-17FE75BA496B}" sibTransId="{0754AB58-DAF2-8646-BD23-77295324FDE5}"/>
    <dgm:cxn modelId="{2CCB41C7-8F3A-DC4C-BCCB-87592CB422CD}" type="presOf" srcId="{8D8F13C4-6879-B34E-AEE5-E4B2C6AF4E50}" destId="{30676B20-FD32-6943-B81A-7915624FAB9C}" srcOrd="0" destOrd="0" presId="urn:microsoft.com/office/officeart/2005/8/layout/pList1#1"/>
    <dgm:cxn modelId="{D1BFD46B-9FA1-EA4F-AE1E-BD4C5D2799A7}" type="presOf" srcId="{7380690D-CD0F-CF4D-8417-99BF17FD7152}" destId="{0742BFBE-9BA9-D24F-BE0F-1673D22D6393}" srcOrd="0" destOrd="0" presId="urn:microsoft.com/office/officeart/2005/8/layout/pList1#1"/>
    <dgm:cxn modelId="{6BF9727C-7B84-EF4A-9FDD-8411D7B0696F}" type="presOf" srcId="{8B0DDE80-E2B9-9640-85F1-7642092DA8D6}" destId="{67D776BD-34FE-2143-8780-F80360DDCCDE}" srcOrd="0" destOrd="0" presId="urn:microsoft.com/office/officeart/2005/8/layout/pList1#1"/>
    <dgm:cxn modelId="{ED5DAD66-F0DC-3A46-9361-366FF5D51AB6}" type="presOf" srcId="{64E389C1-3834-BF4F-A70C-8F0DB108F2B8}" destId="{203D7713-D10E-1846-810E-FE1736E4938C}" srcOrd="0" destOrd="0" presId="urn:microsoft.com/office/officeart/2005/8/layout/pList1#1"/>
    <dgm:cxn modelId="{FDFE2CBF-9362-5241-979E-14031495A168}" type="presOf" srcId="{775458CC-8F7F-E74E-BF50-E085B4F6F6D5}" destId="{8BFDEDA5-6060-C84F-B55C-4A6356074454}" srcOrd="0" destOrd="0" presId="urn:microsoft.com/office/officeart/2005/8/layout/pList1#1"/>
    <dgm:cxn modelId="{5B2D25E3-8876-4046-A51B-C4417AF3FD49}" srcId="{9262217C-A74D-AE4E-BAA6-F3DAAE8C9000}" destId="{64E389C1-3834-BF4F-A70C-8F0DB108F2B8}" srcOrd="7" destOrd="0" parTransId="{3B15C03A-8FDF-2C4E-BFE3-8C5605FBA8F6}" sibTransId="{67DA6ACC-B1EE-A846-A99C-6CD095AFBB04}"/>
    <dgm:cxn modelId="{E65824AE-7AD9-5644-9BAE-29A0643401FA}" type="presOf" srcId="{45CD29F9-5425-3944-9297-9D6CD8767A1F}" destId="{4E6C5D18-853B-7742-9F61-264B31F0DFC4}" srcOrd="0" destOrd="0" presId="urn:microsoft.com/office/officeart/2005/8/layout/pList1#1"/>
    <dgm:cxn modelId="{DB191A9C-782A-D04D-9057-DE53BD6F5BA6}" type="presOf" srcId="{0CA2FFEA-ABAD-FA4A-B39E-552EA157E850}" destId="{AA58B757-DF42-AC46-AEF4-2B13C06AED97}" srcOrd="0" destOrd="0" presId="urn:microsoft.com/office/officeart/2005/8/layout/pList1#1"/>
    <dgm:cxn modelId="{6E8E9C2A-37F5-C04A-BA43-17607FB2DD57}" srcId="{9262217C-A74D-AE4E-BAA6-F3DAAE8C9000}" destId="{775458CC-8F7F-E74E-BF50-E085B4F6F6D5}" srcOrd="5" destOrd="0" parTransId="{4EB8E3BB-F686-784D-B084-775D270043FB}" sibTransId="{91C12694-750D-1940-9CAE-FEFC0E6F7AB0}"/>
    <dgm:cxn modelId="{0F1B05E2-95C0-C641-AE65-C52CFE516B4A}" type="presParOf" srcId="{D0524863-3A09-0749-B8A8-DF8A075FF87B}" destId="{11C6490A-D89E-5A49-AB04-2B141D3F6A57}" srcOrd="0" destOrd="0" presId="urn:microsoft.com/office/officeart/2005/8/layout/pList1#1"/>
    <dgm:cxn modelId="{16A3755A-F3D6-D44E-B2C0-1B11C3396BA5}" type="presParOf" srcId="{11C6490A-D89E-5A49-AB04-2B141D3F6A57}" destId="{7563F98E-106F-AC4D-BCEF-756FD04A8471}" srcOrd="0" destOrd="0" presId="urn:microsoft.com/office/officeart/2005/8/layout/pList1#1"/>
    <dgm:cxn modelId="{99E5F55B-D4D1-8840-A69C-B87B835F3C1F}" type="presParOf" srcId="{11C6490A-D89E-5A49-AB04-2B141D3F6A57}" destId="{14BECE1F-9742-D143-8869-BA6BAD73F256}" srcOrd="1" destOrd="0" presId="urn:microsoft.com/office/officeart/2005/8/layout/pList1#1"/>
    <dgm:cxn modelId="{0A7831F5-CAE8-9F40-9040-FC22E422C884}" type="presParOf" srcId="{D0524863-3A09-0749-B8A8-DF8A075FF87B}" destId="{44476FB5-48AC-4441-A506-71A259449E46}" srcOrd="1" destOrd="0" presId="urn:microsoft.com/office/officeart/2005/8/layout/pList1#1"/>
    <dgm:cxn modelId="{383D49C0-1B59-E44B-9E67-4741E43AFFA9}" type="presParOf" srcId="{D0524863-3A09-0749-B8A8-DF8A075FF87B}" destId="{24419F70-AA1A-E041-AFB0-182B4B2BBF5D}" srcOrd="2" destOrd="0" presId="urn:microsoft.com/office/officeart/2005/8/layout/pList1#1"/>
    <dgm:cxn modelId="{05FC3BCE-5798-DE4A-9470-DD84EC4E4847}" type="presParOf" srcId="{24419F70-AA1A-E041-AFB0-182B4B2BBF5D}" destId="{0EA8282A-7023-A94E-B689-F0E07423BA79}" srcOrd="0" destOrd="0" presId="urn:microsoft.com/office/officeart/2005/8/layout/pList1#1"/>
    <dgm:cxn modelId="{2B098218-1837-F948-82FC-D09032ACC40B}" type="presParOf" srcId="{24419F70-AA1A-E041-AFB0-182B4B2BBF5D}" destId="{67D776BD-34FE-2143-8780-F80360DDCCDE}" srcOrd="1" destOrd="0" presId="urn:microsoft.com/office/officeart/2005/8/layout/pList1#1"/>
    <dgm:cxn modelId="{9C2845A2-546C-0D4E-9647-22A584B2A45C}" type="presParOf" srcId="{D0524863-3A09-0749-B8A8-DF8A075FF87B}" destId="{79521460-5B3D-5E42-AC7C-EB9114AFAB37}" srcOrd="3" destOrd="0" presId="urn:microsoft.com/office/officeart/2005/8/layout/pList1#1"/>
    <dgm:cxn modelId="{963F9696-56F4-2B4C-8062-E2C5C8AF4F6F}" type="presParOf" srcId="{D0524863-3A09-0749-B8A8-DF8A075FF87B}" destId="{23EC5309-713D-0548-93E5-F0212CBF2919}" srcOrd="4" destOrd="0" presId="urn:microsoft.com/office/officeart/2005/8/layout/pList1#1"/>
    <dgm:cxn modelId="{5B864DD0-B14F-904C-856E-616E58DA2BC1}" type="presParOf" srcId="{23EC5309-713D-0548-93E5-F0212CBF2919}" destId="{542AB756-A0A7-E941-910D-54E40676146B}" srcOrd="0" destOrd="0" presId="urn:microsoft.com/office/officeart/2005/8/layout/pList1#1"/>
    <dgm:cxn modelId="{83C43161-2308-0446-B781-941A3593E118}" type="presParOf" srcId="{23EC5309-713D-0548-93E5-F0212CBF2919}" destId="{4E6C5D18-853B-7742-9F61-264B31F0DFC4}" srcOrd="1" destOrd="0" presId="urn:microsoft.com/office/officeart/2005/8/layout/pList1#1"/>
    <dgm:cxn modelId="{E4600D1F-A116-B245-BE0F-7BAFE01AD0DF}" type="presParOf" srcId="{D0524863-3A09-0749-B8A8-DF8A075FF87B}" destId="{0742BFBE-9BA9-D24F-BE0F-1673D22D6393}" srcOrd="5" destOrd="0" presId="urn:microsoft.com/office/officeart/2005/8/layout/pList1#1"/>
    <dgm:cxn modelId="{A6270576-0550-E041-8BFB-FDABBFA851A1}" type="presParOf" srcId="{D0524863-3A09-0749-B8A8-DF8A075FF87B}" destId="{A0F00D43-8BE2-3442-A6AB-8A069C9CBA71}" srcOrd="6" destOrd="0" presId="urn:microsoft.com/office/officeart/2005/8/layout/pList1#1"/>
    <dgm:cxn modelId="{DC69D80C-3476-3244-A1DE-86B354520DB6}" type="presParOf" srcId="{A0F00D43-8BE2-3442-A6AB-8A069C9CBA71}" destId="{65FC8123-349C-5E4B-B200-C45996CD1187}" srcOrd="0" destOrd="0" presId="urn:microsoft.com/office/officeart/2005/8/layout/pList1#1"/>
    <dgm:cxn modelId="{72BD8ADD-BD46-AD49-9064-9116B2253572}" type="presParOf" srcId="{A0F00D43-8BE2-3442-A6AB-8A069C9CBA71}" destId="{30676B20-FD32-6943-B81A-7915624FAB9C}" srcOrd="1" destOrd="0" presId="urn:microsoft.com/office/officeart/2005/8/layout/pList1#1"/>
    <dgm:cxn modelId="{2EEC40D2-F45F-004F-B5CA-3E65E097B54B}" type="presParOf" srcId="{D0524863-3A09-0749-B8A8-DF8A075FF87B}" destId="{1BDCF623-FFB2-784F-A503-9696DDF01978}" srcOrd="7" destOrd="0" presId="urn:microsoft.com/office/officeart/2005/8/layout/pList1#1"/>
    <dgm:cxn modelId="{FC6D3E13-498F-DD4D-BE29-1C94689C854A}" type="presParOf" srcId="{D0524863-3A09-0749-B8A8-DF8A075FF87B}" destId="{E00E55DC-8F7A-054F-BA9B-2406987B89F9}" srcOrd="8" destOrd="0" presId="urn:microsoft.com/office/officeart/2005/8/layout/pList1#1"/>
    <dgm:cxn modelId="{31EE8B0C-CA1E-3140-ABF2-9C2F4FA0A860}" type="presParOf" srcId="{E00E55DC-8F7A-054F-BA9B-2406987B89F9}" destId="{95733AE1-7AB0-814F-898D-F817E1BB9AF8}" srcOrd="0" destOrd="0" presId="urn:microsoft.com/office/officeart/2005/8/layout/pList1#1"/>
    <dgm:cxn modelId="{B1B2D20B-535D-7140-A001-B53CB1DDB7E2}" type="presParOf" srcId="{E00E55DC-8F7A-054F-BA9B-2406987B89F9}" destId="{AA58B757-DF42-AC46-AEF4-2B13C06AED97}" srcOrd="1" destOrd="0" presId="urn:microsoft.com/office/officeart/2005/8/layout/pList1#1"/>
    <dgm:cxn modelId="{F1596D9C-FD14-E444-8426-C90D67A3FD7D}" type="presParOf" srcId="{D0524863-3A09-0749-B8A8-DF8A075FF87B}" destId="{7AB8A1C0-61E6-7943-820A-9F22D43B3587}" srcOrd="9" destOrd="0" presId="urn:microsoft.com/office/officeart/2005/8/layout/pList1#1"/>
    <dgm:cxn modelId="{E33BC805-5DF0-7D44-A0B3-7ED651B78C46}" type="presParOf" srcId="{D0524863-3A09-0749-B8A8-DF8A075FF87B}" destId="{0757DF40-5A37-A447-9B50-FCEF4F6CA858}" srcOrd="10" destOrd="0" presId="urn:microsoft.com/office/officeart/2005/8/layout/pList1#1"/>
    <dgm:cxn modelId="{8614F22B-5045-1F4D-A15F-97DC3D5F9E72}" type="presParOf" srcId="{0757DF40-5A37-A447-9B50-FCEF4F6CA858}" destId="{5D604E93-6E8D-4046-A1ED-54BF8CAE2C5E}" srcOrd="0" destOrd="0" presId="urn:microsoft.com/office/officeart/2005/8/layout/pList1#1"/>
    <dgm:cxn modelId="{6BB2FFD5-DAC3-6643-959F-BAFF3AFC4BC3}" type="presParOf" srcId="{0757DF40-5A37-A447-9B50-FCEF4F6CA858}" destId="{8BFDEDA5-6060-C84F-B55C-4A6356074454}" srcOrd="1" destOrd="0" presId="urn:microsoft.com/office/officeart/2005/8/layout/pList1#1"/>
    <dgm:cxn modelId="{47C0C3DC-895C-684D-A917-F958F9E224B4}" type="presParOf" srcId="{D0524863-3A09-0749-B8A8-DF8A075FF87B}" destId="{DF02DB1F-27B6-1F4B-819C-C1E636041F07}" srcOrd="11" destOrd="0" presId="urn:microsoft.com/office/officeart/2005/8/layout/pList1#1"/>
    <dgm:cxn modelId="{33C95A42-5CA4-7B41-BF73-8B46070F4344}" type="presParOf" srcId="{D0524863-3A09-0749-B8A8-DF8A075FF87B}" destId="{18FF8FFE-405D-DB4A-B121-0CC987E46B3C}" srcOrd="12" destOrd="0" presId="urn:microsoft.com/office/officeart/2005/8/layout/pList1#1"/>
    <dgm:cxn modelId="{14F8C6A1-913D-AC46-976A-BE858BE00181}" type="presParOf" srcId="{18FF8FFE-405D-DB4A-B121-0CC987E46B3C}" destId="{6718F282-CDB4-2845-91C2-11868162989D}" srcOrd="0" destOrd="0" presId="urn:microsoft.com/office/officeart/2005/8/layout/pList1#1"/>
    <dgm:cxn modelId="{B53EBE6F-4E22-F446-B100-DB5D0B3EBF22}" type="presParOf" srcId="{18FF8FFE-405D-DB4A-B121-0CC987E46B3C}" destId="{193024C1-3E78-5C4E-984C-3E61D9CBB85F}" srcOrd="1" destOrd="0" presId="urn:microsoft.com/office/officeart/2005/8/layout/pList1#1"/>
    <dgm:cxn modelId="{D54E1EDC-03A9-E44E-AE85-07AA95575C23}" type="presParOf" srcId="{D0524863-3A09-0749-B8A8-DF8A075FF87B}" destId="{FBBFF256-5B4A-3E48-952E-F636BC4CD8FD}" srcOrd="13" destOrd="0" presId="urn:microsoft.com/office/officeart/2005/8/layout/pList1#1"/>
    <dgm:cxn modelId="{DFA783E4-D937-1B43-8E32-7817F06F3D7C}" type="presParOf" srcId="{D0524863-3A09-0749-B8A8-DF8A075FF87B}" destId="{19DF3B1C-5FE3-C74A-8E34-8AB9D4885DEF}" srcOrd="14" destOrd="0" presId="urn:microsoft.com/office/officeart/2005/8/layout/pList1#1"/>
    <dgm:cxn modelId="{34814537-7E8C-5843-9ED1-E740AAD481E0}" type="presParOf" srcId="{19DF3B1C-5FE3-C74A-8E34-8AB9D4885DEF}" destId="{4A34C453-FD77-AF4A-9B1B-B280831E34CB}" srcOrd="0" destOrd="0" presId="urn:microsoft.com/office/officeart/2005/8/layout/pList1#1"/>
    <dgm:cxn modelId="{85D91103-963F-6140-9945-886922E2AEFE}" type="presParOf" srcId="{19DF3B1C-5FE3-C74A-8E34-8AB9D4885DEF}" destId="{203D7713-D10E-1846-810E-FE1736E4938C}"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E1FF5E-7D04-C546-9C9B-7613E1FF17B1}"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A4C250A2-14B5-8243-8C6E-F489F78233E1}">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dirty="0" smtClean="0"/>
            <a:t>Cyber-Physical Systems (CPS)</a:t>
          </a:r>
          <a:endParaRPr lang="en-US" sz="2000" b="1" dirty="0"/>
        </a:p>
      </dgm:t>
    </dgm:pt>
    <dgm:pt modelId="{D96B634D-E95E-054F-ACF6-BB4F5F4D4030}" type="parTrans" cxnId="{C2F5D7B2-A6D0-FC49-875C-3A899DBFE896}">
      <dgm:prSet/>
      <dgm:spPr/>
      <dgm:t>
        <a:bodyPr/>
        <a:lstStyle/>
        <a:p>
          <a:endParaRPr lang="en-US"/>
        </a:p>
      </dgm:t>
    </dgm:pt>
    <dgm:pt modelId="{5892B7FB-940A-1948-8123-E200B74466E4}" type="sibTrans" cxnId="{C2F5D7B2-A6D0-FC49-875C-3A899DBFE896}">
      <dgm:prSet/>
      <dgm:spPr/>
      <dgm:t>
        <a:bodyPr/>
        <a:lstStyle/>
        <a:p>
          <a:endParaRPr lang="en-US"/>
        </a:p>
      </dgm:t>
    </dgm:pt>
    <dgm:pt modelId="{11B25129-1AE0-AF4B-902B-F6BB13958C98}">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600" b="1" i="1" dirty="0" smtClean="0"/>
            <a:t>Deeply integrate computation, communication, and control into physical systems</a:t>
          </a:r>
          <a:endParaRPr lang="en-US" sz="1600" b="1" i="1" dirty="0"/>
        </a:p>
      </dgm:t>
    </dgm:pt>
    <dgm:pt modelId="{F8FFE565-BE7F-154C-9B99-1A0703BD8196}" type="parTrans" cxnId="{09894EA1-84A5-494D-8BB9-7CF6C7E74269}">
      <dgm:prSet/>
      <dgm:spPr/>
      <dgm:t>
        <a:bodyPr/>
        <a:lstStyle/>
        <a:p>
          <a:endParaRPr lang="en-US"/>
        </a:p>
      </dgm:t>
    </dgm:pt>
    <dgm:pt modelId="{F656D96A-A9A5-564F-BAC9-528A5D5DA9CB}" type="sibTrans" cxnId="{09894EA1-84A5-494D-8BB9-7CF6C7E74269}">
      <dgm:prSet/>
      <dgm:spPr/>
      <dgm:t>
        <a:bodyPr/>
        <a:lstStyle/>
        <a:p>
          <a:endParaRPr lang="en-US"/>
        </a:p>
      </dgm:t>
    </dgm:pt>
    <dgm:pt modelId="{DCEFB280-C4D1-BA4F-B4EA-A4E53C9B29ED}">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400" b="0" dirty="0" smtClean="0"/>
            <a:t>Aspects of CPS include pervasive computation, sensing and control; networking at multi- and extreme scales; dynamically reorganizing/reconfiguring systems; and high degrees of automation</a:t>
          </a:r>
          <a:endParaRPr lang="en-US" sz="1400" b="0" dirty="0"/>
        </a:p>
      </dgm:t>
    </dgm:pt>
    <dgm:pt modelId="{F93B6C51-A8DD-8E4B-BA0E-964CA3C8B6D2}" type="parTrans" cxnId="{2914C673-9D89-404D-AE58-39C5578FF372}">
      <dgm:prSet/>
      <dgm:spPr/>
      <dgm:t>
        <a:bodyPr/>
        <a:lstStyle/>
        <a:p>
          <a:endParaRPr lang="en-US"/>
        </a:p>
      </dgm:t>
    </dgm:pt>
    <dgm:pt modelId="{C16BD17E-13AE-3648-9271-DB70F59DE535}" type="sibTrans" cxnId="{2914C673-9D89-404D-AE58-39C5578FF372}">
      <dgm:prSet/>
      <dgm:spPr/>
      <dgm:t>
        <a:bodyPr/>
        <a:lstStyle/>
        <a:p>
          <a:endParaRPr lang="en-US"/>
        </a:p>
      </dgm:t>
    </dgm:pt>
    <dgm:pt modelId="{A6A96154-2C8A-014D-9A2A-AD4FF3C4E673}">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400" b="0" dirty="0" smtClean="0"/>
            <a:t>Dependable operation with high assurance of reliability, safety, security, and usability</a:t>
          </a:r>
          <a:endParaRPr lang="en-US" sz="1400" b="0" dirty="0"/>
        </a:p>
      </dgm:t>
    </dgm:pt>
    <dgm:pt modelId="{31B8B388-C0F8-6345-B6BF-3174E2FD34D7}" type="parTrans" cxnId="{4B877080-32E8-8542-8ABE-50066DB860CC}">
      <dgm:prSet/>
      <dgm:spPr/>
      <dgm:t>
        <a:bodyPr/>
        <a:lstStyle/>
        <a:p>
          <a:endParaRPr lang="en-US"/>
        </a:p>
      </dgm:t>
    </dgm:pt>
    <dgm:pt modelId="{BE08672D-F8BB-B14C-A796-96BE5A2EBEF4}" type="sibTrans" cxnId="{4B877080-32E8-8542-8ABE-50066DB860CC}">
      <dgm:prSet/>
      <dgm:spPr/>
      <dgm:t>
        <a:bodyPr/>
        <a:lstStyle/>
        <a:p>
          <a:endParaRPr lang="en-US"/>
        </a:p>
      </dgm:t>
    </dgm:pt>
    <dgm:pt modelId="{8394A7DF-8B9F-9641-B99C-2DFF59169C90}">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2000" b="1" i="0" dirty="0" smtClean="0"/>
            <a:t>Since CPS Launch in 2009:</a:t>
          </a:r>
          <a:endParaRPr lang="en-US" sz="2000" b="1" i="0" dirty="0"/>
        </a:p>
      </dgm:t>
    </dgm:pt>
    <dgm:pt modelId="{CB69BDBA-6228-9E44-BFD2-8AA5ADEDAC63}" type="parTrans" cxnId="{3F60625D-BE84-444B-9EE1-0DC7E1C12142}">
      <dgm:prSet/>
      <dgm:spPr/>
      <dgm:t>
        <a:bodyPr/>
        <a:lstStyle/>
        <a:p>
          <a:endParaRPr lang="en-US"/>
        </a:p>
      </dgm:t>
    </dgm:pt>
    <dgm:pt modelId="{C01CEABA-53C8-1347-86DB-4D30DDFEC86C}" type="sibTrans" cxnId="{3F60625D-BE84-444B-9EE1-0DC7E1C12142}">
      <dgm:prSet/>
      <dgm:spPr/>
      <dgm:t>
        <a:bodyPr/>
        <a:lstStyle/>
        <a:p>
          <a:endParaRPr lang="en-US"/>
        </a:p>
      </dgm:t>
    </dgm:pt>
    <dgm:pt modelId="{0E18744C-3707-EE42-B9F3-32712CBEFA65}">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600" b="1" i="0" dirty="0" smtClean="0"/>
            <a:t>Over $30M investment in FY13</a:t>
          </a:r>
          <a:endParaRPr lang="en-US" sz="1600" b="1" i="0" dirty="0"/>
        </a:p>
      </dgm:t>
    </dgm:pt>
    <dgm:pt modelId="{4E38BB92-2DFE-2F41-B1BD-0709B3AD4759}" type="sibTrans" cxnId="{04856043-0F9F-4148-8560-25F252FF055C}">
      <dgm:prSet/>
      <dgm:spPr/>
      <dgm:t>
        <a:bodyPr/>
        <a:lstStyle/>
        <a:p>
          <a:endParaRPr lang="en-US"/>
        </a:p>
      </dgm:t>
    </dgm:pt>
    <dgm:pt modelId="{5976045C-B870-7A4E-AEFC-453D021D6EBA}" type="parTrans" cxnId="{04856043-0F9F-4148-8560-25F252FF055C}">
      <dgm:prSet/>
      <dgm:spPr/>
      <dgm:t>
        <a:bodyPr/>
        <a:lstStyle/>
        <a:p>
          <a:endParaRPr lang="en-US"/>
        </a:p>
      </dgm:t>
    </dgm:pt>
    <dgm:pt modelId="{73E47A90-7BE5-D84C-814A-2020F8A87EC8}">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600" b="1" i="0" dirty="0" smtClean="0"/>
            <a:t>350+ PIs and Co-PIs in 35 states</a:t>
          </a:r>
          <a:endParaRPr lang="en-US" sz="1600" b="1" i="0" dirty="0"/>
        </a:p>
      </dgm:t>
    </dgm:pt>
    <dgm:pt modelId="{BA981F14-01C4-3543-A80F-FABB4789CBD8}" type="sibTrans" cxnId="{4C70D876-CED8-CD46-BFCA-45429211789A}">
      <dgm:prSet/>
      <dgm:spPr/>
      <dgm:t>
        <a:bodyPr/>
        <a:lstStyle/>
        <a:p>
          <a:endParaRPr lang="en-US"/>
        </a:p>
      </dgm:t>
    </dgm:pt>
    <dgm:pt modelId="{FBA0BC55-0E0B-814C-A6EA-7E96A2E3D20E}" type="parTrans" cxnId="{4C70D876-CED8-CD46-BFCA-45429211789A}">
      <dgm:prSet/>
      <dgm:spPr/>
      <dgm:t>
        <a:bodyPr/>
        <a:lstStyle/>
        <a:p>
          <a:endParaRPr lang="en-US"/>
        </a:p>
      </dgm:t>
    </dgm:pt>
    <dgm:pt modelId="{E0627FCA-FD95-8242-BB1D-4D9585417E32}">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600" b="1" i="0" dirty="0" smtClean="0"/>
            <a:t>$170M total investment</a:t>
          </a:r>
          <a:endParaRPr lang="en-US" sz="1600" b="1" i="0" dirty="0"/>
        </a:p>
      </dgm:t>
    </dgm:pt>
    <dgm:pt modelId="{F79BAB9A-AA9A-6C44-B8F2-0EEB415F1AA0}" type="sibTrans" cxnId="{4522EA95-A6E0-8446-A69F-05C3A08F0705}">
      <dgm:prSet/>
      <dgm:spPr/>
      <dgm:t>
        <a:bodyPr/>
        <a:lstStyle/>
        <a:p>
          <a:endParaRPr lang="en-US"/>
        </a:p>
      </dgm:t>
    </dgm:pt>
    <dgm:pt modelId="{7E65C71B-0215-2943-8733-D2ABB8355E25}" type="parTrans" cxnId="{4522EA95-A6E0-8446-A69F-05C3A08F0705}">
      <dgm:prSet/>
      <dgm:spPr/>
      <dgm:t>
        <a:bodyPr/>
        <a:lstStyle/>
        <a:p>
          <a:endParaRPr lang="en-US"/>
        </a:p>
      </dgm:t>
    </dgm:pt>
    <dgm:pt modelId="{81BDD8D6-5934-AA4F-B930-8EB06FB03F8A}">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600" b="1" i="0" dirty="0" smtClean="0"/>
            <a:t>250 awards</a:t>
          </a:r>
          <a:endParaRPr lang="en-US" sz="1600" b="1" i="0" dirty="0"/>
        </a:p>
      </dgm:t>
    </dgm:pt>
    <dgm:pt modelId="{EA3158A3-2334-EB49-9CB6-F69D8402EE90}" type="parTrans" cxnId="{21A1468A-5B02-2749-843E-64FBF768B889}">
      <dgm:prSet/>
      <dgm:spPr/>
      <dgm:t>
        <a:bodyPr/>
        <a:lstStyle/>
        <a:p>
          <a:endParaRPr lang="en-US"/>
        </a:p>
      </dgm:t>
    </dgm:pt>
    <dgm:pt modelId="{F91D8EAD-7C5C-E046-89F7-890E5896928B}" type="sibTrans" cxnId="{21A1468A-5B02-2749-843E-64FBF768B889}">
      <dgm:prSet/>
      <dgm:spPr/>
      <dgm:t>
        <a:bodyPr/>
        <a:lstStyle/>
        <a:p>
          <a:endParaRPr lang="en-US"/>
        </a:p>
      </dgm:t>
    </dgm:pt>
    <dgm:pt modelId="{EA51078F-F67E-B741-824F-B7E0291E6437}">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600" b="1" i="0" dirty="0" smtClean="0"/>
            <a:t>60 new awards in FY13 (35 projects)</a:t>
          </a:r>
          <a:endParaRPr lang="en-US" sz="1600" b="1" i="0" dirty="0"/>
        </a:p>
      </dgm:t>
    </dgm:pt>
    <dgm:pt modelId="{1DA8520B-7455-6544-A4D0-83E8EDE5A47A}" type="parTrans" cxnId="{FF6BC400-A124-0842-A73B-2FF02FE3B23F}">
      <dgm:prSet/>
      <dgm:spPr/>
      <dgm:t>
        <a:bodyPr/>
        <a:lstStyle/>
        <a:p>
          <a:endParaRPr lang="en-US"/>
        </a:p>
      </dgm:t>
    </dgm:pt>
    <dgm:pt modelId="{A4265874-3136-174E-9351-221A4C7B593B}" type="sibTrans" cxnId="{FF6BC400-A124-0842-A73B-2FF02FE3B23F}">
      <dgm:prSet/>
      <dgm:spPr/>
      <dgm:t>
        <a:bodyPr/>
        <a:lstStyle/>
        <a:p>
          <a:endParaRPr lang="en-US"/>
        </a:p>
      </dgm:t>
    </dgm:pt>
    <dgm:pt modelId="{08755747-611E-6342-9615-84C0CBFD973D}">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en-US" sz="1600" b="1" i="0" dirty="0" smtClean="0"/>
            <a:t>Frontiers in CPS launched in FY13</a:t>
          </a:r>
          <a:endParaRPr lang="en-US" sz="1600" b="1" i="0" dirty="0"/>
        </a:p>
      </dgm:t>
    </dgm:pt>
    <dgm:pt modelId="{F49C53F5-F0B0-2640-AA52-3BF1F4A1104D}" type="parTrans" cxnId="{3E159C21-E817-DC4F-9D62-5550574E18A3}">
      <dgm:prSet/>
      <dgm:spPr/>
      <dgm:t>
        <a:bodyPr/>
        <a:lstStyle/>
        <a:p>
          <a:endParaRPr lang="en-US"/>
        </a:p>
      </dgm:t>
    </dgm:pt>
    <dgm:pt modelId="{AA4B87CB-8C56-AA46-89A0-DABAF8126F23}" type="sibTrans" cxnId="{3E159C21-E817-DC4F-9D62-5550574E18A3}">
      <dgm:prSet/>
      <dgm:spPr/>
      <dgm:t>
        <a:bodyPr/>
        <a:lstStyle/>
        <a:p>
          <a:endParaRPr lang="en-US"/>
        </a:p>
      </dgm:t>
    </dgm:pt>
    <dgm:pt modelId="{A72BC4C8-05D9-A34A-9058-FC4C65CD6085}" type="pres">
      <dgm:prSet presAssocID="{8AE1FF5E-7D04-C546-9C9B-7613E1FF17B1}" presName="linearFlow" presStyleCnt="0">
        <dgm:presLayoutVars>
          <dgm:dir/>
          <dgm:resizeHandles val="exact"/>
        </dgm:presLayoutVars>
      </dgm:prSet>
      <dgm:spPr/>
      <dgm:t>
        <a:bodyPr/>
        <a:lstStyle/>
        <a:p>
          <a:endParaRPr lang="en-US"/>
        </a:p>
      </dgm:t>
    </dgm:pt>
    <dgm:pt modelId="{49313B45-B5A5-614D-B703-B1EC2EA5DABE}" type="pres">
      <dgm:prSet presAssocID="{A4C250A2-14B5-8243-8C6E-F489F78233E1}" presName="composite" presStyleCnt="0"/>
      <dgm:spPr/>
    </dgm:pt>
    <dgm:pt modelId="{62D1D172-DCC1-B843-8F55-4FFD3BD378DA}" type="pres">
      <dgm:prSet presAssocID="{A4C250A2-14B5-8243-8C6E-F489F78233E1}" presName="imgShp" presStyleLbl="fgImgPlace1" presStyleIdx="0" presStyleCnt="2" custLinFactNeighborY="21498"/>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t="28" r="1436" b="28"/>
          </a:stretch>
        </a:blipFill>
      </dgm:spPr>
      <dgm:t>
        <a:bodyPr/>
        <a:lstStyle/>
        <a:p>
          <a:endParaRPr lang="en-US"/>
        </a:p>
      </dgm:t>
    </dgm:pt>
    <dgm:pt modelId="{E27C34B2-0C18-6D4F-8BE5-1B7957C82D63}" type="pres">
      <dgm:prSet presAssocID="{A4C250A2-14B5-8243-8C6E-F489F78233E1}" presName="txShp" presStyleLbl="node1" presStyleIdx="0" presStyleCnt="2" custLinFactNeighborY="21498">
        <dgm:presLayoutVars>
          <dgm:bulletEnabled val="1"/>
        </dgm:presLayoutVars>
      </dgm:prSet>
      <dgm:spPr/>
      <dgm:t>
        <a:bodyPr/>
        <a:lstStyle/>
        <a:p>
          <a:endParaRPr lang="en-US"/>
        </a:p>
      </dgm:t>
    </dgm:pt>
    <dgm:pt modelId="{D78761F9-EE47-6D41-B669-38C4FD129EBD}" type="pres">
      <dgm:prSet presAssocID="{5892B7FB-940A-1948-8123-E200B74466E4}" presName="spacing" presStyleCnt="0"/>
      <dgm:spPr/>
    </dgm:pt>
    <dgm:pt modelId="{B3911043-F6C5-834F-B450-912CAC759750}" type="pres">
      <dgm:prSet presAssocID="{8394A7DF-8B9F-9641-B99C-2DFF59169C90}" presName="composite" presStyleCnt="0"/>
      <dgm:spPr/>
    </dgm:pt>
    <dgm:pt modelId="{8F8C58D0-2BB2-524A-BAA3-CC93466AE59C}" type="pres">
      <dgm:prSet presAssocID="{8394A7DF-8B9F-9641-B99C-2DFF59169C90}"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t>
        <a:bodyPr/>
        <a:lstStyle/>
        <a:p>
          <a:endParaRPr lang="en-US"/>
        </a:p>
      </dgm:t>
    </dgm:pt>
    <dgm:pt modelId="{EE75A64A-1AC7-8E47-8C51-63097CCB8DEF}" type="pres">
      <dgm:prSet presAssocID="{8394A7DF-8B9F-9641-B99C-2DFF59169C90}" presName="txShp" presStyleLbl="node1" presStyleIdx="1" presStyleCnt="2">
        <dgm:presLayoutVars>
          <dgm:bulletEnabled val="1"/>
        </dgm:presLayoutVars>
      </dgm:prSet>
      <dgm:spPr/>
      <dgm:t>
        <a:bodyPr/>
        <a:lstStyle/>
        <a:p>
          <a:endParaRPr lang="en-US"/>
        </a:p>
      </dgm:t>
    </dgm:pt>
  </dgm:ptLst>
  <dgm:cxnLst>
    <dgm:cxn modelId="{F330B60C-D519-7D49-BF73-072FC615E4AF}" type="presOf" srcId="{0E18744C-3707-EE42-B9F3-32712CBEFA65}" destId="{EE75A64A-1AC7-8E47-8C51-63097CCB8DEF}" srcOrd="0" destOrd="5" presId="urn:microsoft.com/office/officeart/2005/8/layout/vList3"/>
    <dgm:cxn modelId="{69A248FD-2394-EB43-AC72-A18BD9A7C391}" type="presOf" srcId="{81BDD8D6-5934-AA4F-B930-8EB06FB03F8A}" destId="{EE75A64A-1AC7-8E47-8C51-63097CCB8DEF}" srcOrd="0" destOrd="2" presId="urn:microsoft.com/office/officeart/2005/8/layout/vList3"/>
    <dgm:cxn modelId="{CC6CC70E-84F6-4745-9319-AD7825325A88}" type="presOf" srcId="{E0627FCA-FD95-8242-BB1D-4D9585417E32}" destId="{EE75A64A-1AC7-8E47-8C51-63097CCB8DEF}" srcOrd="0" destOrd="1" presId="urn:microsoft.com/office/officeart/2005/8/layout/vList3"/>
    <dgm:cxn modelId="{09894EA1-84A5-494D-8BB9-7CF6C7E74269}" srcId="{A4C250A2-14B5-8243-8C6E-F489F78233E1}" destId="{11B25129-1AE0-AF4B-902B-F6BB13958C98}" srcOrd="0" destOrd="0" parTransId="{F8FFE565-BE7F-154C-9B99-1A0703BD8196}" sibTransId="{F656D96A-A9A5-564F-BAC9-528A5D5DA9CB}"/>
    <dgm:cxn modelId="{0B626A30-DA8C-DB43-ABCC-0D870A37DF5F}" type="presOf" srcId="{08755747-611E-6342-9615-84C0CBFD973D}" destId="{EE75A64A-1AC7-8E47-8C51-63097CCB8DEF}" srcOrd="0" destOrd="6" presId="urn:microsoft.com/office/officeart/2005/8/layout/vList3"/>
    <dgm:cxn modelId="{A7231354-71F6-8745-BA70-AC7F6A1983F7}" type="presOf" srcId="{11B25129-1AE0-AF4B-902B-F6BB13958C98}" destId="{E27C34B2-0C18-6D4F-8BE5-1B7957C82D63}" srcOrd="0" destOrd="1" presId="urn:microsoft.com/office/officeart/2005/8/layout/vList3"/>
    <dgm:cxn modelId="{9875EB1B-50F4-AA48-AD38-633F10090222}" type="presOf" srcId="{EA51078F-F67E-B741-824F-B7E0291E6437}" destId="{EE75A64A-1AC7-8E47-8C51-63097CCB8DEF}" srcOrd="0" destOrd="4" presId="urn:microsoft.com/office/officeart/2005/8/layout/vList3"/>
    <dgm:cxn modelId="{4B877080-32E8-8542-8ABE-50066DB860CC}" srcId="{A4C250A2-14B5-8243-8C6E-F489F78233E1}" destId="{A6A96154-2C8A-014D-9A2A-AD4FF3C4E673}" srcOrd="2" destOrd="0" parTransId="{31B8B388-C0F8-6345-B6BF-3174E2FD34D7}" sibTransId="{BE08672D-F8BB-B14C-A796-96BE5A2EBEF4}"/>
    <dgm:cxn modelId="{FF6BC400-A124-0842-A73B-2FF02FE3B23F}" srcId="{8394A7DF-8B9F-9641-B99C-2DFF59169C90}" destId="{EA51078F-F67E-B741-824F-B7E0291E6437}" srcOrd="3" destOrd="0" parTransId="{1DA8520B-7455-6544-A4D0-83E8EDE5A47A}" sibTransId="{A4265874-3136-174E-9351-221A4C7B593B}"/>
    <dgm:cxn modelId="{FBA70EB9-B512-A245-A511-A0781122E1A4}" type="presOf" srcId="{A6A96154-2C8A-014D-9A2A-AD4FF3C4E673}" destId="{E27C34B2-0C18-6D4F-8BE5-1B7957C82D63}" srcOrd="0" destOrd="3" presId="urn:microsoft.com/office/officeart/2005/8/layout/vList3"/>
    <dgm:cxn modelId="{9DCC6C4E-5732-1B49-97F6-0938C0CF85E5}" type="presOf" srcId="{8AE1FF5E-7D04-C546-9C9B-7613E1FF17B1}" destId="{A72BC4C8-05D9-A34A-9058-FC4C65CD6085}" srcOrd="0" destOrd="0" presId="urn:microsoft.com/office/officeart/2005/8/layout/vList3"/>
    <dgm:cxn modelId="{FD594396-6428-3942-88A2-D9E8E629EBC9}" type="presOf" srcId="{8394A7DF-8B9F-9641-B99C-2DFF59169C90}" destId="{EE75A64A-1AC7-8E47-8C51-63097CCB8DEF}" srcOrd="0" destOrd="0" presId="urn:microsoft.com/office/officeart/2005/8/layout/vList3"/>
    <dgm:cxn modelId="{2914C673-9D89-404D-AE58-39C5578FF372}" srcId="{A4C250A2-14B5-8243-8C6E-F489F78233E1}" destId="{DCEFB280-C4D1-BA4F-B4EA-A4E53C9B29ED}" srcOrd="1" destOrd="0" parTransId="{F93B6C51-A8DD-8E4B-BA0E-964CA3C8B6D2}" sibTransId="{C16BD17E-13AE-3648-9271-DB70F59DE535}"/>
    <dgm:cxn modelId="{04856043-0F9F-4148-8560-25F252FF055C}" srcId="{8394A7DF-8B9F-9641-B99C-2DFF59169C90}" destId="{0E18744C-3707-EE42-B9F3-32712CBEFA65}" srcOrd="4" destOrd="0" parTransId="{5976045C-B870-7A4E-AEFC-453D021D6EBA}" sibTransId="{4E38BB92-2DFE-2F41-B1BD-0709B3AD4759}"/>
    <dgm:cxn modelId="{B3A6380A-FA5D-524F-8E10-6ADA4ECB9C5F}" type="presOf" srcId="{DCEFB280-C4D1-BA4F-B4EA-A4E53C9B29ED}" destId="{E27C34B2-0C18-6D4F-8BE5-1B7957C82D63}" srcOrd="0" destOrd="2" presId="urn:microsoft.com/office/officeart/2005/8/layout/vList3"/>
    <dgm:cxn modelId="{21A1468A-5B02-2749-843E-64FBF768B889}" srcId="{8394A7DF-8B9F-9641-B99C-2DFF59169C90}" destId="{81BDD8D6-5934-AA4F-B930-8EB06FB03F8A}" srcOrd="1" destOrd="0" parTransId="{EA3158A3-2334-EB49-9CB6-F69D8402EE90}" sibTransId="{F91D8EAD-7C5C-E046-89F7-890E5896928B}"/>
    <dgm:cxn modelId="{3F60625D-BE84-444B-9EE1-0DC7E1C12142}" srcId="{8AE1FF5E-7D04-C546-9C9B-7613E1FF17B1}" destId="{8394A7DF-8B9F-9641-B99C-2DFF59169C90}" srcOrd="1" destOrd="0" parTransId="{CB69BDBA-6228-9E44-BFD2-8AA5ADEDAC63}" sibTransId="{C01CEABA-53C8-1347-86DB-4D30DDFEC86C}"/>
    <dgm:cxn modelId="{C2F5D7B2-A6D0-FC49-875C-3A899DBFE896}" srcId="{8AE1FF5E-7D04-C546-9C9B-7613E1FF17B1}" destId="{A4C250A2-14B5-8243-8C6E-F489F78233E1}" srcOrd="0" destOrd="0" parTransId="{D96B634D-E95E-054F-ACF6-BB4F5F4D4030}" sibTransId="{5892B7FB-940A-1948-8123-E200B74466E4}"/>
    <dgm:cxn modelId="{E26EEA42-ABF6-2D47-BC74-0C36DC6475AB}" type="presOf" srcId="{73E47A90-7BE5-D84C-814A-2020F8A87EC8}" destId="{EE75A64A-1AC7-8E47-8C51-63097CCB8DEF}" srcOrd="0" destOrd="3" presId="urn:microsoft.com/office/officeart/2005/8/layout/vList3"/>
    <dgm:cxn modelId="{5EC5E59E-77A5-9E43-AC80-FB8FB3417DC1}" type="presOf" srcId="{A4C250A2-14B5-8243-8C6E-F489F78233E1}" destId="{E27C34B2-0C18-6D4F-8BE5-1B7957C82D63}" srcOrd="0" destOrd="0" presId="urn:microsoft.com/office/officeart/2005/8/layout/vList3"/>
    <dgm:cxn modelId="{4522EA95-A6E0-8446-A69F-05C3A08F0705}" srcId="{8394A7DF-8B9F-9641-B99C-2DFF59169C90}" destId="{E0627FCA-FD95-8242-BB1D-4D9585417E32}" srcOrd="0" destOrd="0" parTransId="{7E65C71B-0215-2943-8733-D2ABB8355E25}" sibTransId="{F79BAB9A-AA9A-6C44-B8F2-0EEB415F1AA0}"/>
    <dgm:cxn modelId="{3E159C21-E817-DC4F-9D62-5550574E18A3}" srcId="{8394A7DF-8B9F-9641-B99C-2DFF59169C90}" destId="{08755747-611E-6342-9615-84C0CBFD973D}" srcOrd="5" destOrd="0" parTransId="{F49C53F5-F0B0-2640-AA52-3BF1F4A1104D}" sibTransId="{AA4B87CB-8C56-AA46-89A0-DABAF8126F23}"/>
    <dgm:cxn modelId="{4C70D876-CED8-CD46-BFCA-45429211789A}" srcId="{8394A7DF-8B9F-9641-B99C-2DFF59169C90}" destId="{73E47A90-7BE5-D84C-814A-2020F8A87EC8}" srcOrd="2" destOrd="0" parTransId="{FBA0BC55-0E0B-814C-A6EA-7E96A2E3D20E}" sibTransId="{BA981F14-01C4-3543-A80F-FABB4789CBD8}"/>
    <dgm:cxn modelId="{B01F4405-094D-0945-9465-4838E099F672}" type="presParOf" srcId="{A72BC4C8-05D9-A34A-9058-FC4C65CD6085}" destId="{49313B45-B5A5-614D-B703-B1EC2EA5DABE}" srcOrd="0" destOrd="0" presId="urn:microsoft.com/office/officeart/2005/8/layout/vList3"/>
    <dgm:cxn modelId="{F7D7CA62-3739-8B47-A7EF-D60688D9495E}" type="presParOf" srcId="{49313B45-B5A5-614D-B703-B1EC2EA5DABE}" destId="{62D1D172-DCC1-B843-8F55-4FFD3BD378DA}" srcOrd="0" destOrd="0" presId="urn:microsoft.com/office/officeart/2005/8/layout/vList3"/>
    <dgm:cxn modelId="{907E9D69-790B-5C47-8D38-ED0ACAA08A52}" type="presParOf" srcId="{49313B45-B5A5-614D-B703-B1EC2EA5DABE}" destId="{E27C34B2-0C18-6D4F-8BE5-1B7957C82D63}" srcOrd="1" destOrd="0" presId="urn:microsoft.com/office/officeart/2005/8/layout/vList3"/>
    <dgm:cxn modelId="{EA7A4299-AFA2-3842-A1FE-4C9F888BBDB8}" type="presParOf" srcId="{A72BC4C8-05D9-A34A-9058-FC4C65CD6085}" destId="{D78761F9-EE47-6D41-B669-38C4FD129EBD}" srcOrd="1" destOrd="0" presId="urn:microsoft.com/office/officeart/2005/8/layout/vList3"/>
    <dgm:cxn modelId="{D27E57C1-6FBE-8446-BAC6-A993917BDC2C}" type="presParOf" srcId="{A72BC4C8-05D9-A34A-9058-FC4C65CD6085}" destId="{B3911043-F6C5-834F-B450-912CAC759750}" srcOrd="2" destOrd="0" presId="urn:microsoft.com/office/officeart/2005/8/layout/vList3"/>
    <dgm:cxn modelId="{CB2AAC6E-F740-D64A-9775-50CB005BF871}" type="presParOf" srcId="{B3911043-F6C5-834F-B450-912CAC759750}" destId="{8F8C58D0-2BB2-524A-BAA3-CC93466AE59C}" srcOrd="0" destOrd="0" presId="urn:microsoft.com/office/officeart/2005/8/layout/vList3"/>
    <dgm:cxn modelId="{F7F0CA1D-6A7C-2645-A317-A4B0460060D2}" type="presParOf" srcId="{B3911043-F6C5-834F-B450-912CAC759750}" destId="{EE75A64A-1AC7-8E47-8C51-63097CCB8DE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8D088E-138A-C54E-A936-44281FB830EB}" type="doc">
      <dgm:prSet loTypeId="urn:microsoft.com/office/officeart/2008/layout/BendingPictureCaption" loCatId="list" qsTypeId="urn:microsoft.com/office/officeart/2005/8/quickstyle/simple4" qsCatId="simple" csTypeId="urn:microsoft.com/office/officeart/2005/8/colors/accent1_2" csCatId="accent1" phldr="1"/>
      <dgm:spPr/>
    </dgm:pt>
    <dgm:pt modelId="{19D64B9E-C98A-594C-9D82-3D93B092301F}">
      <dgm:prSet phldrT="[Text]" custT="1"/>
      <dgm:spPr/>
      <dgm:t>
        <a:bodyPr/>
        <a:lstStyle/>
        <a:p>
          <a:r>
            <a:rPr lang="en-US" sz="1000" b="1" dirty="0" smtClean="0">
              <a:solidFill>
                <a:schemeClr val="bg1"/>
              </a:solidFill>
              <a:latin typeface="Arial" charset="0"/>
              <a:ea typeface="ＭＳ Ｐゴシック" pitchFamily="-107" charset="-128"/>
            </a:rPr>
            <a:t>Transportation</a:t>
          </a:r>
          <a:endParaRPr lang="en-US" sz="1000" dirty="0">
            <a:solidFill>
              <a:schemeClr val="bg1"/>
            </a:solidFill>
          </a:endParaRPr>
        </a:p>
      </dgm:t>
    </dgm:pt>
    <dgm:pt modelId="{6AB2B967-3D29-6145-A719-E65CAD68699C}" type="parTrans" cxnId="{9D135CF1-A723-F043-9DAD-BB91CD3383F3}">
      <dgm:prSet/>
      <dgm:spPr/>
      <dgm:t>
        <a:bodyPr/>
        <a:lstStyle/>
        <a:p>
          <a:endParaRPr lang="en-US" sz="1200"/>
        </a:p>
      </dgm:t>
    </dgm:pt>
    <dgm:pt modelId="{FD36A1E2-40A5-D043-9CB9-90BC57AD91D9}" type="sibTrans" cxnId="{9D135CF1-A723-F043-9DAD-BB91CD3383F3}">
      <dgm:prSet/>
      <dgm:spPr/>
      <dgm:t>
        <a:bodyPr/>
        <a:lstStyle/>
        <a:p>
          <a:endParaRPr lang="en-US" sz="1200"/>
        </a:p>
      </dgm:t>
    </dgm:pt>
    <dgm:pt modelId="{182D2287-D7B1-F34C-90CC-B81B655202B5}">
      <dgm:prSet phldrT="[Text]" custT="1"/>
      <dgm:spPr/>
      <dgm:t>
        <a:bodyPr/>
        <a:lstStyle/>
        <a:p>
          <a:pPr>
            <a:lnSpc>
              <a:spcPct val="80000"/>
            </a:lnSpc>
          </a:pPr>
          <a:r>
            <a:rPr lang="en-US" sz="1000" b="1" dirty="0" smtClean="0">
              <a:solidFill>
                <a:srgbClr val="FFFFFF"/>
              </a:solidFill>
              <a:latin typeface="Arial" charset="0"/>
              <a:ea typeface="ＭＳ Ｐゴシック" pitchFamily="-107" charset="-128"/>
            </a:rPr>
            <a:t>Energy and Industrial Automation</a:t>
          </a:r>
          <a:endParaRPr lang="en-US" sz="1000" dirty="0">
            <a:solidFill>
              <a:srgbClr val="FFFFFF"/>
            </a:solidFill>
          </a:endParaRPr>
        </a:p>
      </dgm:t>
    </dgm:pt>
    <dgm:pt modelId="{405FD40D-58F7-0843-86EC-DBBC56DB1B18}" type="parTrans" cxnId="{B0AC5F8D-1A22-8A44-B24B-52D1E8E0F0C9}">
      <dgm:prSet/>
      <dgm:spPr/>
      <dgm:t>
        <a:bodyPr/>
        <a:lstStyle/>
        <a:p>
          <a:endParaRPr lang="en-US" sz="1200"/>
        </a:p>
      </dgm:t>
    </dgm:pt>
    <dgm:pt modelId="{AF58675F-B90E-914C-95C3-131AB479A750}" type="sibTrans" cxnId="{B0AC5F8D-1A22-8A44-B24B-52D1E8E0F0C9}">
      <dgm:prSet/>
      <dgm:spPr/>
      <dgm:t>
        <a:bodyPr/>
        <a:lstStyle/>
        <a:p>
          <a:endParaRPr lang="en-US" sz="1200"/>
        </a:p>
      </dgm:t>
    </dgm:pt>
    <dgm:pt modelId="{BC63220A-FB11-9E45-A5FD-3D48E598ACFC}">
      <dgm:prSet phldrT="[Text]" custT="1"/>
      <dgm:spPr/>
      <dgm:t>
        <a:bodyPr/>
        <a:lstStyle/>
        <a:p>
          <a:r>
            <a:rPr lang="en-US" sz="1000" b="1" dirty="0" smtClean="0">
              <a:solidFill>
                <a:srgbClr val="FFFFFF"/>
              </a:solidFill>
              <a:latin typeface="Arial" charset="0"/>
              <a:ea typeface="ＭＳ Ｐゴシック" pitchFamily="-107" charset="-128"/>
            </a:rPr>
            <a:t>Health and Medical Care</a:t>
          </a:r>
          <a:endParaRPr lang="en-US" sz="1000" dirty="0">
            <a:solidFill>
              <a:srgbClr val="FFFFFF"/>
            </a:solidFill>
          </a:endParaRPr>
        </a:p>
      </dgm:t>
    </dgm:pt>
    <dgm:pt modelId="{57C90D78-D4E2-C048-857A-0352FF31292C}" type="parTrans" cxnId="{10156403-E453-F84E-B6D0-00F11672DCDA}">
      <dgm:prSet/>
      <dgm:spPr/>
      <dgm:t>
        <a:bodyPr/>
        <a:lstStyle/>
        <a:p>
          <a:endParaRPr lang="en-US" sz="1200"/>
        </a:p>
      </dgm:t>
    </dgm:pt>
    <dgm:pt modelId="{7DCAE043-7EC9-794F-A767-D12F05936CF6}" type="sibTrans" cxnId="{10156403-E453-F84E-B6D0-00F11672DCDA}">
      <dgm:prSet/>
      <dgm:spPr/>
      <dgm:t>
        <a:bodyPr/>
        <a:lstStyle/>
        <a:p>
          <a:endParaRPr lang="en-US" sz="1200"/>
        </a:p>
      </dgm:t>
    </dgm:pt>
    <dgm:pt modelId="{8E21F2AB-D830-B74B-993C-B85ECDAD3212}">
      <dgm:prSet phldrT="[Text]" custT="1"/>
      <dgm:spPr/>
      <dgm:t>
        <a:bodyPr/>
        <a:lstStyle/>
        <a:p>
          <a:r>
            <a:rPr lang="en-US" sz="1000" b="1" dirty="0" smtClean="0">
              <a:solidFill>
                <a:srgbClr val="FFFFFF"/>
              </a:solidFill>
              <a:latin typeface="Arial" charset="0"/>
              <a:ea typeface="ＭＳ Ｐゴシック" pitchFamily="-107" charset="-128"/>
            </a:rPr>
            <a:t>Critical Infrastructure</a:t>
          </a:r>
          <a:endParaRPr lang="en-US" sz="1000" b="1" dirty="0">
            <a:solidFill>
              <a:srgbClr val="FFFFFF"/>
            </a:solidFill>
          </a:endParaRPr>
        </a:p>
      </dgm:t>
    </dgm:pt>
    <dgm:pt modelId="{BC9D0C43-3AF5-9D43-8743-C62722BFC8A7}" type="parTrans" cxnId="{619D230B-D106-5C47-BFE6-2E61EF3BF49E}">
      <dgm:prSet/>
      <dgm:spPr/>
      <dgm:t>
        <a:bodyPr/>
        <a:lstStyle/>
        <a:p>
          <a:endParaRPr lang="en-US" sz="1200"/>
        </a:p>
      </dgm:t>
    </dgm:pt>
    <dgm:pt modelId="{E7F119A2-863B-864F-9A9E-15156707856E}" type="sibTrans" cxnId="{619D230B-D106-5C47-BFE6-2E61EF3BF49E}">
      <dgm:prSet/>
      <dgm:spPr/>
      <dgm:t>
        <a:bodyPr/>
        <a:lstStyle/>
        <a:p>
          <a:endParaRPr lang="en-US" sz="1200"/>
        </a:p>
      </dgm:t>
    </dgm:pt>
    <dgm:pt modelId="{D724D352-15F9-EF49-ACFF-CC7C04782E46}" type="pres">
      <dgm:prSet presAssocID="{D48D088E-138A-C54E-A936-44281FB830EB}" presName="diagram" presStyleCnt="0">
        <dgm:presLayoutVars>
          <dgm:dir/>
        </dgm:presLayoutVars>
      </dgm:prSet>
      <dgm:spPr/>
    </dgm:pt>
    <dgm:pt modelId="{790D9A3D-9E1B-564C-9D14-34BCE5374C90}" type="pres">
      <dgm:prSet presAssocID="{19D64B9E-C98A-594C-9D82-3D93B092301F}" presName="composite" presStyleCnt="0"/>
      <dgm:spPr/>
    </dgm:pt>
    <dgm:pt modelId="{3D8A7779-3072-7748-AF3A-CFB71858B490}" type="pres">
      <dgm:prSet presAssocID="{19D64B9E-C98A-594C-9D82-3D93B092301F}" presName="Image" presStyleLbl="bgShp" presStyleIdx="0" presStyleCnt="4" custLinFactNeighborY="-11792"/>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t>
        <a:bodyPr/>
        <a:lstStyle/>
        <a:p>
          <a:endParaRPr lang="en-US"/>
        </a:p>
      </dgm:t>
    </dgm:pt>
    <dgm:pt modelId="{01FF73ED-D0C3-A946-AC90-6E6F2AEAA91E}" type="pres">
      <dgm:prSet presAssocID="{19D64B9E-C98A-594C-9D82-3D93B092301F}" presName="Parent" presStyleLbl="node0" presStyleIdx="0" presStyleCnt="4" custScaleX="126695" custScaleY="183374">
        <dgm:presLayoutVars>
          <dgm:bulletEnabled val="1"/>
        </dgm:presLayoutVars>
      </dgm:prSet>
      <dgm:spPr/>
      <dgm:t>
        <a:bodyPr/>
        <a:lstStyle/>
        <a:p>
          <a:endParaRPr lang="en-US"/>
        </a:p>
      </dgm:t>
    </dgm:pt>
    <dgm:pt modelId="{F0D55EFB-E96E-6541-B85F-658F2B759D88}" type="pres">
      <dgm:prSet presAssocID="{FD36A1E2-40A5-D043-9CB9-90BC57AD91D9}" presName="sibTrans" presStyleCnt="0"/>
      <dgm:spPr/>
    </dgm:pt>
    <dgm:pt modelId="{7F94FF0E-6C09-0E44-B2AA-715BBE46EF7C}" type="pres">
      <dgm:prSet presAssocID="{182D2287-D7B1-F34C-90CC-B81B655202B5}" presName="composite" presStyleCnt="0"/>
      <dgm:spPr/>
    </dgm:pt>
    <dgm:pt modelId="{4666EDF0-C899-1249-B6CA-3D9371A65174}" type="pres">
      <dgm:prSet presAssocID="{182D2287-D7B1-F34C-90CC-B81B655202B5}" presName="Image" presStyleLbl="bgShp" presStyleIdx="1" presStyleCnt="4" custLinFactNeighborY="-9495"/>
      <dgm:spPr>
        <a:blipFill dpi="0" rotWithShape="1">
          <a:blip xmlns:r="http://schemas.openxmlformats.org/officeDocument/2006/relationships" r:embed="rId2">
            <a:extLst>
              <a:ext uri="{28A0092B-C50C-407E-A947-70E740481C1C}">
                <a14:useLocalDpi xmlns:a14="http://schemas.microsoft.com/office/drawing/2010/main"/>
              </a:ext>
            </a:extLst>
          </a:blip>
          <a:srcRect/>
          <a:stretch>
            <a:fillRect/>
          </a:stretch>
        </a:blipFill>
      </dgm:spPr>
    </dgm:pt>
    <dgm:pt modelId="{FCBEB36F-B15D-EC48-91DC-53EFF65A5B1B}" type="pres">
      <dgm:prSet presAssocID="{182D2287-D7B1-F34C-90CC-B81B655202B5}" presName="Parent" presStyleLbl="node0" presStyleIdx="1" presStyleCnt="4" custScaleX="126695" custScaleY="183374">
        <dgm:presLayoutVars>
          <dgm:bulletEnabled val="1"/>
        </dgm:presLayoutVars>
      </dgm:prSet>
      <dgm:spPr/>
      <dgm:t>
        <a:bodyPr/>
        <a:lstStyle/>
        <a:p>
          <a:endParaRPr lang="en-US"/>
        </a:p>
      </dgm:t>
    </dgm:pt>
    <dgm:pt modelId="{5173E45D-10F5-2B49-87A8-C0BFEE485C5B}" type="pres">
      <dgm:prSet presAssocID="{AF58675F-B90E-914C-95C3-131AB479A750}" presName="sibTrans" presStyleCnt="0"/>
      <dgm:spPr/>
    </dgm:pt>
    <dgm:pt modelId="{E62CFC16-9BD3-F942-AAD7-1358A80810EF}" type="pres">
      <dgm:prSet presAssocID="{BC63220A-FB11-9E45-A5FD-3D48E598ACFC}" presName="composite" presStyleCnt="0"/>
      <dgm:spPr/>
    </dgm:pt>
    <dgm:pt modelId="{F38D840B-A90F-7849-8AED-F58BA2F2744F}" type="pres">
      <dgm:prSet presAssocID="{BC63220A-FB11-9E45-A5FD-3D48E598ACFC}" presName="Image" presStyleLbl="bgShp" presStyleIdx="2" presStyleCnt="4" custLinFactNeighborY="-7198"/>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496EFA09-F090-2949-91C3-96CE996B9E0C}" type="pres">
      <dgm:prSet presAssocID="{BC63220A-FB11-9E45-A5FD-3D48E598ACFC}" presName="Parent" presStyleLbl="node0" presStyleIdx="2" presStyleCnt="4" custScaleX="126695" custScaleY="183374">
        <dgm:presLayoutVars>
          <dgm:bulletEnabled val="1"/>
        </dgm:presLayoutVars>
      </dgm:prSet>
      <dgm:spPr/>
      <dgm:t>
        <a:bodyPr/>
        <a:lstStyle/>
        <a:p>
          <a:endParaRPr lang="en-US"/>
        </a:p>
      </dgm:t>
    </dgm:pt>
    <dgm:pt modelId="{879C4433-5F1B-404D-879B-95F93ACE1A21}" type="pres">
      <dgm:prSet presAssocID="{7DCAE043-7EC9-794F-A767-D12F05936CF6}" presName="sibTrans" presStyleCnt="0"/>
      <dgm:spPr/>
    </dgm:pt>
    <dgm:pt modelId="{22C9191B-D59E-974F-B192-5F2D9646B1F9}" type="pres">
      <dgm:prSet presAssocID="{8E21F2AB-D830-B74B-993C-B85ECDAD3212}" presName="composite" presStyleCnt="0"/>
      <dgm:spPr/>
    </dgm:pt>
    <dgm:pt modelId="{AE090418-3ECD-F24B-8821-13AC0DFAF9AA}" type="pres">
      <dgm:prSet presAssocID="{8E21F2AB-D830-B74B-993C-B85ECDAD3212}" presName="Image" presStyleLbl="bgShp" presStyleIdx="3" presStyleCnt="4" custLinFactNeighborY="-9179"/>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t>
        <a:bodyPr/>
        <a:lstStyle/>
        <a:p>
          <a:endParaRPr lang="en-US"/>
        </a:p>
      </dgm:t>
    </dgm:pt>
    <dgm:pt modelId="{F9A4D825-DA9E-494D-8A3A-9D8CB8B38C89}" type="pres">
      <dgm:prSet presAssocID="{8E21F2AB-D830-B74B-993C-B85ECDAD3212}" presName="Parent" presStyleLbl="node0" presStyleIdx="3" presStyleCnt="4" custScaleX="126695" custScaleY="183374">
        <dgm:presLayoutVars>
          <dgm:bulletEnabled val="1"/>
        </dgm:presLayoutVars>
      </dgm:prSet>
      <dgm:spPr/>
      <dgm:t>
        <a:bodyPr/>
        <a:lstStyle/>
        <a:p>
          <a:endParaRPr lang="en-US"/>
        </a:p>
      </dgm:t>
    </dgm:pt>
  </dgm:ptLst>
  <dgm:cxnLst>
    <dgm:cxn modelId="{B0AC5F8D-1A22-8A44-B24B-52D1E8E0F0C9}" srcId="{D48D088E-138A-C54E-A936-44281FB830EB}" destId="{182D2287-D7B1-F34C-90CC-B81B655202B5}" srcOrd="1" destOrd="0" parTransId="{405FD40D-58F7-0843-86EC-DBBC56DB1B18}" sibTransId="{AF58675F-B90E-914C-95C3-131AB479A750}"/>
    <dgm:cxn modelId="{619D230B-D106-5C47-BFE6-2E61EF3BF49E}" srcId="{D48D088E-138A-C54E-A936-44281FB830EB}" destId="{8E21F2AB-D830-B74B-993C-B85ECDAD3212}" srcOrd="3" destOrd="0" parTransId="{BC9D0C43-3AF5-9D43-8743-C62722BFC8A7}" sibTransId="{E7F119A2-863B-864F-9A9E-15156707856E}"/>
    <dgm:cxn modelId="{D4E447F8-C917-D648-A03F-3AD57CDB2BB0}" type="presOf" srcId="{D48D088E-138A-C54E-A936-44281FB830EB}" destId="{D724D352-15F9-EF49-ACFF-CC7C04782E46}" srcOrd="0" destOrd="0" presId="urn:microsoft.com/office/officeart/2008/layout/BendingPictureCaption"/>
    <dgm:cxn modelId="{D3AC3F69-A09F-8047-80CA-3EECEB0A28A9}" type="presOf" srcId="{19D64B9E-C98A-594C-9D82-3D93B092301F}" destId="{01FF73ED-D0C3-A946-AC90-6E6F2AEAA91E}" srcOrd="0" destOrd="0" presId="urn:microsoft.com/office/officeart/2008/layout/BendingPictureCaption"/>
    <dgm:cxn modelId="{10156403-E453-F84E-B6D0-00F11672DCDA}" srcId="{D48D088E-138A-C54E-A936-44281FB830EB}" destId="{BC63220A-FB11-9E45-A5FD-3D48E598ACFC}" srcOrd="2" destOrd="0" parTransId="{57C90D78-D4E2-C048-857A-0352FF31292C}" sibTransId="{7DCAE043-7EC9-794F-A767-D12F05936CF6}"/>
    <dgm:cxn modelId="{1BB96E11-D4AA-3F40-A35B-A147043CD6ED}" type="presOf" srcId="{BC63220A-FB11-9E45-A5FD-3D48E598ACFC}" destId="{496EFA09-F090-2949-91C3-96CE996B9E0C}" srcOrd="0" destOrd="0" presId="urn:microsoft.com/office/officeart/2008/layout/BendingPictureCaption"/>
    <dgm:cxn modelId="{2984E84B-05C8-1345-B00A-0C3B87DC6040}" type="presOf" srcId="{8E21F2AB-D830-B74B-993C-B85ECDAD3212}" destId="{F9A4D825-DA9E-494D-8A3A-9D8CB8B38C89}" srcOrd="0" destOrd="0" presId="urn:microsoft.com/office/officeart/2008/layout/BendingPictureCaption"/>
    <dgm:cxn modelId="{4F12154F-A0AF-154A-A802-E135D820B704}" type="presOf" srcId="{182D2287-D7B1-F34C-90CC-B81B655202B5}" destId="{FCBEB36F-B15D-EC48-91DC-53EFF65A5B1B}" srcOrd="0" destOrd="0" presId="urn:microsoft.com/office/officeart/2008/layout/BendingPictureCaption"/>
    <dgm:cxn modelId="{9D135CF1-A723-F043-9DAD-BB91CD3383F3}" srcId="{D48D088E-138A-C54E-A936-44281FB830EB}" destId="{19D64B9E-C98A-594C-9D82-3D93B092301F}" srcOrd="0" destOrd="0" parTransId="{6AB2B967-3D29-6145-A719-E65CAD68699C}" sibTransId="{FD36A1E2-40A5-D043-9CB9-90BC57AD91D9}"/>
    <dgm:cxn modelId="{E8B20FA9-9A70-044D-83D2-96CBBADE1D50}" type="presParOf" srcId="{D724D352-15F9-EF49-ACFF-CC7C04782E46}" destId="{790D9A3D-9E1B-564C-9D14-34BCE5374C90}" srcOrd="0" destOrd="0" presId="urn:microsoft.com/office/officeart/2008/layout/BendingPictureCaption"/>
    <dgm:cxn modelId="{D0021DFF-3B9A-9E46-BB22-ECA723C59BBF}" type="presParOf" srcId="{790D9A3D-9E1B-564C-9D14-34BCE5374C90}" destId="{3D8A7779-3072-7748-AF3A-CFB71858B490}" srcOrd="0" destOrd="0" presId="urn:microsoft.com/office/officeart/2008/layout/BendingPictureCaption"/>
    <dgm:cxn modelId="{4A6809D8-9874-1A47-A620-ECEE0B8E78FC}" type="presParOf" srcId="{790D9A3D-9E1B-564C-9D14-34BCE5374C90}" destId="{01FF73ED-D0C3-A946-AC90-6E6F2AEAA91E}" srcOrd="1" destOrd="0" presId="urn:microsoft.com/office/officeart/2008/layout/BendingPictureCaption"/>
    <dgm:cxn modelId="{64350464-AE0F-784B-A958-0063407E6A37}" type="presParOf" srcId="{D724D352-15F9-EF49-ACFF-CC7C04782E46}" destId="{F0D55EFB-E96E-6541-B85F-658F2B759D88}" srcOrd="1" destOrd="0" presId="urn:microsoft.com/office/officeart/2008/layout/BendingPictureCaption"/>
    <dgm:cxn modelId="{6566363A-AE88-6F40-A8EE-65330D3A2457}" type="presParOf" srcId="{D724D352-15F9-EF49-ACFF-CC7C04782E46}" destId="{7F94FF0E-6C09-0E44-B2AA-715BBE46EF7C}" srcOrd="2" destOrd="0" presId="urn:microsoft.com/office/officeart/2008/layout/BendingPictureCaption"/>
    <dgm:cxn modelId="{028A9820-AAEC-D949-818F-94635003FD8F}" type="presParOf" srcId="{7F94FF0E-6C09-0E44-B2AA-715BBE46EF7C}" destId="{4666EDF0-C899-1249-B6CA-3D9371A65174}" srcOrd="0" destOrd="0" presId="urn:microsoft.com/office/officeart/2008/layout/BendingPictureCaption"/>
    <dgm:cxn modelId="{9D76175E-55DB-CF4F-8EAB-1D62997FA2CA}" type="presParOf" srcId="{7F94FF0E-6C09-0E44-B2AA-715BBE46EF7C}" destId="{FCBEB36F-B15D-EC48-91DC-53EFF65A5B1B}" srcOrd="1" destOrd="0" presId="urn:microsoft.com/office/officeart/2008/layout/BendingPictureCaption"/>
    <dgm:cxn modelId="{E91C64CF-E77D-9A4C-968B-E23664D10F0E}" type="presParOf" srcId="{D724D352-15F9-EF49-ACFF-CC7C04782E46}" destId="{5173E45D-10F5-2B49-87A8-C0BFEE485C5B}" srcOrd="3" destOrd="0" presId="urn:microsoft.com/office/officeart/2008/layout/BendingPictureCaption"/>
    <dgm:cxn modelId="{1A36FBD5-1B80-4344-A7BF-DDA7F625BE93}" type="presParOf" srcId="{D724D352-15F9-EF49-ACFF-CC7C04782E46}" destId="{E62CFC16-9BD3-F942-AAD7-1358A80810EF}" srcOrd="4" destOrd="0" presId="urn:microsoft.com/office/officeart/2008/layout/BendingPictureCaption"/>
    <dgm:cxn modelId="{192B9749-06CB-2948-A042-E412D01E423B}" type="presParOf" srcId="{E62CFC16-9BD3-F942-AAD7-1358A80810EF}" destId="{F38D840B-A90F-7849-8AED-F58BA2F2744F}" srcOrd="0" destOrd="0" presId="urn:microsoft.com/office/officeart/2008/layout/BendingPictureCaption"/>
    <dgm:cxn modelId="{8C5B1E6B-082D-1049-861B-9FF071DD9D39}" type="presParOf" srcId="{E62CFC16-9BD3-F942-AAD7-1358A80810EF}" destId="{496EFA09-F090-2949-91C3-96CE996B9E0C}" srcOrd="1" destOrd="0" presId="urn:microsoft.com/office/officeart/2008/layout/BendingPictureCaption"/>
    <dgm:cxn modelId="{C34E5A9D-54AC-934A-B486-13433C066B2B}" type="presParOf" srcId="{D724D352-15F9-EF49-ACFF-CC7C04782E46}" destId="{879C4433-5F1B-404D-879B-95F93ACE1A21}" srcOrd="5" destOrd="0" presId="urn:microsoft.com/office/officeart/2008/layout/BendingPictureCaption"/>
    <dgm:cxn modelId="{B975C3DD-8503-E847-8FC9-25E1B7DA49A2}" type="presParOf" srcId="{D724D352-15F9-EF49-ACFF-CC7C04782E46}" destId="{22C9191B-D59E-974F-B192-5F2D9646B1F9}" srcOrd="6" destOrd="0" presId="urn:microsoft.com/office/officeart/2008/layout/BendingPictureCaption"/>
    <dgm:cxn modelId="{FB112E26-26DA-8644-A44B-0D20AE6B352D}" type="presParOf" srcId="{22C9191B-D59E-974F-B192-5F2D9646B1F9}" destId="{AE090418-3ECD-F24B-8821-13AC0DFAF9AA}" srcOrd="0" destOrd="0" presId="urn:microsoft.com/office/officeart/2008/layout/BendingPictureCaption"/>
    <dgm:cxn modelId="{1B72D3C9-8BDC-5640-A581-89AA0CBAD25F}" type="presParOf" srcId="{22C9191B-D59E-974F-B192-5F2D9646B1F9}" destId="{F9A4D825-DA9E-494D-8A3A-9D8CB8B38C89}" srcOrd="1" destOrd="0" presId="urn:microsoft.com/office/officeart/2008/layout/BendingPictureCapti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62217C-A74D-AE4E-BAA6-F3DAAE8C9000}" type="doc">
      <dgm:prSet loTypeId="urn:microsoft.com/office/officeart/2005/8/layout/radial5" loCatId="" qsTypeId="urn:microsoft.com/office/officeart/2005/8/quickstyle/simple2" qsCatId="simple" csTypeId="urn:microsoft.com/office/officeart/2005/8/colors/accent0_3" csCatId="mainScheme" phldr="1"/>
      <dgm:spPr/>
      <dgm:t>
        <a:bodyPr/>
        <a:lstStyle/>
        <a:p>
          <a:endParaRPr lang="en-US"/>
        </a:p>
      </dgm:t>
    </dgm:pt>
    <dgm:pt modelId="{97A7F910-03F1-F540-9219-9C7FA7E0A9F0}">
      <dgm:prSet phldrT="[Text]" custT="1"/>
      <dgm:spPr/>
      <dgm:t>
        <a:bodyPr/>
        <a:lstStyle/>
        <a:p>
          <a:r>
            <a:rPr lang="en-US" sz="2000" b="1" dirty="0" smtClean="0"/>
            <a:t>Cyber-Physical Systems</a:t>
          </a:r>
          <a:endParaRPr lang="en-US" sz="2000" b="1" dirty="0"/>
        </a:p>
      </dgm:t>
    </dgm:pt>
    <dgm:pt modelId="{BE026D5E-FD3B-E542-8CEE-BEA352EED7C0}" type="parTrans" cxnId="{8503AAF6-13A8-6E45-9C7D-BEFAC1D2955C}">
      <dgm:prSet/>
      <dgm:spPr/>
      <dgm:t>
        <a:bodyPr/>
        <a:lstStyle/>
        <a:p>
          <a:endParaRPr lang="en-US"/>
        </a:p>
      </dgm:t>
    </dgm:pt>
    <dgm:pt modelId="{36112EF5-414D-7145-9F70-02684768C9F4}" type="sibTrans" cxnId="{8503AAF6-13A8-6E45-9C7D-BEFAC1D2955C}">
      <dgm:prSet/>
      <dgm:spPr/>
      <dgm:t>
        <a:bodyPr/>
        <a:lstStyle/>
        <a:p>
          <a:endParaRPr lang="en-US"/>
        </a:p>
      </dgm:t>
    </dgm:pt>
    <dgm:pt modelId="{7A13B98A-643C-FD4A-91B0-C2010BD4898F}">
      <dgm:prSet phldrT="[Text]" custT="1"/>
      <dgm:spPr/>
      <dgm:t>
        <a:bodyPr/>
        <a:lstStyle/>
        <a:p>
          <a:r>
            <a:rPr lang="en-US" sz="1400" b="1" dirty="0" smtClean="0"/>
            <a:t>Smart Health &amp; Wellbeing</a:t>
          </a:r>
          <a:endParaRPr lang="en-US" sz="1400" b="1" dirty="0"/>
        </a:p>
      </dgm:t>
    </dgm:pt>
    <dgm:pt modelId="{F58932BD-8962-3F47-B8ED-5154825050C7}" type="parTrans" cxnId="{E811E748-1F0B-304E-9C25-4F2824FB033E}">
      <dgm:prSet/>
      <dgm:spPr/>
      <dgm:t>
        <a:bodyPr/>
        <a:lstStyle/>
        <a:p>
          <a:endParaRPr lang="en-US" dirty="0"/>
        </a:p>
      </dgm:t>
    </dgm:pt>
    <dgm:pt modelId="{CBBF6972-CCFB-114F-9DB2-4649C85ACB42}" type="sibTrans" cxnId="{E811E748-1F0B-304E-9C25-4F2824FB033E}">
      <dgm:prSet/>
      <dgm:spPr/>
      <dgm:t>
        <a:bodyPr/>
        <a:lstStyle/>
        <a:p>
          <a:endParaRPr lang="en-US"/>
        </a:p>
      </dgm:t>
    </dgm:pt>
    <dgm:pt modelId="{D05C4699-6872-F544-A53A-792E7FBE9DFA}">
      <dgm:prSet phldrT="[Text]" custT="1"/>
      <dgm:spPr/>
      <dgm:t>
        <a:bodyPr/>
        <a:lstStyle/>
        <a:p>
          <a:r>
            <a:rPr lang="en-US" sz="1400" b="1" dirty="0" smtClean="0"/>
            <a:t>Science, Engineering &amp; Education for Sustainability (SEES)</a:t>
          </a:r>
          <a:endParaRPr lang="en-US" sz="1400" b="1" dirty="0"/>
        </a:p>
      </dgm:t>
    </dgm:pt>
    <dgm:pt modelId="{932F4074-B946-C843-B5E6-26986D6FEA9B}" type="parTrans" cxnId="{71DEF0A8-C84B-1549-923B-667C481A463B}">
      <dgm:prSet/>
      <dgm:spPr/>
      <dgm:t>
        <a:bodyPr/>
        <a:lstStyle/>
        <a:p>
          <a:endParaRPr lang="en-US" dirty="0"/>
        </a:p>
      </dgm:t>
    </dgm:pt>
    <dgm:pt modelId="{E27CEE2D-E8D3-4542-A8D5-5AB30A888D79}" type="sibTrans" cxnId="{71DEF0A8-C84B-1549-923B-667C481A463B}">
      <dgm:prSet/>
      <dgm:spPr/>
      <dgm:t>
        <a:bodyPr/>
        <a:lstStyle/>
        <a:p>
          <a:endParaRPr lang="en-US"/>
        </a:p>
      </dgm:t>
    </dgm:pt>
    <dgm:pt modelId="{B0EFAC3F-23CF-1D4E-8A68-691181E5EDDD}">
      <dgm:prSet phldrT="[Text]" custT="1"/>
      <dgm:spPr/>
      <dgm:t>
        <a:bodyPr/>
        <a:lstStyle/>
        <a:p>
          <a:r>
            <a:rPr lang="en-US" sz="1400" b="1" dirty="0" smtClean="0"/>
            <a:t>National Robotics Initiative (NRI)</a:t>
          </a:r>
          <a:endParaRPr lang="en-US" sz="1400" b="1" dirty="0"/>
        </a:p>
      </dgm:t>
    </dgm:pt>
    <dgm:pt modelId="{6FFC769E-F63F-C14B-83BF-281E2F8DE4CF}" type="parTrans" cxnId="{B2D39B31-A1EB-CD4D-836A-DC19A27E0F41}">
      <dgm:prSet/>
      <dgm:spPr/>
      <dgm:t>
        <a:bodyPr/>
        <a:lstStyle/>
        <a:p>
          <a:endParaRPr lang="en-US" dirty="0"/>
        </a:p>
      </dgm:t>
    </dgm:pt>
    <dgm:pt modelId="{FB4D0480-55E8-E34B-A96B-9AE15531B029}" type="sibTrans" cxnId="{B2D39B31-A1EB-CD4D-836A-DC19A27E0F41}">
      <dgm:prSet/>
      <dgm:spPr/>
      <dgm:t>
        <a:bodyPr/>
        <a:lstStyle/>
        <a:p>
          <a:endParaRPr lang="en-US"/>
        </a:p>
      </dgm:t>
    </dgm:pt>
    <dgm:pt modelId="{A734B081-2EAE-A64D-BFA7-8E79CEB877A0}">
      <dgm:prSet phldrT="[Text]" custT="1"/>
      <dgm:spPr/>
      <dgm:t>
        <a:bodyPr/>
        <a:lstStyle/>
        <a:p>
          <a:r>
            <a:rPr lang="en-US" sz="1400" b="1" dirty="0" smtClean="0"/>
            <a:t>Secure and Trustworthy Computing (SaTC)</a:t>
          </a:r>
          <a:endParaRPr lang="en-US" sz="1400" b="1" dirty="0"/>
        </a:p>
      </dgm:t>
    </dgm:pt>
    <dgm:pt modelId="{3E199C41-4679-FC42-A6D0-DBC6D725A4D4}" type="parTrans" cxnId="{0AFB1BE8-7279-2F40-83FC-B9C89AC8428E}">
      <dgm:prSet/>
      <dgm:spPr/>
      <dgm:t>
        <a:bodyPr/>
        <a:lstStyle/>
        <a:p>
          <a:endParaRPr lang="en-US" dirty="0"/>
        </a:p>
      </dgm:t>
    </dgm:pt>
    <dgm:pt modelId="{8EFFE213-936B-4B4C-ABD3-301FCA68A03B}" type="sibTrans" cxnId="{0AFB1BE8-7279-2F40-83FC-B9C89AC8428E}">
      <dgm:prSet/>
      <dgm:spPr/>
      <dgm:t>
        <a:bodyPr/>
        <a:lstStyle/>
        <a:p>
          <a:endParaRPr lang="en-US"/>
        </a:p>
      </dgm:t>
    </dgm:pt>
    <dgm:pt modelId="{3D48C1FB-6CD5-774A-893B-2A0009303FB3}">
      <dgm:prSet phldrT="[Text]" custT="1"/>
      <dgm:spPr/>
      <dgm:t>
        <a:bodyPr/>
        <a:lstStyle/>
        <a:p>
          <a:r>
            <a:rPr lang="en-US" sz="1400" b="1" dirty="0" smtClean="0"/>
            <a:t>CISE and ENG Core Programs</a:t>
          </a:r>
          <a:endParaRPr lang="en-US" sz="1400" b="1" dirty="0"/>
        </a:p>
      </dgm:t>
    </dgm:pt>
    <dgm:pt modelId="{167C6A1C-0B9E-834B-85B8-BB7CAA96026A}" type="sibTrans" cxnId="{0D64D08C-0BA9-874C-8B7C-E6E99BF40FB9}">
      <dgm:prSet/>
      <dgm:spPr/>
      <dgm:t>
        <a:bodyPr/>
        <a:lstStyle/>
        <a:p>
          <a:endParaRPr lang="en-US"/>
        </a:p>
      </dgm:t>
    </dgm:pt>
    <dgm:pt modelId="{8FC77B60-9404-1F49-901D-D1388F5FC48B}" type="parTrans" cxnId="{0D64D08C-0BA9-874C-8B7C-E6E99BF40FB9}">
      <dgm:prSet/>
      <dgm:spPr/>
      <dgm:t>
        <a:bodyPr/>
        <a:lstStyle/>
        <a:p>
          <a:endParaRPr lang="en-US" dirty="0"/>
        </a:p>
      </dgm:t>
    </dgm:pt>
    <dgm:pt modelId="{DDA31EE6-5C5C-BE42-8868-FB34CAB8CB34}">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1400" b="1" dirty="0" smtClean="0"/>
            <a:t>Cyber-Physical Systems (CPS)</a:t>
          </a:r>
          <a:endParaRPr lang="en-US" sz="1400" b="1" dirty="0"/>
        </a:p>
      </dgm:t>
    </dgm:pt>
    <dgm:pt modelId="{BEF36225-9554-7445-B55B-7297A3F07FE3}" type="parTrans" cxnId="{7AA5FA1F-D102-1348-A9B3-3BFE4D466B14}">
      <dgm:prSet/>
      <dgm:spPr/>
      <dgm:t>
        <a:bodyPr/>
        <a:lstStyle/>
        <a:p>
          <a:endParaRPr lang="en-US" dirty="0"/>
        </a:p>
      </dgm:t>
    </dgm:pt>
    <dgm:pt modelId="{D160AED7-8730-B948-BCA3-2B448F9DEC35}" type="sibTrans" cxnId="{7AA5FA1F-D102-1348-A9B3-3BFE4D466B14}">
      <dgm:prSet/>
      <dgm:spPr/>
      <dgm:t>
        <a:bodyPr/>
        <a:lstStyle/>
        <a:p>
          <a:endParaRPr lang="en-US"/>
        </a:p>
      </dgm:t>
    </dgm:pt>
    <dgm:pt modelId="{672913DB-E7A3-564E-99B0-8BBFF3A98D22}">
      <dgm:prSet phldrT="[Text]" custT="1"/>
      <dgm:spPr/>
      <dgm:t>
        <a:bodyPr/>
        <a:lstStyle/>
        <a:p>
          <a:r>
            <a:rPr lang="en-US" sz="1400" b="1" dirty="0" smtClean="0"/>
            <a:t>Expeditions</a:t>
          </a:r>
          <a:endParaRPr lang="en-US" sz="1400" b="1" dirty="0"/>
        </a:p>
      </dgm:t>
    </dgm:pt>
    <dgm:pt modelId="{27AF16D3-F935-E94F-B8A0-7EB4438119E1}" type="parTrans" cxnId="{1EBA2E80-2BA7-AE4F-BD87-61EE8E5F42D0}">
      <dgm:prSet/>
      <dgm:spPr/>
      <dgm:t>
        <a:bodyPr/>
        <a:lstStyle/>
        <a:p>
          <a:endParaRPr lang="en-US" dirty="0"/>
        </a:p>
      </dgm:t>
    </dgm:pt>
    <dgm:pt modelId="{8ADA1986-247B-C042-8FF4-5FC92DEDC306}" type="sibTrans" cxnId="{1EBA2E80-2BA7-AE4F-BD87-61EE8E5F42D0}">
      <dgm:prSet/>
      <dgm:spPr/>
      <dgm:t>
        <a:bodyPr/>
        <a:lstStyle/>
        <a:p>
          <a:endParaRPr lang="en-US"/>
        </a:p>
      </dgm:t>
    </dgm:pt>
    <dgm:pt modelId="{F905EB60-ACD7-CF4A-9508-056383B44AAC}" type="pres">
      <dgm:prSet presAssocID="{9262217C-A74D-AE4E-BAA6-F3DAAE8C9000}" presName="Name0" presStyleCnt="0">
        <dgm:presLayoutVars>
          <dgm:chMax val="1"/>
          <dgm:dir/>
          <dgm:animLvl val="ctr"/>
          <dgm:resizeHandles val="exact"/>
        </dgm:presLayoutVars>
      </dgm:prSet>
      <dgm:spPr/>
      <dgm:t>
        <a:bodyPr/>
        <a:lstStyle/>
        <a:p>
          <a:endParaRPr lang="en-US"/>
        </a:p>
      </dgm:t>
    </dgm:pt>
    <dgm:pt modelId="{8AC16F9D-36B6-C342-960F-652A27E83835}" type="pres">
      <dgm:prSet presAssocID="{97A7F910-03F1-F540-9219-9C7FA7E0A9F0}" presName="centerShape" presStyleLbl="node0" presStyleIdx="0" presStyleCnt="1" custScaleX="133170" custScaleY="137865"/>
      <dgm:spPr/>
      <dgm:t>
        <a:bodyPr/>
        <a:lstStyle/>
        <a:p>
          <a:endParaRPr lang="en-US"/>
        </a:p>
      </dgm:t>
    </dgm:pt>
    <dgm:pt modelId="{C638135E-BECE-664B-A79F-9B539C39386A}" type="pres">
      <dgm:prSet presAssocID="{8FC77B60-9404-1F49-901D-D1388F5FC48B}" presName="parTrans" presStyleLbl="sibTrans2D1" presStyleIdx="0" presStyleCnt="7"/>
      <dgm:spPr/>
      <dgm:t>
        <a:bodyPr/>
        <a:lstStyle/>
        <a:p>
          <a:endParaRPr lang="en-US"/>
        </a:p>
      </dgm:t>
    </dgm:pt>
    <dgm:pt modelId="{8403F831-C2F4-3B44-A4A5-73E55D24D76D}" type="pres">
      <dgm:prSet presAssocID="{8FC77B60-9404-1F49-901D-D1388F5FC48B}" presName="connectorText" presStyleLbl="sibTrans2D1" presStyleIdx="0" presStyleCnt="7"/>
      <dgm:spPr/>
      <dgm:t>
        <a:bodyPr/>
        <a:lstStyle/>
        <a:p>
          <a:endParaRPr lang="en-US"/>
        </a:p>
      </dgm:t>
    </dgm:pt>
    <dgm:pt modelId="{00E78F39-10B5-8142-98E6-FD54F1DC5302}" type="pres">
      <dgm:prSet presAssocID="{3D48C1FB-6CD5-774A-893B-2A0009303FB3}" presName="node" presStyleLbl="node1" presStyleIdx="0" presStyleCnt="7">
        <dgm:presLayoutVars>
          <dgm:bulletEnabled val="1"/>
        </dgm:presLayoutVars>
      </dgm:prSet>
      <dgm:spPr/>
      <dgm:t>
        <a:bodyPr/>
        <a:lstStyle/>
        <a:p>
          <a:endParaRPr lang="en-US"/>
        </a:p>
      </dgm:t>
    </dgm:pt>
    <dgm:pt modelId="{C6A024FF-4683-6A4E-A8D1-F5FEF3097B62}" type="pres">
      <dgm:prSet presAssocID="{BEF36225-9554-7445-B55B-7297A3F07FE3}" presName="parTrans" presStyleLbl="sibTrans2D1" presStyleIdx="1" presStyleCnt="7"/>
      <dgm:spPr/>
      <dgm:t>
        <a:bodyPr/>
        <a:lstStyle/>
        <a:p>
          <a:endParaRPr lang="en-US"/>
        </a:p>
      </dgm:t>
    </dgm:pt>
    <dgm:pt modelId="{177CE20D-4C06-C544-8FC7-5EC5B82CDC28}" type="pres">
      <dgm:prSet presAssocID="{BEF36225-9554-7445-B55B-7297A3F07FE3}" presName="connectorText" presStyleLbl="sibTrans2D1" presStyleIdx="1" presStyleCnt="7"/>
      <dgm:spPr/>
      <dgm:t>
        <a:bodyPr/>
        <a:lstStyle/>
        <a:p>
          <a:endParaRPr lang="en-US"/>
        </a:p>
      </dgm:t>
    </dgm:pt>
    <dgm:pt modelId="{EDB73FE8-C417-CF4A-9700-265CC77293C2}" type="pres">
      <dgm:prSet presAssocID="{DDA31EE6-5C5C-BE42-8868-FB34CAB8CB34}" presName="node" presStyleLbl="node1" presStyleIdx="1" presStyleCnt="7">
        <dgm:presLayoutVars>
          <dgm:bulletEnabled val="1"/>
        </dgm:presLayoutVars>
      </dgm:prSet>
      <dgm:spPr/>
      <dgm:t>
        <a:bodyPr/>
        <a:lstStyle/>
        <a:p>
          <a:endParaRPr lang="en-US"/>
        </a:p>
      </dgm:t>
    </dgm:pt>
    <dgm:pt modelId="{180D1252-57A4-D54F-9B4F-EF6FB8BDF8A2}" type="pres">
      <dgm:prSet presAssocID="{F58932BD-8962-3F47-B8ED-5154825050C7}" presName="parTrans" presStyleLbl="sibTrans2D1" presStyleIdx="2" presStyleCnt="7"/>
      <dgm:spPr/>
      <dgm:t>
        <a:bodyPr/>
        <a:lstStyle/>
        <a:p>
          <a:endParaRPr lang="en-US"/>
        </a:p>
      </dgm:t>
    </dgm:pt>
    <dgm:pt modelId="{3AFD12A8-F685-344B-B8F6-CFFAD3CFEA12}" type="pres">
      <dgm:prSet presAssocID="{F58932BD-8962-3F47-B8ED-5154825050C7}" presName="connectorText" presStyleLbl="sibTrans2D1" presStyleIdx="2" presStyleCnt="7"/>
      <dgm:spPr/>
      <dgm:t>
        <a:bodyPr/>
        <a:lstStyle/>
        <a:p>
          <a:endParaRPr lang="en-US"/>
        </a:p>
      </dgm:t>
    </dgm:pt>
    <dgm:pt modelId="{7D4145CF-6FC4-3F45-AB36-065AC02810A4}" type="pres">
      <dgm:prSet presAssocID="{7A13B98A-643C-FD4A-91B0-C2010BD4898F}" presName="node" presStyleLbl="node1" presStyleIdx="2" presStyleCnt="7">
        <dgm:presLayoutVars>
          <dgm:bulletEnabled val="1"/>
        </dgm:presLayoutVars>
      </dgm:prSet>
      <dgm:spPr/>
      <dgm:t>
        <a:bodyPr/>
        <a:lstStyle/>
        <a:p>
          <a:endParaRPr lang="en-US"/>
        </a:p>
      </dgm:t>
    </dgm:pt>
    <dgm:pt modelId="{2D46A13A-E9BD-394D-BB30-EC3BD2ACA858}" type="pres">
      <dgm:prSet presAssocID="{932F4074-B946-C843-B5E6-26986D6FEA9B}" presName="parTrans" presStyleLbl="sibTrans2D1" presStyleIdx="3" presStyleCnt="7"/>
      <dgm:spPr/>
      <dgm:t>
        <a:bodyPr/>
        <a:lstStyle/>
        <a:p>
          <a:endParaRPr lang="en-US"/>
        </a:p>
      </dgm:t>
    </dgm:pt>
    <dgm:pt modelId="{6F285565-F283-E547-9EEF-E36B9C6B6FE3}" type="pres">
      <dgm:prSet presAssocID="{932F4074-B946-C843-B5E6-26986D6FEA9B}" presName="connectorText" presStyleLbl="sibTrans2D1" presStyleIdx="3" presStyleCnt="7"/>
      <dgm:spPr/>
      <dgm:t>
        <a:bodyPr/>
        <a:lstStyle/>
        <a:p>
          <a:endParaRPr lang="en-US"/>
        </a:p>
      </dgm:t>
    </dgm:pt>
    <dgm:pt modelId="{A7B7FC3A-0F04-C945-B3F7-5C1434D86B67}" type="pres">
      <dgm:prSet presAssocID="{D05C4699-6872-F544-A53A-792E7FBE9DFA}" presName="node" presStyleLbl="node1" presStyleIdx="3" presStyleCnt="7">
        <dgm:presLayoutVars>
          <dgm:bulletEnabled val="1"/>
        </dgm:presLayoutVars>
      </dgm:prSet>
      <dgm:spPr/>
      <dgm:t>
        <a:bodyPr/>
        <a:lstStyle/>
        <a:p>
          <a:endParaRPr lang="en-US"/>
        </a:p>
      </dgm:t>
    </dgm:pt>
    <dgm:pt modelId="{0B0F9BC7-1BC2-7546-B81B-E3F6AF6AB4E2}" type="pres">
      <dgm:prSet presAssocID="{6FFC769E-F63F-C14B-83BF-281E2F8DE4CF}" presName="parTrans" presStyleLbl="sibTrans2D1" presStyleIdx="4" presStyleCnt="7"/>
      <dgm:spPr/>
      <dgm:t>
        <a:bodyPr/>
        <a:lstStyle/>
        <a:p>
          <a:endParaRPr lang="en-US"/>
        </a:p>
      </dgm:t>
    </dgm:pt>
    <dgm:pt modelId="{478395CF-7F53-974E-A19A-85EA64E0617E}" type="pres">
      <dgm:prSet presAssocID="{6FFC769E-F63F-C14B-83BF-281E2F8DE4CF}" presName="connectorText" presStyleLbl="sibTrans2D1" presStyleIdx="4" presStyleCnt="7"/>
      <dgm:spPr/>
      <dgm:t>
        <a:bodyPr/>
        <a:lstStyle/>
        <a:p>
          <a:endParaRPr lang="en-US"/>
        </a:p>
      </dgm:t>
    </dgm:pt>
    <dgm:pt modelId="{70767CD0-B548-944A-BEA5-7BE985D649EC}" type="pres">
      <dgm:prSet presAssocID="{B0EFAC3F-23CF-1D4E-8A68-691181E5EDDD}" presName="node" presStyleLbl="node1" presStyleIdx="4" presStyleCnt="7">
        <dgm:presLayoutVars>
          <dgm:bulletEnabled val="1"/>
        </dgm:presLayoutVars>
      </dgm:prSet>
      <dgm:spPr/>
      <dgm:t>
        <a:bodyPr/>
        <a:lstStyle/>
        <a:p>
          <a:endParaRPr lang="en-US"/>
        </a:p>
      </dgm:t>
    </dgm:pt>
    <dgm:pt modelId="{97A12055-497A-084A-94D4-C0B3D7F4D8EF}" type="pres">
      <dgm:prSet presAssocID="{3E199C41-4679-FC42-A6D0-DBC6D725A4D4}" presName="parTrans" presStyleLbl="sibTrans2D1" presStyleIdx="5" presStyleCnt="7"/>
      <dgm:spPr/>
      <dgm:t>
        <a:bodyPr/>
        <a:lstStyle/>
        <a:p>
          <a:endParaRPr lang="en-US"/>
        </a:p>
      </dgm:t>
    </dgm:pt>
    <dgm:pt modelId="{1D19EBC7-F446-894D-9724-8DF84FA8F2CD}" type="pres">
      <dgm:prSet presAssocID="{3E199C41-4679-FC42-A6D0-DBC6D725A4D4}" presName="connectorText" presStyleLbl="sibTrans2D1" presStyleIdx="5" presStyleCnt="7"/>
      <dgm:spPr/>
      <dgm:t>
        <a:bodyPr/>
        <a:lstStyle/>
        <a:p>
          <a:endParaRPr lang="en-US"/>
        </a:p>
      </dgm:t>
    </dgm:pt>
    <dgm:pt modelId="{E7AAEDAD-1D13-6649-9E8D-FE5295700829}" type="pres">
      <dgm:prSet presAssocID="{A734B081-2EAE-A64D-BFA7-8E79CEB877A0}" presName="node" presStyleLbl="node1" presStyleIdx="5" presStyleCnt="7">
        <dgm:presLayoutVars>
          <dgm:bulletEnabled val="1"/>
        </dgm:presLayoutVars>
      </dgm:prSet>
      <dgm:spPr/>
      <dgm:t>
        <a:bodyPr/>
        <a:lstStyle/>
        <a:p>
          <a:endParaRPr lang="en-US"/>
        </a:p>
      </dgm:t>
    </dgm:pt>
    <dgm:pt modelId="{EF489BC7-341F-024A-8D3F-BA552D7FD2BE}" type="pres">
      <dgm:prSet presAssocID="{27AF16D3-F935-E94F-B8A0-7EB4438119E1}" presName="parTrans" presStyleLbl="sibTrans2D1" presStyleIdx="6" presStyleCnt="7"/>
      <dgm:spPr/>
      <dgm:t>
        <a:bodyPr/>
        <a:lstStyle/>
        <a:p>
          <a:endParaRPr lang="en-US"/>
        </a:p>
      </dgm:t>
    </dgm:pt>
    <dgm:pt modelId="{1C43A744-0D34-8944-8328-62B8656A0443}" type="pres">
      <dgm:prSet presAssocID="{27AF16D3-F935-E94F-B8A0-7EB4438119E1}" presName="connectorText" presStyleLbl="sibTrans2D1" presStyleIdx="6" presStyleCnt="7"/>
      <dgm:spPr/>
      <dgm:t>
        <a:bodyPr/>
        <a:lstStyle/>
        <a:p>
          <a:endParaRPr lang="en-US"/>
        </a:p>
      </dgm:t>
    </dgm:pt>
    <dgm:pt modelId="{AE839EB0-3646-F34E-8A21-4791A083F7D1}" type="pres">
      <dgm:prSet presAssocID="{672913DB-E7A3-564E-99B0-8BBFF3A98D22}" presName="node" presStyleLbl="node1" presStyleIdx="6" presStyleCnt="7">
        <dgm:presLayoutVars>
          <dgm:bulletEnabled val="1"/>
        </dgm:presLayoutVars>
      </dgm:prSet>
      <dgm:spPr/>
      <dgm:t>
        <a:bodyPr/>
        <a:lstStyle/>
        <a:p>
          <a:endParaRPr lang="en-US"/>
        </a:p>
      </dgm:t>
    </dgm:pt>
  </dgm:ptLst>
  <dgm:cxnLst>
    <dgm:cxn modelId="{1EBA2E80-2BA7-AE4F-BD87-61EE8E5F42D0}" srcId="{97A7F910-03F1-F540-9219-9C7FA7E0A9F0}" destId="{672913DB-E7A3-564E-99B0-8BBFF3A98D22}" srcOrd="6" destOrd="0" parTransId="{27AF16D3-F935-E94F-B8A0-7EB4438119E1}" sibTransId="{8ADA1986-247B-C042-8FF4-5FC92DEDC306}"/>
    <dgm:cxn modelId="{AE8583D6-2AAC-2749-9F8D-9151F231F770}" type="presOf" srcId="{932F4074-B946-C843-B5E6-26986D6FEA9B}" destId="{2D46A13A-E9BD-394D-BB30-EC3BD2ACA858}" srcOrd="0" destOrd="0" presId="urn:microsoft.com/office/officeart/2005/8/layout/radial5"/>
    <dgm:cxn modelId="{3CC89FEF-74F8-7F40-A54D-C65C87E6405D}" type="presOf" srcId="{8FC77B60-9404-1F49-901D-D1388F5FC48B}" destId="{C638135E-BECE-664B-A79F-9B539C39386A}" srcOrd="0" destOrd="0" presId="urn:microsoft.com/office/officeart/2005/8/layout/radial5"/>
    <dgm:cxn modelId="{E811E748-1F0B-304E-9C25-4F2824FB033E}" srcId="{97A7F910-03F1-F540-9219-9C7FA7E0A9F0}" destId="{7A13B98A-643C-FD4A-91B0-C2010BD4898F}" srcOrd="2" destOrd="0" parTransId="{F58932BD-8962-3F47-B8ED-5154825050C7}" sibTransId="{CBBF6972-CCFB-114F-9DB2-4649C85ACB42}"/>
    <dgm:cxn modelId="{871745DD-7762-0947-B81A-BA4EE2E95162}" type="presOf" srcId="{8FC77B60-9404-1F49-901D-D1388F5FC48B}" destId="{8403F831-C2F4-3B44-A4A5-73E55D24D76D}" srcOrd="1" destOrd="0" presId="urn:microsoft.com/office/officeart/2005/8/layout/radial5"/>
    <dgm:cxn modelId="{4A588068-0CAE-3941-97AE-17FB6E2FFD64}" type="presOf" srcId="{932F4074-B946-C843-B5E6-26986D6FEA9B}" destId="{6F285565-F283-E547-9EEF-E36B9C6B6FE3}" srcOrd="1" destOrd="0" presId="urn:microsoft.com/office/officeart/2005/8/layout/radial5"/>
    <dgm:cxn modelId="{193A4C13-FAA2-FB4E-A867-E72511FB9CFF}" type="presOf" srcId="{3E199C41-4679-FC42-A6D0-DBC6D725A4D4}" destId="{97A12055-497A-084A-94D4-C0B3D7F4D8EF}" srcOrd="0" destOrd="0" presId="urn:microsoft.com/office/officeart/2005/8/layout/radial5"/>
    <dgm:cxn modelId="{EC12DB48-21D1-854D-BA9D-4BF1C57C1E28}" type="presOf" srcId="{9262217C-A74D-AE4E-BAA6-F3DAAE8C9000}" destId="{F905EB60-ACD7-CF4A-9508-056383B44AAC}" srcOrd="0" destOrd="0" presId="urn:microsoft.com/office/officeart/2005/8/layout/radial5"/>
    <dgm:cxn modelId="{8503AAF6-13A8-6E45-9C7D-BEFAC1D2955C}" srcId="{9262217C-A74D-AE4E-BAA6-F3DAAE8C9000}" destId="{97A7F910-03F1-F540-9219-9C7FA7E0A9F0}" srcOrd="0" destOrd="0" parTransId="{BE026D5E-FD3B-E542-8CEE-BEA352EED7C0}" sibTransId="{36112EF5-414D-7145-9F70-02684768C9F4}"/>
    <dgm:cxn modelId="{D1A150EA-1AC5-C248-B8AD-90D358C8725D}" type="presOf" srcId="{3E199C41-4679-FC42-A6D0-DBC6D725A4D4}" destId="{1D19EBC7-F446-894D-9724-8DF84FA8F2CD}" srcOrd="1" destOrd="0" presId="urn:microsoft.com/office/officeart/2005/8/layout/radial5"/>
    <dgm:cxn modelId="{2CDCE20D-4919-1E40-A6CB-A08C4A09C2DA}" type="presOf" srcId="{F58932BD-8962-3F47-B8ED-5154825050C7}" destId="{180D1252-57A4-D54F-9B4F-EF6FB8BDF8A2}" srcOrd="0" destOrd="0" presId="urn:microsoft.com/office/officeart/2005/8/layout/radial5"/>
    <dgm:cxn modelId="{0B74A3C0-917C-5B40-A464-69DAC2401FF7}" type="presOf" srcId="{B0EFAC3F-23CF-1D4E-8A68-691181E5EDDD}" destId="{70767CD0-B548-944A-BEA5-7BE985D649EC}" srcOrd="0" destOrd="0" presId="urn:microsoft.com/office/officeart/2005/8/layout/radial5"/>
    <dgm:cxn modelId="{5CA85220-CFBC-BE4C-94A5-BF98A3E425F6}" type="presOf" srcId="{27AF16D3-F935-E94F-B8A0-7EB4438119E1}" destId="{1C43A744-0D34-8944-8328-62B8656A0443}" srcOrd="1" destOrd="0" presId="urn:microsoft.com/office/officeart/2005/8/layout/radial5"/>
    <dgm:cxn modelId="{38C3AC11-D7DC-C94C-837E-6E1CD93DCC38}" type="presOf" srcId="{6FFC769E-F63F-C14B-83BF-281E2F8DE4CF}" destId="{478395CF-7F53-974E-A19A-85EA64E0617E}" srcOrd="1" destOrd="0" presId="urn:microsoft.com/office/officeart/2005/8/layout/radial5"/>
    <dgm:cxn modelId="{0AFB1BE8-7279-2F40-83FC-B9C89AC8428E}" srcId="{97A7F910-03F1-F540-9219-9C7FA7E0A9F0}" destId="{A734B081-2EAE-A64D-BFA7-8E79CEB877A0}" srcOrd="5" destOrd="0" parTransId="{3E199C41-4679-FC42-A6D0-DBC6D725A4D4}" sibTransId="{8EFFE213-936B-4B4C-ABD3-301FCA68A03B}"/>
    <dgm:cxn modelId="{71DEF0A8-C84B-1549-923B-667C481A463B}" srcId="{97A7F910-03F1-F540-9219-9C7FA7E0A9F0}" destId="{D05C4699-6872-F544-A53A-792E7FBE9DFA}" srcOrd="3" destOrd="0" parTransId="{932F4074-B946-C843-B5E6-26986D6FEA9B}" sibTransId="{E27CEE2D-E8D3-4542-A8D5-5AB30A888D79}"/>
    <dgm:cxn modelId="{EFCD09DA-5CCE-C446-8BFB-4709E814B02C}" type="presOf" srcId="{97A7F910-03F1-F540-9219-9C7FA7E0A9F0}" destId="{8AC16F9D-36B6-C342-960F-652A27E83835}" srcOrd="0" destOrd="0" presId="urn:microsoft.com/office/officeart/2005/8/layout/radial5"/>
    <dgm:cxn modelId="{D4CCD577-ACCB-9542-9DC0-4979B8B0B1B5}" type="presOf" srcId="{BEF36225-9554-7445-B55B-7297A3F07FE3}" destId="{C6A024FF-4683-6A4E-A8D1-F5FEF3097B62}" srcOrd="0" destOrd="0" presId="urn:microsoft.com/office/officeart/2005/8/layout/radial5"/>
    <dgm:cxn modelId="{7AA5FA1F-D102-1348-A9B3-3BFE4D466B14}" srcId="{97A7F910-03F1-F540-9219-9C7FA7E0A9F0}" destId="{DDA31EE6-5C5C-BE42-8868-FB34CAB8CB34}" srcOrd="1" destOrd="0" parTransId="{BEF36225-9554-7445-B55B-7297A3F07FE3}" sibTransId="{D160AED7-8730-B948-BCA3-2B448F9DEC35}"/>
    <dgm:cxn modelId="{7D2266E1-8CCB-994F-861C-A20386B82EB6}" type="presOf" srcId="{DDA31EE6-5C5C-BE42-8868-FB34CAB8CB34}" destId="{EDB73FE8-C417-CF4A-9700-265CC77293C2}" srcOrd="0" destOrd="0" presId="urn:microsoft.com/office/officeart/2005/8/layout/radial5"/>
    <dgm:cxn modelId="{A6A47097-B33A-7F44-A0C8-DD2FD2B5506A}" type="presOf" srcId="{672913DB-E7A3-564E-99B0-8BBFF3A98D22}" destId="{AE839EB0-3646-F34E-8A21-4791A083F7D1}" srcOrd="0" destOrd="0" presId="urn:microsoft.com/office/officeart/2005/8/layout/radial5"/>
    <dgm:cxn modelId="{F27BBF8A-925E-E94F-81D6-D708EB7819C5}" type="presOf" srcId="{D05C4699-6872-F544-A53A-792E7FBE9DFA}" destId="{A7B7FC3A-0F04-C945-B3F7-5C1434D86B67}" srcOrd="0" destOrd="0" presId="urn:microsoft.com/office/officeart/2005/8/layout/radial5"/>
    <dgm:cxn modelId="{662695F0-CAC9-D749-B3E4-BEE4D65B1841}" type="presOf" srcId="{BEF36225-9554-7445-B55B-7297A3F07FE3}" destId="{177CE20D-4C06-C544-8FC7-5EC5B82CDC28}" srcOrd="1" destOrd="0" presId="urn:microsoft.com/office/officeart/2005/8/layout/radial5"/>
    <dgm:cxn modelId="{205A53F5-056C-084E-8E99-5F9431AE56EB}" type="presOf" srcId="{6FFC769E-F63F-C14B-83BF-281E2F8DE4CF}" destId="{0B0F9BC7-1BC2-7546-B81B-E3F6AF6AB4E2}" srcOrd="0" destOrd="0" presId="urn:microsoft.com/office/officeart/2005/8/layout/radial5"/>
    <dgm:cxn modelId="{D64CF4D3-6B00-8045-82B4-3FEA386CD6C4}" type="presOf" srcId="{A734B081-2EAE-A64D-BFA7-8E79CEB877A0}" destId="{E7AAEDAD-1D13-6649-9E8D-FE5295700829}" srcOrd="0" destOrd="0" presId="urn:microsoft.com/office/officeart/2005/8/layout/radial5"/>
    <dgm:cxn modelId="{0D64D08C-0BA9-874C-8B7C-E6E99BF40FB9}" srcId="{97A7F910-03F1-F540-9219-9C7FA7E0A9F0}" destId="{3D48C1FB-6CD5-774A-893B-2A0009303FB3}" srcOrd="0" destOrd="0" parTransId="{8FC77B60-9404-1F49-901D-D1388F5FC48B}" sibTransId="{167C6A1C-0B9E-834B-85B8-BB7CAA96026A}"/>
    <dgm:cxn modelId="{DF6CBFF2-09ED-984A-BACC-63BC550FCAE3}" type="presOf" srcId="{27AF16D3-F935-E94F-B8A0-7EB4438119E1}" destId="{EF489BC7-341F-024A-8D3F-BA552D7FD2BE}" srcOrd="0" destOrd="0" presId="urn:microsoft.com/office/officeart/2005/8/layout/radial5"/>
    <dgm:cxn modelId="{AF7346BB-E95C-0B4E-AE30-1EAEC5CC1F92}" type="presOf" srcId="{F58932BD-8962-3F47-B8ED-5154825050C7}" destId="{3AFD12A8-F685-344B-B8F6-CFFAD3CFEA12}" srcOrd="1" destOrd="0" presId="urn:microsoft.com/office/officeart/2005/8/layout/radial5"/>
    <dgm:cxn modelId="{B2D39B31-A1EB-CD4D-836A-DC19A27E0F41}" srcId="{97A7F910-03F1-F540-9219-9C7FA7E0A9F0}" destId="{B0EFAC3F-23CF-1D4E-8A68-691181E5EDDD}" srcOrd="4" destOrd="0" parTransId="{6FFC769E-F63F-C14B-83BF-281E2F8DE4CF}" sibTransId="{FB4D0480-55E8-E34B-A96B-9AE15531B029}"/>
    <dgm:cxn modelId="{9E114989-D5B3-EA4C-81AB-79761F025423}" type="presOf" srcId="{3D48C1FB-6CD5-774A-893B-2A0009303FB3}" destId="{00E78F39-10B5-8142-98E6-FD54F1DC5302}" srcOrd="0" destOrd="0" presId="urn:microsoft.com/office/officeart/2005/8/layout/radial5"/>
    <dgm:cxn modelId="{5D696AA6-F10A-C84C-B62A-79DC4A85F9DC}" type="presOf" srcId="{7A13B98A-643C-FD4A-91B0-C2010BD4898F}" destId="{7D4145CF-6FC4-3F45-AB36-065AC02810A4}" srcOrd="0" destOrd="0" presId="urn:microsoft.com/office/officeart/2005/8/layout/radial5"/>
    <dgm:cxn modelId="{FD55EEED-934F-0D48-82C2-1E965A091690}" type="presParOf" srcId="{F905EB60-ACD7-CF4A-9508-056383B44AAC}" destId="{8AC16F9D-36B6-C342-960F-652A27E83835}" srcOrd="0" destOrd="0" presId="urn:microsoft.com/office/officeart/2005/8/layout/radial5"/>
    <dgm:cxn modelId="{9ACF506D-854B-6A46-9F28-EC8BDAFA45B8}" type="presParOf" srcId="{F905EB60-ACD7-CF4A-9508-056383B44AAC}" destId="{C638135E-BECE-664B-A79F-9B539C39386A}" srcOrd="1" destOrd="0" presId="urn:microsoft.com/office/officeart/2005/8/layout/radial5"/>
    <dgm:cxn modelId="{4598A15B-C290-774B-BB8F-7338F770A1E0}" type="presParOf" srcId="{C638135E-BECE-664B-A79F-9B539C39386A}" destId="{8403F831-C2F4-3B44-A4A5-73E55D24D76D}" srcOrd="0" destOrd="0" presId="urn:microsoft.com/office/officeart/2005/8/layout/radial5"/>
    <dgm:cxn modelId="{BD3E9977-4174-1F47-B1E7-8754081C4420}" type="presParOf" srcId="{F905EB60-ACD7-CF4A-9508-056383B44AAC}" destId="{00E78F39-10B5-8142-98E6-FD54F1DC5302}" srcOrd="2" destOrd="0" presId="urn:microsoft.com/office/officeart/2005/8/layout/radial5"/>
    <dgm:cxn modelId="{9C26D632-1C10-2B48-BCDC-64CEED141844}" type="presParOf" srcId="{F905EB60-ACD7-CF4A-9508-056383B44AAC}" destId="{C6A024FF-4683-6A4E-A8D1-F5FEF3097B62}" srcOrd="3" destOrd="0" presId="urn:microsoft.com/office/officeart/2005/8/layout/radial5"/>
    <dgm:cxn modelId="{F9CF42EF-9FE4-2A4E-9959-53B83BE7D4B4}" type="presParOf" srcId="{C6A024FF-4683-6A4E-A8D1-F5FEF3097B62}" destId="{177CE20D-4C06-C544-8FC7-5EC5B82CDC28}" srcOrd="0" destOrd="0" presId="urn:microsoft.com/office/officeart/2005/8/layout/radial5"/>
    <dgm:cxn modelId="{00E42E86-6D4C-724C-8F1C-7C28BFF2326C}" type="presParOf" srcId="{F905EB60-ACD7-CF4A-9508-056383B44AAC}" destId="{EDB73FE8-C417-CF4A-9700-265CC77293C2}" srcOrd="4" destOrd="0" presId="urn:microsoft.com/office/officeart/2005/8/layout/radial5"/>
    <dgm:cxn modelId="{2821640A-8089-794F-BDC8-B42C7DEBA8A7}" type="presParOf" srcId="{F905EB60-ACD7-CF4A-9508-056383B44AAC}" destId="{180D1252-57A4-D54F-9B4F-EF6FB8BDF8A2}" srcOrd="5" destOrd="0" presId="urn:microsoft.com/office/officeart/2005/8/layout/radial5"/>
    <dgm:cxn modelId="{11443B16-C86E-DF4E-BA01-39B021091619}" type="presParOf" srcId="{180D1252-57A4-D54F-9B4F-EF6FB8BDF8A2}" destId="{3AFD12A8-F685-344B-B8F6-CFFAD3CFEA12}" srcOrd="0" destOrd="0" presId="urn:microsoft.com/office/officeart/2005/8/layout/radial5"/>
    <dgm:cxn modelId="{54288059-2F36-CD4B-861C-1D492ACE2594}" type="presParOf" srcId="{F905EB60-ACD7-CF4A-9508-056383B44AAC}" destId="{7D4145CF-6FC4-3F45-AB36-065AC02810A4}" srcOrd="6" destOrd="0" presId="urn:microsoft.com/office/officeart/2005/8/layout/radial5"/>
    <dgm:cxn modelId="{FCE7B12E-F6BD-464F-9374-0FC252C1ACD3}" type="presParOf" srcId="{F905EB60-ACD7-CF4A-9508-056383B44AAC}" destId="{2D46A13A-E9BD-394D-BB30-EC3BD2ACA858}" srcOrd="7" destOrd="0" presId="urn:microsoft.com/office/officeart/2005/8/layout/radial5"/>
    <dgm:cxn modelId="{B7D3A700-7888-D149-AF97-70F6C933FC19}" type="presParOf" srcId="{2D46A13A-E9BD-394D-BB30-EC3BD2ACA858}" destId="{6F285565-F283-E547-9EEF-E36B9C6B6FE3}" srcOrd="0" destOrd="0" presId="urn:microsoft.com/office/officeart/2005/8/layout/radial5"/>
    <dgm:cxn modelId="{F77D57A9-EC9B-AE49-89F2-27475EB43756}" type="presParOf" srcId="{F905EB60-ACD7-CF4A-9508-056383B44AAC}" destId="{A7B7FC3A-0F04-C945-B3F7-5C1434D86B67}" srcOrd="8" destOrd="0" presId="urn:microsoft.com/office/officeart/2005/8/layout/radial5"/>
    <dgm:cxn modelId="{8FA1C600-F0ED-7745-95BB-D8C0291B96E7}" type="presParOf" srcId="{F905EB60-ACD7-CF4A-9508-056383B44AAC}" destId="{0B0F9BC7-1BC2-7546-B81B-E3F6AF6AB4E2}" srcOrd="9" destOrd="0" presId="urn:microsoft.com/office/officeart/2005/8/layout/radial5"/>
    <dgm:cxn modelId="{1885B23B-D6C0-5E41-9BDE-BBEE5EA3F62E}" type="presParOf" srcId="{0B0F9BC7-1BC2-7546-B81B-E3F6AF6AB4E2}" destId="{478395CF-7F53-974E-A19A-85EA64E0617E}" srcOrd="0" destOrd="0" presId="urn:microsoft.com/office/officeart/2005/8/layout/radial5"/>
    <dgm:cxn modelId="{C5506DD3-930C-294E-9FC0-FFECA049D205}" type="presParOf" srcId="{F905EB60-ACD7-CF4A-9508-056383B44AAC}" destId="{70767CD0-B548-944A-BEA5-7BE985D649EC}" srcOrd="10" destOrd="0" presId="urn:microsoft.com/office/officeart/2005/8/layout/radial5"/>
    <dgm:cxn modelId="{E25EC3AE-C500-C048-8F61-0523068CDC13}" type="presParOf" srcId="{F905EB60-ACD7-CF4A-9508-056383B44AAC}" destId="{97A12055-497A-084A-94D4-C0B3D7F4D8EF}" srcOrd="11" destOrd="0" presId="urn:microsoft.com/office/officeart/2005/8/layout/radial5"/>
    <dgm:cxn modelId="{59718E98-BFCA-5D40-A0E6-DC1398260BE3}" type="presParOf" srcId="{97A12055-497A-084A-94D4-C0B3D7F4D8EF}" destId="{1D19EBC7-F446-894D-9724-8DF84FA8F2CD}" srcOrd="0" destOrd="0" presId="urn:microsoft.com/office/officeart/2005/8/layout/radial5"/>
    <dgm:cxn modelId="{BD4E37E8-DCCD-0540-8454-4727F3B02DD5}" type="presParOf" srcId="{F905EB60-ACD7-CF4A-9508-056383B44AAC}" destId="{E7AAEDAD-1D13-6649-9E8D-FE5295700829}" srcOrd="12" destOrd="0" presId="urn:microsoft.com/office/officeart/2005/8/layout/radial5"/>
    <dgm:cxn modelId="{C54C39DD-B155-9E4E-96C3-43F22B7B6014}" type="presParOf" srcId="{F905EB60-ACD7-CF4A-9508-056383B44AAC}" destId="{EF489BC7-341F-024A-8D3F-BA552D7FD2BE}" srcOrd="13" destOrd="0" presId="urn:microsoft.com/office/officeart/2005/8/layout/radial5"/>
    <dgm:cxn modelId="{89AD2AF1-5C63-5D43-BEDF-6EAE38CFB76D}" type="presParOf" srcId="{EF489BC7-341F-024A-8D3F-BA552D7FD2BE}" destId="{1C43A744-0D34-8944-8328-62B8656A0443}" srcOrd="0" destOrd="0" presId="urn:microsoft.com/office/officeart/2005/8/layout/radial5"/>
    <dgm:cxn modelId="{F7E275F9-7699-4D46-88B7-650DE63B2266}" type="presParOf" srcId="{F905EB60-ACD7-CF4A-9508-056383B44AAC}" destId="{AE839EB0-3646-F34E-8A21-4791A083F7D1}"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306B75-6012-1D4C-B825-5EB5569C2E3A}" type="doc">
      <dgm:prSet loTypeId="urn:microsoft.com/office/officeart/2005/8/layout/vList6" loCatId="" qsTypeId="urn:microsoft.com/office/officeart/2005/8/quickstyle/simple5" qsCatId="simple" csTypeId="urn:microsoft.com/office/officeart/2005/8/colors/accent1_2" csCatId="accent1" phldr="1"/>
      <dgm:spPr/>
      <dgm:t>
        <a:bodyPr/>
        <a:lstStyle/>
        <a:p>
          <a:endParaRPr lang="en-US"/>
        </a:p>
      </dgm:t>
    </dgm:pt>
    <dgm:pt modelId="{1ABFD9B7-5864-664F-9889-7DF99D7B9E63}">
      <dgm:prSet custT="1"/>
      <dgm:spPr/>
      <dgm:t>
        <a:bodyPr/>
        <a:lstStyle/>
        <a:p>
          <a:pPr rtl="0"/>
          <a:r>
            <a:rPr lang="en-US" sz="2400" b="1" dirty="0" smtClean="0"/>
            <a:t>Nurture and Support a Culture of Engagement and Service</a:t>
          </a:r>
          <a:endParaRPr lang="en-US" sz="2400" b="1" dirty="0"/>
        </a:p>
      </dgm:t>
    </dgm:pt>
    <dgm:pt modelId="{81B2B94F-D8C7-8743-8335-E58EA3B1E398}" type="parTrans" cxnId="{03632EBF-F0AA-2645-AD2C-01E0187B4820}">
      <dgm:prSet/>
      <dgm:spPr/>
      <dgm:t>
        <a:bodyPr/>
        <a:lstStyle/>
        <a:p>
          <a:endParaRPr lang="en-US" sz="2000" b="1"/>
        </a:p>
      </dgm:t>
    </dgm:pt>
    <dgm:pt modelId="{ACF95750-71FB-514D-8C7A-1C468CFEC643}" type="sibTrans" cxnId="{03632EBF-F0AA-2645-AD2C-01E0187B4820}">
      <dgm:prSet/>
      <dgm:spPr/>
      <dgm:t>
        <a:bodyPr/>
        <a:lstStyle/>
        <a:p>
          <a:endParaRPr lang="en-US" sz="2000" b="1"/>
        </a:p>
      </dgm:t>
    </dgm:pt>
    <dgm:pt modelId="{398A4BE8-E524-F045-AFA3-5CC22D0E10CC}">
      <dgm:prSet custT="1"/>
      <dgm:spPr/>
      <dgm:t>
        <a:bodyPr/>
        <a:lstStyle/>
        <a:p>
          <a:pPr rtl="0"/>
          <a:r>
            <a:rPr lang="en-US" sz="2400" b="1" dirty="0" smtClean="0"/>
            <a:t>Embrace a Collaborative Culture Enabled by Foundational Research</a:t>
          </a:r>
          <a:endParaRPr lang="en-US" sz="2400" b="1" dirty="0"/>
        </a:p>
      </dgm:t>
    </dgm:pt>
    <dgm:pt modelId="{4E5C6D96-301E-E949-A33F-816D10AB695E}" type="parTrans" cxnId="{BB4E5850-4C55-CD48-BDF4-A2BB96CC2218}">
      <dgm:prSet/>
      <dgm:spPr/>
      <dgm:t>
        <a:bodyPr/>
        <a:lstStyle/>
        <a:p>
          <a:endParaRPr lang="en-US" sz="2000" b="1"/>
        </a:p>
      </dgm:t>
    </dgm:pt>
    <dgm:pt modelId="{BA2C4F6D-29EC-8A46-B276-F0014F864613}" type="sibTrans" cxnId="{BB4E5850-4C55-CD48-BDF4-A2BB96CC2218}">
      <dgm:prSet/>
      <dgm:spPr/>
      <dgm:t>
        <a:bodyPr/>
        <a:lstStyle/>
        <a:p>
          <a:endParaRPr lang="en-US" sz="2000" b="1"/>
        </a:p>
      </dgm:t>
    </dgm:pt>
    <dgm:pt modelId="{9FB7D3F4-B58F-CA49-A89C-7D8140BB2709}">
      <dgm:prSet custT="1"/>
      <dgm:spPr/>
      <dgm:t>
        <a:bodyPr/>
        <a:lstStyle/>
        <a:p>
          <a:pPr rtl="0"/>
          <a:r>
            <a:rPr lang="en-US" sz="2400" b="1" dirty="0" smtClean="0"/>
            <a:t>Educate and Empower the Next Generation</a:t>
          </a:r>
          <a:endParaRPr lang="en-US" sz="2400" b="1" dirty="0"/>
        </a:p>
      </dgm:t>
    </dgm:pt>
    <dgm:pt modelId="{EF681BCC-49D6-3142-AD7F-1A911F8BFCE4}" type="parTrans" cxnId="{31E28EB2-2722-B748-89CC-32306B496A3A}">
      <dgm:prSet/>
      <dgm:spPr/>
      <dgm:t>
        <a:bodyPr/>
        <a:lstStyle/>
        <a:p>
          <a:endParaRPr lang="en-US" sz="2000" b="1"/>
        </a:p>
      </dgm:t>
    </dgm:pt>
    <dgm:pt modelId="{FAC94D26-808A-7C4A-AB2F-4E3818EEED76}" type="sibTrans" cxnId="{31E28EB2-2722-B748-89CC-32306B496A3A}">
      <dgm:prSet/>
      <dgm:spPr/>
      <dgm:t>
        <a:bodyPr/>
        <a:lstStyle/>
        <a:p>
          <a:endParaRPr lang="en-US" sz="2000" b="1"/>
        </a:p>
      </dgm:t>
    </dgm:pt>
    <dgm:pt modelId="{40E2516B-C92B-2F4E-AEC1-CBDFC0ADA8FF}">
      <dgm:prSet custT="1"/>
      <dgm:spPr/>
      <dgm:t>
        <a:bodyPr anchor="ctr"/>
        <a:lstStyle/>
        <a:p>
          <a:pPr marL="403225" indent="-179388" rtl="0"/>
          <a:r>
            <a:rPr lang="en-US" sz="1600" dirty="0" smtClean="0"/>
            <a:t>Help shape the future directions of the field, priorities for the nation, and formulate a research and education agenda to address societal challenges.</a:t>
          </a:r>
          <a:endParaRPr lang="en-US" sz="1600" b="1" dirty="0"/>
        </a:p>
      </dgm:t>
    </dgm:pt>
    <dgm:pt modelId="{F77D3238-F0F5-9B47-9F9F-C6BF064F68FB}" type="parTrans" cxnId="{5AB66260-D04F-3647-893F-1F6FF2BDC031}">
      <dgm:prSet/>
      <dgm:spPr/>
      <dgm:t>
        <a:bodyPr/>
        <a:lstStyle/>
        <a:p>
          <a:endParaRPr lang="en-US"/>
        </a:p>
      </dgm:t>
    </dgm:pt>
    <dgm:pt modelId="{9604BE71-40A8-BD4C-969D-0E89A5EA7B61}" type="sibTrans" cxnId="{5AB66260-D04F-3647-893F-1F6FF2BDC031}">
      <dgm:prSet/>
      <dgm:spPr/>
      <dgm:t>
        <a:bodyPr/>
        <a:lstStyle/>
        <a:p>
          <a:endParaRPr lang="en-US"/>
        </a:p>
      </dgm:t>
    </dgm:pt>
    <dgm:pt modelId="{3E558E69-B447-F341-B84F-A50C31217C99}">
      <dgm:prSet custT="1"/>
      <dgm:spPr/>
      <dgm:t>
        <a:bodyPr anchor="ctr"/>
        <a:lstStyle/>
        <a:p>
          <a:pPr marL="403225" indent="-179388" rtl="0"/>
          <a:r>
            <a:rPr lang="en-US" sz="1600" b="0" dirty="0" smtClean="0">
              <a:latin typeface="+mn-lt"/>
              <a:cs typeface="Arial"/>
            </a:rPr>
            <a:t>Advances in CPS are pushed by long-term investment in foundational research and cross- and inter-disciplinary research and pulled by expanding complexity, scope, and scale of global priorities.</a:t>
          </a:r>
          <a:endParaRPr lang="en-US" sz="1600" b="0" dirty="0">
            <a:latin typeface="+mn-lt"/>
          </a:endParaRPr>
        </a:p>
      </dgm:t>
    </dgm:pt>
    <dgm:pt modelId="{FD29028F-DD3F-8F46-A1DA-7B875F981719}" type="parTrans" cxnId="{E36A1AD0-6498-E449-A5CA-EAC440AE038F}">
      <dgm:prSet/>
      <dgm:spPr/>
      <dgm:t>
        <a:bodyPr/>
        <a:lstStyle/>
        <a:p>
          <a:endParaRPr lang="en-US"/>
        </a:p>
      </dgm:t>
    </dgm:pt>
    <dgm:pt modelId="{18599DCC-415D-634C-8DF2-7D8727AACCBE}" type="sibTrans" cxnId="{E36A1AD0-6498-E449-A5CA-EAC440AE038F}">
      <dgm:prSet/>
      <dgm:spPr/>
      <dgm:t>
        <a:bodyPr/>
        <a:lstStyle/>
        <a:p>
          <a:endParaRPr lang="en-US"/>
        </a:p>
      </dgm:t>
    </dgm:pt>
    <dgm:pt modelId="{ECD37017-E483-8A4A-B08C-B1D024ACD145}">
      <dgm:prSet custT="1"/>
      <dgm:spPr/>
      <dgm:t>
        <a:bodyPr anchor="ctr"/>
        <a:lstStyle/>
        <a:p>
          <a:pPr marL="403225" indent="-179388"/>
          <a:r>
            <a:rPr lang="en-US" sz="1500" dirty="0" smtClean="0">
              <a:latin typeface="+mn-lt"/>
            </a:rPr>
            <a:t>Lead a cyber- and technology-enabled transformation in education and learning to develop the next generation IT workforce and contribute to universal, transparent, and affordable participation in a knowledge-based society.</a:t>
          </a:r>
          <a:endParaRPr lang="en-US" sz="1500" dirty="0" smtClean="0">
            <a:latin typeface="+mn-lt"/>
            <a:cs typeface="Arial"/>
          </a:endParaRPr>
        </a:p>
      </dgm:t>
    </dgm:pt>
    <dgm:pt modelId="{06D10E89-2896-6340-B4F2-98C9AF15E0AA}" type="parTrans" cxnId="{5068F534-45F7-5647-8BCF-3808D3804C7B}">
      <dgm:prSet/>
      <dgm:spPr/>
      <dgm:t>
        <a:bodyPr/>
        <a:lstStyle/>
        <a:p>
          <a:endParaRPr lang="en-US"/>
        </a:p>
      </dgm:t>
    </dgm:pt>
    <dgm:pt modelId="{91474FDD-81F5-0F4F-8E6D-6B81261919F2}" type="sibTrans" cxnId="{5068F534-45F7-5647-8BCF-3808D3804C7B}">
      <dgm:prSet/>
      <dgm:spPr/>
      <dgm:t>
        <a:bodyPr/>
        <a:lstStyle/>
        <a:p>
          <a:endParaRPr lang="en-US"/>
        </a:p>
      </dgm:t>
    </dgm:pt>
    <dgm:pt modelId="{77513368-67A3-4B4D-8BF0-13AE0BF28910}" type="pres">
      <dgm:prSet presAssocID="{86306B75-6012-1D4C-B825-5EB5569C2E3A}" presName="Name0" presStyleCnt="0">
        <dgm:presLayoutVars>
          <dgm:dir/>
          <dgm:animLvl val="lvl"/>
          <dgm:resizeHandles/>
        </dgm:presLayoutVars>
      </dgm:prSet>
      <dgm:spPr/>
      <dgm:t>
        <a:bodyPr/>
        <a:lstStyle/>
        <a:p>
          <a:endParaRPr lang="en-US"/>
        </a:p>
      </dgm:t>
    </dgm:pt>
    <dgm:pt modelId="{80100DA6-7A0B-FE46-B44B-762B5D1427E6}" type="pres">
      <dgm:prSet presAssocID="{1ABFD9B7-5864-664F-9889-7DF99D7B9E63}" presName="linNode" presStyleCnt="0"/>
      <dgm:spPr/>
      <dgm:t>
        <a:bodyPr/>
        <a:lstStyle/>
        <a:p>
          <a:endParaRPr lang="en-US"/>
        </a:p>
      </dgm:t>
    </dgm:pt>
    <dgm:pt modelId="{3435DAAF-3540-344B-807C-1E994F0C23D1}" type="pres">
      <dgm:prSet presAssocID="{1ABFD9B7-5864-664F-9889-7DF99D7B9E63}" presName="parentShp" presStyleLbl="node1" presStyleIdx="0" presStyleCnt="3">
        <dgm:presLayoutVars>
          <dgm:bulletEnabled val="1"/>
        </dgm:presLayoutVars>
      </dgm:prSet>
      <dgm:spPr/>
      <dgm:t>
        <a:bodyPr/>
        <a:lstStyle/>
        <a:p>
          <a:endParaRPr lang="en-US"/>
        </a:p>
      </dgm:t>
    </dgm:pt>
    <dgm:pt modelId="{1DCE8C86-CB7A-F44C-9CE4-50160E4877A5}" type="pres">
      <dgm:prSet presAssocID="{1ABFD9B7-5864-664F-9889-7DF99D7B9E63}" presName="childShp" presStyleLbl="bgAccFollowNode1" presStyleIdx="0" presStyleCnt="3">
        <dgm:presLayoutVars>
          <dgm:bulletEnabled val="1"/>
        </dgm:presLayoutVars>
      </dgm:prSet>
      <dgm:spPr/>
      <dgm:t>
        <a:bodyPr/>
        <a:lstStyle/>
        <a:p>
          <a:endParaRPr lang="en-US"/>
        </a:p>
      </dgm:t>
    </dgm:pt>
    <dgm:pt modelId="{351FDFD4-0229-F447-AEFC-323950416529}" type="pres">
      <dgm:prSet presAssocID="{ACF95750-71FB-514D-8C7A-1C468CFEC643}" presName="spacing" presStyleCnt="0"/>
      <dgm:spPr/>
      <dgm:t>
        <a:bodyPr/>
        <a:lstStyle/>
        <a:p>
          <a:endParaRPr lang="en-US"/>
        </a:p>
      </dgm:t>
    </dgm:pt>
    <dgm:pt modelId="{FDD2B9E6-4B6E-0541-85C5-0BD65B4D00C2}" type="pres">
      <dgm:prSet presAssocID="{398A4BE8-E524-F045-AFA3-5CC22D0E10CC}" presName="linNode" presStyleCnt="0"/>
      <dgm:spPr/>
      <dgm:t>
        <a:bodyPr/>
        <a:lstStyle/>
        <a:p>
          <a:endParaRPr lang="en-US"/>
        </a:p>
      </dgm:t>
    </dgm:pt>
    <dgm:pt modelId="{D41FF19C-48E8-7342-B407-DA2C62D74B8C}" type="pres">
      <dgm:prSet presAssocID="{398A4BE8-E524-F045-AFA3-5CC22D0E10CC}" presName="parentShp" presStyleLbl="node1" presStyleIdx="1" presStyleCnt="3">
        <dgm:presLayoutVars>
          <dgm:bulletEnabled val="1"/>
        </dgm:presLayoutVars>
      </dgm:prSet>
      <dgm:spPr/>
      <dgm:t>
        <a:bodyPr/>
        <a:lstStyle/>
        <a:p>
          <a:endParaRPr lang="en-US"/>
        </a:p>
      </dgm:t>
    </dgm:pt>
    <dgm:pt modelId="{4A7DB3E8-1767-954E-89B4-8670768831F0}" type="pres">
      <dgm:prSet presAssocID="{398A4BE8-E524-F045-AFA3-5CC22D0E10CC}" presName="childShp" presStyleLbl="bgAccFollowNode1" presStyleIdx="1" presStyleCnt="3">
        <dgm:presLayoutVars>
          <dgm:bulletEnabled val="1"/>
        </dgm:presLayoutVars>
      </dgm:prSet>
      <dgm:spPr/>
      <dgm:t>
        <a:bodyPr/>
        <a:lstStyle/>
        <a:p>
          <a:endParaRPr lang="en-US"/>
        </a:p>
      </dgm:t>
    </dgm:pt>
    <dgm:pt modelId="{C8299B02-A6D3-5E47-B77F-E57DC5FDD885}" type="pres">
      <dgm:prSet presAssocID="{BA2C4F6D-29EC-8A46-B276-F0014F864613}" presName="spacing" presStyleCnt="0"/>
      <dgm:spPr/>
      <dgm:t>
        <a:bodyPr/>
        <a:lstStyle/>
        <a:p>
          <a:endParaRPr lang="en-US"/>
        </a:p>
      </dgm:t>
    </dgm:pt>
    <dgm:pt modelId="{EDF7D894-6F1E-724E-B5E1-CD2A3CCD1028}" type="pres">
      <dgm:prSet presAssocID="{9FB7D3F4-B58F-CA49-A89C-7D8140BB2709}" presName="linNode" presStyleCnt="0"/>
      <dgm:spPr/>
      <dgm:t>
        <a:bodyPr/>
        <a:lstStyle/>
        <a:p>
          <a:endParaRPr lang="en-US"/>
        </a:p>
      </dgm:t>
    </dgm:pt>
    <dgm:pt modelId="{0F5E80F4-23FA-154E-96AB-55B51C037764}" type="pres">
      <dgm:prSet presAssocID="{9FB7D3F4-B58F-CA49-A89C-7D8140BB2709}" presName="parentShp" presStyleLbl="node1" presStyleIdx="2" presStyleCnt="3">
        <dgm:presLayoutVars>
          <dgm:bulletEnabled val="1"/>
        </dgm:presLayoutVars>
      </dgm:prSet>
      <dgm:spPr/>
      <dgm:t>
        <a:bodyPr/>
        <a:lstStyle/>
        <a:p>
          <a:endParaRPr lang="en-US"/>
        </a:p>
      </dgm:t>
    </dgm:pt>
    <dgm:pt modelId="{798F8480-04F6-5642-AEE2-8DAC8186A849}" type="pres">
      <dgm:prSet presAssocID="{9FB7D3F4-B58F-CA49-A89C-7D8140BB2709}" presName="childShp" presStyleLbl="bgAccFollowNode1" presStyleIdx="2" presStyleCnt="3">
        <dgm:presLayoutVars>
          <dgm:bulletEnabled val="1"/>
        </dgm:presLayoutVars>
      </dgm:prSet>
      <dgm:spPr/>
      <dgm:t>
        <a:bodyPr/>
        <a:lstStyle/>
        <a:p>
          <a:endParaRPr lang="en-US"/>
        </a:p>
      </dgm:t>
    </dgm:pt>
  </dgm:ptLst>
  <dgm:cxnLst>
    <dgm:cxn modelId="{E6E4291A-F004-0948-90A5-8B239B6E1D9D}" type="presOf" srcId="{40E2516B-C92B-2F4E-AEC1-CBDFC0ADA8FF}" destId="{1DCE8C86-CB7A-F44C-9CE4-50160E4877A5}" srcOrd="0" destOrd="0" presId="urn:microsoft.com/office/officeart/2005/8/layout/vList6"/>
    <dgm:cxn modelId="{F297030C-1C5E-6341-8EB3-A6CE97CB13BF}" type="presOf" srcId="{86306B75-6012-1D4C-B825-5EB5569C2E3A}" destId="{77513368-67A3-4B4D-8BF0-13AE0BF28910}" srcOrd="0" destOrd="0" presId="urn:microsoft.com/office/officeart/2005/8/layout/vList6"/>
    <dgm:cxn modelId="{BB4E5850-4C55-CD48-BDF4-A2BB96CC2218}" srcId="{86306B75-6012-1D4C-B825-5EB5569C2E3A}" destId="{398A4BE8-E524-F045-AFA3-5CC22D0E10CC}" srcOrd="1" destOrd="0" parTransId="{4E5C6D96-301E-E949-A33F-816D10AB695E}" sibTransId="{BA2C4F6D-29EC-8A46-B276-F0014F864613}"/>
    <dgm:cxn modelId="{E36A1AD0-6498-E449-A5CA-EAC440AE038F}" srcId="{398A4BE8-E524-F045-AFA3-5CC22D0E10CC}" destId="{3E558E69-B447-F341-B84F-A50C31217C99}" srcOrd="0" destOrd="0" parTransId="{FD29028F-DD3F-8F46-A1DA-7B875F981719}" sibTransId="{18599DCC-415D-634C-8DF2-7D8727AACCBE}"/>
    <dgm:cxn modelId="{31E28EB2-2722-B748-89CC-32306B496A3A}" srcId="{86306B75-6012-1D4C-B825-5EB5569C2E3A}" destId="{9FB7D3F4-B58F-CA49-A89C-7D8140BB2709}" srcOrd="2" destOrd="0" parTransId="{EF681BCC-49D6-3142-AD7F-1A911F8BFCE4}" sibTransId="{FAC94D26-808A-7C4A-AB2F-4E3818EEED76}"/>
    <dgm:cxn modelId="{5068F534-45F7-5647-8BCF-3808D3804C7B}" srcId="{9FB7D3F4-B58F-CA49-A89C-7D8140BB2709}" destId="{ECD37017-E483-8A4A-B08C-B1D024ACD145}" srcOrd="0" destOrd="0" parTransId="{06D10E89-2896-6340-B4F2-98C9AF15E0AA}" sibTransId="{91474FDD-81F5-0F4F-8E6D-6B81261919F2}"/>
    <dgm:cxn modelId="{5CD08F02-EFEF-8145-92E6-A78375E0131D}" type="presOf" srcId="{3E558E69-B447-F341-B84F-A50C31217C99}" destId="{4A7DB3E8-1767-954E-89B4-8670768831F0}" srcOrd="0" destOrd="0" presId="urn:microsoft.com/office/officeart/2005/8/layout/vList6"/>
    <dgm:cxn modelId="{13DCE6EB-D997-B44D-ABDE-5936715760F1}" type="presOf" srcId="{1ABFD9B7-5864-664F-9889-7DF99D7B9E63}" destId="{3435DAAF-3540-344B-807C-1E994F0C23D1}" srcOrd="0" destOrd="0" presId="urn:microsoft.com/office/officeart/2005/8/layout/vList6"/>
    <dgm:cxn modelId="{5AB66260-D04F-3647-893F-1F6FF2BDC031}" srcId="{1ABFD9B7-5864-664F-9889-7DF99D7B9E63}" destId="{40E2516B-C92B-2F4E-AEC1-CBDFC0ADA8FF}" srcOrd="0" destOrd="0" parTransId="{F77D3238-F0F5-9B47-9F9F-C6BF064F68FB}" sibTransId="{9604BE71-40A8-BD4C-969D-0E89A5EA7B61}"/>
    <dgm:cxn modelId="{56D5C4DE-9CDB-554E-86E8-CE1190A3F40B}" type="presOf" srcId="{ECD37017-E483-8A4A-B08C-B1D024ACD145}" destId="{798F8480-04F6-5642-AEE2-8DAC8186A849}" srcOrd="0" destOrd="0" presId="urn:microsoft.com/office/officeart/2005/8/layout/vList6"/>
    <dgm:cxn modelId="{9D15D583-FFE1-A14B-B8F4-AE3C2F6B2022}" type="presOf" srcId="{9FB7D3F4-B58F-CA49-A89C-7D8140BB2709}" destId="{0F5E80F4-23FA-154E-96AB-55B51C037764}" srcOrd="0" destOrd="0" presId="urn:microsoft.com/office/officeart/2005/8/layout/vList6"/>
    <dgm:cxn modelId="{F248DC69-F551-4647-B423-4BFB7B178195}" type="presOf" srcId="{398A4BE8-E524-F045-AFA3-5CC22D0E10CC}" destId="{D41FF19C-48E8-7342-B407-DA2C62D74B8C}" srcOrd="0" destOrd="0" presId="urn:microsoft.com/office/officeart/2005/8/layout/vList6"/>
    <dgm:cxn modelId="{03632EBF-F0AA-2645-AD2C-01E0187B4820}" srcId="{86306B75-6012-1D4C-B825-5EB5569C2E3A}" destId="{1ABFD9B7-5864-664F-9889-7DF99D7B9E63}" srcOrd="0" destOrd="0" parTransId="{81B2B94F-D8C7-8743-8335-E58EA3B1E398}" sibTransId="{ACF95750-71FB-514D-8C7A-1C468CFEC643}"/>
    <dgm:cxn modelId="{4A1E746A-CF1D-114E-AA9D-8041D08EFBBB}" type="presParOf" srcId="{77513368-67A3-4B4D-8BF0-13AE0BF28910}" destId="{80100DA6-7A0B-FE46-B44B-762B5D1427E6}" srcOrd="0" destOrd="0" presId="urn:microsoft.com/office/officeart/2005/8/layout/vList6"/>
    <dgm:cxn modelId="{29897903-1E0E-E14F-8B92-758540666F26}" type="presParOf" srcId="{80100DA6-7A0B-FE46-B44B-762B5D1427E6}" destId="{3435DAAF-3540-344B-807C-1E994F0C23D1}" srcOrd="0" destOrd="0" presId="urn:microsoft.com/office/officeart/2005/8/layout/vList6"/>
    <dgm:cxn modelId="{DFA0A506-D9C3-E549-91E2-C2A66FDB819A}" type="presParOf" srcId="{80100DA6-7A0B-FE46-B44B-762B5D1427E6}" destId="{1DCE8C86-CB7A-F44C-9CE4-50160E4877A5}" srcOrd="1" destOrd="0" presId="urn:microsoft.com/office/officeart/2005/8/layout/vList6"/>
    <dgm:cxn modelId="{B4DB3EBE-00BB-2641-AEDE-A77DA4D246F3}" type="presParOf" srcId="{77513368-67A3-4B4D-8BF0-13AE0BF28910}" destId="{351FDFD4-0229-F447-AEFC-323950416529}" srcOrd="1" destOrd="0" presId="urn:microsoft.com/office/officeart/2005/8/layout/vList6"/>
    <dgm:cxn modelId="{1D40D15C-30B1-E74F-860D-42ED7B9F5E7B}" type="presParOf" srcId="{77513368-67A3-4B4D-8BF0-13AE0BF28910}" destId="{FDD2B9E6-4B6E-0541-85C5-0BD65B4D00C2}" srcOrd="2" destOrd="0" presId="urn:microsoft.com/office/officeart/2005/8/layout/vList6"/>
    <dgm:cxn modelId="{1F34E5A6-879F-314F-8A32-E6A8C1EE009E}" type="presParOf" srcId="{FDD2B9E6-4B6E-0541-85C5-0BD65B4D00C2}" destId="{D41FF19C-48E8-7342-B407-DA2C62D74B8C}" srcOrd="0" destOrd="0" presId="urn:microsoft.com/office/officeart/2005/8/layout/vList6"/>
    <dgm:cxn modelId="{D97D9E1B-5592-8044-99E6-31EE11C19863}" type="presParOf" srcId="{FDD2B9E6-4B6E-0541-85C5-0BD65B4D00C2}" destId="{4A7DB3E8-1767-954E-89B4-8670768831F0}" srcOrd="1" destOrd="0" presId="urn:microsoft.com/office/officeart/2005/8/layout/vList6"/>
    <dgm:cxn modelId="{32723CE4-F66A-2247-82D5-59DD4D9B44A3}" type="presParOf" srcId="{77513368-67A3-4B4D-8BF0-13AE0BF28910}" destId="{C8299B02-A6D3-5E47-B77F-E57DC5FDD885}" srcOrd="3" destOrd="0" presId="urn:microsoft.com/office/officeart/2005/8/layout/vList6"/>
    <dgm:cxn modelId="{EBF02C6B-2DEF-8942-8FB5-E491F6F074AA}" type="presParOf" srcId="{77513368-67A3-4B4D-8BF0-13AE0BF28910}" destId="{EDF7D894-6F1E-724E-B5E1-CD2A3CCD1028}" srcOrd="4" destOrd="0" presId="urn:microsoft.com/office/officeart/2005/8/layout/vList6"/>
    <dgm:cxn modelId="{A1786A4E-7CB0-1C40-910B-58DFB2B723AF}" type="presParOf" srcId="{EDF7D894-6F1E-724E-B5E1-CD2A3CCD1028}" destId="{0F5E80F4-23FA-154E-96AB-55B51C037764}" srcOrd="0" destOrd="0" presId="urn:microsoft.com/office/officeart/2005/8/layout/vList6"/>
    <dgm:cxn modelId="{1ACEE521-D080-E149-963B-C8B55BA1E4C0}" type="presParOf" srcId="{EDF7D894-6F1E-724E-B5E1-CD2A3CCD1028}" destId="{798F8480-04F6-5642-AEE2-8DAC8186A84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3F98E-106F-AC4D-BCEF-756FD04A8471}">
      <dsp:nvSpPr>
        <dsp:cNvPr id="0" name=""/>
        <dsp:cNvSpPr/>
      </dsp:nvSpPr>
      <dsp:spPr>
        <a:xfrm>
          <a:off x="4278" y="1004098"/>
          <a:ext cx="2035857" cy="1402705"/>
        </a:xfrm>
        <a:prstGeom prst="roundRect">
          <a:avLst/>
        </a:prstGeom>
        <a:blipFill rotWithShape="1">
          <a:blip xmlns:r="http://schemas.openxmlformats.org/officeDocument/2006/relationships" r:embed="rId1">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BECE1F-9742-D143-8869-BA6BAD73F256}">
      <dsp:nvSpPr>
        <dsp:cNvPr id="0" name=""/>
        <dsp:cNvSpPr/>
      </dsp:nvSpPr>
      <dsp:spPr>
        <a:xfrm>
          <a:off x="4278" y="24068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Manufacturing, Robotics, &amp; Smart Systems</a:t>
          </a:r>
          <a:endParaRPr lang="en-US" sz="1500" b="1" kern="1200" dirty="0"/>
        </a:p>
      </dsp:txBody>
      <dsp:txXfrm>
        <a:off x="4278" y="2406804"/>
        <a:ext cx="2035857" cy="755303"/>
      </dsp:txXfrm>
    </dsp:sp>
    <dsp:sp modelId="{0EA8282A-7023-A94E-B689-F0E07423BA79}">
      <dsp:nvSpPr>
        <dsp:cNvPr id="0" name=""/>
        <dsp:cNvSpPr/>
      </dsp:nvSpPr>
      <dsp:spPr>
        <a:xfrm>
          <a:off x="2243806" y="1004098"/>
          <a:ext cx="2035857" cy="1402705"/>
        </a:xfrm>
        <a:prstGeom prst="roundRect">
          <a:avLst/>
        </a:prstGeom>
        <a:blipFill rotWithShape="1">
          <a:blip xmlns:r="http://schemas.openxmlformats.org/officeDocument/2006/relationships" r:embed="rId2" cstate="print">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D776BD-34FE-2143-8780-F80360DDCCDE}">
      <dsp:nvSpPr>
        <dsp:cNvPr id="0" name=""/>
        <dsp:cNvSpPr/>
      </dsp:nvSpPr>
      <dsp:spPr>
        <a:xfrm>
          <a:off x="2243806" y="24068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Environment &amp; Sustainability</a:t>
          </a:r>
          <a:endParaRPr lang="en-US" sz="1500" b="1" kern="1200" dirty="0"/>
        </a:p>
      </dsp:txBody>
      <dsp:txXfrm>
        <a:off x="2243806" y="2406804"/>
        <a:ext cx="2035857" cy="755303"/>
      </dsp:txXfrm>
    </dsp:sp>
    <dsp:sp modelId="{542AB756-A0A7-E941-910D-54E40676146B}">
      <dsp:nvSpPr>
        <dsp:cNvPr id="0" name=""/>
        <dsp:cNvSpPr/>
      </dsp:nvSpPr>
      <dsp:spPr>
        <a:xfrm>
          <a:off x="4483335" y="1004098"/>
          <a:ext cx="2035857" cy="1402705"/>
        </a:xfrm>
        <a:prstGeom prst="roundRect">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6C5D18-853B-7742-9F61-264B31F0DFC4}">
      <dsp:nvSpPr>
        <dsp:cNvPr id="0" name=""/>
        <dsp:cNvSpPr/>
      </dsp:nvSpPr>
      <dsp:spPr>
        <a:xfrm>
          <a:off x="4483335" y="24068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Emergency Response &amp; Disaster Resiliency</a:t>
          </a:r>
          <a:endParaRPr lang="en-US" sz="1500" b="1" kern="1200" dirty="0"/>
        </a:p>
      </dsp:txBody>
      <dsp:txXfrm>
        <a:off x="4483335" y="2406804"/>
        <a:ext cx="2035857" cy="755303"/>
      </dsp:txXfrm>
    </dsp:sp>
    <dsp:sp modelId="{65FC8123-349C-5E4B-B200-C45996CD1187}">
      <dsp:nvSpPr>
        <dsp:cNvPr id="0" name=""/>
        <dsp:cNvSpPr/>
      </dsp:nvSpPr>
      <dsp:spPr>
        <a:xfrm>
          <a:off x="6722864" y="1004098"/>
          <a:ext cx="2035857" cy="1402705"/>
        </a:xfrm>
        <a:prstGeom prst="roundRect">
          <a:avLst/>
        </a:prstGeom>
        <a:blipFill dpi="0" rotWithShape="1">
          <a:blip xmlns:r="http://schemas.openxmlformats.org/officeDocument/2006/relationships" r:embed="rId4">
            <a:extLst>
              <a:ext uri="{28A0092B-C50C-407E-A947-70E740481C1C}">
                <a14:useLocalDpi xmlns:a14="http://schemas.microsoft.com/office/drawing/2010/main"/>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0676B20-FD32-6943-B81A-7915624FAB9C}">
      <dsp:nvSpPr>
        <dsp:cNvPr id="0" name=""/>
        <dsp:cNvSpPr/>
      </dsp:nvSpPr>
      <dsp:spPr>
        <a:xfrm>
          <a:off x="6722864" y="2406804"/>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Health &amp; Wellbeing</a:t>
          </a:r>
          <a:endParaRPr lang="en-US" sz="1500" b="1" kern="1200" dirty="0"/>
        </a:p>
      </dsp:txBody>
      <dsp:txXfrm>
        <a:off x="6722864" y="2406804"/>
        <a:ext cx="2035857" cy="755303"/>
      </dsp:txXfrm>
    </dsp:sp>
    <dsp:sp modelId="{95733AE1-7AB0-814F-898D-F817E1BB9AF8}">
      <dsp:nvSpPr>
        <dsp:cNvPr id="0" name=""/>
        <dsp:cNvSpPr/>
      </dsp:nvSpPr>
      <dsp:spPr>
        <a:xfrm>
          <a:off x="4278" y="3365692"/>
          <a:ext cx="2035857" cy="1402705"/>
        </a:xfrm>
        <a:prstGeom prst="roundRect">
          <a:avLst/>
        </a:prstGeom>
        <a:blipFill>
          <a:blip xmlns:r="http://schemas.openxmlformats.org/officeDocument/2006/relationships" r:embed="rId5">
            <a:extLst>
              <a:ext uri="{28A0092B-C50C-407E-A947-70E740481C1C}">
                <a14:useLocalDpi xmlns:a14="http://schemas.microsoft.com/office/drawing/2010/main"/>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58B757-DF42-AC46-AEF4-2B13C06AED97}">
      <dsp:nvSpPr>
        <dsp:cNvPr id="0" name=""/>
        <dsp:cNvSpPr/>
      </dsp:nvSpPr>
      <dsp:spPr>
        <a:xfrm>
          <a:off x="4278" y="47683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Transportation &amp; Energy</a:t>
          </a:r>
          <a:endParaRPr lang="en-US" sz="1500" b="1" kern="1200" dirty="0"/>
        </a:p>
      </dsp:txBody>
      <dsp:txXfrm>
        <a:off x="4278" y="4768398"/>
        <a:ext cx="2035857" cy="755303"/>
      </dsp:txXfrm>
    </dsp:sp>
    <dsp:sp modelId="{5D604E93-6E8D-4046-A1ED-54BF8CAE2C5E}">
      <dsp:nvSpPr>
        <dsp:cNvPr id="0" name=""/>
        <dsp:cNvSpPr/>
      </dsp:nvSpPr>
      <dsp:spPr>
        <a:xfrm>
          <a:off x="2243806" y="3365692"/>
          <a:ext cx="2035857" cy="1402705"/>
        </a:xfrm>
        <a:prstGeom prst="roundRect">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BFDEDA5-6060-C84F-B55C-4A6356074454}">
      <dsp:nvSpPr>
        <dsp:cNvPr id="0" name=""/>
        <dsp:cNvSpPr/>
      </dsp:nvSpPr>
      <dsp:spPr>
        <a:xfrm>
          <a:off x="2243806" y="47683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Broadband &amp; Universal Connectivity</a:t>
          </a:r>
          <a:endParaRPr lang="en-US" sz="1500" b="1" kern="1200" dirty="0"/>
        </a:p>
      </dsp:txBody>
      <dsp:txXfrm>
        <a:off x="2243806" y="4768398"/>
        <a:ext cx="2035857" cy="755303"/>
      </dsp:txXfrm>
    </dsp:sp>
    <dsp:sp modelId="{6718F282-CDB4-2845-91C2-11868162989D}">
      <dsp:nvSpPr>
        <dsp:cNvPr id="0" name=""/>
        <dsp:cNvSpPr/>
      </dsp:nvSpPr>
      <dsp:spPr>
        <a:xfrm>
          <a:off x="4483335" y="3365692"/>
          <a:ext cx="2035857" cy="1402705"/>
        </a:xfrm>
        <a:prstGeom prst="roundRect">
          <a:avLst/>
        </a:prstGeom>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93024C1-3E78-5C4E-984C-3E61D9CBB85F}">
      <dsp:nvSpPr>
        <dsp:cNvPr id="0" name=""/>
        <dsp:cNvSpPr/>
      </dsp:nvSpPr>
      <dsp:spPr>
        <a:xfrm>
          <a:off x="4483335" y="47683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Secure Cyberspace</a:t>
          </a:r>
          <a:endParaRPr lang="en-US" sz="1500" b="1" kern="1200" dirty="0"/>
        </a:p>
      </dsp:txBody>
      <dsp:txXfrm>
        <a:off x="4483335" y="4768398"/>
        <a:ext cx="2035857" cy="755303"/>
      </dsp:txXfrm>
    </dsp:sp>
    <dsp:sp modelId="{4A34C453-FD77-AF4A-9B1B-B280831E34CB}">
      <dsp:nvSpPr>
        <dsp:cNvPr id="0" name=""/>
        <dsp:cNvSpPr/>
      </dsp:nvSpPr>
      <dsp:spPr>
        <a:xfrm>
          <a:off x="6722864" y="3365692"/>
          <a:ext cx="2035857" cy="1402705"/>
        </a:xfrm>
        <a:prstGeom prst="roundRect">
          <a:avLst/>
        </a:prstGeom>
        <a:blipFill dpi="0" rotWithShape="1">
          <a:blip xmlns:r="http://schemas.openxmlformats.org/officeDocument/2006/relationships" r:embed="rId8" cstate="print">
            <a:extLst>
              <a:ext uri="{28A0092B-C50C-407E-A947-70E740481C1C}">
                <a14:useLocalDpi xmlns:a14="http://schemas.microsoft.com/office/drawing/2010/main"/>
              </a:ext>
            </a:extLst>
          </a:blip>
          <a:srcRect/>
          <a:stretch>
            <a:fillRect l="4412" r="4412"/>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03D7713-D10E-1846-810E-FE1736E4938C}">
      <dsp:nvSpPr>
        <dsp:cNvPr id="0" name=""/>
        <dsp:cNvSpPr/>
      </dsp:nvSpPr>
      <dsp:spPr>
        <a:xfrm>
          <a:off x="6722864" y="4768398"/>
          <a:ext cx="2035857" cy="75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n-US" sz="1500" b="1" kern="1200" dirty="0" smtClean="0"/>
            <a:t>Education and Workforce Development</a:t>
          </a:r>
          <a:endParaRPr lang="en-US" sz="1500" b="1" kern="1200" dirty="0"/>
        </a:p>
      </dsp:txBody>
      <dsp:txXfrm>
        <a:off x="6722864" y="4768398"/>
        <a:ext cx="2035857" cy="755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C34B2-0C18-6D4F-8BE5-1B7957C82D63}">
      <dsp:nvSpPr>
        <dsp:cNvPr id="0" name=""/>
        <dsp:cNvSpPr/>
      </dsp:nvSpPr>
      <dsp:spPr>
        <a:xfrm rot="10800000">
          <a:off x="2073015" y="500658"/>
          <a:ext cx="5928741" cy="2318744"/>
        </a:xfrm>
        <a:prstGeom prst="homePlat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22502" tIns="76200" rIns="142240" bIns="76200" numCol="1" spcCol="1270" anchor="t" anchorCtr="0">
          <a:noAutofit/>
        </a:bodyPr>
        <a:lstStyle/>
        <a:p>
          <a:pPr lvl="0" algn="l" defTabSz="889000" rtl="0">
            <a:lnSpc>
              <a:spcPct val="90000"/>
            </a:lnSpc>
            <a:spcBef>
              <a:spcPct val="0"/>
            </a:spcBef>
            <a:spcAft>
              <a:spcPct val="35000"/>
            </a:spcAft>
          </a:pPr>
          <a:r>
            <a:rPr lang="en-US" sz="2000" b="1" kern="1200" dirty="0" smtClean="0"/>
            <a:t>Cyber-Physical Systems (CPS)</a:t>
          </a:r>
          <a:endParaRPr lang="en-US" sz="2000" b="1" kern="1200" dirty="0"/>
        </a:p>
        <a:p>
          <a:pPr marL="171450" lvl="1" indent="-171450" algn="l" defTabSz="711200" rtl="0">
            <a:lnSpc>
              <a:spcPct val="90000"/>
            </a:lnSpc>
            <a:spcBef>
              <a:spcPct val="0"/>
            </a:spcBef>
            <a:spcAft>
              <a:spcPct val="15000"/>
            </a:spcAft>
            <a:buChar char="••"/>
          </a:pPr>
          <a:r>
            <a:rPr lang="en-US" sz="1600" b="1" i="1" kern="1200" dirty="0" smtClean="0"/>
            <a:t>Deeply integrate computation, communication, and control into physical systems</a:t>
          </a:r>
          <a:endParaRPr lang="en-US" sz="1600" b="1" i="1" kern="1200" dirty="0"/>
        </a:p>
        <a:p>
          <a:pPr marL="114300" lvl="1" indent="-114300" algn="l" defTabSz="622300" rtl="0">
            <a:lnSpc>
              <a:spcPct val="90000"/>
            </a:lnSpc>
            <a:spcBef>
              <a:spcPct val="0"/>
            </a:spcBef>
            <a:spcAft>
              <a:spcPct val="15000"/>
            </a:spcAft>
            <a:buChar char="••"/>
          </a:pPr>
          <a:r>
            <a:rPr lang="en-US" sz="1400" b="0" kern="1200" dirty="0" smtClean="0"/>
            <a:t>Aspects of CPS include pervasive computation, sensing and control; networking at multi- and extreme scales; dynamically reorganizing/reconfiguring systems; and high degrees of automation</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Dependable operation with high assurance of reliability, safety, security, and usability</a:t>
          </a:r>
          <a:endParaRPr lang="en-US" sz="1400" b="0" kern="1200" dirty="0"/>
        </a:p>
      </dsp:txBody>
      <dsp:txXfrm rot="10800000">
        <a:off x="2652701" y="500658"/>
        <a:ext cx="5349055" cy="2318744"/>
      </dsp:txXfrm>
    </dsp:sp>
    <dsp:sp modelId="{62D1D172-DCC1-B843-8F55-4FFD3BD378DA}">
      <dsp:nvSpPr>
        <dsp:cNvPr id="0" name=""/>
        <dsp:cNvSpPr/>
      </dsp:nvSpPr>
      <dsp:spPr>
        <a:xfrm>
          <a:off x="913643" y="500658"/>
          <a:ext cx="2318744" cy="2318744"/>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t="28" r="1436" b="28"/>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75A64A-1AC7-8E47-8C51-63097CCB8DEF}">
      <dsp:nvSpPr>
        <dsp:cNvPr id="0" name=""/>
        <dsp:cNvSpPr/>
      </dsp:nvSpPr>
      <dsp:spPr>
        <a:xfrm rot="10800000">
          <a:off x="2073015" y="3013081"/>
          <a:ext cx="5928741" cy="2318744"/>
        </a:xfrm>
        <a:prstGeom prst="homePlat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22502" tIns="76200" rIns="142240" bIns="76200" numCol="1" spcCol="1270" anchor="t" anchorCtr="0">
          <a:noAutofit/>
        </a:bodyPr>
        <a:lstStyle/>
        <a:p>
          <a:pPr lvl="0" algn="l" defTabSz="889000" rtl="0">
            <a:lnSpc>
              <a:spcPct val="90000"/>
            </a:lnSpc>
            <a:spcBef>
              <a:spcPct val="0"/>
            </a:spcBef>
            <a:spcAft>
              <a:spcPct val="35000"/>
            </a:spcAft>
          </a:pPr>
          <a:r>
            <a:rPr lang="en-US" sz="2000" b="1" i="0" kern="1200" dirty="0" smtClean="0"/>
            <a:t>Since CPS Launch in 2009:</a:t>
          </a:r>
          <a:endParaRPr lang="en-US" sz="2000" b="1" i="0" kern="1200" dirty="0"/>
        </a:p>
        <a:p>
          <a:pPr marL="171450" lvl="1" indent="-171450" algn="l" defTabSz="711200" rtl="0">
            <a:lnSpc>
              <a:spcPct val="90000"/>
            </a:lnSpc>
            <a:spcBef>
              <a:spcPct val="0"/>
            </a:spcBef>
            <a:spcAft>
              <a:spcPct val="15000"/>
            </a:spcAft>
            <a:buChar char="••"/>
          </a:pPr>
          <a:r>
            <a:rPr lang="en-US" sz="1600" b="1" i="0" kern="1200" dirty="0" smtClean="0"/>
            <a:t>$170M total investment</a:t>
          </a:r>
          <a:endParaRPr lang="en-US" sz="1600" b="1" i="0" kern="1200" dirty="0"/>
        </a:p>
        <a:p>
          <a:pPr marL="171450" lvl="1" indent="-171450" algn="l" defTabSz="711200" rtl="0">
            <a:lnSpc>
              <a:spcPct val="90000"/>
            </a:lnSpc>
            <a:spcBef>
              <a:spcPct val="0"/>
            </a:spcBef>
            <a:spcAft>
              <a:spcPct val="15000"/>
            </a:spcAft>
            <a:buChar char="••"/>
          </a:pPr>
          <a:r>
            <a:rPr lang="en-US" sz="1600" b="1" i="0" kern="1200" dirty="0" smtClean="0"/>
            <a:t>250 awards</a:t>
          </a:r>
          <a:endParaRPr lang="en-US" sz="1600" b="1" i="0" kern="1200" dirty="0"/>
        </a:p>
        <a:p>
          <a:pPr marL="171450" lvl="1" indent="-171450" algn="l" defTabSz="711200" rtl="0">
            <a:lnSpc>
              <a:spcPct val="90000"/>
            </a:lnSpc>
            <a:spcBef>
              <a:spcPct val="0"/>
            </a:spcBef>
            <a:spcAft>
              <a:spcPct val="15000"/>
            </a:spcAft>
            <a:buChar char="••"/>
          </a:pPr>
          <a:r>
            <a:rPr lang="en-US" sz="1600" b="1" i="0" kern="1200" dirty="0" smtClean="0"/>
            <a:t>350+ PIs and Co-PIs in 35 states</a:t>
          </a:r>
          <a:endParaRPr lang="en-US" sz="1600" b="1" i="0" kern="1200" dirty="0"/>
        </a:p>
        <a:p>
          <a:pPr marL="171450" lvl="1" indent="-171450" algn="l" defTabSz="711200" rtl="0">
            <a:lnSpc>
              <a:spcPct val="90000"/>
            </a:lnSpc>
            <a:spcBef>
              <a:spcPct val="0"/>
            </a:spcBef>
            <a:spcAft>
              <a:spcPct val="15000"/>
            </a:spcAft>
            <a:buChar char="••"/>
          </a:pPr>
          <a:r>
            <a:rPr lang="en-US" sz="1600" b="1" i="0" kern="1200" dirty="0" smtClean="0"/>
            <a:t>60 new awards in FY13 (35 projects)</a:t>
          </a:r>
          <a:endParaRPr lang="en-US" sz="1600" b="1" i="0" kern="1200" dirty="0"/>
        </a:p>
        <a:p>
          <a:pPr marL="171450" lvl="1" indent="-171450" algn="l" defTabSz="711200" rtl="0">
            <a:lnSpc>
              <a:spcPct val="90000"/>
            </a:lnSpc>
            <a:spcBef>
              <a:spcPct val="0"/>
            </a:spcBef>
            <a:spcAft>
              <a:spcPct val="15000"/>
            </a:spcAft>
            <a:buChar char="••"/>
          </a:pPr>
          <a:r>
            <a:rPr lang="en-US" sz="1600" b="1" i="0" kern="1200" dirty="0" smtClean="0"/>
            <a:t>Over $30M investment in FY13</a:t>
          </a:r>
          <a:endParaRPr lang="en-US" sz="1600" b="1" i="0" kern="1200" dirty="0"/>
        </a:p>
        <a:p>
          <a:pPr marL="171450" lvl="1" indent="-171450" algn="l" defTabSz="711200" rtl="0">
            <a:lnSpc>
              <a:spcPct val="90000"/>
            </a:lnSpc>
            <a:spcBef>
              <a:spcPct val="0"/>
            </a:spcBef>
            <a:spcAft>
              <a:spcPct val="15000"/>
            </a:spcAft>
            <a:buChar char="••"/>
          </a:pPr>
          <a:r>
            <a:rPr lang="en-US" sz="1600" b="1" i="0" kern="1200" dirty="0" smtClean="0"/>
            <a:t>Frontiers in CPS launched in FY13</a:t>
          </a:r>
          <a:endParaRPr lang="en-US" sz="1600" b="1" i="0" kern="1200" dirty="0"/>
        </a:p>
      </dsp:txBody>
      <dsp:txXfrm rot="10800000">
        <a:off x="2652701" y="3013081"/>
        <a:ext cx="5349055" cy="2318744"/>
      </dsp:txXfrm>
    </dsp:sp>
    <dsp:sp modelId="{8F8C58D0-2BB2-524A-BAA3-CC93466AE59C}">
      <dsp:nvSpPr>
        <dsp:cNvPr id="0" name=""/>
        <dsp:cNvSpPr/>
      </dsp:nvSpPr>
      <dsp:spPr>
        <a:xfrm>
          <a:off x="913643" y="3013081"/>
          <a:ext cx="2318744" cy="2318744"/>
        </a:xfrm>
        <a:prstGeom prst="ellipse">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A7779-3072-7748-AF3A-CFB71858B490}">
      <dsp:nvSpPr>
        <dsp:cNvPr id="0" name=""/>
        <dsp:cNvSpPr/>
      </dsp:nvSpPr>
      <dsp:spPr>
        <a:xfrm>
          <a:off x="56" y="922040"/>
          <a:ext cx="969496" cy="716454"/>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FF73ED-D0C3-A946-AC90-6E6F2AEAA91E}">
      <dsp:nvSpPr>
        <dsp:cNvPr id="0" name=""/>
        <dsp:cNvSpPr/>
      </dsp:nvSpPr>
      <dsp:spPr>
        <a:xfrm>
          <a:off x="84511" y="1509379"/>
          <a:ext cx="1058431" cy="3681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5000"/>
            </a:spcAft>
          </a:pPr>
          <a:r>
            <a:rPr lang="en-US" sz="1000" b="1" kern="1200" dirty="0" smtClean="0">
              <a:solidFill>
                <a:schemeClr val="bg1"/>
              </a:solidFill>
              <a:latin typeface="Arial" charset="0"/>
              <a:ea typeface="ＭＳ Ｐゴシック" pitchFamily="-107" charset="-128"/>
            </a:rPr>
            <a:t>Transportation</a:t>
          </a:r>
          <a:endParaRPr lang="en-US" sz="1000" kern="1200" dirty="0">
            <a:solidFill>
              <a:schemeClr val="bg1"/>
            </a:solidFill>
          </a:endParaRPr>
        </a:p>
      </dsp:txBody>
      <dsp:txXfrm>
        <a:off x="84511" y="1509379"/>
        <a:ext cx="1058431" cy="368150"/>
      </dsp:txXfrm>
    </dsp:sp>
    <dsp:sp modelId="{4666EDF0-C899-1249-B6CA-3D9371A65174}">
      <dsp:nvSpPr>
        <dsp:cNvPr id="0" name=""/>
        <dsp:cNvSpPr/>
      </dsp:nvSpPr>
      <dsp:spPr>
        <a:xfrm>
          <a:off x="56" y="1912640"/>
          <a:ext cx="969496" cy="716454"/>
        </a:xfrm>
        <a:prstGeom prst="rect">
          <a:avLst/>
        </a:prstGeom>
        <a:blipFill dpi="0" rotWithShape="1">
          <a:blip xmlns:r="http://schemas.openxmlformats.org/officeDocument/2006/relationships" r:embed="rId2">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CBEB36F-B15D-EC48-91DC-53EFF65A5B1B}">
      <dsp:nvSpPr>
        <dsp:cNvPr id="0" name=""/>
        <dsp:cNvSpPr/>
      </dsp:nvSpPr>
      <dsp:spPr>
        <a:xfrm>
          <a:off x="84511" y="2483522"/>
          <a:ext cx="1058431" cy="3681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80000"/>
            </a:lnSpc>
            <a:spcBef>
              <a:spcPct val="0"/>
            </a:spcBef>
            <a:spcAft>
              <a:spcPct val="5000"/>
            </a:spcAft>
          </a:pPr>
          <a:r>
            <a:rPr lang="en-US" sz="1000" b="1" kern="1200" dirty="0" smtClean="0">
              <a:solidFill>
                <a:srgbClr val="FFFFFF"/>
              </a:solidFill>
              <a:latin typeface="Arial" charset="0"/>
              <a:ea typeface="ＭＳ Ｐゴシック" pitchFamily="-107" charset="-128"/>
            </a:rPr>
            <a:t>Energy and Industrial Automation</a:t>
          </a:r>
          <a:endParaRPr lang="en-US" sz="1000" kern="1200" dirty="0">
            <a:solidFill>
              <a:srgbClr val="FFFFFF"/>
            </a:solidFill>
          </a:endParaRPr>
        </a:p>
      </dsp:txBody>
      <dsp:txXfrm>
        <a:off x="84511" y="2483522"/>
        <a:ext cx="1058431" cy="368150"/>
      </dsp:txXfrm>
    </dsp:sp>
    <dsp:sp modelId="{F38D840B-A90F-7849-8AED-F58BA2F2744F}">
      <dsp:nvSpPr>
        <dsp:cNvPr id="0" name=""/>
        <dsp:cNvSpPr/>
      </dsp:nvSpPr>
      <dsp:spPr>
        <a:xfrm>
          <a:off x="56" y="2903240"/>
          <a:ext cx="969496" cy="716454"/>
        </a:xfrm>
        <a:prstGeom prst="rect">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6EFA09-F090-2949-91C3-96CE996B9E0C}">
      <dsp:nvSpPr>
        <dsp:cNvPr id="0" name=""/>
        <dsp:cNvSpPr/>
      </dsp:nvSpPr>
      <dsp:spPr>
        <a:xfrm>
          <a:off x="84511" y="3457665"/>
          <a:ext cx="1058431" cy="3681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5000"/>
            </a:spcAft>
          </a:pPr>
          <a:r>
            <a:rPr lang="en-US" sz="1000" b="1" kern="1200" dirty="0" smtClean="0">
              <a:solidFill>
                <a:srgbClr val="FFFFFF"/>
              </a:solidFill>
              <a:latin typeface="Arial" charset="0"/>
              <a:ea typeface="ＭＳ Ｐゴシック" pitchFamily="-107" charset="-128"/>
            </a:rPr>
            <a:t>Health and Medical Care</a:t>
          </a:r>
          <a:endParaRPr lang="en-US" sz="1000" kern="1200" dirty="0">
            <a:solidFill>
              <a:srgbClr val="FFFFFF"/>
            </a:solidFill>
          </a:endParaRPr>
        </a:p>
      </dsp:txBody>
      <dsp:txXfrm>
        <a:off x="84511" y="3457665"/>
        <a:ext cx="1058431" cy="368150"/>
      </dsp:txXfrm>
    </dsp:sp>
    <dsp:sp modelId="{AE090418-3ECD-F24B-8821-13AC0DFAF9AA}">
      <dsp:nvSpPr>
        <dsp:cNvPr id="0" name=""/>
        <dsp:cNvSpPr/>
      </dsp:nvSpPr>
      <dsp:spPr>
        <a:xfrm>
          <a:off x="56" y="3863189"/>
          <a:ext cx="969496" cy="716454"/>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9A4D825-DA9E-494D-8A3A-9D8CB8B38C89}">
      <dsp:nvSpPr>
        <dsp:cNvPr id="0" name=""/>
        <dsp:cNvSpPr/>
      </dsp:nvSpPr>
      <dsp:spPr>
        <a:xfrm>
          <a:off x="84511" y="4431808"/>
          <a:ext cx="1058431" cy="3681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5000"/>
            </a:spcAft>
          </a:pPr>
          <a:r>
            <a:rPr lang="en-US" sz="1000" b="1" kern="1200" dirty="0" smtClean="0">
              <a:solidFill>
                <a:srgbClr val="FFFFFF"/>
              </a:solidFill>
              <a:latin typeface="Arial" charset="0"/>
              <a:ea typeface="ＭＳ Ｐゴシック" pitchFamily="-107" charset="-128"/>
            </a:rPr>
            <a:t>Critical Infrastructure</a:t>
          </a:r>
          <a:endParaRPr lang="en-US" sz="1000" b="1" kern="1200" dirty="0">
            <a:solidFill>
              <a:srgbClr val="FFFFFF"/>
            </a:solidFill>
          </a:endParaRPr>
        </a:p>
      </dsp:txBody>
      <dsp:txXfrm>
        <a:off x="84511" y="4431808"/>
        <a:ext cx="1058431" cy="368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16F9D-36B6-C342-960F-652A27E83835}">
      <dsp:nvSpPr>
        <dsp:cNvPr id="0" name=""/>
        <dsp:cNvSpPr/>
      </dsp:nvSpPr>
      <dsp:spPr>
        <a:xfrm>
          <a:off x="3546632" y="1906517"/>
          <a:ext cx="2279334" cy="2359694"/>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Cyber-Physical Systems</a:t>
          </a:r>
          <a:endParaRPr lang="en-US" sz="2000" b="1" kern="1200" dirty="0"/>
        </a:p>
      </dsp:txBody>
      <dsp:txXfrm>
        <a:off x="3880433" y="2252086"/>
        <a:ext cx="1611732" cy="1668556"/>
      </dsp:txXfrm>
    </dsp:sp>
    <dsp:sp modelId="{C638135E-BECE-664B-A79F-9B539C39386A}">
      <dsp:nvSpPr>
        <dsp:cNvPr id="0" name=""/>
        <dsp:cNvSpPr/>
      </dsp:nvSpPr>
      <dsp:spPr>
        <a:xfrm rot="16200000">
          <a:off x="4589936" y="1439182"/>
          <a:ext cx="192726"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4618845" y="1584480"/>
        <a:ext cx="134908" cy="349165"/>
      </dsp:txXfrm>
    </dsp:sp>
    <dsp:sp modelId="{00E78F39-10B5-8142-98E6-FD54F1DC5302}">
      <dsp:nvSpPr>
        <dsp:cNvPr id="0" name=""/>
        <dsp:cNvSpPr/>
      </dsp:nvSpPr>
      <dsp:spPr>
        <a:xfrm>
          <a:off x="3916080" y="2444"/>
          <a:ext cx="1540438" cy="154043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CISE and ENG Core Programs</a:t>
          </a:r>
          <a:endParaRPr lang="en-US" sz="1400" b="1" kern="1200" dirty="0"/>
        </a:p>
      </dsp:txBody>
      <dsp:txXfrm>
        <a:off x="4141672" y="228036"/>
        <a:ext cx="1089254" cy="1089254"/>
      </dsp:txXfrm>
    </dsp:sp>
    <dsp:sp modelId="{C6A024FF-4683-6A4E-A8D1-F5FEF3097B62}">
      <dsp:nvSpPr>
        <dsp:cNvPr id="0" name=""/>
        <dsp:cNvSpPr/>
      </dsp:nvSpPr>
      <dsp:spPr>
        <a:xfrm rot="19285714">
          <a:off x="5633537" y="1957853"/>
          <a:ext cx="206004"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640279" y="2093508"/>
        <a:ext cx="144203" cy="349165"/>
      </dsp:txXfrm>
    </dsp:sp>
    <dsp:sp modelId="{EDB73FE8-C417-CF4A-9700-265CC77293C2}">
      <dsp:nvSpPr>
        <dsp:cNvPr id="0" name=""/>
        <dsp:cNvSpPr/>
      </dsp:nvSpPr>
      <dsp:spPr>
        <a:xfrm>
          <a:off x="5725005" y="873576"/>
          <a:ext cx="1540438" cy="1540438"/>
        </a:xfrm>
        <a:prstGeom prst="ellipse">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Cyber-Physical Systems (CPS)</a:t>
          </a:r>
          <a:endParaRPr lang="en-US" sz="1400" b="1" kern="1200" dirty="0"/>
        </a:p>
      </dsp:txBody>
      <dsp:txXfrm>
        <a:off x="5950597" y="1099168"/>
        <a:ext cx="1089254" cy="1089254"/>
      </dsp:txXfrm>
    </dsp:sp>
    <dsp:sp modelId="{180D1252-57A4-D54F-9B4F-EF6FB8BDF8A2}">
      <dsp:nvSpPr>
        <dsp:cNvPr id="0" name=""/>
        <dsp:cNvSpPr/>
      </dsp:nvSpPr>
      <dsp:spPr>
        <a:xfrm rot="771429">
          <a:off x="5882775" y="3092790"/>
          <a:ext cx="213017"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883576" y="3202069"/>
        <a:ext cx="149112" cy="349165"/>
      </dsp:txXfrm>
    </dsp:sp>
    <dsp:sp modelId="{7D4145CF-6FC4-3F45-AB36-065AC02810A4}">
      <dsp:nvSpPr>
        <dsp:cNvPr id="0" name=""/>
        <dsp:cNvSpPr/>
      </dsp:nvSpPr>
      <dsp:spPr>
        <a:xfrm>
          <a:off x="6171772" y="2830992"/>
          <a:ext cx="1540438" cy="154043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Smart Health &amp; Wellbeing</a:t>
          </a:r>
          <a:endParaRPr lang="en-US" sz="1400" b="1" kern="1200" dirty="0"/>
        </a:p>
      </dsp:txBody>
      <dsp:txXfrm>
        <a:off x="6397364" y="3056584"/>
        <a:ext cx="1089254" cy="1089254"/>
      </dsp:txXfrm>
    </dsp:sp>
    <dsp:sp modelId="{2D46A13A-E9BD-394D-BB30-EC3BD2ACA858}">
      <dsp:nvSpPr>
        <dsp:cNvPr id="0" name=""/>
        <dsp:cNvSpPr/>
      </dsp:nvSpPr>
      <dsp:spPr>
        <a:xfrm rot="3857143">
          <a:off x="5174520" y="4013635"/>
          <a:ext cx="196907"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5191241" y="4103413"/>
        <a:ext cx="137835" cy="349165"/>
      </dsp:txXfrm>
    </dsp:sp>
    <dsp:sp modelId="{A7B7FC3A-0F04-C945-B3F7-5C1434D86B67}">
      <dsp:nvSpPr>
        <dsp:cNvPr id="0" name=""/>
        <dsp:cNvSpPr/>
      </dsp:nvSpPr>
      <dsp:spPr>
        <a:xfrm>
          <a:off x="4919958" y="4400717"/>
          <a:ext cx="1540438" cy="154043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Science, Engineering &amp; Education for Sustainability (SEES)</a:t>
          </a:r>
          <a:endParaRPr lang="en-US" sz="1400" b="1" kern="1200" dirty="0"/>
        </a:p>
      </dsp:txBody>
      <dsp:txXfrm>
        <a:off x="5145550" y="4626309"/>
        <a:ext cx="1089254" cy="1089254"/>
      </dsp:txXfrm>
    </dsp:sp>
    <dsp:sp modelId="{0B0F9BC7-1BC2-7546-B81B-E3F6AF6AB4E2}">
      <dsp:nvSpPr>
        <dsp:cNvPr id="0" name=""/>
        <dsp:cNvSpPr/>
      </dsp:nvSpPr>
      <dsp:spPr>
        <a:xfrm rot="6942857">
          <a:off x="4001171" y="4013635"/>
          <a:ext cx="196907"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10800000">
        <a:off x="4043522" y="4103413"/>
        <a:ext cx="137835" cy="349165"/>
      </dsp:txXfrm>
    </dsp:sp>
    <dsp:sp modelId="{70767CD0-B548-944A-BEA5-7BE985D649EC}">
      <dsp:nvSpPr>
        <dsp:cNvPr id="0" name=""/>
        <dsp:cNvSpPr/>
      </dsp:nvSpPr>
      <dsp:spPr>
        <a:xfrm>
          <a:off x="2912203" y="4400717"/>
          <a:ext cx="1540438" cy="154043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National Robotics Initiative (NRI)</a:t>
          </a:r>
          <a:endParaRPr lang="en-US" sz="1400" b="1" kern="1200" dirty="0"/>
        </a:p>
      </dsp:txBody>
      <dsp:txXfrm>
        <a:off x="3137795" y="4626309"/>
        <a:ext cx="1089254" cy="1089254"/>
      </dsp:txXfrm>
    </dsp:sp>
    <dsp:sp modelId="{97A12055-497A-084A-94D4-C0B3D7F4D8EF}">
      <dsp:nvSpPr>
        <dsp:cNvPr id="0" name=""/>
        <dsp:cNvSpPr/>
      </dsp:nvSpPr>
      <dsp:spPr>
        <a:xfrm rot="10028571">
          <a:off x="3276807" y="3092790"/>
          <a:ext cx="213017"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10800000">
        <a:off x="3339911" y="3202069"/>
        <a:ext cx="149112" cy="349165"/>
      </dsp:txXfrm>
    </dsp:sp>
    <dsp:sp modelId="{E7AAEDAD-1D13-6649-9E8D-FE5295700829}">
      <dsp:nvSpPr>
        <dsp:cNvPr id="0" name=""/>
        <dsp:cNvSpPr/>
      </dsp:nvSpPr>
      <dsp:spPr>
        <a:xfrm>
          <a:off x="1660389" y="2830992"/>
          <a:ext cx="1540438" cy="154043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Secure and Trustworthy Computing (SaTC)</a:t>
          </a:r>
          <a:endParaRPr lang="en-US" sz="1400" b="1" kern="1200" dirty="0"/>
        </a:p>
      </dsp:txBody>
      <dsp:txXfrm>
        <a:off x="1885981" y="3056584"/>
        <a:ext cx="1089254" cy="1089254"/>
      </dsp:txXfrm>
    </dsp:sp>
    <dsp:sp modelId="{EF489BC7-341F-024A-8D3F-BA552D7FD2BE}">
      <dsp:nvSpPr>
        <dsp:cNvPr id="0" name=""/>
        <dsp:cNvSpPr/>
      </dsp:nvSpPr>
      <dsp:spPr>
        <a:xfrm rot="13114286">
          <a:off x="3533057" y="1957853"/>
          <a:ext cx="206004" cy="581943"/>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p>
      </dsp:txBody>
      <dsp:txXfrm rot="10800000">
        <a:off x="3588116" y="2093508"/>
        <a:ext cx="144203" cy="349165"/>
      </dsp:txXfrm>
    </dsp:sp>
    <dsp:sp modelId="{AE839EB0-3646-F34E-8A21-4791A083F7D1}">
      <dsp:nvSpPr>
        <dsp:cNvPr id="0" name=""/>
        <dsp:cNvSpPr/>
      </dsp:nvSpPr>
      <dsp:spPr>
        <a:xfrm>
          <a:off x="2107156" y="873576"/>
          <a:ext cx="1540438" cy="1540438"/>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Expeditions</a:t>
          </a:r>
          <a:endParaRPr lang="en-US" sz="1400" b="1" kern="1200" dirty="0"/>
        </a:p>
      </dsp:txBody>
      <dsp:txXfrm>
        <a:off x="2332748" y="1099168"/>
        <a:ext cx="1089254" cy="10892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E8C86-CB7A-F44C-9CE4-50160E4877A5}">
      <dsp:nvSpPr>
        <dsp:cNvPr id="0" name=""/>
        <dsp:cNvSpPr/>
      </dsp:nvSpPr>
      <dsp:spPr>
        <a:xfrm>
          <a:off x="3413760" y="0"/>
          <a:ext cx="5120640" cy="150961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403225" lvl="1" indent="-179388" algn="l" defTabSz="711200" rtl="0">
            <a:lnSpc>
              <a:spcPct val="90000"/>
            </a:lnSpc>
            <a:spcBef>
              <a:spcPct val="0"/>
            </a:spcBef>
            <a:spcAft>
              <a:spcPct val="15000"/>
            </a:spcAft>
            <a:buChar char="••"/>
          </a:pPr>
          <a:r>
            <a:rPr lang="en-US" sz="1600" kern="1200" dirty="0" smtClean="0"/>
            <a:t>Help shape the future directions of the field, priorities for the nation, and formulate a research and education agenda to address societal challenges.</a:t>
          </a:r>
          <a:endParaRPr lang="en-US" sz="1600" b="1" kern="1200" dirty="0"/>
        </a:p>
      </dsp:txBody>
      <dsp:txXfrm>
        <a:off x="3413760" y="188702"/>
        <a:ext cx="4554535" cy="1132209"/>
      </dsp:txXfrm>
    </dsp:sp>
    <dsp:sp modelId="{3435DAAF-3540-344B-807C-1E994F0C23D1}">
      <dsp:nvSpPr>
        <dsp:cNvPr id="0" name=""/>
        <dsp:cNvSpPr/>
      </dsp:nvSpPr>
      <dsp:spPr>
        <a:xfrm>
          <a:off x="0" y="0"/>
          <a:ext cx="3413760" cy="150961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Nurture and Support a Culture of Engagement and Service</a:t>
          </a:r>
          <a:endParaRPr lang="en-US" sz="2400" b="1" kern="1200" dirty="0"/>
        </a:p>
      </dsp:txBody>
      <dsp:txXfrm>
        <a:off x="73693" y="73693"/>
        <a:ext cx="3266374" cy="1362227"/>
      </dsp:txXfrm>
    </dsp:sp>
    <dsp:sp modelId="{4A7DB3E8-1767-954E-89B4-8670768831F0}">
      <dsp:nvSpPr>
        <dsp:cNvPr id="0" name=""/>
        <dsp:cNvSpPr/>
      </dsp:nvSpPr>
      <dsp:spPr>
        <a:xfrm>
          <a:off x="3413760" y="1660574"/>
          <a:ext cx="5120640" cy="150961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ctr" anchorCtr="0">
          <a:noAutofit/>
        </a:bodyPr>
        <a:lstStyle/>
        <a:p>
          <a:pPr marL="403225" lvl="1" indent="-179388" algn="l" defTabSz="711200" rtl="0">
            <a:lnSpc>
              <a:spcPct val="90000"/>
            </a:lnSpc>
            <a:spcBef>
              <a:spcPct val="0"/>
            </a:spcBef>
            <a:spcAft>
              <a:spcPct val="15000"/>
            </a:spcAft>
            <a:buChar char="••"/>
          </a:pPr>
          <a:r>
            <a:rPr lang="en-US" sz="1600" b="0" kern="1200" dirty="0" smtClean="0">
              <a:latin typeface="+mn-lt"/>
              <a:cs typeface="Arial"/>
            </a:rPr>
            <a:t>Advances in CPS are pushed by long-term investment in foundational research and cross- and inter-disciplinary research and pulled by expanding complexity, scope, and scale of global priorities.</a:t>
          </a:r>
          <a:endParaRPr lang="en-US" sz="1600" b="0" kern="1200" dirty="0">
            <a:latin typeface="+mn-lt"/>
          </a:endParaRPr>
        </a:p>
      </dsp:txBody>
      <dsp:txXfrm>
        <a:off x="3413760" y="1849276"/>
        <a:ext cx="4554535" cy="1132209"/>
      </dsp:txXfrm>
    </dsp:sp>
    <dsp:sp modelId="{D41FF19C-48E8-7342-B407-DA2C62D74B8C}">
      <dsp:nvSpPr>
        <dsp:cNvPr id="0" name=""/>
        <dsp:cNvSpPr/>
      </dsp:nvSpPr>
      <dsp:spPr>
        <a:xfrm>
          <a:off x="0" y="1660574"/>
          <a:ext cx="3413760" cy="150961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Embrace a Collaborative Culture Enabled by Foundational Research</a:t>
          </a:r>
          <a:endParaRPr lang="en-US" sz="2400" b="1" kern="1200" dirty="0"/>
        </a:p>
      </dsp:txBody>
      <dsp:txXfrm>
        <a:off x="73693" y="1734267"/>
        <a:ext cx="3266374" cy="1362227"/>
      </dsp:txXfrm>
    </dsp:sp>
    <dsp:sp modelId="{798F8480-04F6-5642-AEE2-8DAC8186A849}">
      <dsp:nvSpPr>
        <dsp:cNvPr id="0" name=""/>
        <dsp:cNvSpPr/>
      </dsp:nvSpPr>
      <dsp:spPr>
        <a:xfrm>
          <a:off x="3413760" y="3321149"/>
          <a:ext cx="5120640" cy="1509613"/>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ctr" anchorCtr="0">
          <a:noAutofit/>
        </a:bodyPr>
        <a:lstStyle/>
        <a:p>
          <a:pPr marL="403225" lvl="1" indent="-179388" algn="l" defTabSz="666750">
            <a:lnSpc>
              <a:spcPct val="90000"/>
            </a:lnSpc>
            <a:spcBef>
              <a:spcPct val="0"/>
            </a:spcBef>
            <a:spcAft>
              <a:spcPct val="15000"/>
            </a:spcAft>
            <a:buChar char="••"/>
          </a:pPr>
          <a:r>
            <a:rPr lang="en-US" sz="1500" kern="1200" dirty="0" smtClean="0">
              <a:latin typeface="+mn-lt"/>
            </a:rPr>
            <a:t>Lead a cyber- and technology-enabled transformation in education and learning to develop the next generation IT workforce and contribute to universal, transparent, and affordable participation in a knowledge-based society.</a:t>
          </a:r>
          <a:endParaRPr lang="en-US" sz="1500" kern="1200" dirty="0" smtClean="0">
            <a:latin typeface="+mn-lt"/>
            <a:cs typeface="Arial"/>
          </a:endParaRPr>
        </a:p>
      </dsp:txBody>
      <dsp:txXfrm>
        <a:off x="3413760" y="3509851"/>
        <a:ext cx="4554535" cy="1132209"/>
      </dsp:txXfrm>
    </dsp:sp>
    <dsp:sp modelId="{0F5E80F4-23FA-154E-96AB-55B51C037764}">
      <dsp:nvSpPr>
        <dsp:cNvPr id="0" name=""/>
        <dsp:cNvSpPr/>
      </dsp:nvSpPr>
      <dsp:spPr>
        <a:xfrm>
          <a:off x="0" y="3321149"/>
          <a:ext cx="3413760" cy="150961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Educate and Empower the Next Generation</a:t>
          </a:r>
          <a:endParaRPr lang="en-US" sz="2400" b="1" kern="1200" dirty="0"/>
        </a:p>
      </dsp:txBody>
      <dsp:txXfrm>
        <a:off x="73693" y="3394842"/>
        <a:ext cx="3266374" cy="1362227"/>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945"/>
          </a:xfrm>
          <a:prstGeom prst="rect">
            <a:avLst/>
          </a:prstGeom>
        </p:spPr>
        <p:txBody>
          <a:bodyPr vert="horz" lIns="92636" tIns="46318" rIns="92636" bIns="46318" rtlCol="0"/>
          <a:lstStyle>
            <a:lvl1pPr algn="l">
              <a:defRPr sz="1200"/>
            </a:lvl1pPr>
          </a:lstStyle>
          <a:p>
            <a:endParaRPr lang="en-US" dirty="0"/>
          </a:p>
        </p:txBody>
      </p:sp>
      <p:sp>
        <p:nvSpPr>
          <p:cNvPr id="3" name="Date Placeholder 2"/>
          <p:cNvSpPr>
            <a:spLocks noGrp="1"/>
          </p:cNvSpPr>
          <p:nvPr>
            <p:ph type="dt" sz="quarter" idx="1"/>
          </p:nvPr>
        </p:nvSpPr>
        <p:spPr>
          <a:xfrm>
            <a:off x="3963744" y="0"/>
            <a:ext cx="3032337" cy="463945"/>
          </a:xfrm>
          <a:prstGeom prst="rect">
            <a:avLst/>
          </a:prstGeom>
        </p:spPr>
        <p:txBody>
          <a:bodyPr vert="horz" lIns="92636" tIns="46318" rIns="92636" bIns="46318" rtlCol="0"/>
          <a:lstStyle>
            <a:lvl1pPr algn="r">
              <a:defRPr sz="1200"/>
            </a:lvl1pPr>
          </a:lstStyle>
          <a:p>
            <a:fld id="{74CD354E-93DA-411A-A245-EB7E3455F87F}" type="datetimeFigureOut">
              <a:rPr lang="en-US" smtClean="0"/>
              <a:pPr/>
              <a:t>10/17/13</a:t>
            </a:fld>
            <a:endParaRPr lang="en-US" dirty="0"/>
          </a:p>
        </p:txBody>
      </p:sp>
      <p:sp>
        <p:nvSpPr>
          <p:cNvPr id="4" name="Footer Placeholder 3"/>
          <p:cNvSpPr>
            <a:spLocks noGrp="1"/>
          </p:cNvSpPr>
          <p:nvPr>
            <p:ph type="ftr" sz="quarter" idx="2"/>
          </p:nvPr>
        </p:nvSpPr>
        <p:spPr>
          <a:xfrm>
            <a:off x="0" y="8818155"/>
            <a:ext cx="3032337" cy="463945"/>
          </a:xfrm>
          <a:prstGeom prst="rect">
            <a:avLst/>
          </a:prstGeom>
        </p:spPr>
        <p:txBody>
          <a:bodyPr vert="horz" lIns="92636" tIns="46318" rIns="92636" bIns="463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4" y="8818155"/>
            <a:ext cx="3032337" cy="463945"/>
          </a:xfrm>
          <a:prstGeom prst="rect">
            <a:avLst/>
          </a:prstGeom>
        </p:spPr>
        <p:txBody>
          <a:bodyPr vert="horz" lIns="92636" tIns="46318" rIns="92636" bIns="46318" rtlCol="0" anchor="b"/>
          <a:lstStyle>
            <a:lvl1pPr algn="r">
              <a:defRPr sz="1200"/>
            </a:lvl1pPr>
          </a:lstStyle>
          <a:p>
            <a:fld id="{9444DE79-A8E5-443D-9B28-50F370EC2F58}" type="slidenum">
              <a:rPr lang="en-US" smtClean="0"/>
              <a:pPr/>
              <a:t>‹#›</a:t>
            </a:fld>
            <a:endParaRPr lang="en-US" dirty="0"/>
          </a:p>
        </p:txBody>
      </p:sp>
    </p:spTree>
    <p:extLst>
      <p:ext uri="{BB962C8B-B14F-4D97-AF65-F5344CB8AC3E}">
        <p14:creationId xmlns:p14="http://schemas.microsoft.com/office/powerpoint/2010/main" val="1590916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2636" tIns="46318" rIns="92636" bIns="46318" rtlCol="0"/>
          <a:lstStyle>
            <a:lvl1pPr algn="l">
              <a:defRPr sz="1200"/>
            </a:lvl1pPr>
          </a:lstStyle>
          <a:p>
            <a:endParaRPr lang="en-US" dirty="0"/>
          </a:p>
        </p:txBody>
      </p:sp>
      <p:sp>
        <p:nvSpPr>
          <p:cNvPr id="3" name="Date Placeholder 2"/>
          <p:cNvSpPr>
            <a:spLocks noGrp="1"/>
          </p:cNvSpPr>
          <p:nvPr>
            <p:ph type="dt" idx="1"/>
          </p:nvPr>
        </p:nvSpPr>
        <p:spPr>
          <a:xfrm>
            <a:off x="3963744" y="0"/>
            <a:ext cx="3032337" cy="464185"/>
          </a:xfrm>
          <a:prstGeom prst="rect">
            <a:avLst/>
          </a:prstGeom>
        </p:spPr>
        <p:txBody>
          <a:bodyPr vert="horz" lIns="92636" tIns="46318" rIns="92636" bIns="46318" rtlCol="0"/>
          <a:lstStyle>
            <a:lvl1pPr algn="r">
              <a:defRPr sz="1200"/>
            </a:lvl1pPr>
          </a:lstStyle>
          <a:p>
            <a:fld id="{64F47E2D-5257-4184-9EEE-AC43BAD2E45B}" type="datetimeFigureOut">
              <a:rPr lang="en-US" smtClean="0"/>
              <a:pPr/>
              <a:t>10/17/13</a:t>
            </a:fld>
            <a:endParaRPr lang="en-US" dirty="0"/>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2636" tIns="46318" rIns="92636" bIns="46318" rtlCol="0" anchor="ctr"/>
          <a:lstStyle/>
          <a:p>
            <a:endParaRPr lang="en-US" dirty="0"/>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2636" tIns="46318" rIns="92636" bIns="463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2636" tIns="46318" rIns="92636" bIns="463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2636" tIns="46318" rIns="92636" bIns="46318" rtlCol="0" anchor="b"/>
          <a:lstStyle>
            <a:lvl1pPr algn="r">
              <a:defRPr sz="1200"/>
            </a:lvl1pPr>
          </a:lstStyle>
          <a:p>
            <a:fld id="{BEFD28B8-678F-4F26-B6AC-5DCEFDBC113C}" type="slidenum">
              <a:rPr lang="en-US" smtClean="0"/>
              <a:pPr/>
              <a:t>‹#›</a:t>
            </a:fld>
            <a:endParaRPr lang="en-US" dirty="0"/>
          </a:p>
        </p:txBody>
      </p:sp>
    </p:spTree>
    <p:extLst>
      <p:ext uri="{BB962C8B-B14F-4D97-AF65-F5344CB8AC3E}">
        <p14:creationId xmlns:p14="http://schemas.microsoft.com/office/powerpoint/2010/main" val="366886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5325"/>
            <a:ext cx="4641850" cy="3481388"/>
          </a:xfrm>
        </p:spPr>
      </p:sp>
      <p:sp>
        <p:nvSpPr>
          <p:cNvPr id="3" name="Notes Placeholder 2"/>
          <p:cNvSpPr>
            <a:spLocks noGrp="1"/>
          </p:cNvSpPr>
          <p:nvPr>
            <p:ph type="body" idx="1"/>
          </p:nvPr>
        </p:nvSpPr>
        <p:spPr/>
        <p:txBody>
          <a:bodyPr>
            <a:normAutofit/>
          </a:bodyPr>
          <a:lstStyle/>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Good morning. </a:t>
            </a:r>
          </a:p>
          <a:p>
            <a:endParaRPr lang="en-US" sz="1800" kern="1200" dirty="0" smtClean="0">
              <a:solidFill>
                <a:schemeClr val="tx1"/>
              </a:solidFill>
              <a:effectLst/>
              <a:latin typeface="+mn-lt"/>
              <a:ea typeface="+mn-ea"/>
              <a:cs typeface="+mn-cs"/>
            </a:endParaRPr>
          </a:p>
          <a:p>
            <a:r>
              <a:rPr lang="en-US" sz="1800" kern="1200" dirty="0" smtClean="0">
                <a:solidFill>
                  <a:schemeClr val="tx1"/>
                </a:solidFill>
                <a:effectLst/>
                <a:latin typeface="+mn-lt"/>
                <a:ea typeface="+mn-ea"/>
                <a:cs typeface="+mn-cs"/>
              </a:rPr>
              <a:t>On behalf of my colleagues at the National Science Foundation, </a:t>
            </a:r>
            <a:r>
              <a:rPr lang="en-US" sz="1800" b="1" kern="1200" dirty="0" smtClean="0">
                <a:solidFill>
                  <a:schemeClr val="tx1"/>
                </a:solidFill>
                <a:effectLst/>
                <a:latin typeface="+mn-lt"/>
                <a:ea typeface="+mn-ea"/>
                <a:cs typeface="+mn-cs"/>
              </a:rPr>
              <a:t>I am pleased to welcome you to the fourth annual Cyber Physical Systems, or CPS, Principal Investigators’ meeting</a:t>
            </a:r>
            <a:r>
              <a:rPr lang="en-US" sz="1800" kern="1200" dirty="0" smtClean="0">
                <a:solidFill>
                  <a:schemeClr val="tx1"/>
                </a:solidFill>
                <a:effectLst/>
                <a:latin typeface="+mn-lt"/>
                <a:ea typeface="+mn-ea"/>
                <a:cs typeface="+mn-cs"/>
              </a:rPr>
              <a:t>.</a:t>
            </a:r>
          </a:p>
          <a:p>
            <a:r>
              <a:rPr lang="en-US" sz="1800" kern="1200" dirty="0" smtClean="0">
                <a:solidFill>
                  <a:schemeClr val="tx1"/>
                </a:solidFill>
                <a:effectLst/>
                <a:latin typeface="+mn-lt"/>
                <a:ea typeface="+mn-ea"/>
                <a:cs typeface="+mn-cs"/>
              </a:rPr>
              <a:t> </a:t>
            </a:r>
          </a:p>
          <a:p>
            <a:endParaRPr lang="en-US" sz="1800" dirty="0"/>
          </a:p>
        </p:txBody>
      </p:sp>
      <p:sp>
        <p:nvSpPr>
          <p:cNvPr id="4" name="Slide Number Placeholder 3"/>
          <p:cNvSpPr>
            <a:spLocks noGrp="1"/>
          </p:cNvSpPr>
          <p:nvPr>
            <p:ph type="sldNum" sz="quarter" idx="10"/>
          </p:nvPr>
        </p:nvSpPr>
        <p:spPr/>
        <p:txBody>
          <a:bodyPr/>
          <a:lstStyle/>
          <a:p>
            <a:pPr>
              <a:defRPr/>
            </a:pPr>
            <a:fld id="{5AB71798-5C65-4D49-BA48-134988842E9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5325"/>
            <a:ext cx="4641850" cy="3481388"/>
          </a:xfrm>
        </p:spPr>
      </p:sp>
      <p:sp>
        <p:nvSpPr>
          <p:cNvPr id="3" name="Notes Placeholder 2"/>
          <p:cNvSpPr>
            <a:spLocks noGrp="1"/>
          </p:cNvSpPr>
          <p:nvPr>
            <p:ph type="body" idx="1"/>
          </p:nvPr>
        </p:nvSpPr>
        <p:spPr/>
        <p:txBody>
          <a:bodyPr>
            <a:normAutofit/>
          </a:bodyPr>
          <a:lstStyle/>
          <a:p>
            <a:r>
              <a:rPr lang="en-US" sz="1600" baseline="0" dirty="0" smtClean="0"/>
              <a:t>The CPS </a:t>
            </a:r>
            <a:r>
              <a:rPr lang="en-US" sz="1600" dirty="0" smtClean="0"/>
              <a:t>program is only</a:t>
            </a:r>
            <a:r>
              <a:rPr lang="en-US" sz="1600" baseline="0" dirty="0" smtClean="0"/>
              <a:t> but one of many opportunities that address CPS and available to this community.</a:t>
            </a:r>
          </a:p>
          <a:p>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Within NSF, </a:t>
            </a:r>
            <a:r>
              <a:rPr lang="en-US" sz="1600" b="1" kern="1200" dirty="0" smtClean="0">
                <a:solidFill>
                  <a:schemeClr val="tx1"/>
                </a:solidFill>
                <a:effectLst/>
                <a:latin typeface="+mn-lt"/>
                <a:ea typeface="+mn-ea"/>
                <a:cs typeface="+mn-cs"/>
              </a:rPr>
              <a:t>our investment in CPS has continued to build upon our Core programs in the CISE and Engineering Directorates</a:t>
            </a:r>
            <a:r>
              <a:rPr lang="en-US" sz="1600" kern="1200" dirty="0" smtClean="0">
                <a:solidFill>
                  <a:schemeClr val="tx1"/>
                </a:solidFill>
                <a:effectLst/>
                <a:latin typeface="+mn-lt"/>
                <a:ea typeface="+mn-ea"/>
                <a:cs typeface="+mn-cs"/>
              </a:rPr>
              <a:t>, </a:t>
            </a:r>
            <a:r>
              <a:rPr lang="en-US" sz="1600" b="1" kern="1200" dirty="0" smtClean="0">
                <a:solidFill>
                  <a:schemeClr val="tx1"/>
                </a:solidFill>
                <a:effectLst/>
                <a:latin typeface="+mn-lt"/>
                <a:ea typeface="+mn-ea"/>
                <a:cs typeface="+mn-cs"/>
              </a:rPr>
              <a:t>and complement several closely related cross-cutting programs, notably the National Robotics Initiative, or NRI, Smart and Connected Health, and Secure and Trustworthy Cyberspace.</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FD28B8-678F-4F26-B6AC-5DCEFDBC113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5325"/>
            <a:ext cx="4641850" cy="3481388"/>
          </a:xfrm>
        </p:spPr>
      </p:sp>
      <p:sp>
        <p:nvSpPr>
          <p:cNvPr id="3" name="Notes Placeholder 2"/>
          <p:cNvSpPr>
            <a:spLocks noGrp="1"/>
          </p:cNvSpPr>
          <p:nvPr>
            <p:ph type="body" idx="1"/>
          </p:nvPr>
        </p:nvSpPr>
        <p:spPr/>
        <p:txBody>
          <a:bodyPr>
            <a:normAutofit fontScale="92500"/>
          </a:bodyPr>
          <a:lstStyle/>
          <a:p>
            <a:pPr marL="0" marR="0" indent="0" algn="l" defTabSz="914400" rtl="0" eaLnBrk="1" fontAlgn="base" latinLnBrk="0" hangingPunct="1">
              <a:lnSpc>
                <a:spcPct val="110000"/>
              </a:lnSpc>
              <a:spcBef>
                <a:spcPct val="30000"/>
              </a:spcBef>
              <a:spcAft>
                <a:spcPct val="0"/>
              </a:spcAft>
              <a:buClrTx/>
              <a:buSzTx/>
              <a:buFontTx/>
              <a:buNone/>
              <a:tabLst/>
              <a:defRPr/>
            </a:pPr>
            <a:r>
              <a:rPr lang="en-US" sz="1600" b="0" i="0" dirty="0" smtClean="0">
                <a:solidFill>
                  <a:schemeClr val="tx1"/>
                </a:solidFill>
                <a:latin typeface="+mn-lt"/>
                <a:cs typeface="Arial"/>
              </a:rPr>
              <a:t>National Robotics Initiative</a:t>
            </a:r>
          </a:p>
          <a:p>
            <a:pPr marL="628650" lvl="1" indent="-171450">
              <a:lnSpc>
                <a:spcPct val="110000"/>
              </a:lnSpc>
              <a:buFont typeface="Arial"/>
              <a:buChar char="•"/>
            </a:pPr>
            <a:r>
              <a:rPr lang="en-US" sz="1600" b="0" i="0" dirty="0" smtClean="0">
                <a:solidFill>
                  <a:schemeClr val="tx1"/>
                </a:solidFill>
                <a:latin typeface="+mn-lt"/>
                <a:cs typeface="Arial"/>
              </a:rPr>
              <a:t>Develop the next generation of collaborative robots, or co-robots, that work beside and cooperatively with people</a:t>
            </a:r>
          </a:p>
          <a:p>
            <a:pPr marL="628650" lvl="1" indent="-171450">
              <a:lnSpc>
                <a:spcPct val="110000"/>
              </a:lnSpc>
              <a:buFont typeface="Arial"/>
              <a:buChar char="•"/>
            </a:pPr>
            <a:r>
              <a:rPr lang="en-US" sz="1600" b="0" i="0" dirty="0" smtClean="0">
                <a:solidFill>
                  <a:schemeClr val="tx1"/>
                </a:solidFill>
                <a:latin typeface="+mn-lt"/>
                <a:cs typeface="Arial"/>
              </a:rPr>
              <a:t>A nationally concerted cross-agency program to provide U.S. leadership in science and engineering research </a:t>
            </a:r>
          </a:p>
          <a:p>
            <a:pPr marL="628650" lvl="1" indent="-171450">
              <a:lnSpc>
                <a:spcPct val="110000"/>
              </a:lnSpc>
              <a:buFont typeface="Arial"/>
              <a:buChar char="•"/>
            </a:pPr>
            <a:r>
              <a:rPr lang="en-US" sz="1600" b="0" i="0" dirty="0" smtClean="0">
                <a:solidFill>
                  <a:schemeClr val="tx1"/>
                </a:solidFill>
                <a:latin typeface="+mn-lt"/>
                <a:cs typeface="Arial"/>
              </a:rPr>
              <a:t>Fundamental research in robotics science &amp; engineering </a:t>
            </a:r>
          </a:p>
          <a:p>
            <a:pPr marL="628650" lvl="1" indent="-171450">
              <a:lnSpc>
                <a:spcPct val="110000"/>
              </a:lnSpc>
              <a:buFont typeface="Arial"/>
              <a:buChar char="•"/>
            </a:pPr>
            <a:r>
              <a:rPr lang="en-US" sz="1600" b="0" i="0" dirty="0" smtClean="0">
                <a:solidFill>
                  <a:schemeClr val="tx1"/>
                </a:solidFill>
                <a:latin typeface="+mn-lt"/>
                <a:cs typeface="Arial"/>
              </a:rPr>
              <a:t>Understanding the long term social, behavioral, and economic implications across all areas of human activity</a:t>
            </a:r>
          </a:p>
          <a:p>
            <a:pPr marL="628650" lvl="1" indent="-171450">
              <a:lnSpc>
                <a:spcPct val="110000"/>
              </a:lnSpc>
              <a:buFont typeface="Arial"/>
              <a:buChar char="•"/>
            </a:pPr>
            <a:r>
              <a:rPr lang="en-US" sz="1600" b="0" i="0" dirty="0" smtClean="0">
                <a:solidFill>
                  <a:schemeClr val="tx1"/>
                </a:solidFill>
                <a:latin typeface="+mn-lt"/>
                <a:cs typeface="Arial"/>
              </a:rPr>
              <a:t>Use of robotics to facilitate and motivate STEM learning across the K-16 continuum</a:t>
            </a:r>
          </a:p>
          <a:p>
            <a:pPr marL="628650" lvl="1" indent="-171450">
              <a:lnSpc>
                <a:spcPct val="110000"/>
              </a:lnSpc>
              <a:buFont typeface="Arial"/>
              <a:buChar char="•"/>
            </a:pPr>
            <a:r>
              <a:rPr lang="en-US" sz="1600" b="0" i="0" dirty="0" smtClean="0">
                <a:solidFill>
                  <a:schemeClr val="tx1"/>
                </a:solidFill>
                <a:latin typeface="+mn-lt"/>
                <a:cs typeface="Arial"/>
              </a:rPr>
              <a:t>Will enhance personal safety, health, and productivity</a:t>
            </a:r>
          </a:p>
          <a:p>
            <a:pPr marL="628650" marR="0" lvl="1" indent="-171450" algn="l" defTabSz="914400" rtl="0" eaLnBrk="1" fontAlgn="auto" latinLnBrk="0" hangingPunct="1">
              <a:lnSpc>
                <a:spcPct val="110000"/>
              </a:lnSpc>
              <a:spcBef>
                <a:spcPts val="0"/>
              </a:spcBef>
              <a:spcAft>
                <a:spcPts val="0"/>
              </a:spcAft>
              <a:buClrTx/>
              <a:buSzTx/>
              <a:buFont typeface="Arial"/>
              <a:buChar char="•"/>
              <a:tabLst/>
              <a:defRPr/>
            </a:pPr>
            <a:r>
              <a:rPr lang="en-US" sz="1600" dirty="0" smtClean="0">
                <a:latin typeface="+mn-lt"/>
              </a:rPr>
              <a:t>Cornerstone of this initiative</a:t>
            </a:r>
            <a:r>
              <a:rPr lang="en-US" sz="1600" baseline="0" dirty="0" smtClean="0">
                <a:latin typeface="+mn-lt"/>
              </a:rPr>
              <a:t> is a joint solicitation among the four agencies represented on this slide.</a:t>
            </a:r>
            <a:endParaRPr lang="en-US" sz="1600" dirty="0" smtClean="0">
              <a:latin typeface="+mn-lt"/>
            </a:endParaRPr>
          </a:p>
          <a:p>
            <a:pPr marL="628650" lvl="1" indent="-171450">
              <a:lnSpc>
                <a:spcPct val="110000"/>
              </a:lnSpc>
              <a:buFont typeface="Arial"/>
              <a:buChar char="•"/>
            </a:pPr>
            <a:r>
              <a:rPr lang="en-US" sz="1600" b="0" i="0" dirty="0" smtClean="0">
                <a:solidFill>
                  <a:schemeClr val="tx1"/>
                </a:solidFill>
                <a:latin typeface="+mn-lt"/>
                <a:cs typeface="Arial"/>
              </a:rPr>
              <a:t>President Obama Announced</a:t>
            </a:r>
            <a:r>
              <a:rPr lang="en-US" sz="1600" b="0" i="0" baseline="0" dirty="0" smtClean="0">
                <a:solidFill>
                  <a:schemeClr val="tx1"/>
                </a:solidFill>
                <a:latin typeface="+mn-lt"/>
                <a:cs typeface="Arial"/>
              </a:rPr>
              <a:t> the Launch of NRI in June 2011</a:t>
            </a:r>
          </a:p>
          <a:p>
            <a:pPr marL="628650" marR="0" lvl="1" indent="-171450" algn="l" defTabSz="914400" rtl="0" eaLnBrk="1" fontAlgn="base" latinLnBrk="0" hangingPunct="1">
              <a:lnSpc>
                <a:spcPct val="110000"/>
              </a:lnSpc>
              <a:spcBef>
                <a:spcPct val="30000"/>
              </a:spcBef>
              <a:spcAft>
                <a:spcPct val="0"/>
              </a:spcAft>
              <a:buClrTx/>
              <a:buSzTx/>
              <a:buFont typeface="Arial"/>
              <a:buChar char="•"/>
              <a:tabLst/>
              <a:defRPr/>
            </a:pPr>
            <a:r>
              <a:rPr lang="en-US" sz="1600" b="1" dirty="0" smtClean="0">
                <a:latin typeface="+mn-lt"/>
                <a:cs typeface="Arial"/>
              </a:rPr>
              <a:t>108 Researchers and 65 Institutions in 22 states funded</a:t>
            </a:r>
          </a:p>
          <a:p>
            <a:pPr>
              <a:lnSpc>
                <a:spcPct val="110000"/>
              </a:lnSpc>
            </a:pPr>
            <a:endParaRPr lang="en-US" sz="1600" dirty="0" smtClean="0"/>
          </a:p>
        </p:txBody>
      </p:sp>
      <p:sp>
        <p:nvSpPr>
          <p:cNvPr id="4" name="Slide Number Placeholder 3"/>
          <p:cNvSpPr>
            <a:spLocks noGrp="1"/>
          </p:cNvSpPr>
          <p:nvPr>
            <p:ph type="sldNum" sz="quarter" idx="10"/>
          </p:nvPr>
        </p:nvSpPr>
        <p:spPr/>
        <p:txBody>
          <a:bodyPr/>
          <a:lstStyle/>
          <a:p>
            <a:fld id="{BEFD28B8-678F-4F26-B6AC-5DCEFDBC113C}" type="slidenum">
              <a:rPr lang="en-US" smtClean="0"/>
              <a:pPr/>
              <a:t>11</a:t>
            </a:fld>
            <a:endParaRPr lang="en-US" dirty="0"/>
          </a:p>
        </p:txBody>
      </p:sp>
    </p:spTree>
    <p:extLst>
      <p:ext uri="{BB962C8B-B14F-4D97-AF65-F5344CB8AC3E}">
        <p14:creationId xmlns:p14="http://schemas.microsoft.com/office/powerpoint/2010/main" val="2910269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sz="1600" dirty="0">
                <a:latin typeface="Arial"/>
                <a:cs typeface="Arial"/>
              </a:rPr>
              <a:t>Information and communications technologies are poised to transform our access to and participation in our own health and well-being.</a:t>
            </a:r>
          </a:p>
          <a:p>
            <a:pPr>
              <a:lnSpc>
                <a:spcPct val="100000"/>
              </a:lnSpc>
            </a:pPr>
            <a:endParaRPr lang="en-US" sz="1600" dirty="0">
              <a:latin typeface="Arial"/>
              <a:cs typeface="Arial"/>
            </a:endParaRPr>
          </a:p>
          <a:p>
            <a:pPr>
              <a:lnSpc>
                <a:spcPct val="100000"/>
              </a:lnSpc>
            </a:pPr>
            <a:r>
              <a:rPr lang="en-US" sz="1600" dirty="0">
                <a:latin typeface="Arial"/>
                <a:cs typeface="Arial"/>
              </a:rPr>
              <a:t>From  Episodic, Reactive Focus on Disease</a:t>
            </a:r>
          </a:p>
          <a:p>
            <a:pPr>
              <a:lnSpc>
                <a:spcPct val="100000"/>
              </a:lnSpc>
            </a:pPr>
            <a:r>
              <a:rPr lang="en-US" sz="1600" dirty="0">
                <a:latin typeface="Arial"/>
                <a:cs typeface="Arial"/>
              </a:rPr>
              <a:t>To   Proactive and Preventive, evidence-based, focus on Wellbeing, Quality of Life</a:t>
            </a:r>
          </a:p>
          <a:p>
            <a:pPr>
              <a:lnSpc>
                <a:spcPct val="100000"/>
              </a:lnSpc>
            </a:pPr>
            <a:endParaRPr lang="en-US" sz="1600" dirty="0">
              <a:latin typeface="Arial"/>
              <a:cs typeface="Arial"/>
            </a:endParaRPr>
          </a:p>
          <a:p>
            <a:pPr>
              <a:lnSpc>
                <a:spcPct val="100000"/>
              </a:lnSpc>
            </a:pPr>
            <a:r>
              <a:rPr lang="en-US" sz="1600" dirty="0">
                <a:latin typeface="Arial"/>
                <a:cs typeface="Arial"/>
              </a:rPr>
              <a:t>preventing the onset of diseases,</a:t>
            </a:r>
            <a:br>
              <a:rPr lang="en-US" sz="1600" dirty="0">
                <a:latin typeface="Arial"/>
                <a:cs typeface="Arial"/>
              </a:rPr>
            </a:br>
            <a:r>
              <a:rPr lang="en-US" sz="1600" dirty="0">
                <a:latin typeface="Arial"/>
                <a:cs typeface="Arial"/>
              </a:rPr>
              <a:t>improving diagnoses and treatments, </a:t>
            </a:r>
            <a:br>
              <a:rPr lang="en-US" sz="1600" dirty="0">
                <a:latin typeface="Arial"/>
                <a:cs typeface="Arial"/>
              </a:rPr>
            </a:br>
            <a:r>
              <a:rPr lang="en-US" sz="1600" dirty="0">
                <a:latin typeface="Arial"/>
                <a:cs typeface="Arial"/>
              </a:rPr>
              <a:t>enhancing the quality of health care delivery, </a:t>
            </a:r>
          </a:p>
          <a:p>
            <a:pPr>
              <a:lnSpc>
                <a:spcPct val="100000"/>
              </a:lnSpc>
            </a:pPr>
            <a:r>
              <a:rPr lang="en-US" sz="1600" dirty="0">
                <a:latin typeface="Arial"/>
                <a:cs typeface="Arial"/>
              </a:rPr>
              <a:t>and empowering us to participate in our own health and well-being</a:t>
            </a:r>
          </a:p>
          <a:p>
            <a:pPr>
              <a:lnSpc>
                <a:spcPct val="100000"/>
              </a:lnSpc>
            </a:pPr>
            <a:endParaRPr lang="en-US" sz="1600" dirty="0">
              <a:latin typeface="Arial"/>
              <a:cs typeface="Arial"/>
            </a:endParaRPr>
          </a:p>
          <a:p>
            <a:pPr defTabSz="912914">
              <a:defRPr/>
            </a:pPr>
            <a:r>
              <a:rPr lang="en-US" sz="1600" dirty="0">
                <a:latin typeface="Arial"/>
                <a:cs typeface="Arial"/>
              </a:rPr>
              <a:t>Cross-Directorate Program: CISE, ENG, SBE</a:t>
            </a:r>
          </a:p>
          <a:p>
            <a:pPr>
              <a:lnSpc>
                <a:spcPct val="100000"/>
              </a:lnSpc>
            </a:pPr>
            <a:endParaRPr lang="en-US" sz="1600" dirty="0">
              <a:latin typeface="Arial"/>
              <a:cs typeface="Arial"/>
            </a:endParaRPr>
          </a:p>
          <a:p>
            <a:pPr>
              <a:lnSpc>
                <a:spcPct val="100000"/>
              </a:lnSpc>
            </a:pPr>
            <a:endParaRPr lang="en-US" sz="1600" dirty="0">
              <a:latin typeface="Arial"/>
              <a:cs typeface="Arial"/>
            </a:endParaRPr>
          </a:p>
        </p:txBody>
      </p:sp>
      <p:sp>
        <p:nvSpPr>
          <p:cNvPr id="4" name="Slide Number Placeholder 3"/>
          <p:cNvSpPr>
            <a:spLocks noGrp="1"/>
          </p:cNvSpPr>
          <p:nvPr>
            <p:ph type="sldNum" sz="quarter" idx="10"/>
          </p:nvPr>
        </p:nvSpPr>
        <p:spPr/>
        <p:txBody>
          <a:bodyPr/>
          <a:lstStyle/>
          <a:p>
            <a:fld id="{BEFD28B8-678F-4F26-B6AC-5DCEFDBC113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5325"/>
            <a:ext cx="4641850" cy="3481388"/>
          </a:xfrm>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As part of a Federal Senior Steering Group for Cyber Physical Systems that was established last fall, </a:t>
            </a:r>
            <a:r>
              <a:rPr lang="en-US" sz="1400" b="1" kern="1200" dirty="0" smtClean="0">
                <a:solidFill>
                  <a:schemeClr val="tx1"/>
                </a:solidFill>
                <a:effectLst/>
                <a:latin typeface="+mn-lt"/>
                <a:ea typeface="+mn-ea"/>
                <a:cs typeface="+mn-cs"/>
              </a:rPr>
              <a:t>we have had the pleasure of working across the NSF and across the government, including the USDA, DHS S&amp;T, DOT FHWA, DOD, DOE, NASA, NIH, and NIST, to build a partnership to advance U.S. leadership in cyber physical systems.</a:t>
            </a:r>
          </a:p>
          <a:p>
            <a:pPr lvl="0"/>
            <a:endParaRPr lang="en-US" sz="1400" b="1" kern="1200" dirty="0" smtClean="0">
              <a:solidFill>
                <a:schemeClr val="tx1"/>
              </a:solidFill>
              <a:effectLst/>
              <a:latin typeface="+mn-lt"/>
              <a:ea typeface="+mn-ea"/>
              <a:cs typeface="+mn-cs"/>
            </a:endParaRPr>
          </a:p>
          <a:p>
            <a:pPr lvl="0"/>
            <a:r>
              <a:rPr lang="en-US" sz="1400" b="1" kern="1200" dirty="0" smtClean="0">
                <a:solidFill>
                  <a:schemeClr val="tx1"/>
                </a:solidFill>
                <a:effectLst/>
                <a:latin typeface="+mn-lt"/>
                <a:ea typeface="+mn-ea"/>
                <a:cs typeface="+mn-cs"/>
              </a:rPr>
              <a:t> Our partnership will allow us to grow the CPS program in the coming year </a:t>
            </a:r>
            <a:r>
              <a:rPr lang="en-US" sz="1400" kern="1200" dirty="0" smtClean="0">
                <a:solidFill>
                  <a:schemeClr val="tx1"/>
                </a:solidFill>
                <a:effectLst/>
                <a:latin typeface="+mn-lt"/>
                <a:ea typeface="+mn-ea"/>
                <a:cs typeface="+mn-cs"/>
              </a:rPr>
              <a:t>– and to ensure the initiative plays a catalytic role in the development of smart technologies that advance societal grand challenges and enhance our nation’s productivity.</a:t>
            </a:r>
          </a:p>
          <a:p>
            <a:pPr lvl="1"/>
            <a:endParaRPr lang="en-US" sz="1400" kern="1200" dirty="0" smtClean="0">
              <a:solidFill>
                <a:schemeClr val="tx1"/>
              </a:solidFill>
              <a:effectLst/>
              <a:latin typeface="+mn-lt"/>
              <a:ea typeface="+mn-ea"/>
              <a:cs typeface="+mn-cs"/>
            </a:endParaRPr>
          </a:p>
          <a:p>
            <a:pPr lvl="1"/>
            <a:r>
              <a:rPr lang="en-US" sz="1400" kern="1200" dirty="0" smtClean="0">
                <a:solidFill>
                  <a:schemeClr val="tx1"/>
                </a:solidFill>
                <a:effectLst/>
                <a:latin typeface="+mn-lt"/>
                <a:ea typeface="+mn-ea"/>
                <a:cs typeface="+mn-cs"/>
              </a:rPr>
              <a:t>As a </a:t>
            </a:r>
            <a:r>
              <a:rPr lang="en-US" sz="1400" i="1" kern="1200" dirty="0" smtClean="0">
                <a:solidFill>
                  <a:schemeClr val="tx1"/>
                </a:solidFill>
                <a:effectLst/>
                <a:latin typeface="+mn-lt"/>
                <a:ea typeface="+mn-ea"/>
                <a:cs typeface="+mn-cs"/>
              </a:rPr>
              <a:t>PCAST report on Networking and Information Technology R&amp;D earlier this year </a:t>
            </a:r>
            <a:r>
              <a:rPr lang="en-US" sz="1400" kern="1200" dirty="0" smtClean="0">
                <a:solidFill>
                  <a:schemeClr val="tx1"/>
                </a:solidFill>
                <a:effectLst/>
                <a:latin typeface="+mn-lt"/>
                <a:ea typeface="+mn-ea"/>
                <a:cs typeface="+mn-cs"/>
              </a:rPr>
              <a:t>concluded, Federal agencies “are continuing to create a coordinated response while also establishing new programs to fund advances in cyber physical systems.”</a:t>
            </a:r>
          </a:p>
          <a:p>
            <a:endParaRPr lang="en-US" sz="1400"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13</a:t>
            </a:fld>
            <a:endParaRPr lang="en-US" dirty="0"/>
          </a:p>
        </p:txBody>
      </p:sp>
    </p:spTree>
    <p:extLst>
      <p:ext uri="{BB962C8B-B14F-4D97-AF65-F5344CB8AC3E}">
        <p14:creationId xmlns:p14="http://schemas.microsoft.com/office/powerpoint/2010/main" val="2355323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smtClean="0">
                <a:solidFill>
                  <a:schemeClr val="tx1"/>
                </a:solidFill>
                <a:effectLst/>
                <a:latin typeface="+mn-lt"/>
                <a:ea typeface="+mn-ea"/>
                <a:cs typeface="+mn-cs"/>
              </a:rPr>
              <a:t>And recognizing the unique nature of CPS – including core and domain-specific knowledge, as well as the inherent </a:t>
            </a:r>
            <a:r>
              <a:rPr lang="en-US" sz="1600" b="1" kern="1200" dirty="0" err="1" smtClean="0">
                <a:solidFill>
                  <a:schemeClr val="tx1"/>
                </a:solidFill>
                <a:effectLst/>
                <a:latin typeface="+mn-lt"/>
                <a:ea typeface="+mn-ea"/>
                <a:cs typeface="+mn-cs"/>
              </a:rPr>
              <a:t>multidisciplinarity</a:t>
            </a:r>
            <a:r>
              <a:rPr lang="en-US" sz="1600" b="1" kern="1200" dirty="0" smtClean="0">
                <a:solidFill>
                  <a:schemeClr val="tx1"/>
                </a:solidFill>
                <a:effectLst/>
                <a:latin typeface="+mn-lt"/>
                <a:ea typeface="+mn-ea"/>
                <a:cs typeface="+mn-cs"/>
              </a:rPr>
              <a:t> of CPS – we have worked with our colleagues at the National Academies</a:t>
            </a:r>
            <a:r>
              <a:rPr lang="en-US" sz="1600" b="1" kern="1200" baseline="0" dirty="0" smtClean="0">
                <a:solidFill>
                  <a:schemeClr val="tx1"/>
                </a:solidFill>
                <a:effectLst/>
                <a:latin typeface="+mn-lt"/>
                <a:ea typeface="+mn-ea"/>
                <a:cs typeface="+mn-cs"/>
              </a:rPr>
              <a:t> ---</a:t>
            </a:r>
            <a:r>
              <a:rPr lang="en-US" sz="1600" b="1" kern="1200" dirty="0" smtClean="0">
                <a:solidFill>
                  <a:schemeClr val="tx1"/>
                </a:solidFill>
                <a:effectLst/>
                <a:latin typeface="+mn-lt"/>
                <a:ea typeface="+mn-ea"/>
                <a:cs typeface="+mn-cs"/>
              </a:rPr>
              <a:t>Science Computer Science and Telecommunications Board (CSTB) to launch a study on the current and future needs in education for CPS. The goal is to foster community-wide dialogue and articulate a vision for a 21</a:t>
            </a:r>
            <a:r>
              <a:rPr lang="en-US" sz="1600" b="1" kern="1200" baseline="30000" dirty="0" smtClean="0">
                <a:solidFill>
                  <a:schemeClr val="tx1"/>
                </a:solidFill>
                <a:effectLst/>
                <a:latin typeface="+mn-lt"/>
                <a:ea typeface="+mn-ea"/>
                <a:cs typeface="+mn-cs"/>
              </a:rPr>
              <a:t>st</a:t>
            </a:r>
            <a:r>
              <a:rPr lang="en-US" sz="1600" b="1" kern="1200" dirty="0" smtClean="0">
                <a:solidFill>
                  <a:schemeClr val="tx1"/>
                </a:solidFill>
                <a:effectLst/>
                <a:latin typeface="+mn-lt"/>
                <a:ea typeface="+mn-ea"/>
                <a:cs typeface="+mn-cs"/>
              </a:rPr>
              <a:t> century CPS-capable U.S. workforce. </a:t>
            </a:r>
          </a:p>
          <a:p>
            <a:endParaRPr lang="en-US" sz="1600" b="1"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This study will emphasize the skills needed for the CPS scientific, engineering, and technical workforce but would </a:t>
            </a:r>
            <a:endParaRPr lang="en-US" sz="1600" dirty="0"/>
          </a:p>
        </p:txBody>
      </p:sp>
      <p:sp>
        <p:nvSpPr>
          <p:cNvPr id="4" name="Slide Number Placeholder 3"/>
          <p:cNvSpPr>
            <a:spLocks noGrp="1"/>
          </p:cNvSpPr>
          <p:nvPr>
            <p:ph type="sldNum" sz="quarter" idx="10"/>
          </p:nvPr>
        </p:nvSpPr>
        <p:spPr/>
        <p:txBody>
          <a:bodyPr/>
          <a:lstStyle/>
          <a:p>
            <a:fld id="{BEFD28B8-678F-4F26-B6AC-5DCEFDBC113C}" type="slidenum">
              <a:rPr lang="en-US" smtClean="0"/>
              <a:pPr/>
              <a:t>14</a:t>
            </a:fld>
            <a:endParaRPr lang="en-US" dirty="0"/>
          </a:p>
        </p:txBody>
      </p:sp>
    </p:spTree>
    <p:extLst>
      <p:ext uri="{BB962C8B-B14F-4D97-AF65-F5344CB8AC3E}">
        <p14:creationId xmlns:p14="http://schemas.microsoft.com/office/powerpoint/2010/main" val="1240011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914400" rtl="0" eaLnBrk="1" fontAlgn="auto" latinLnBrk="0" hangingPunct="1">
              <a:lnSpc>
                <a:spcPct val="110000"/>
              </a:lnSpc>
              <a:spcBef>
                <a:spcPct val="0"/>
              </a:spcBef>
              <a:spcAft>
                <a:spcPts val="0"/>
              </a:spcAft>
              <a:buClrTx/>
              <a:buSzTx/>
              <a:buFontTx/>
              <a:buNone/>
              <a:tabLst/>
              <a:defRPr/>
            </a:pPr>
            <a:r>
              <a:rPr lang="en-US" sz="1600" b="0" dirty="0" smtClean="0">
                <a:latin typeface="+mn-lt"/>
              </a:rPr>
              <a:t>And, of course, realizing</a:t>
            </a:r>
            <a:r>
              <a:rPr lang="en-US" sz="1600" b="0" baseline="0" dirty="0" smtClean="0">
                <a:latin typeface="+mn-lt"/>
              </a:rPr>
              <a:t> the promise of CPS requires the collective intellect and efforts across this community.  The VO has provided a framework to build on your shared interest, expertise, and partnerships, engaging nearly 1500 users for closer collaborations, relationships, and knowledge sharing.  </a:t>
            </a:r>
          </a:p>
          <a:p>
            <a:pPr eaLnBrk="1" hangingPunct="1">
              <a:spcBef>
                <a:spcPct val="0"/>
              </a:spcBef>
            </a:pPr>
            <a:endParaRPr lang="en-US" sz="1600" dirty="0" smtClean="0">
              <a:latin typeface="+mn-lt"/>
              <a:ea typeface="ＭＳ Ｐゴシック" charset="0"/>
              <a:cs typeface="ＭＳ Ｐゴシック"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kern="1200" dirty="0" smtClean="0">
                <a:solidFill>
                  <a:schemeClr val="tx1"/>
                </a:solidFill>
                <a:effectLst/>
                <a:latin typeface="+mn-lt"/>
                <a:ea typeface="+mn-ea"/>
                <a:cs typeface="+mn-cs"/>
              </a:rPr>
              <a:t>Several of our partner agencies have joined this effort.</a:t>
            </a:r>
          </a:p>
          <a:p>
            <a:pPr eaLnBrk="1" hangingPunct="1">
              <a:spcBef>
                <a:spcPct val="0"/>
              </a:spcBef>
            </a:pPr>
            <a:endParaRPr lang="en-US" sz="1600" dirty="0" smtClean="0">
              <a:latin typeface="+mn-lt"/>
              <a:ea typeface="ＭＳ Ｐゴシック" charset="0"/>
              <a:cs typeface="ＭＳ Ｐゴシック"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kern="1200" dirty="0" smtClean="0">
                <a:solidFill>
                  <a:schemeClr val="tx1"/>
                </a:solidFill>
                <a:effectLst/>
                <a:latin typeface="+mn-lt"/>
                <a:ea typeface="+mn-ea"/>
                <a:cs typeface="+mn-cs"/>
              </a:rPr>
              <a:t>We are seeing important and emerging areas of exploration for CPS, including agricultural CPS and security of CPS. </a:t>
            </a:r>
            <a:r>
              <a:rPr lang="en-US" sz="1600" kern="1200" dirty="0" smtClean="0">
                <a:solidFill>
                  <a:schemeClr val="tx1"/>
                </a:solidFill>
                <a:effectLst/>
                <a:latin typeface="+mn-lt"/>
                <a:ea typeface="+mn-ea"/>
                <a:cs typeface="+mn-cs"/>
              </a:rPr>
              <a:t>You will hear much more about these topics during the course of this meeting.</a:t>
            </a:r>
          </a:p>
          <a:p>
            <a:pPr eaLnBrk="1" hangingPunct="1">
              <a:spcBef>
                <a:spcPct val="0"/>
              </a:spcBef>
            </a:pPr>
            <a:endParaRPr lang="en-US" sz="1400" dirty="0">
              <a:latin typeface="Calibri" charset="0"/>
              <a:ea typeface="ＭＳ Ｐゴシック" charset="0"/>
              <a:cs typeface="ＭＳ Ｐゴシック"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8591737" indent="-38126582"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65155" eaLnBrk="0" fontAlgn="base" hangingPunct="0">
              <a:spcBef>
                <a:spcPct val="0"/>
              </a:spcBef>
              <a:spcAft>
                <a:spcPct val="0"/>
              </a:spcAft>
              <a:defRPr sz="2400">
                <a:solidFill>
                  <a:schemeClr val="tx1"/>
                </a:solidFill>
                <a:latin typeface="Arial" charset="0"/>
                <a:ea typeface="Arial" charset="0"/>
                <a:cs typeface="Arial" charset="0"/>
              </a:defRPr>
            </a:lvl6pPr>
            <a:lvl7pPr marL="930311" eaLnBrk="0" fontAlgn="base" hangingPunct="0">
              <a:spcBef>
                <a:spcPct val="0"/>
              </a:spcBef>
              <a:spcAft>
                <a:spcPct val="0"/>
              </a:spcAft>
              <a:defRPr sz="2400">
                <a:solidFill>
                  <a:schemeClr val="tx1"/>
                </a:solidFill>
                <a:latin typeface="Arial" charset="0"/>
                <a:ea typeface="Arial" charset="0"/>
                <a:cs typeface="Arial" charset="0"/>
              </a:defRPr>
            </a:lvl7pPr>
            <a:lvl8pPr marL="1395466" eaLnBrk="0" fontAlgn="base" hangingPunct="0">
              <a:spcBef>
                <a:spcPct val="0"/>
              </a:spcBef>
              <a:spcAft>
                <a:spcPct val="0"/>
              </a:spcAft>
              <a:defRPr sz="2400">
                <a:solidFill>
                  <a:schemeClr val="tx1"/>
                </a:solidFill>
                <a:latin typeface="Arial" charset="0"/>
                <a:ea typeface="Arial" charset="0"/>
                <a:cs typeface="Arial" charset="0"/>
              </a:defRPr>
            </a:lvl8pPr>
            <a:lvl9pPr marL="1860621"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8A4CC5C-10EB-284B-B362-DEC29AC0F22C}" type="slidenum">
              <a:rPr lang="en-US" sz="1200">
                <a:latin typeface="Calibri" charset="0"/>
              </a:rPr>
              <a:pPr eaLnBrk="1" hangingPunct="1"/>
              <a:t>15</a:t>
            </a:fld>
            <a:endParaRPr lang="en-US" sz="1200"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5325"/>
            <a:ext cx="4641850" cy="3481388"/>
          </a:xfrm>
        </p:spPr>
      </p:sp>
      <p:sp>
        <p:nvSpPr>
          <p:cNvPr id="3" name="Notes Placeholder 2"/>
          <p:cNvSpPr>
            <a:spLocks noGrp="1"/>
          </p:cNvSpPr>
          <p:nvPr>
            <p:ph type="body" idx="1"/>
          </p:nvPr>
        </p:nvSpPr>
        <p:spPr/>
        <p:txBody>
          <a:bodyPr>
            <a:normAutofit/>
          </a:bodyPr>
          <a:lstStyle/>
          <a:p>
            <a:r>
              <a:rPr lang="en-US" sz="1600" kern="1200" dirty="0" smtClean="0">
                <a:solidFill>
                  <a:schemeClr val="tx1"/>
                </a:solidFill>
                <a:effectLst/>
                <a:latin typeface="+mn-lt"/>
                <a:ea typeface="+mn-ea"/>
                <a:cs typeface="+mn-cs"/>
              </a:rPr>
              <a:t>I am looking forward to an outstanding meeting over the next two days, comprising </a:t>
            </a:r>
            <a:r>
              <a:rPr lang="en-US" sz="1600" b="1" kern="1200" dirty="0" smtClean="0">
                <a:solidFill>
                  <a:schemeClr val="tx1"/>
                </a:solidFill>
                <a:effectLst/>
                <a:latin typeface="+mn-lt"/>
                <a:ea typeface="+mn-ea"/>
                <a:cs typeface="+mn-cs"/>
              </a:rPr>
              <a:t>several invited keynotes, a technology transition panel, and the research talks, technology demonstrations, and posters that many of you will be presenting.</a:t>
            </a:r>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Let me acknowledge all those who helped pull together this program, particularly David </a:t>
            </a:r>
            <a:r>
              <a:rPr lang="en-US" sz="1600" kern="1200" dirty="0" err="1" smtClean="0">
                <a:solidFill>
                  <a:schemeClr val="tx1"/>
                </a:solidFill>
                <a:effectLst/>
                <a:latin typeface="+mn-lt"/>
                <a:ea typeface="+mn-ea"/>
                <a:cs typeface="+mn-cs"/>
              </a:rPr>
              <a:t>Corman</a:t>
            </a:r>
            <a:r>
              <a:rPr lang="en-US" sz="1600" kern="1200" dirty="0" smtClean="0">
                <a:solidFill>
                  <a:schemeClr val="tx1"/>
                </a:solidFill>
                <a:effectLst/>
                <a:latin typeface="+mn-lt"/>
                <a:ea typeface="+mn-ea"/>
                <a:cs typeface="+mn-cs"/>
              </a:rPr>
              <a:t>, Ted Baker, and Helen Gill at NSF, and our colleagues at the CPS VO, Janos </a:t>
            </a:r>
            <a:r>
              <a:rPr lang="en-US" sz="1600" kern="1200" dirty="0" err="1" smtClean="0">
                <a:solidFill>
                  <a:schemeClr val="tx1"/>
                </a:solidFill>
                <a:effectLst/>
                <a:latin typeface="+mn-lt"/>
                <a:ea typeface="+mn-ea"/>
                <a:cs typeface="+mn-cs"/>
              </a:rPr>
              <a:t>Sztipanovits</a:t>
            </a:r>
            <a:r>
              <a:rPr lang="en-US" sz="1600" kern="1200" dirty="0" smtClean="0">
                <a:solidFill>
                  <a:schemeClr val="tx1"/>
                </a:solidFill>
                <a:effectLst/>
                <a:latin typeface="+mn-lt"/>
                <a:ea typeface="+mn-ea"/>
                <a:cs typeface="+mn-cs"/>
              </a:rPr>
              <a:t> and Frankie 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10"/>
          </p:nvPr>
        </p:nvSpPr>
        <p:spPr/>
        <p:txBody>
          <a:bodyPr/>
          <a:lstStyle/>
          <a:p>
            <a:fld id="{BF80BF07-80DA-455D-A2DF-D28FAD92365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5325"/>
            <a:ext cx="4641850" cy="3481388"/>
          </a:xfrm>
        </p:spPr>
      </p:sp>
      <p:sp>
        <p:nvSpPr>
          <p:cNvPr id="3" name="Notes Placeholder 2"/>
          <p:cNvSpPr>
            <a:spLocks noGrp="1"/>
          </p:cNvSpPr>
          <p:nvPr>
            <p:ph type="body" idx="1"/>
          </p:nvPr>
        </p:nvSpPr>
        <p:spPr/>
        <p:txBody>
          <a:bodyPr>
            <a:normAutofit/>
          </a:bodyPr>
          <a:lstStyle/>
          <a:p>
            <a:r>
              <a:rPr lang="en-US" b="1" dirty="0" smtClean="0"/>
              <a:t>(1) As a community, we need to nurture and support a culture of engagement and service.</a:t>
            </a:r>
          </a:p>
          <a:p>
            <a:r>
              <a:rPr lang="en-US" dirty="0" smtClean="0"/>
              <a:t>As a community, we have the opportunity to… </a:t>
            </a:r>
          </a:p>
          <a:p>
            <a:pPr marL="348866" indent="-348866">
              <a:buFont typeface="Arial"/>
              <a:buChar char="•"/>
            </a:pPr>
            <a:r>
              <a:rPr lang="en-US" dirty="0" smtClean="0"/>
              <a:t>to shape the future directions of the field and priorities for the nation</a:t>
            </a:r>
          </a:p>
          <a:p>
            <a:pPr marL="348866" indent="-348866">
              <a:buFont typeface="Arial"/>
              <a:buChar char="•"/>
            </a:pPr>
            <a:r>
              <a:rPr lang="en-US" dirty="0" smtClean="0"/>
              <a:t>to formulate research and education agenda to address societal challenges</a:t>
            </a:r>
          </a:p>
          <a:p>
            <a:endParaRPr lang="en-US" dirty="0" smtClean="0"/>
          </a:p>
          <a:p>
            <a:pPr marL="0" lvl="1" defTabSz="930311" fontAlgn="base">
              <a:spcAft>
                <a:spcPct val="0"/>
              </a:spcAft>
              <a:defRPr/>
            </a:pPr>
            <a:r>
              <a:rPr lang="en-US" dirty="0" smtClean="0"/>
              <a:t>Community engagement can happen at many level at many levels</a:t>
            </a:r>
          </a:p>
          <a:p>
            <a:pPr defTabSz="930311" fontAlgn="base">
              <a:spcAft>
                <a:spcPct val="0"/>
              </a:spcAft>
              <a:defRPr/>
            </a:pPr>
            <a:r>
              <a:rPr lang="en-US" dirty="0" smtClean="0"/>
              <a:t>And as leaders of our community … </a:t>
            </a:r>
            <a:r>
              <a:rPr lang="en-US" b="1" dirty="0" smtClean="0"/>
              <a:t>encourage and reward national service</a:t>
            </a:r>
          </a:p>
          <a:p>
            <a:endParaRPr lang="en-US" dirty="0" smtClean="0"/>
          </a:p>
          <a:p>
            <a:pPr defTabSz="912914">
              <a:defRPr/>
            </a:pPr>
            <a:r>
              <a:rPr lang="en-US" b="1" dirty="0" smtClean="0">
                <a:solidFill>
                  <a:srgbClr val="000000"/>
                </a:solidFill>
                <a:cs typeface="Arial"/>
              </a:rPr>
              <a:t>(2) Long-term investment in foundational research is imperative</a:t>
            </a:r>
          </a:p>
          <a:p>
            <a:pPr marL="348866" indent="-348866" defTabSz="912914">
              <a:buFont typeface="Arial"/>
              <a:buChar char="•"/>
              <a:defRPr/>
            </a:pPr>
            <a:r>
              <a:rPr lang="en-US" dirty="0" smtClean="0">
                <a:solidFill>
                  <a:srgbClr val="000000"/>
                </a:solidFill>
                <a:cs typeface="Arial"/>
              </a:rPr>
              <a:t>Interactions of research ideas multiply their impact and seed new ideas with the potential to lead to unanticipated advances.</a:t>
            </a:r>
          </a:p>
          <a:p>
            <a:pPr marL="348866" indent="-348866" defTabSz="912914">
              <a:buFont typeface="Arial"/>
              <a:buChar char="•"/>
              <a:defRPr/>
            </a:pPr>
            <a:r>
              <a:rPr lang="en-US" dirty="0" smtClean="0">
                <a:cs typeface="Arial"/>
              </a:rPr>
              <a:t>There is often a long, unpredictable incubation period – requiring sustained investment – between initial exploration and impact.</a:t>
            </a:r>
          </a:p>
          <a:p>
            <a:pPr marL="348866" indent="-348866" defTabSz="912914">
              <a:buFont typeface="Arial"/>
              <a:buChar char="•"/>
              <a:defRPr/>
            </a:pPr>
            <a:r>
              <a:rPr lang="en-US" dirty="0" smtClean="0">
                <a:cs typeface="Arial"/>
              </a:rPr>
              <a:t>Unanticipated outcomes are often as important as the anticipated ones.</a:t>
            </a:r>
          </a:p>
          <a:p>
            <a:pPr lvl="1" defTabSz="912914">
              <a:defRPr/>
            </a:pPr>
            <a:endParaRPr lang="en-US" dirty="0" smtClean="0">
              <a:cs typeface="Arial"/>
            </a:endParaRPr>
          </a:p>
          <a:p>
            <a:pPr defTabSz="912914">
              <a:lnSpc>
                <a:spcPct val="110000"/>
              </a:lnSpc>
              <a:defRPr/>
            </a:pPr>
            <a:r>
              <a:rPr lang="en-US" dirty="0" smtClean="0">
                <a:solidFill>
                  <a:srgbClr val="000000"/>
                </a:solidFill>
                <a:cs typeface="Arial"/>
                <a:sym typeface="Wingdings"/>
              </a:rPr>
              <a:t>Advanced cyberinfrastructure will accelerate the pace of discovery and innovation in all areas of inquiry </a:t>
            </a:r>
            <a:r>
              <a:rPr lang="en-US" dirty="0" smtClean="0">
                <a:solidFill>
                  <a:srgbClr val="000000"/>
                </a:solidFill>
                <a:cs typeface="Arial"/>
              </a:rPr>
              <a:t>and enables a platform on which cross- and inter-disciplinary research thrives.</a:t>
            </a:r>
            <a:endParaRPr lang="en-US" dirty="0" smtClean="0">
              <a:solidFill>
                <a:srgbClr val="000000"/>
              </a:solidFill>
              <a:cs typeface="Arial"/>
              <a:sym typeface="Wingdings"/>
            </a:endParaRPr>
          </a:p>
          <a:p>
            <a:pPr defTabSz="912914">
              <a:lnSpc>
                <a:spcPct val="110000"/>
              </a:lnSpc>
              <a:defRPr/>
            </a:pPr>
            <a:endParaRPr lang="en-US" dirty="0" smtClean="0">
              <a:solidFill>
                <a:srgbClr val="000000"/>
              </a:solidFill>
              <a:cs typeface="Arial"/>
            </a:endParaRPr>
          </a:p>
          <a:p>
            <a:pPr defTabSz="912914">
              <a:lnSpc>
                <a:spcPct val="110000"/>
              </a:lnSpc>
              <a:defRPr/>
            </a:pPr>
            <a:r>
              <a:rPr lang="en-US" dirty="0" smtClean="0">
                <a:solidFill>
                  <a:srgbClr val="000000"/>
                </a:solidFill>
                <a:cs typeface="Arial"/>
              </a:rPr>
              <a:t>Cross- and inter-disciplinary research is pushed by advances in IT and pulled by the expanding complexity, scope, and scale of global priorities.</a:t>
            </a:r>
          </a:p>
          <a:p>
            <a:pPr marL="348866" indent="-348866" defTabSz="912914">
              <a:buFont typeface="Arial"/>
              <a:buChar char="•"/>
              <a:defRPr/>
            </a:pPr>
            <a:r>
              <a:rPr lang="en-US" dirty="0" smtClean="0">
                <a:solidFill>
                  <a:srgbClr val="000000"/>
                </a:solidFill>
                <a:cs typeface="Arial"/>
              </a:rPr>
              <a:t>Tremendous opportunity exists for the CISE community to work with other disciplines in true collaborations and to address challenges facing humanity.</a:t>
            </a:r>
          </a:p>
          <a:p>
            <a:pPr marL="348866" indent="-348866" defTabSz="912914">
              <a:buFont typeface="Arial"/>
              <a:buChar char="•"/>
              <a:defRPr/>
            </a:pPr>
            <a:endParaRPr lang="en-US" dirty="0" smtClean="0">
              <a:solidFill>
                <a:srgbClr val="000000"/>
              </a:solidFill>
              <a:cs typeface="Arial"/>
            </a:endParaRPr>
          </a:p>
          <a:p>
            <a:pPr defTabSz="912914">
              <a:defRPr/>
            </a:pPr>
            <a:endParaRPr lang="en-US" dirty="0" smtClean="0">
              <a:solidFill>
                <a:srgbClr val="000000"/>
              </a:solidFill>
              <a:cs typeface="Arial"/>
            </a:endParaRPr>
          </a:p>
          <a:p>
            <a:pPr>
              <a:lnSpc>
                <a:spcPct val="110000"/>
              </a:lnSpc>
              <a:spcAft>
                <a:spcPts val="610"/>
              </a:spcAft>
            </a:pPr>
            <a:r>
              <a:rPr lang="en-US" b="1" dirty="0" smtClean="0">
                <a:cs typeface="Arial"/>
              </a:rPr>
              <a:t>(3) Computing and communications discipline forms a pervasive intellectual fabric that connects all other disciplines:</a:t>
            </a:r>
          </a:p>
          <a:p>
            <a:endParaRPr lang="en-US" dirty="0" smtClean="0">
              <a:cs typeface="Arial"/>
              <a:sym typeface="Wingdings"/>
            </a:endParaRPr>
          </a:p>
          <a:p>
            <a:pPr marL="174433" indent="-174433">
              <a:spcBef>
                <a:spcPts val="509"/>
              </a:spcBef>
              <a:buFont typeface="Arial"/>
              <a:buChar char="•"/>
            </a:pPr>
            <a:r>
              <a:rPr lang="en-US" dirty="0" smtClean="0"/>
              <a:t>Develop the next generation of the computing, communication, and information technology workforce.</a:t>
            </a:r>
            <a:endParaRPr lang="en-US" dirty="0" smtClean="0">
              <a:cs typeface="Arial"/>
            </a:endParaRPr>
          </a:p>
          <a:p>
            <a:pPr marL="174433" indent="-174433">
              <a:spcBef>
                <a:spcPts val="509"/>
              </a:spcBef>
              <a:buFont typeface="Arial"/>
              <a:buChar char="•"/>
            </a:pPr>
            <a:r>
              <a:rPr lang="en-US" dirty="0" smtClean="0">
                <a:cs typeface="Arial"/>
              </a:rPr>
              <a:t>Empower citizens by promoting understanding of the principles and uses of computation- and data-intensive techniques</a:t>
            </a:r>
            <a:r>
              <a:rPr lang="en-US" dirty="0" smtClean="0"/>
              <a:t>.</a:t>
            </a:r>
          </a:p>
          <a:p>
            <a:pPr marL="174433" indent="-174433">
              <a:spcBef>
                <a:spcPts val="509"/>
              </a:spcBef>
              <a:buFont typeface="Arial"/>
              <a:buChar char="•"/>
            </a:pPr>
            <a:r>
              <a:rPr lang="en-US" dirty="0" smtClean="0"/>
              <a:t>Lead a cyber- and technology-enabled transformation in education and learning.</a:t>
            </a:r>
          </a:p>
          <a:p>
            <a:pPr marL="174433" indent="-174433">
              <a:spcBef>
                <a:spcPts val="509"/>
              </a:spcBef>
              <a:buFont typeface="Arial"/>
              <a:buChar char="•"/>
            </a:pPr>
            <a:r>
              <a:rPr lang="en-US" dirty="0" smtClean="0"/>
              <a:t>Contribute to universal, transparent, and affordable participation in a knowledge-based society.               </a:t>
            </a:r>
            <a:endParaRPr lang="en-US" dirty="0" smtClean="0">
              <a:cs typeface="Aria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3279D9D-F0C8-4CFD-98D4-A87D607EEEF3}" type="slidenum">
              <a:rPr lang="en-US" smtClean="0"/>
              <a:pPr>
                <a:defRPr/>
              </a:pPr>
              <a:t>17</a:t>
            </a:fld>
            <a:endParaRPr lang="en-US" dirty="0"/>
          </a:p>
        </p:txBody>
      </p:sp>
    </p:spTree>
    <p:extLst>
      <p:ext uri="{BB962C8B-B14F-4D97-AF65-F5344CB8AC3E}">
        <p14:creationId xmlns:p14="http://schemas.microsoft.com/office/powerpoint/2010/main" val="76751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5325"/>
            <a:ext cx="4641850" cy="3481388"/>
          </a:xfrm>
        </p:spPr>
      </p:sp>
      <p:sp>
        <p:nvSpPr>
          <p:cNvPr id="3" name="Notes Placeholder 2"/>
          <p:cNvSpPr>
            <a:spLocks noGrp="1"/>
          </p:cNvSpPr>
          <p:nvPr>
            <p:ph type="body" idx="1"/>
          </p:nvPr>
        </p:nvSpPr>
        <p:spPr/>
        <p:txBody>
          <a:bodyPr>
            <a:normAutofit/>
          </a:bodyPr>
          <a:lstStyle/>
          <a:p>
            <a:r>
              <a:rPr lang="en-US" sz="1600" b="1" u="sng" kern="1200" dirty="0" smtClean="0">
                <a:solidFill>
                  <a:schemeClr val="tx1"/>
                </a:solidFill>
                <a:effectLst/>
                <a:latin typeface="Cambria"/>
                <a:ea typeface="+mn-ea"/>
                <a:cs typeface="Cambria"/>
              </a:rPr>
              <a:t>In conclusion:</a:t>
            </a:r>
            <a:endParaRPr lang="en-US" sz="1600" b="1" kern="1200" dirty="0" smtClean="0">
              <a:solidFill>
                <a:schemeClr val="tx1"/>
              </a:solidFill>
              <a:effectLst/>
              <a:latin typeface="Cambria"/>
              <a:ea typeface="+mn-ea"/>
              <a:cs typeface="Cambria"/>
            </a:endParaRPr>
          </a:p>
          <a:p>
            <a:r>
              <a:rPr lang="en-US" sz="1600" kern="1200" dirty="0" smtClean="0">
                <a:solidFill>
                  <a:schemeClr val="tx1"/>
                </a:solidFill>
                <a:effectLst/>
                <a:latin typeface="Cambria"/>
                <a:ea typeface="+mn-ea"/>
                <a:cs typeface="Cambria"/>
              </a:rPr>
              <a:t> </a:t>
            </a:r>
          </a:p>
          <a:p>
            <a:r>
              <a:rPr lang="en-US" sz="1600" kern="1200" dirty="0" smtClean="0">
                <a:solidFill>
                  <a:schemeClr val="tx1"/>
                </a:solidFill>
                <a:effectLst/>
                <a:latin typeface="Cambria"/>
                <a:ea typeface="+mn-ea"/>
                <a:cs typeface="Cambria"/>
              </a:rPr>
              <a:t>The work you do today will lay the groundwork for new enterprises, promote economic growth, improve our citizens’ quality of life, and fortify the foundations for U.S. competitiveness for decades to come.</a:t>
            </a:r>
          </a:p>
          <a:p>
            <a:r>
              <a:rPr lang="en-US" sz="1600" kern="1200" dirty="0" smtClean="0">
                <a:solidFill>
                  <a:schemeClr val="tx1"/>
                </a:solidFill>
                <a:effectLst/>
                <a:latin typeface="Cambria"/>
                <a:ea typeface="+mn-ea"/>
                <a:cs typeface="Cambria"/>
              </a:rPr>
              <a:t> </a:t>
            </a:r>
          </a:p>
          <a:p>
            <a:r>
              <a:rPr lang="en-US" sz="1600" kern="1200" dirty="0" smtClean="0">
                <a:solidFill>
                  <a:schemeClr val="tx1"/>
                </a:solidFill>
                <a:effectLst/>
                <a:latin typeface="Cambria"/>
                <a:ea typeface="+mn-ea"/>
                <a:cs typeface="Cambria"/>
              </a:rPr>
              <a:t>Best wishes for a successful meeting.</a:t>
            </a:r>
          </a:p>
          <a:p>
            <a:r>
              <a:rPr lang="en-US" sz="1600" kern="1200" dirty="0" smtClean="0">
                <a:solidFill>
                  <a:schemeClr val="tx1"/>
                </a:solidFill>
                <a:effectLst/>
                <a:latin typeface="Cambria"/>
                <a:ea typeface="+mn-ea"/>
                <a:cs typeface="Cambria"/>
              </a:rPr>
              <a:t/>
            </a:r>
            <a:br>
              <a:rPr lang="en-US" sz="1600" kern="1200" dirty="0" smtClean="0">
                <a:solidFill>
                  <a:schemeClr val="tx1"/>
                </a:solidFill>
                <a:effectLst/>
                <a:latin typeface="Cambria"/>
                <a:ea typeface="+mn-ea"/>
                <a:cs typeface="Cambria"/>
              </a:rPr>
            </a:br>
            <a:r>
              <a:rPr lang="en-US" sz="1600" kern="1200" dirty="0" smtClean="0">
                <a:solidFill>
                  <a:schemeClr val="tx1"/>
                </a:solidFill>
                <a:effectLst/>
                <a:latin typeface="Cambria"/>
                <a:ea typeface="+mn-ea"/>
                <a:cs typeface="Cambria"/>
              </a:rPr>
              <a:t> </a:t>
            </a:r>
          </a:p>
          <a:p>
            <a:endParaRPr lang="en-US" sz="18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AB71798-5C65-4D49-BA48-134988842E9F}"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FD28B8-678F-4F26-B6AC-5DCEFDBC113C}" type="slidenum">
              <a:rPr lang="en-US" smtClean="0"/>
              <a:pPr/>
              <a:t>2</a:t>
            </a:fld>
            <a:endParaRPr lang="en-US" dirty="0"/>
          </a:p>
        </p:txBody>
      </p:sp>
    </p:spTree>
    <p:extLst>
      <p:ext uri="{BB962C8B-B14F-4D97-AF65-F5344CB8AC3E}">
        <p14:creationId xmlns:p14="http://schemas.microsoft.com/office/powerpoint/2010/main" val="385687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FD28B8-678F-4F26-B6AC-5DCEFDBC113C}" type="slidenum">
              <a:rPr lang="en-US" smtClean="0"/>
              <a:pPr/>
              <a:t>3</a:t>
            </a:fld>
            <a:endParaRPr lang="en-US" dirty="0"/>
          </a:p>
        </p:txBody>
      </p:sp>
    </p:spTree>
    <p:extLst>
      <p:ext uri="{BB962C8B-B14F-4D97-AF65-F5344CB8AC3E}">
        <p14:creationId xmlns:p14="http://schemas.microsoft.com/office/powerpoint/2010/main" val="227567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a:bodyPr>
          <a:lstStyle/>
          <a:p>
            <a:pPr defTabSz="930311" fontAlgn="base">
              <a:spcBef>
                <a:spcPct val="0"/>
              </a:spcBef>
              <a:spcAft>
                <a:spcPct val="0"/>
              </a:spcAft>
              <a:defRPr/>
            </a:pPr>
            <a:endParaRPr lang="en-US" sz="1600" dirty="0" smtClean="0"/>
          </a:p>
          <a:p>
            <a:pPr marL="0" marR="0" indent="0" algn="l" defTabSz="930311" rtl="0" eaLnBrk="1" fontAlgn="base" latinLnBrk="0" hangingPunct="1">
              <a:lnSpc>
                <a:spcPct val="100000"/>
              </a:lnSpc>
              <a:spcBef>
                <a:spcPct val="0"/>
              </a:spcBef>
              <a:spcAft>
                <a:spcPct val="0"/>
              </a:spcAft>
              <a:buClrTx/>
              <a:buSzTx/>
              <a:buFontTx/>
              <a:buNone/>
              <a:tabLst/>
              <a:defRPr/>
            </a:pPr>
            <a:r>
              <a:rPr lang="en-US" sz="1600" kern="1200" dirty="0" smtClean="0">
                <a:solidFill>
                  <a:schemeClr val="tx1"/>
                </a:solidFill>
                <a:effectLst/>
                <a:latin typeface="+mn-lt"/>
                <a:ea typeface="+mn-ea"/>
                <a:cs typeface="+mn-cs"/>
              </a:rPr>
              <a:t>As automation and information technology pervade new platforms, </a:t>
            </a:r>
            <a:r>
              <a:rPr lang="en-US" sz="1600" b="1" kern="1200" dirty="0" smtClean="0">
                <a:solidFill>
                  <a:schemeClr val="tx1"/>
                </a:solidFill>
                <a:effectLst/>
                <a:latin typeface="+mn-lt"/>
                <a:ea typeface="+mn-ea"/>
                <a:cs typeface="+mn-cs"/>
              </a:rPr>
              <a:t>cyber physical systems have become ubiquitous in our everyday lives and grow increasingly complex each year</a:t>
            </a:r>
            <a:r>
              <a:rPr lang="en-US" sz="1600" kern="1200" dirty="0" smtClean="0">
                <a:solidFill>
                  <a:schemeClr val="tx1"/>
                </a:solidFill>
                <a:effectLst/>
                <a:latin typeface="+mn-lt"/>
                <a:ea typeface="+mn-ea"/>
                <a:cs typeface="+mn-cs"/>
              </a:rPr>
              <a:t>. They fly our planes, control our nuclear power plants, run our medical devices, and so much more. </a:t>
            </a:r>
          </a:p>
          <a:p>
            <a:pPr marL="0" marR="0" indent="0" algn="l" defTabSz="930311" rtl="0" eaLnBrk="1" fontAlgn="base" latinLnBrk="0" hangingPunct="1">
              <a:lnSpc>
                <a:spcPct val="100000"/>
              </a:lnSpc>
              <a:spcBef>
                <a:spcPct val="0"/>
              </a:spcBef>
              <a:spcAft>
                <a:spcPct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30311" rtl="0" eaLnBrk="1" fontAlgn="base" latinLnBrk="0" hangingPunct="1">
              <a:lnSpc>
                <a:spcPct val="100000"/>
              </a:lnSpc>
              <a:spcBef>
                <a:spcPct val="0"/>
              </a:spcBef>
              <a:spcAft>
                <a:spcPct val="0"/>
              </a:spcAft>
              <a:buClrTx/>
              <a:buSzTx/>
              <a:buFontTx/>
              <a:buNone/>
              <a:tabLst/>
              <a:defRPr/>
            </a:pPr>
            <a:r>
              <a:rPr lang="en-US" sz="1600" kern="1200" dirty="0" smtClean="0">
                <a:solidFill>
                  <a:schemeClr val="tx1"/>
                </a:solidFill>
                <a:effectLst/>
                <a:latin typeface="+mn-lt"/>
                <a:ea typeface="+mn-ea"/>
                <a:cs typeface="+mn-cs"/>
              </a:rPr>
              <a:t>The question we are asking today is, </a:t>
            </a:r>
            <a:r>
              <a:rPr lang="en-US" sz="1600" b="1" kern="1200" dirty="0" smtClean="0">
                <a:solidFill>
                  <a:schemeClr val="tx1"/>
                </a:solidFill>
                <a:effectLst/>
                <a:latin typeface="+mn-lt"/>
                <a:ea typeface="+mn-ea"/>
                <a:cs typeface="+mn-cs"/>
              </a:rPr>
              <a:t>“How can we build and verify systems upon which people can – and will – bet their lives.?” </a:t>
            </a:r>
            <a:endParaRPr lang="en-US" sz="1600" kern="1200" dirty="0" smtClean="0">
              <a:solidFill>
                <a:schemeClr val="tx1"/>
              </a:solidFill>
              <a:effectLst/>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pPr>
              <a:defRPr/>
            </a:pPr>
            <a:fld id="{43279D9D-F0C8-4CFD-98D4-A87D607EEEF3}" type="slidenum">
              <a:rPr lang="en-US" smtClean="0"/>
              <a:pPr>
                <a:defRPr/>
              </a:pPr>
              <a:t>4</a:t>
            </a:fld>
            <a:endParaRPr lang="en-US" dirty="0"/>
          </a:p>
        </p:txBody>
      </p:sp>
    </p:spTree>
    <p:extLst>
      <p:ext uri="{BB962C8B-B14F-4D97-AF65-F5344CB8AC3E}">
        <p14:creationId xmlns:p14="http://schemas.microsoft.com/office/powerpoint/2010/main" val="140402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5325"/>
            <a:ext cx="4641850" cy="3481388"/>
          </a:xfrm>
        </p:spPr>
      </p:sp>
      <p:sp>
        <p:nvSpPr>
          <p:cNvPr id="3" name="Notes Placeholder 2"/>
          <p:cNvSpPr>
            <a:spLocks noGrp="1"/>
          </p:cNvSpPr>
          <p:nvPr>
            <p:ph type="body" idx="1"/>
          </p:nvPr>
        </p:nvSpPr>
        <p:spPr/>
        <p:txBody>
          <a:bodyPr>
            <a:normAutofit/>
          </a:bodyPr>
          <a:lstStyle/>
          <a:p>
            <a:pPr eaLnBrk="1" hangingPunct="1">
              <a:lnSpc>
                <a:spcPct val="80000"/>
              </a:lnSpc>
              <a:spcBef>
                <a:spcPct val="0"/>
              </a:spcBef>
            </a:pPr>
            <a:r>
              <a:rPr lang="en-US" sz="2000" b="0" dirty="0" smtClean="0"/>
              <a:t> </a:t>
            </a:r>
            <a:endParaRPr lang="en-US" sz="1600" b="0" dirty="0" smtClean="0">
              <a:latin typeface="+mn-lt"/>
            </a:endParaRPr>
          </a:p>
          <a:p>
            <a:pPr marL="0" marR="0" indent="0" algn="l" defTabSz="930311" rtl="0" eaLnBrk="1" fontAlgn="base" latinLnBrk="0" hangingPunct="1">
              <a:lnSpc>
                <a:spcPct val="100000"/>
              </a:lnSpc>
              <a:spcBef>
                <a:spcPct val="0"/>
              </a:spcBef>
              <a:spcAft>
                <a:spcPct val="0"/>
              </a:spcAft>
              <a:buClrTx/>
              <a:buSzTx/>
              <a:buFontTx/>
              <a:buNone/>
              <a:tabLst/>
              <a:defRPr/>
            </a:pPr>
            <a:r>
              <a:rPr lang="en-US" sz="1600" kern="1200" dirty="0" smtClean="0">
                <a:solidFill>
                  <a:schemeClr val="tx1"/>
                </a:solidFill>
                <a:effectLst/>
                <a:latin typeface="+mn-lt"/>
                <a:ea typeface="+mn-ea"/>
                <a:cs typeface="+mn-cs"/>
              </a:rPr>
              <a:t>The question we are asking today is,</a:t>
            </a:r>
          </a:p>
          <a:p>
            <a:pPr marL="0" marR="0" indent="0" algn="l" defTabSz="930311" rtl="0" eaLnBrk="1" fontAlgn="base" latinLnBrk="0" hangingPunct="1">
              <a:lnSpc>
                <a:spcPct val="100000"/>
              </a:lnSpc>
              <a:spcBef>
                <a:spcPct val="0"/>
              </a:spcBef>
              <a:spcAft>
                <a:spcPct val="0"/>
              </a:spcAft>
              <a:buClrTx/>
              <a:buSzTx/>
              <a:buFontTx/>
              <a:buNone/>
              <a:tabLst/>
              <a:defRPr/>
            </a:pPr>
            <a:endParaRPr lang="en-US" sz="1600" kern="1200" dirty="0" smtClean="0">
              <a:solidFill>
                <a:schemeClr val="tx1"/>
              </a:solidFill>
              <a:effectLst/>
              <a:latin typeface="+mn-lt"/>
              <a:ea typeface="+mn-ea"/>
              <a:cs typeface="+mn-cs"/>
            </a:endParaRPr>
          </a:p>
          <a:p>
            <a:pPr algn="l"/>
            <a:r>
              <a:rPr lang="en-US" sz="1600" i="1" dirty="0" smtClean="0">
                <a:solidFill>
                  <a:schemeClr val="tx1"/>
                </a:solidFill>
                <a:latin typeface="+mn-lt"/>
                <a:cs typeface="Bell MT"/>
              </a:rPr>
              <a:t>How can we design, build and verify reliable, predictable, </a:t>
            </a:r>
            <a:r>
              <a:rPr lang="en-US" sz="1600" i="1" baseline="0" dirty="0" smtClean="0">
                <a:solidFill>
                  <a:schemeClr val="tx1"/>
                </a:solidFill>
                <a:latin typeface="+mn-lt"/>
                <a:cs typeface="Bell MT"/>
              </a:rPr>
              <a:t> </a:t>
            </a:r>
          </a:p>
          <a:p>
            <a:pPr algn="l"/>
            <a:r>
              <a:rPr lang="en-US" sz="1600" i="1" dirty="0" smtClean="0">
                <a:solidFill>
                  <a:schemeClr val="tx1"/>
                </a:solidFill>
                <a:latin typeface="+mn-lt"/>
                <a:cs typeface="Bell MT"/>
              </a:rPr>
              <a:t>safe and secure cyber-physical systems upon which</a:t>
            </a:r>
          </a:p>
          <a:p>
            <a:pPr algn="l"/>
            <a:r>
              <a:rPr lang="en-US" sz="1600" i="1" dirty="0" smtClean="0">
                <a:solidFill>
                  <a:schemeClr val="tx1"/>
                </a:solidFill>
                <a:latin typeface="+mn-lt"/>
                <a:cs typeface="Bell MT"/>
              </a:rPr>
              <a:t>people can - and will - bet their lives?</a:t>
            </a:r>
          </a:p>
          <a:p>
            <a:pPr marL="0" marR="0" indent="0" algn="l" defTabSz="930311" rtl="0" eaLnBrk="1" fontAlgn="base" latinLnBrk="0" hangingPunct="1">
              <a:lnSpc>
                <a:spcPct val="100000"/>
              </a:lnSpc>
              <a:spcBef>
                <a:spcPct val="0"/>
              </a:spcBef>
              <a:spcAft>
                <a:spcPct val="0"/>
              </a:spcAft>
              <a:buClrTx/>
              <a:buSzTx/>
              <a:buFontTx/>
              <a:buNone/>
              <a:tabLst/>
              <a:defRPr/>
            </a:pPr>
            <a:endParaRPr lang="en-US" sz="2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3279D9D-F0C8-4CFD-98D4-A87D607EEEF3}" type="slidenum">
              <a:rPr lang="en-US" smtClean="0"/>
              <a:pPr>
                <a:defRPr/>
              </a:pPr>
              <a:t>5</a:t>
            </a:fld>
            <a:endParaRPr lang="en-US" dirty="0"/>
          </a:p>
        </p:txBody>
      </p:sp>
    </p:spTree>
    <p:extLst>
      <p:ext uri="{BB962C8B-B14F-4D97-AF65-F5344CB8AC3E}">
        <p14:creationId xmlns:p14="http://schemas.microsoft.com/office/powerpoint/2010/main" val="140402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5325"/>
            <a:ext cx="4641850" cy="3481388"/>
          </a:xfrm>
        </p:spPr>
      </p:sp>
      <p:sp>
        <p:nvSpPr>
          <p:cNvPr id="3" name="Notes Placeholder 2"/>
          <p:cNvSpPr>
            <a:spLocks noGrp="1"/>
          </p:cNvSpPr>
          <p:nvPr>
            <p:ph type="body" idx="1"/>
          </p:nvPr>
        </p:nvSpPr>
        <p:spPr/>
        <p:txBody>
          <a:bodyPr>
            <a:normAutofit/>
          </a:bodyPr>
          <a:lstStyle/>
          <a:p>
            <a:r>
              <a:rPr lang="en-US" sz="1600" b="1" kern="1200" dirty="0" smtClean="0">
                <a:solidFill>
                  <a:schemeClr val="tx1"/>
                </a:solidFill>
                <a:effectLst/>
                <a:latin typeface="+mn-lt"/>
                <a:ea typeface="+mn-ea"/>
                <a:cs typeface="+mn-cs"/>
              </a:rPr>
              <a:t>Advances in cyber physical system hold the potential to reshape our world with more responsive, precise, reliable and efficient systems</a:t>
            </a:r>
            <a:r>
              <a:rPr lang="en-US" sz="1600" kern="1200" dirty="0" smtClean="0">
                <a:solidFill>
                  <a:schemeClr val="tx1"/>
                </a:solidFill>
                <a:effectLst/>
                <a:latin typeface="+mn-lt"/>
                <a:ea typeface="+mn-ea"/>
                <a:cs typeface="+mn-cs"/>
              </a:rPr>
              <a:t> that:</a:t>
            </a:r>
          </a:p>
          <a:p>
            <a:r>
              <a:rPr lang="en-US" sz="1600" kern="1200" dirty="0" smtClean="0">
                <a:solidFill>
                  <a:schemeClr val="tx1"/>
                </a:solidFill>
                <a:effectLst/>
                <a:latin typeface="+mn-lt"/>
                <a:ea typeface="+mn-ea"/>
                <a:cs typeface="+mn-cs"/>
              </a:rPr>
              <a:t> </a:t>
            </a:r>
          </a:p>
          <a:p>
            <a:pPr lvl="0"/>
            <a:r>
              <a:rPr lang="en-US" sz="1600" kern="1200" dirty="0" smtClean="0">
                <a:solidFill>
                  <a:schemeClr val="tx1"/>
                </a:solidFill>
                <a:effectLst/>
                <a:latin typeface="+mn-lt"/>
                <a:ea typeface="+mn-ea"/>
                <a:cs typeface="+mn-cs"/>
              </a:rPr>
              <a:t>Augment human capabilities;</a:t>
            </a:r>
          </a:p>
          <a:p>
            <a:pPr lvl="0"/>
            <a:r>
              <a:rPr lang="en-US" sz="1600" kern="1200" dirty="0" smtClean="0">
                <a:solidFill>
                  <a:schemeClr val="tx1"/>
                </a:solidFill>
                <a:effectLst/>
                <a:latin typeface="+mn-lt"/>
                <a:ea typeface="+mn-ea"/>
                <a:cs typeface="+mn-cs"/>
              </a:rPr>
              <a:t>Work in dangerous or inaccessible environments;</a:t>
            </a:r>
          </a:p>
          <a:p>
            <a:pPr lvl="0"/>
            <a:r>
              <a:rPr lang="en-US" sz="1600" kern="1200" dirty="0" smtClean="0">
                <a:solidFill>
                  <a:schemeClr val="tx1"/>
                </a:solidFill>
                <a:effectLst/>
                <a:latin typeface="+mn-lt"/>
                <a:ea typeface="+mn-ea"/>
                <a:cs typeface="+mn-cs"/>
              </a:rPr>
              <a:t>Contribute to a sustainable future;</a:t>
            </a:r>
          </a:p>
          <a:p>
            <a:pPr lvl="0"/>
            <a:r>
              <a:rPr lang="en-US" sz="1600" kern="1200" dirty="0" smtClean="0">
                <a:solidFill>
                  <a:schemeClr val="tx1"/>
                </a:solidFill>
                <a:effectLst/>
                <a:latin typeface="+mn-lt"/>
                <a:ea typeface="+mn-ea"/>
                <a:cs typeface="+mn-cs"/>
              </a:rPr>
              <a:t>Provide large-scale, distributed coordination; and</a:t>
            </a:r>
          </a:p>
          <a:p>
            <a:pPr lvl="0"/>
            <a:r>
              <a:rPr lang="en-US" sz="1600" kern="1200" dirty="0" smtClean="0">
                <a:solidFill>
                  <a:schemeClr val="tx1"/>
                </a:solidFill>
                <a:effectLst/>
                <a:latin typeface="+mn-lt"/>
                <a:ea typeface="+mn-ea"/>
                <a:cs typeface="+mn-cs"/>
              </a:rPr>
              <a:t>Enhance societal well-being.</a:t>
            </a:r>
          </a:p>
          <a:p>
            <a:r>
              <a:rPr lang="en-US" sz="1600" b="1"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r>
              <a:rPr lang="en-US" sz="1600" b="1" kern="1200" dirty="0" smtClean="0">
                <a:solidFill>
                  <a:schemeClr val="tx1"/>
                </a:solidFill>
                <a:effectLst/>
                <a:latin typeface="+mn-lt"/>
                <a:ea typeface="+mn-ea"/>
                <a:cs typeface="+mn-cs"/>
              </a:rPr>
              <a:t>These advances in CPS are closely intertwined with, and will have pervasive impact upon, many of our societal priorities</a:t>
            </a:r>
            <a:r>
              <a:rPr lang="en-US" sz="1600" kern="1200" dirty="0" smtClean="0">
                <a:solidFill>
                  <a:schemeClr val="tx1"/>
                </a:solidFill>
                <a:effectLst/>
                <a:latin typeface="+mn-lt"/>
                <a:ea typeface="+mn-ea"/>
                <a:cs typeface="+mn-cs"/>
              </a:rPr>
              <a:t>, </a:t>
            </a:r>
            <a:endParaRPr lang="en-US" sz="1600" b="1" i="0" dirty="0" smtClean="0"/>
          </a:p>
          <a:p>
            <a:pPr>
              <a:lnSpc>
                <a:spcPct val="110000"/>
              </a:lnSpc>
            </a:pPr>
            <a:endParaRPr lang="en-US" sz="1600" b="1" i="0" dirty="0" smtClean="0"/>
          </a:p>
        </p:txBody>
      </p:sp>
      <p:sp>
        <p:nvSpPr>
          <p:cNvPr id="4" name="Slide Number Placeholder 3"/>
          <p:cNvSpPr>
            <a:spLocks noGrp="1"/>
          </p:cNvSpPr>
          <p:nvPr>
            <p:ph type="sldNum" sz="quarter" idx="10"/>
          </p:nvPr>
        </p:nvSpPr>
        <p:spPr/>
        <p:txBody>
          <a:bodyPr/>
          <a:lstStyle/>
          <a:p>
            <a:fld id="{BEFD28B8-678F-4F26-B6AC-5DCEFDBC113C}" type="slidenum">
              <a:rPr lang="en-US" smtClean="0"/>
              <a:pPr/>
              <a:t>6</a:t>
            </a:fld>
            <a:endParaRPr lang="en-US" dirty="0"/>
          </a:p>
        </p:txBody>
      </p:sp>
    </p:spTree>
    <p:extLst>
      <p:ext uri="{BB962C8B-B14F-4D97-AF65-F5344CB8AC3E}">
        <p14:creationId xmlns:p14="http://schemas.microsoft.com/office/powerpoint/2010/main" val="101199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5325"/>
            <a:ext cx="4641850" cy="3481388"/>
          </a:xfrm>
        </p:spPr>
      </p:sp>
      <p:sp>
        <p:nvSpPr>
          <p:cNvPr id="3" name="Notes Placeholder 2"/>
          <p:cNvSpPr>
            <a:spLocks noGrp="1"/>
          </p:cNvSpPr>
          <p:nvPr>
            <p:ph type="body" idx="1"/>
          </p:nvPr>
        </p:nvSpPr>
        <p:spPr/>
        <p:txBody>
          <a:bodyPr>
            <a:normAutofit/>
          </a:bodyPr>
          <a:lstStyle/>
          <a:p>
            <a:r>
              <a:rPr lang="en-US" sz="1600" dirty="0" smtClean="0">
                <a:latin typeface="+mn-lt"/>
              </a:rPr>
              <a:t>The need</a:t>
            </a:r>
            <a:r>
              <a:rPr lang="en-US" sz="1600" baseline="0" dirty="0" smtClean="0">
                <a:latin typeface="+mn-lt"/>
              </a:rPr>
              <a:t> for i</a:t>
            </a:r>
            <a:r>
              <a:rPr lang="en-US" sz="1600" dirty="0" smtClean="0">
                <a:latin typeface="+mn-lt"/>
              </a:rPr>
              <a:t>nvestment</a:t>
            </a:r>
            <a:r>
              <a:rPr lang="en-US" sz="1600" baseline="0" dirty="0" smtClean="0">
                <a:latin typeface="+mn-lt"/>
              </a:rPr>
              <a:t> in CPS as a national imperative is echoed in 3 recent reports by the President’s Council of Advisors on Science &amp; Technology (PCAST).</a:t>
            </a:r>
            <a:endParaRPr lang="en-US" sz="1600" dirty="0" smtClean="0">
              <a:latin typeface="+mn-lt"/>
            </a:endParaRPr>
          </a:p>
          <a:p>
            <a:endParaRPr lang="en-US" sz="1200" dirty="0" smtClean="0">
              <a:latin typeface="+mn-lt"/>
            </a:endParaRPr>
          </a:p>
          <a:p>
            <a:r>
              <a:rPr lang="en-US" sz="1200" dirty="0" smtClean="0">
                <a:latin typeface="+mn-lt"/>
              </a:rPr>
              <a:t>--------</a:t>
            </a:r>
          </a:p>
          <a:p>
            <a:r>
              <a:rPr lang="en-US" sz="1200" dirty="0" smtClean="0">
                <a:latin typeface="+mn-lt"/>
              </a:rPr>
              <a:t>A </a:t>
            </a:r>
            <a:r>
              <a:rPr lang="en-US" sz="1200" dirty="0">
                <a:latin typeface="+mn-lt"/>
              </a:rPr>
              <a:t>PCAST 2007 report recommended that Federal R&amp;D agencies strengthen existing programs or create new, cross-disciplinary ones programs to accelerate work in this area.</a:t>
            </a:r>
            <a:r>
              <a:rPr lang="en-US" sz="1200" baseline="30000" dirty="0">
                <a:latin typeface="+mn-lt"/>
              </a:rPr>
              <a:t> </a:t>
            </a:r>
            <a:r>
              <a:rPr lang="en-US" sz="1200" dirty="0">
                <a:latin typeface="+mn-lt"/>
              </a:rPr>
              <a:t>  The 2010 PCAST Networking and Information Technology (NIT) R&amp;D report expanded on this recommendation, particularly as it applied to energy, transportation, health care, and homeland security.</a:t>
            </a:r>
            <a:r>
              <a:rPr lang="en-US" sz="1200" baseline="30000" dirty="0">
                <a:latin typeface="+mn-lt"/>
              </a:rPr>
              <a:t> </a:t>
            </a:r>
            <a:r>
              <a:rPr lang="en-US" sz="1200" dirty="0">
                <a:latin typeface="+mn-lt"/>
              </a:rPr>
              <a:t>A PCAST 2011 report on Advanced Manufacturing has called for focused investments in advanced manufacturing to “strengthen U.S. leadership in the areas of robotics, cyber-physical systems, and flexible manufacturing” as a means to promote sustainable economic growth and job creation.  These recommendations, consistent with President’s Innovation Strategy (2011), all arise from the accelerated demand and the increasing technical challenges they bring for new capabilities and services all deemed to be intelligent or “smart,” including transportation systems, medical technologies, buildings, and manufacturing. </a:t>
            </a:r>
            <a:endParaRPr lang="en-US" sz="1200" dirty="0" smtClean="0">
              <a:latin typeface="+mn-lt"/>
            </a:endParaRPr>
          </a:p>
        </p:txBody>
      </p:sp>
      <p:sp>
        <p:nvSpPr>
          <p:cNvPr id="4" name="Slide Number Placeholder 3"/>
          <p:cNvSpPr>
            <a:spLocks noGrp="1"/>
          </p:cNvSpPr>
          <p:nvPr>
            <p:ph type="sldNum" sz="quarter" idx="10"/>
          </p:nvPr>
        </p:nvSpPr>
        <p:spPr/>
        <p:txBody>
          <a:bodyPr/>
          <a:lstStyle/>
          <a:p>
            <a:fld id="{BEFD28B8-678F-4F26-B6AC-5DCEFDBC113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And just recently, </a:t>
            </a:r>
            <a:r>
              <a:rPr lang="en-US" sz="1400" b="1" kern="1200" dirty="0" smtClean="0">
                <a:solidFill>
                  <a:schemeClr val="tx1"/>
                </a:solidFill>
                <a:effectLst/>
                <a:latin typeface="+mn-lt"/>
                <a:ea typeface="+mn-ea"/>
                <a:cs typeface="+mn-cs"/>
              </a:rPr>
              <a:t>a McKinsey Global Institute report identified 12 disruptive technologies </a:t>
            </a:r>
            <a:r>
              <a:rPr lang="en-US" sz="1400" kern="1200" dirty="0" smtClean="0">
                <a:solidFill>
                  <a:schemeClr val="tx1"/>
                </a:solidFill>
                <a:effectLst/>
                <a:latin typeface="+mn-lt"/>
                <a:ea typeface="+mn-ea"/>
                <a:cs typeface="+mn-cs"/>
              </a:rPr>
              <a:t>that will transform “life, business, and the global economy” by 2025 – and it’s worth noting that </a:t>
            </a:r>
            <a:r>
              <a:rPr lang="en-US" sz="1400" b="1" i="1" kern="1200" dirty="0" smtClean="0">
                <a:solidFill>
                  <a:schemeClr val="tx1"/>
                </a:solidFill>
                <a:effectLst/>
                <a:latin typeface="+mn-lt"/>
                <a:ea typeface="+mn-ea"/>
                <a:cs typeface="+mn-cs"/>
              </a:rPr>
              <a:t>over half</a:t>
            </a:r>
            <a:r>
              <a:rPr lang="en-US" sz="1400" b="1" kern="1200" dirty="0" smtClean="0">
                <a:solidFill>
                  <a:schemeClr val="tx1"/>
                </a:solidFill>
                <a:effectLst/>
                <a:latin typeface="+mn-lt"/>
                <a:ea typeface="+mn-ea"/>
                <a:cs typeface="+mn-cs"/>
              </a:rPr>
              <a:t> of these are in areas that are directly pertinent to CPS</a:t>
            </a:r>
            <a:r>
              <a:rPr lang="en-US" sz="1400" kern="1200" dirty="0" smtClean="0">
                <a:solidFill>
                  <a:schemeClr val="tx1"/>
                </a:solidFill>
                <a:effectLst/>
                <a:latin typeface="+mn-lt"/>
                <a:ea typeface="+mn-ea"/>
                <a:cs typeface="+mn-cs"/>
              </a:rPr>
              <a:t>:</a:t>
            </a:r>
            <a:br>
              <a:rPr lang="en-US" sz="1400" kern="1200" dirty="0" smtClean="0">
                <a:solidFill>
                  <a:schemeClr val="tx1"/>
                </a:solidFill>
                <a:effectLst/>
                <a:latin typeface="+mn-lt"/>
                <a:ea typeface="+mn-ea"/>
                <a:cs typeface="+mn-cs"/>
              </a:rPr>
            </a:br>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Consider</a:t>
            </a:r>
            <a:r>
              <a:rPr lang="en-US" sz="1400" kern="1200" baseline="0" dirty="0" smtClean="0">
                <a:solidFill>
                  <a:schemeClr val="tx1"/>
                </a:solidFill>
                <a:effectLst/>
                <a:latin typeface="+mn-lt"/>
                <a:ea typeface="+mn-ea"/>
                <a:cs typeface="+mn-cs"/>
              </a:rPr>
              <a:t> top 6:</a:t>
            </a:r>
            <a:endParaRPr lang="en-US" sz="1400" dirty="0" smtClean="0"/>
          </a:p>
          <a:p>
            <a:pPr marL="174424" indent="-174424">
              <a:buFont typeface="Arial" pitchFamily="34" charset="0"/>
              <a:buChar char="•"/>
            </a:pPr>
            <a:r>
              <a:rPr lang="en-US" sz="1400" baseline="0" dirty="0" smtClean="0"/>
              <a:t>Mobile internet</a:t>
            </a:r>
          </a:p>
          <a:p>
            <a:pPr marL="174424" indent="-174424">
              <a:buFont typeface="Arial" pitchFamily="34" charset="0"/>
              <a:buChar char="•"/>
            </a:pPr>
            <a:r>
              <a:rPr lang="en-US" sz="1400" baseline="0" dirty="0" smtClean="0"/>
              <a:t>Automation of knowledge work</a:t>
            </a:r>
          </a:p>
          <a:p>
            <a:pPr marL="174424" indent="-174424">
              <a:buFont typeface="Arial" pitchFamily="34" charset="0"/>
              <a:buChar char="•"/>
            </a:pPr>
            <a:r>
              <a:rPr lang="en-US" sz="1400" baseline="0" dirty="0" smtClean="0"/>
              <a:t>The internet of things</a:t>
            </a:r>
          </a:p>
          <a:p>
            <a:pPr marL="174424" indent="-174424">
              <a:buFont typeface="Arial" pitchFamily="34" charset="0"/>
              <a:buChar char="•"/>
            </a:pPr>
            <a:r>
              <a:rPr lang="en-US" sz="1400" baseline="0" dirty="0" smtClean="0"/>
              <a:t>Cloud technology</a:t>
            </a:r>
          </a:p>
          <a:p>
            <a:pPr marL="174424" indent="-174424">
              <a:buFont typeface="Arial" pitchFamily="34" charset="0"/>
              <a:buChar char="•"/>
            </a:pPr>
            <a:r>
              <a:rPr lang="en-US" sz="1400" baseline="0" dirty="0" smtClean="0"/>
              <a:t>Advanced robotics</a:t>
            </a:r>
          </a:p>
          <a:p>
            <a:pPr marL="174424" indent="-174424">
              <a:buFont typeface="Arial" pitchFamily="34" charset="0"/>
              <a:buChar char="•"/>
            </a:pPr>
            <a:r>
              <a:rPr lang="en-US" sz="1400" baseline="0" dirty="0" smtClean="0"/>
              <a:t>Autonomous and near-autonomous vehicles</a:t>
            </a:r>
          </a:p>
          <a:p>
            <a:endParaRPr lang="en-US" sz="1400" baseline="0" dirty="0" smtClean="0"/>
          </a:p>
          <a:p>
            <a:r>
              <a:rPr lang="en-US" sz="1400" baseline="0" dirty="0" smtClean="0"/>
              <a:t>And the others (renewable energy, 3-D printing, advanced oil and gas exploration …) rely upon or will be significantly enabled by the use of computing and information technologies.</a:t>
            </a:r>
          </a:p>
          <a:p>
            <a:endParaRPr lang="en-US" dirty="0"/>
          </a:p>
        </p:txBody>
      </p:sp>
      <p:sp>
        <p:nvSpPr>
          <p:cNvPr id="4" name="Slide Number Placeholder 3"/>
          <p:cNvSpPr>
            <a:spLocks noGrp="1"/>
          </p:cNvSpPr>
          <p:nvPr>
            <p:ph type="sldNum" sz="quarter" idx="10"/>
          </p:nvPr>
        </p:nvSpPr>
        <p:spPr/>
        <p:txBody>
          <a:bodyPr/>
          <a:lstStyle/>
          <a:p>
            <a:fld id="{18D5AF54-58EA-4AD6-B2C9-F75EBE1D3E61}" type="slidenum">
              <a:rPr lang="en-US" smtClean="0"/>
              <a:t>8</a:t>
            </a:fld>
            <a:endParaRPr lang="en-US" dirty="0"/>
          </a:p>
        </p:txBody>
      </p:sp>
    </p:spTree>
    <p:extLst>
      <p:ext uri="{BB962C8B-B14F-4D97-AF65-F5344CB8AC3E}">
        <p14:creationId xmlns:p14="http://schemas.microsoft.com/office/powerpoint/2010/main" val="160215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6913"/>
            <a:ext cx="4641850" cy="3481387"/>
          </a:xfrm>
        </p:spPr>
      </p:sp>
      <p:sp>
        <p:nvSpPr>
          <p:cNvPr id="3" name="Notes Placeholder 2"/>
          <p:cNvSpPr>
            <a:spLocks noGrp="1"/>
          </p:cNvSpPr>
          <p:nvPr>
            <p:ph type="body" idx="1"/>
          </p:nvPr>
        </p:nvSpPr>
        <p:spPr/>
        <p:txBody>
          <a:bodyPr>
            <a:normAutofit lnSpcReduction="10000"/>
          </a:bodyPr>
          <a:lstStyle/>
          <a:p>
            <a:pPr>
              <a:lnSpc>
                <a:spcPct val="110000"/>
              </a:lnSpc>
            </a:pPr>
            <a:r>
              <a:rPr lang="en-US" sz="1600" dirty="0" smtClean="0">
                <a:cs typeface="Times New Roman"/>
              </a:rPr>
              <a:t>Cyber</a:t>
            </a:r>
            <a:r>
              <a:rPr lang="en-US" sz="1600" dirty="0">
                <a:cs typeface="Times New Roman"/>
              </a:rPr>
              <a:t>-physical systems aim to … </a:t>
            </a:r>
            <a:r>
              <a:rPr lang="en-US" sz="1600" b="1" i="1" dirty="0">
                <a:cs typeface="Times New Roman"/>
              </a:rPr>
              <a:t>Deeply integrate computation, communication, and control into physical systems</a:t>
            </a:r>
          </a:p>
          <a:p>
            <a:pPr>
              <a:lnSpc>
                <a:spcPct val="110000"/>
              </a:lnSpc>
            </a:pPr>
            <a:endParaRPr lang="en-US" sz="1600" b="1" i="1" dirty="0">
              <a:cs typeface="Times New Roman"/>
            </a:endParaRPr>
          </a:p>
          <a:p>
            <a:pPr>
              <a:lnSpc>
                <a:spcPct val="110000"/>
              </a:lnSpc>
            </a:pPr>
            <a:r>
              <a:rPr lang="en-US" sz="1600" b="1" i="1" dirty="0">
                <a:cs typeface="Times New Roman"/>
              </a:rPr>
              <a:t>These are </a:t>
            </a:r>
            <a:r>
              <a:rPr lang="en-US" sz="1600" dirty="0">
                <a:cs typeface="Times New Roman"/>
              </a:rPr>
              <a:t>smart systems that have cyber technologies, both hardware and software, that are</a:t>
            </a:r>
          </a:p>
          <a:p>
            <a:pPr marL="348866" indent="-348866">
              <a:lnSpc>
                <a:spcPct val="110000"/>
              </a:lnSpc>
              <a:buAutoNum type="alphaLcParenR"/>
            </a:pPr>
            <a:r>
              <a:rPr lang="en-US" sz="1600" dirty="0">
                <a:cs typeface="Times New Roman"/>
              </a:rPr>
              <a:t>deeply embedded in and interacting with physical components, </a:t>
            </a:r>
          </a:p>
          <a:p>
            <a:pPr marL="348866" indent="-348866">
              <a:lnSpc>
                <a:spcPct val="110000"/>
              </a:lnSpc>
              <a:buAutoNum type="alphaLcParenR"/>
            </a:pPr>
            <a:r>
              <a:rPr lang="en-US" sz="1600" dirty="0">
                <a:cs typeface="Times New Roman"/>
              </a:rPr>
              <a:t>sensing AND changing the state of the real world</a:t>
            </a:r>
          </a:p>
          <a:p>
            <a:pPr defTabSz="930219">
              <a:lnSpc>
                <a:spcPct val="110000"/>
              </a:lnSpc>
              <a:defRPr/>
            </a:pPr>
            <a:endParaRPr lang="en-US" sz="1600" dirty="0" smtClean="0">
              <a:cs typeface="Times New Roman"/>
            </a:endParaRPr>
          </a:p>
          <a:p>
            <a:r>
              <a:rPr lang="en-US" sz="1600" kern="1200" dirty="0" smtClean="0">
                <a:solidFill>
                  <a:schemeClr val="tx1"/>
                </a:solidFill>
                <a:effectLst/>
                <a:latin typeface="+mn-lt"/>
                <a:ea typeface="+mn-ea"/>
                <a:cs typeface="+mn-cs"/>
              </a:rPr>
              <a:t>At the same time, we recognize that </a:t>
            </a:r>
            <a:r>
              <a:rPr lang="en-US" sz="1600" b="1" kern="1200" dirty="0" smtClean="0">
                <a:solidFill>
                  <a:schemeClr val="tx1"/>
                </a:solidFill>
                <a:effectLst/>
                <a:latin typeface="+mn-lt"/>
                <a:ea typeface="+mn-ea"/>
                <a:cs typeface="+mn-cs"/>
              </a:rPr>
              <a:t>achieving next-generation cyber physical systems requires bringing together experts from many different sectors and disciplines</a:t>
            </a:r>
            <a:r>
              <a:rPr lang="en-US" sz="1600" kern="1200" dirty="0" smtClean="0">
                <a:solidFill>
                  <a:schemeClr val="tx1"/>
                </a:solidFill>
                <a:effectLst/>
                <a:latin typeface="+mn-lt"/>
                <a:ea typeface="+mn-ea"/>
                <a:cs typeface="+mn-cs"/>
              </a:rPr>
              <a:t>. </a:t>
            </a:r>
          </a:p>
          <a:p>
            <a:r>
              <a:rPr lang="en-US" sz="1600" kern="1200" dirty="0" smtClean="0">
                <a:solidFill>
                  <a:schemeClr val="tx1"/>
                </a:solidFill>
                <a:effectLst/>
                <a:latin typeface="+mn-lt"/>
                <a:ea typeface="+mn-ea"/>
                <a:cs typeface="+mn-cs"/>
              </a:rPr>
              <a:t> </a:t>
            </a:r>
            <a:endParaRPr lang="en-US" sz="1600" dirty="0">
              <a:cs typeface="Times New Roman"/>
            </a:endParaRPr>
          </a:p>
          <a:p>
            <a:pPr defTabSz="930219">
              <a:lnSpc>
                <a:spcPct val="110000"/>
              </a:lnSpc>
              <a:defRPr/>
            </a:pPr>
            <a:r>
              <a:rPr lang="en-US" sz="1600" dirty="0">
                <a:cs typeface="Times New Roman"/>
              </a:rPr>
              <a:t>New smart cyber-physical systems will drive innovation and competition in sectors such as the power grid, transportation, buildings, medical technologies, and industrial automation advanced manufacturing.</a:t>
            </a:r>
          </a:p>
          <a:p>
            <a:pPr defTabSz="930219">
              <a:lnSpc>
                <a:spcPct val="110000"/>
              </a:lnSpc>
              <a:defRPr/>
            </a:pPr>
            <a:endParaRPr lang="en-US" sz="1600" dirty="0">
              <a:cs typeface="Times New Roman"/>
            </a:endParaRPr>
          </a:p>
        </p:txBody>
      </p:sp>
      <p:sp>
        <p:nvSpPr>
          <p:cNvPr id="4" name="Slide Number Placeholder 3"/>
          <p:cNvSpPr>
            <a:spLocks noGrp="1"/>
          </p:cNvSpPr>
          <p:nvPr>
            <p:ph type="sldNum" sz="quarter" idx="10"/>
          </p:nvPr>
        </p:nvSpPr>
        <p:spPr/>
        <p:txBody>
          <a:bodyPr/>
          <a:lstStyle/>
          <a:p>
            <a:pPr>
              <a:defRPr/>
            </a:pPr>
            <a:fld id="{43279D9D-F0C8-4CFD-98D4-A87D607EEEF3}" type="slidenum">
              <a:rPr lang="en-US" smtClean="0"/>
              <a:pPr>
                <a:defRPr/>
              </a:pPr>
              <a:t>9</a:t>
            </a:fld>
            <a:endParaRPr lang="en-US" dirty="0"/>
          </a:p>
        </p:txBody>
      </p:sp>
    </p:spTree>
    <p:extLst>
      <p:ext uri="{BB962C8B-B14F-4D97-AF65-F5344CB8AC3E}">
        <p14:creationId xmlns:p14="http://schemas.microsoft.com/office/powerpoint/2010/main" val="96815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1F497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56D2F222-6C0B-49AF-B1E2-B10E3A6CC090}" type="datetimeFigureOut">
              <a:rPr lang="en-US" smtClean="0"/>
              <a:pPr/>
              <a:t>10/17/13</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E1FF95FB-CBAD-4241-92EA-052A516708E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56D2F222-6C0B-49AF-B1E2-B10E3A6CC090}" type="datetimeFigureOut">
              <a:rPr lang="en-US" smtClean="0"/>
              <a:pPr/>
              <a:t>10/17/13</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E1FF95FB-CBAD-4241-92EA-052A516708E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56D2F222-6C0B-49AF-B1E2-B10E3A6CC090}" type="datetimeFigureOut">
              <a:rPr lang="en-US" smtClean="0"/>
              <a:pPr/>
              <a:t>10/17/13</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E1FF95FB-CBAD-4241-92EA-052A516708E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56D2F222-6C0B-49AF-B1E2-B10E3A6CC090}" type="datetimeFigureOut">
              <a:rPr lang="en-US" smtClean="0"/>
              <a:pPr/>
              <a:t>10/17/13</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E1FF95FB-CBAD-4241-92EA-052A516708E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56D2F222-6C0B-49AF-B1E2-B10E3A6CC090}" type="datetimeFigureOut">
              <a:rPr lang="en-US" smtClean="0"/>
              <a:pPr/>
              <a:t>10/17/13</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E1FF95FB-CBAD-4241-92EA-052A516708E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56D2F222-6C0B-49AF-B1E2-B10E3A6CC090}" type="datetimeFigureOut">
              <a:rPr lang="en-US" smtClean="0"/>
              <a:pPr/>
              <a:t>10/17/13</a:t>
            </a:fld>
            <a:endParaRPr lang="en-US" dirty="0"/>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E1FF95FB-CBAD-4241-92EA-052A516708E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56D2F222-6C0B-49AF-B1E2-B10E3A6CC090}" type="datetimeFigureOut">
              <a:rPr lang="en-US" smtClean="0"/>
              <a:pPr/>
              <a:t>10/17/13</a:t>
            </a:fld>
            <a:endParaRPr lang="en-US" dirty="0"/>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E1FF95FB-CBAD-4241-92EA-052A516708E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56D2F222-6C0B-49AF-B1E2-B10E3A6CC090}" type="datetimeFigureOut">
              <a:rPr lang="en-US" smtClean="0"/>
              <a:pPr/>
              <a:t>10/17/13</a:t>
            </a:fld>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E1FF95FB-CBAD-4241-92EA-052A516708E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56D2F222-6C0B-49AF-B1E2-B10E3A6CC090}" type="datetimeFigureOut">
              <a:rPr lang="en-US" smtClean="0"/>
              <a:pPr/>
              <a:t>10/17/13</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E1FF95FB-CBAD-4241-92EA-052A516708E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1437"/>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NITRD background 1024x768-1.jpg"/>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0" y="-31678"/>
            <a:ext cx="9144000" cy="6965879"/>
          </a:xfrm>
          <a:prstGeom prst="rect">
            <a:avLst/>
          </a:prstGeom>
        </p:spPr>
      </p:pic>
      <p:pic>
        <p:nvPicPr>
          <p:cNvPr id="8" name="Picture 7" descr="nsf1.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8457762" y="6248401"/>
            <a:ext cx="610038" cy="6135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jpg"/><Relationship Id="rId7"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jpeg"/><Relationship Id="rId7" Type="http://schemas.openxmlformats.org/officeDocument/2006/relationships/image" Target="../media/image35.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hyperlink" Target="mailto:fjahania@nsf.gov" TargetMode="External"/><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hyperlink" Target="mailto:reporting@research.gov" TargetMode="External"/><Relationship Id="rId4" Type="http://schemas.openxmlformats.org/officeDocument/2006/relationships/hyperlink" Target="mailto:REIGENMA@nsf.gov" TargetMode="External"/><Relationship Id="rId5" Type="http://schemas.openxmlformats.org/officeDocument/2006/relationships/hyperlink" Target="tel:(703)292-2598" TargetMode="External"/><Relationship Id="rId6" Type="http://schemas.openxmlformats.org/officeDocument/2006/relationships/hyperlink" Target="http://research.gov/" TargetMode="External"/><Relationship Id="rId7" Type="http://schemas.openxmlformats.org/officeDocument/2006/relationships/hyperlink" Target="https://reporting.research.gov/fedAwardId/1216879"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tiff"/><Relationship Id="rId5" Type="http://schemas.openxmlformats.org/officeDocument/2006/relationships/image" Target="../media/image17.tiff"/><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NITRD background 1024x768-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31678"/>
            <a:ext cx="9144000" cy="6965879"/>
          </a:xfrm>
          <a:prstGeom prst="rect">
            <a:avLst/>
          </a:prstGeom>
        </p:spPr>
      </p:pic>
      <p:pic>
        <p:nvPicPr>
          <p:cNvPr id="2" name="Picture 1" descr="Zoom Into a Computer Chip crop.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76200"/>
            <a:ext cx="2714606" cy="7010400"/>
          </a:xfrm>
          <a:prstGeom prst="rect">
            <a:avLst/>
          </a:prstGeom>
        </p:spPr>
      </p:pic>
      <p:sp>
        <p:nvSpPr>
          <p:cNvPr id="4" name="Title 3"/>
          <p:cNvSpPr>
            <a:spLocks noGrp="1"/>
          </p:cNvSpPr>
          <p:nvPr>
            <p:ph type="ctrTitle"/>
          </p:nvPr>
        </p:nvSpPr>
        <p:spPr>
          <a:xfrm>
            <a:off x="2819401" y="304800"/>
            <a:ext cx="6290733" cy="2819400"/>
          </a:xfrm>
        </p:spPr>
        <p:txBody>
          <a:bodyPr>
            <a:noAutofit/>
          </a:bodyPr>
          <a:lstStyle/>
          <a:p>
            <a:pPr algn="ctr"/>
            <a:r>
              <a:rPr lang="en-US" dirty="0" smtClean="0">
                <a:solidFill>
                  <a:schemeClr val="tx2"/>
                </a:solidFill>
                <a:latin typeface="Arial"/>
                <a:cs typeface="Arial"/>
              </a:rPr>
              <a:t>2013 CPS PI Meeting</a:t>
            </a:r>
            <a:endParaRPr lang="en-US" b="1" dirty="0">
              <a:solidFill>
                <a:schemeClr val="tx2"/>
              </a:solidFill>
              <a:latin typeface="Arial"/>
              <a:cs typeface="Arial"/>
            </a:endParaRPr>
          </a:p>
        </p:txBody>
      </p:sp>
      <p:sp>
        <p:nvSpPr>
          <p:cNvPr id="3" name="Subtitle 2"/>
          <p:cNvSpPr>
            <a:spLocks noGrp="1"/>
          </p:cNvSpPr>
          <p:nvPr>
            <p:ph type="subTitle" idx="1"/>
          </p:nvPr>
        </p:nvSpPr>
        <p:spPr>
          <a:xfrm>
            <a:off x="3276602" y="4724400"/>
            <a:ext cx="5410199" cy="1143000"/>
          </a:xfrm>
        </p:spPr>
        <p:txBody>
          <a:bodyPr>
            <a:noAutofit/>
          </a:bodyPr>
          <a:lstStyle/>
          <a:p>
            <a:pPr algn="ctr">
              <a:buNone/>
            </a:pPr>
            <a:r>
              <a:rPr lang="en-US" sz="1600" b="1" i="0" dirty="0" smtClean="0">
                <a:solidFill>
                  <a:schemeClr val="tx2"/>
                </a:solidFill>
                <a:latin typeface="Arial"/>
                <a:cs typeface="Arial"/>
              </a:rPr>
              <a:t>Farnam Jahanian </a:t>
            </a:r>
          </a:p>
          <a:p>
            <a:pPr algn="ctr">
              <a:buNone/>
            </a:pPr>
            <a:r>
              <a:rPr lang="en-US" sz="1600" b="1" dirty="0" smtClean="0">
                <a:solidFill>
                  <a:schemeClr val="tx2"/>
                </a:solidFill>
                <a:latin typeface="Arial"/>
                <a:cs typeface="Arial"/>
              </a:rPr>
              <a:t>National Science Foundation</a:t>
            </a:r>
          </a:p>
          <a:p>
            <a:pPr algn="ctr">
              <a:buNone/>
            </a:pPr>
            <a:endParaRPr lang="en-US" sz="1600" b="1" dirty="0">
              <a:solidFill>
                <a:schemeClr val="tx2"/>
              </a:solidFill>
              <a:latin typeface="Arial"/>
              <a:cs typeface="Arial"/>
            </a:endParaRPr>
          </a:p>
          <a:p>
            <a:r>
              <a:rPr lang="en-US" sz="1400" b="1" dirty="0" smtClean="0">
                <a:solidFill>
                  <a:schemeClr val="tx2"/>
                </a:solidFill>
                <a:latin typeface="Arial"/>
                <a:cs typeface="Arial"/>
              </a:rPr>
              <a:t>October 17, 2013</a:t>
            </a:r>
            <a:endParaRPr lang="en-US" sz="1400" b="1" dirty="0">
              <a:solidFill>
                <a:schemeClr val="tx2"/>
              </a:solidFill>
              <a:latin typeface="Arial"/>
              <a:cs typeface="Arial"/>
            </a:endParaRPr>
          </a:p>
          <a:p>
            <a:pPr algn="ctr">
              <a:buNone/>
            </a:pPr>
            <a:endParaRPr lang="en-US" sz="1400" dirty="0" smtClean="0">
              <a:solidFill>
                <a:srgbClr val="215968"/>
              </a:solidFill>
              <a:latin typeface="Arial"/>
              <a:cs typeface="Arial"/>
            </a:endParaRPr>
          </a:p>
        </p:txBody>
      </p:sp>
      <p:pic>
        <p:nvPicPr>
          <p:cNvPr id="6" name="Picture 5" descr="nsf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4237" y="2667001"/>
            <a:ext cx="1697565" cy="1707377"/>
          </a:xfrm>
          <a:prstGeom prst="rect">
            <a:avLst/>
          </a:prstGeom>
        </p:spPr>
      </p:pic>
      <p:sp>
        <p:nvSpPr>
          <p:cNvPr id="10" name="TextBox 9"/>
          <p:cNvSpPr txBox="1"/>
          <p:nvPr/>
        </p:nvSpPr>
        <p:spPr>
          <a:xfrm>
            <a:off x="26222" y="6586301"/>
            <a:ext cx="2640778" cy="246221"/>
          </a:xfrm>
          <a:prstGeom prst="rect">
            <a:avLst/>
          </a:prstGeom>
          <a:noFill/>
        </p:spPr>
        <p:txBody>
          <a:bodyPr wrap="square" rtlCol="0">
            <a:spAutoFit/>
          </a:bodyPr>
          <a:lstStyle/>
          <a:p>
            <a:r>
              <a:rPr lang="en-US" sz="1000" b="1" dirty="0" smtClean="0"/>
              <a:t>Image Credit: Exploratorium.</a:t>
            </a:r>
            <a:endParaRPr lang="en-US" sz="1000" b="1" dirty="0"/>
          </a:p>
        </p:txBody>
      </p:sp>
    </p:spTree>
    <p:extLst>
      <p:ext uri="{BB962C8B-B14F-4D97-AF65-F5344CB8AC3E}">
        <p14:creationId xmlns:p14="http://schemas.microsoft.com/office/powerpoint/2010/main" val="386208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a:bodyPr>
          <a:lstStyle/>
          <a:p>
            <a:pPr algn="ctr"/>
            <a:r>
              <a:rPr lang="en-US" sz="3200" dirty="0" smtClean="0"/>
              <a:t>CPS Support across NSF</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6237088"/>
              </p:ext>
            </p:extLst>
          </p:nvPr>
        </p:nvGraphicFramePr>
        <p:xfrm>
          <a:off x="0" y="762000"/>
          <a:ext cx="9372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5736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5638800"/>
            <a:ext cx="9296400" cy="12192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pPr algn="ctr"/>
            <a:r>
              <a:rPr lang="en-US" dirty="0"/>
              <a:t>The National Robotics </a:t>
            </a:r>
            <a:r>
              <a:rPr lang="en-US" dirty="0" smtClean="0"/>
              <a:t>Initiative (NRI)</a:t>
            </a:r>
            <a:endParaRPr lang="en-US" dirty="0"/>
          </a:p>
        </p:txBody>
      </p:sp>
      <p:sp>
        <p:nvSpPr>
          <p:cNvPr id="3" name="Content Placeholder 2"/>
          <p:cNvSpPr>
            <a:spLocks noGrp="1"/>
          </p:cNvSpPr>
          <p:nvPr>
            <p:ph idx="1"/>
          </p:nvPr>
        </p:nvSpPr>
        <p:spPr>
          <a:xfrm>
            <a:off x="457200" y="2004220"/>
            <a:ext cx="4267200" cy="2620963"/>
          </a:xfrm>
        </p:spPr>
        <p:style>
          <a:lnRef idx="1">
            <a:schemeClr val="accent1"/>
          </a:lnRef>
          <a:fillRef idx="3">
            <a:schemeClr val="accent1"/>
          </a:fillRef>
          <a:effectRef idx="2">
            <a:schemeClr val="accent1"/>
          </a:effectRef>
          <a:fontRef idx="minor">
            <a:schemeClr val="lt1"/>
          </a:fontRef>
        </p:style>
        <p:txBody>
          <a:bodyPr>
            <a:normAutofit fontScale="77500" lnSpcReduction="20000"/>
          </a:bodyPr>
          <a:lstStyle/>
          <a:p>
            <a:pPr marL="0" indent="0" algn="ctr">
              <a:buNone/>
            </a:pPr>
            <a:r>
              <a:rPr lang="en-US" sz="2800" dirty="0">
                <a:latin typeface="Arial"/>
                <a:cs typeface="Arial"/>
              </a:rPr>
              <a:t>A </a:t>
            </a:r>
            <a:r>
              <a:rPr lang="en-US" sz="2800" b="1" dirty="0">
                <a:solidFill>
                  <a:srgbClr val="FFFF00"/>
                </a:solidFill>
                <a:latin typeface="Arial"/>
                <a:cs typeface="Arial"/>
              </a:rPr>
              <a:t>nationally coordinated </a:t>
            </a:r>
            <a:r>
              <a:rPr lang="en-US" sz="2800" dirty="0" smtClean="0">
                <a:latin typeface="Arial"/>
                <a:cs typeface="Arial"/>
              </a:rPr>
              <a:t>program </a:t>
            </a:r>
            <a:r>
              <a:rPr lang="en-US" sz="2800" dirty="0">
                <a:latin typeface="Arial"/>
                <a:cs typeface="Arial"/>
              </a:rPr>
              <a:t>across multiple government </a:t>
            </a:r>
            <a:r>
              <a:rPr lang="en-US" sz="2800" dirty="0" smtClean="0">
                <a:latin typeface="Arial"/>
                <a:cs typeface="Arial"/>
              </a:rPr>
              <a:t>agencies to develop the </a:t>
            </a:r>
            <a:r>
              <a:rPr lang="en-US" sz="2800" b="1" dirty="0" smtClean="0">
                <a:solidFill>
                  <a:srgbClr val="FFFF00"/>
                </a:solidFill>
              </a:rPr>
              <a:t>next </a:t>
            </a:r>
            <a:r>
              <a:rPr lang="en-US" sz="2800" b="1" dirty="0">
                <a:solidFill>
                  <a:srgbClr val="FFFF00"/>
                </a:solidFill>
              </a:rPr>
              <a:t>generation of </a:t>
            </a:r>
            <a:r>
              <a:rPr lang="en-US" sz="2800" b="1" dirty="0" smtClean="0">
                <a:solidFill>
                  <a:srgbClr val="FFFF00"/>
                </a:solidFill>
              </a:rPr>
              <a:t>robotics</a:t>
            </a:r>
            <a:r>
              <a:rPr lang="en-US" sz="2800" dirty="0" smtClean="0"/>
              <a:t>, to advance </a:t>
            </a:r>
            <a:r>
              <a:rPr lang="en-US" sz="2800" dirty="0"/>
              <a:t>the </a:t>
            </a:r>
            <a:r>
              <a:rPr lang="en-US" sz="2800" b="1" dirty="0">
                <a:solidFill>
                  <a:srgbClr val="FFFF00"/>
                </a:solidFill>
              </a:rPr>
              <a:t>capability and usability</a:t>
            </a:r>
            <a:r>
              <a:rPr lang="en-US" sz="2800" dirty="0"/>
              <a:t> of such systems and artifacts, and </a:t>
            </a:r>
            <a:r>
              <a:rPr lang="en-US" sz="2800" dirty="0" smtClean="0"/>
              <a:t>to encourage </a:t>
            </a:r>
            <a:r>
              <a:rPr lang="en-US" sz="2800" dirty="0"/>
              <a:t>existing and new communities to focus on </a:t>
            </a:r>
            <a:r>
              <a:rPr lang="en-US" sz="2800" b="1" dirty="0">
                <a:solidFill>
                  <a:srgbClr val="FFFF00"/>
                </a:solidFill>
              </a:rPr>
              <a:t>innovative application areas</a:t>
            </a:r>
            <a:r>
              <a:rPr lang="en-US" sz="2800" dirty="0"/>
              <a:t>. </a:t>
            </a:r>
            <a:endParaRPr lang="en-US" b="1" dirty="0">
              <a:latin typeface="Arial"/>
              <a:cs typeface="Arial"/>
            </a:endParaRPr>
          </a:p>
        </p:txBody>
      </p:sp>
      <p:pic>
        <p:nvPicPr>
          <p:cNvPr id="4" name="Picture 3"/>
          <p:cNvPicPr>
            <a:picLocks noChangeAspect="1"/>
          </p:cNvPicPr>
          <p:nvPr/>
        </p:nvPicPr>
        <p:blipFill>
          <a:blip r:embed="rId3"/>
          <a:stretch>
            <a:fillRect/>
          </a:stretch>
        </p:blipFill>
        <p:spPr>
          <a:xfrm>
            <a:off x="4605570" y="5864503"/>
            <a:ext cx="776941" cy="776941"/>
          </a:xfrm>
          <a:prstGeom prst="rect">
            <a:avLst/>
          </a:prstGeom>
        </p:spPr>
      </p:pic>
      <p:pic>
        <p:nvPicPr>
          <p:cNvPr id="5" name="Picture 4"/>
          <p:cNvPicPr>
            <a:picLocks noChangeAspect="1"/>
          </p:cNvPicPr>
          <p:nvPr/>
        </p:nvPicPr>
        <p:blipFill>
          <a:blip r:embed="rId4"/>
          <a:stretch>
            <a:fillRect/>
          </a:stretch>
        </p:blipFill>
        <p:spPr>
          <a:xfrm>
            <a:off x="2892213" y="5753100"/>
            <a:ext cx="1176170" cy="999744"/>
          </a:xfrm>
          <a:prstGeom prst="rect">
            <a:avLst/>
          </a:prstGeom>
        </p:spPr>
      </p:pic>
      <p:pic>
        <p:nvPicPr>
          <p:cNvPr id="6" name="Picture 5"/>
          <p:cNvPicPr>
            <a:picLocks noChangeAspect="1"/>
          </p:cNvPicPr>
          <p:nvPr/>
        </p:nvPicPr>
        <p:blipFill>
          <a:blip r:embed="rId5"/>
          <a:stretch>
            <a:fillRect/>
          </a:stretch>
        </p:blipFill>
        <p:spPr>
          <a:xfrm>
            <a:off x="5919694" y="5793683"/>
            <a:ext cx="2233706" cy="918580"/>
          </a:xfrm>
          <a:prstGeom prst="rect">
            <a:avLst/>
          </a:prstGeom>
        </p:spPr>
      </p:pic>
      <p:pic>
        <p:nvPicPr>
          <p:cNvPr id="7" name="Picture 6" descr="NSF 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9188" y="5750052"/>
            <a:ext cx="1005840" cy="1005840"/>
          </a:xfrm>
          <a:prstGeom prst="rect">
            <a:avLst/>
          </a:prstGeom>
        </p:spPr>
      </p:pic>
      <p:pic>
        <p:nvPicPr>
          <p:cNvPr id="9" name="Content Placeholder 3" descr="POTUS.jpg"/>
          <p:cNvPicPr>
            <a:picLocks noGrp="1" noChangeAspect="1"/>
          </p:cNvPicPr>
          <p:nvPr/>
        </p:nvPicPr>
        <p:blipFill>
          <a:blip r:embed="rId7" cstate="print"/>
          <a:stretch>
            <a:fillRect/>
          </a:stretch>
        </p:blipFill>
        <p:spPr bwMode="auto">
          <a:xfrm>
            <a:off x="4876800" y="1981200"/>
            <a:ext cx="4013970" cy="2667000"/>
          </a:xfrm>
          <a:prstGeom prst="rect">
            <a:avLst/>
          </a:prstGeom>
          <a:noFill/>
          <a:ln w="9525">
            <a:noFill/>
            <a:miter lim="800000"/>
            <a:headEnd/>
            <a:tailEnd/>
          </a:ln>
        </p:spPr>
      </p:pic>
    </p:spTree>
    <p:extLst>
      <p:ext uri="{BB962C8B-B14F-4D97-AF65-F5344CB8AC3E}">
        <p14:creationId xmlns:p14="http://schemas.microsoft.com/office/powerpoint/2010/main" val="1858528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58200" cy="1143000"/>
          </a:xfrm>
        </p:spPr>
        <p:txBody>
          <a:bodyPr>
            <a:noAutofit/>
          </a:bodyPr>
          <a:lstStyle/>
          <a:p>
            <a:pPr algn="ctr"/>
            <a:r>
              <a:rPr lang="en-US" sz="3200" b="1" dirty="0" smtClean="0"/>
              <a:t>Smart and Connected Health</a:t>
            </a:r>
            <a:endParaRPr lang="en-US" sz="3200" b="1" dirty="0"/>
          </a:p>
        </p:txBody>
      </p:sp>
      <p:sp>
        <p:nvSpPr>
          <p:cNvPr id="3" name="Content Placeholder 2"/>
          <p:cNvSpPr>
            <a:spLocks noGrp="1"/>
          </p:cNvSpPr>
          <p:nvPr>
            <p:ph idx="1"/>
          </p:nvPr>
        </p:nvSpPr>
        <p:spPr>
          <a:xfrm>
            <a:off x="609600" y="815027"/>
            <a:ext cx="7924800" cy="5334000"/>
          </a:xfrm>
        </p:spPr>
        <p:txBody>
          <a:bodyPr>
            <a:normAutofit/>
          </a:bodyPr>
          <a:lstStyle/>
          <a:p>
            <a:pPr marL="0" indent="0" algn="ctr">
              <a:spcBef>
                <a:spcPts val="0"/>
              </a:spcBef>
              <a:spcAft>
                <a:spcPts val="0"/>
              </a:spcAft>
              <a:buNone/>
            </a:pPr>
            <a:r>
              <a:rPr lang="en-US" sz="2000" b="1" i="1" dirty="0" smtClean="0">
                <a:cs typeface="Calibri" pitchFamily="34" charset="0"/>
              </a:rPr>
              <a:t>Transforming </a:t>
            </a:r>
            <a:r>
              <a:rPr lang="en-US" sz="2000" b="1" i="1" dirty="0">
                <a:cs typeface="Calibri" pitchFamily="34" charset="0"/>
              </a:rPr>
              <a:t>healthcare from reactive and hospital-centered to preventive, proactive, evidence-based, person-centered and focused on wellbeing rather than </a:t>
            </a:r>
            <a:r>
              <a:rPr lang="en-US" sz="2000" b="1" i="1" dirty="0" smtClean="0">
                <a:cs typeface="Calibri" pitchFamily="34" charset="0"/>
              </a:rPr>
              <a:t>disease</a:t>
            </a:r>
            <a:endParaRPr lang="en-US" sz="2000" b="1" i="1" dirty="0">
              <a:cs typeface="Calibri" pitchFamily="34" charset="0"/>
            </a:endParaRPr>
          </a:p>
        </p:txBody>
      </p:sp>
      <p:grpSp>
        <p:nvGrpSpPr>
          <p:cNvPr id="4" name="Group 3"/>
          <p:cNvGrpSpPr/>
          <p:nvPr/>
        </p:nvGrpSpPr>
        <p:grpSpPr>
          <a:xfrm>
            <a:off x="838200" y="2262827"/>
            <a:ext cx="7391400" cy="4061773"/>
            <a:chOff x="377471" y="891227"/>
            <a:chExt cx="8635901" cy="5055996"/>
          </a:xfrm>
        </p:grpSpPr>
        <p:pic>
          <p:nvPicPr>
            <p:cNvPr id="5" name="Picture 12" descr="C:\Documents and Settings\gjochum\Local Settings\Temporary Internet Files\Content.IE5\MFTY69L4\MP900255373[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9200" y="1600200"/>
              <a:ext cx="2133600" cy="3612776"/>
            </a:xfrm>
            <a:prstGeom prst="ellipse">
              <a:avLst/>
            </a:prstGeom>
            <a:noFill/>
          </p:spPr>
        </p:pic>
        <p:sp>
          <p:nvSpPr>
            <p:cNvPr id="6" name="Rounded Rectangle 5"/>
            <p:cNvSpPr/>
            <p:nvPr/>
          </p:nvSpPr>
          <p:spPr>
            <a:xfrm>
              <a:off x="7003702" y="1309909"/>
              <a:ext cx="2009670" cy="46373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 name="TextBox 6"/>
            <p:cNvSpPr txBox="1"/>
            <p:nvPr/>
          </p:nvSpPr>
          <p:spPr>
            <a:xfrm>
              <a:off x="3242248" y="2844803"/>
              <a:ext cx="593151" cy="325646"/>
            </a:xfrm>
            <a:prstGeom prst="rect">
              <a:avLst/>
            </a:prstGeom>
            <a:noFill/>
          </p:spPr>
          <p:txBody>
            <a:bodyPr wrap="square" rtlCol="0">
              <a:spAutoFit/>
            </a:bodyPr>
            <a:lstStyle/>
            <a:p>
              <a:pPr algn="ctr"/>
              <a:r>
                <a:rPr lang="en-US" sz="1100" b="1" dirty="0" smtClean="0"/>
                <a:t>ECG</a:t>
              </a:r>
              <a:endParaRPr lang="en-US" sz="1100" b="1" dirty="0"/>
            </a:p>
          </p:txBody>
        </p:sp>
        <p:sp>
          <p:nvSpPr>
            <p:cNvPr id="8" name="TextBox 7"/>
            <p:cNvSpPr txBox="1"/>
            <p:nvPr/>
          </p:nvSpPr>
          <p:spPr>
            <a:xfrm>
              <a:off x="2489058" y="1528759"/>
              <a:ext cx="694408" cy="325646"/>
            </a:xfrm>
            <a:prstGeom prst="rect">
              <a:avLst/>
            </a:prstGeom>
            <a:noFill/>
          </p:spPr>
          <p:txBody>
            <a:bodyPr wrap="square" rtlCol="0">
              <a:spAutoFit/>
            </a:bodyPr>
            <a:lstStyle/>
            <a:p>
              <a:pPr algn="ctr"/>
              <a:r>
                <a:rPr lang="en-US" sz="1100" b="1" dirty="0" smtClean="0"/>
                <a:t>EEG</a:t>
              </a:r>
              <a:endParaRPr lang="en-US" sz="1100" b="1" dirty="0"/>
            </a:p>
          </p:txBody>
        </p:sp>
        <p:sp>
          <p:nvSpPr>
            <p:cNvPr id="9" name="TextBox 8"/>
            <p:cNvSpPr txBox="1"/>
            <p:nvPr/>
          </p:nvSpPr>
          <p:spPr>
            <a:xfrm>
              <a:off x="377471" y="1905605"/>
              <a:ext cx="1171929" cy="532099"/>
            </a:xfrm>
            <a:prstGeom prst="rect">
              <a:avLst/>
            </a:prstGeom>
            <a:noFill/>
          </p:spPr>
          <p:txBody>
            <a:bodyPr wrap="square" rtlCol="0">
              <a:spAutoFit/>
            </a:bodyPr>
            <a:lstStyle/>
            <a:p>
              <a:pPr algn="ctr"/>
              <a:r>
                <a:rPr lang="en-US" sz="1100" b="1" dirty="0" smtClean="0"/>
                <a:t>Pulmonary Function</a:t>
              </a:r>
              <a:endParaRPr lang="en-US" sz="1100" b="1" dirty="0"/>
            </a:p>
          </p:txBody>
        </p:sp>
        <p:sp>
          <p:nvSpPr>
            <p:cNvPr id="10" name="TextBox 9"/>
            <p:cNvSpPr txBox="1"/>
            <p:nvPr/>
          </p:nvSpPr>
          <p:spPr>
            <a:xfrm>
              <a:off x="748146" y="3548810"/>
              <a:ext cx="550986" cy="325646"/>
            </a:xfrm>
            <a:prstGeom prst="rect">
              <a:avLst/>
            </a:prstGeom>
            <a:noFill/>
          </p:spPr>
          <p:txBody>
            <a:bodyPr wrap="square" rtlCol="0">
              <a:spAutoFit/>
            </a:bodyPr>
            <a:lstStyle/>
            <a:p>
              <a:pPr algn="ctr"/>
              <a:r>
                <a:rPr lang="en-US" sz="1100" b="1" dirty="0" smtClean="0"/>
                <a:t>Gait</a:t>
              </a:r>
              <a:endParaRPr lang="en-US" sz="1100" b="1" dirty="0"/>
            </a:p>
          </p:txBody>
        </p:sp>
        <p:sp>
          <p:nvSpPr>
            <p:cNvPr id="11" name="TextBox 10"/>
            <p:cNvSpPr txBox="1"/>
            <p:nvPr/>
          </p:nvSpPr>
          <p:spPr>
            <a:xfrm>
              <a:off x="644562" y="4657925"/>
              <a:ext cx="1021337" cy="325646"/>
            </a:xfrm>
            <a:prstGeom prst="rect">
              <a:avLst/>
            </a:prstGeom>
            <a:noFill/>
          </p:spPr>
          <p:txBody>
            <a:bodyPr wrap="square" rtlCol="0">
              <a:spAutoFit/>
            </a:bodyPr>
            <a:lstStyle/>
            <a:p>
              <a:pPr algn="ctr"/>
              <a:r>
                <a:rPr lang="en-US" sz="1100" b="1" dirty="0" smtClean="0"/>
                <a:t>Balance</a:t>
              </a:r>
              <a:endParaRPr lang="en-US" sz="1100" b="1" dirty="0"/>
            </a:p>
          </p:txBody>
        </p:sp>
        <p:sp>
          <p:nvSpPr>
            <p:cNvPr id="12" name="TextBox 11"/>
            <p:cNvSpPr txBox="1"/>
            <p:nvPr/>
          </p:nvSpPr>
          <p:spPr>
            <a:xfrm>
              <a:off x="1867688" y="5210455"/>
              <a:ext cx="875509" cy="325646"/>
            </a:xfrm>
            <a:prstGeom prst="rect">
              <a:avLst/>
            </a:prstGeom>
            <a:noFill/>
          </p:spPr>
          <p:txBody>
            <a:bodyPr wrap="square" rtlCol="0">
              <a:spAutoFit/>
            </a:bodyPr>
            <a:lstStyle/>
            <a:p>
              <a:pPr algn="ctr"/>
              <a:r>
                <a:rPr lang="en-US" sz="1100" b="1" dirty="0" smtClean="0"/>
                <a:t>Step Size</a:t>
              </a:r>
              <a:endParaRPr lang="en-US" sz="1100" b="1" dirty="0"/>
            </a:p>
          </p:txBody>
        </p:sp>
        <p:sp>
          <p:nvSpPr>
            <p:cNvPr id="13" name="TextBox 12"/>
            <p:cNvSpPr txBox="1"/>
            <p:nvPr/>
          </p:nvSpPr>
          <p:spPr>
            <a:xfrm>
              <a:off x="3259667" y="3456478"/>
              <a:ext cx="1035120" cy="536358"/>
            </a:xfrm>
            <a:prstGeom prst="rect">
              <a:avLst/>
            </a:prstGeom>
            <a:noFill/>
          </p:spPr>
          <p:txBody>
            <a:bodyPr wrap="square" rtlCol="0">
              <a:spAutoFit/>
            </a:bodyPr>
            <a:lstStyle/>
            <a:p>
              <a:pPr algn="ctr"/>
              <a:r>
                <a:rPr lang="en-US" sz="1100" b="1" dirty="0" smtClean="0"/>
                <a:t>Blood</a:t>
              </a:r>
              <a:br>
                <a:rPr lang="en-US" sz="1100" b="1" dirty="0" smtClean="0"/>
              </a:br>
              <a:r>
                <a:rPr lang="en-US" sz="1100" b="1" dirty="0" smtClean="0"/>
                <a:t>Pressure</a:t>
              </a:r>
              <a:endParaRPr lang="en-US" sz="1100" b="1" dirty="0"/>
            </a:p>
          </p:txBody>
        </p:sp>
        <p:sp>
          <p:nvSpPr>
            <p:cNvPr id="14" name="TextBox 13"/>
            <p:cNvSpPr txBox="1"/>
            <p:nvPr/>
          </p:nvSpPr>
          <p:spPr>
            <a:xfrm>
              <a:off x="2965945" y="1944648"/>
              <a:ext cx="621322" cy="325646"/>
            </a:xfrm>
            <a:prstGeom prst="rect">
              <a:avLst/>
            </a:prstGeom>
            <a:noFill/>
          </p:spPr>
          <p:txBody>
            <a:bodyPr wrap="square" rtlCol="0">
              <a:spAutoFit/>
            </a:bodyPr>
            <a:lstStyle/>
            <a:p>
              <a:pPr algn="ctr"/>
              <a:r>
                <a:rPr lang="en-US" sz="1100" b="1" dirty="0" smtClean="0"/>
                <a:t>SpO</a:t>
              </a:r>
              <a:r>
                <a:rPr lang="en-US" sz="1100" b="1" baseline="-25000" dirty="0" smtClean="0"/>
                <a:t>2</a:t>
              </a:r>
              <a:endParaRPr lang="en-US" sz="1100" b="1" baseline="-25000" dirty="0"/>
            </a:p>
          </p:txBody>
        </p:sp>
        <p:sp>
          <p:nvSpPr>
            <p:cNvPr id="15" name="TextBox 14"/>
            <p:cNvSpPr txBox="1"/>
            <p:nvPr/>
          </p:nvSpPr>
          <p:spPr>
            <a:xfrm>
              <a:off x="464011" y="2759180"/>
              <a:ext cx="874207" cy="325646"/>
            </a:xfrm>
            <a:prstGeom prst="rect">
              <a:avLst/>
            </a:prstGeom>
            <a:noFill/>
          </p:spPr>
          <p:txBody>
            <a:bodyPr wrap="square" rtlCol="0">
              <a:spAutoFit/>
            </a:bodyPr>
            <a:lstStyle/>
            <a:p>
              <a:pPr algn="ctr"/>
              <a:r>
                <a:rPr lang="en-US" sz="1100" b="1" dirty="0" smtClean="0"/>
                <a:t>Posture</a:t>
              </a:r>
              <a:endParaRPr lang="en-US" sz="1100" b="1" dirty="0"/>
            </a:p>
          </p:txBody>
        </p:sp>
        <p:sp>
          <p:nvSpPr>
            <p:cNvPr id="16" name="TextBox 15"/>
            <p:cNvSpPr txBox="1"/>
            <p:nvPr/>
          </p:nvSpPr>
          <p:spPr>
            <a:xfrm>
              <a:off x="2603219" y="4565593"/>
              <a:ext cx="916057" cy="536358"/>
            </a:xfrm>
            <a:prstGeom prst="rect">
              <a:avLst/>
            </a:prstGeom>
            <a:noFill/>
          </p:spPr>
          <p:txBody>
            <a:bodyPr wrap="square" rtlCol="0">
              <a:spAutoFit/>
            </a:bodyPr>
            <a:lstStyle/>
            <a:p>
              <a:pPr algn="ctr"/>
              <a:r>
                <a:rPr lang="en-US" sz="1100" b="1" dirty="0" smtClean="0"/>
                <a:t>Step Height</a:t>
              </a:r>
              <a:endParaRPr lang="en-US" sz="1100" b="1" dirty="0"/>
            </a:p>
          </p:txBody>
        </p:sp>
        <p:sp>
          <p:nvSpPr>
            <p:cNvPr id="17" name="TextBox 16"/>
            <p:cNvSpPr txBox="1"/>
            <p:nvPr/>
          </p:nvSpPr>
          <p:spPr>
            <a:xfrm>
              <a:off x="1354310" y="1427156"/>
              <a:ext cx="776041" cy="325646"/>
            </a:xfrm>
            <a:prstGeom prst="rect">
              <a:avLst/>
            </a:prstGeom>
            <a:noFill/>
          </p:spPr>
          <p:txBody>
            <a:bodyPr wrap="square" rtlCol="0">
              <a:spAutoFit/>
            </a:bodyPr>
            <a:lstStyle/>
            <a:p>
              <a:pPr algn="ctr"/>
              <a:r>
                <a:rPr lang="en-US" sz="1100" b="1" dirty="0" smtClean="0"/>
                <a:t>GPS</a:t>
              </a:r>
              <a:endParaRPr lang="en-US" sz="1100" b="1" dirty="0"/>
            </a:p>
          </p:txBody>
        </p:sp>
        <p:grpSp>
          <p:nvGrpSpPr>
            <p:cNvPr id="18" name="Group 104"/>
            <p:cNvGrpSpPr/>
            <p:nvPr/>
          </p:nvGrpSpPr>
          <p:grpSpPr>
            <a:xfrm>
              <a:off x="4204484" y="4803545"/>
              <a:ext cx="1562518" cy="850751"/>
              <a:chOff x="4204484" y="5314208"/>
              <a:chExt cx="1562518" cy="850751"/>
            </a:xfrm>
          </p:grpSpPr>
          <p:sp>
            <p:nvSpPr>
              <p:cNvPr id="73" name="TextBox 72"/>
              <p:cNvSpPr txBox="1"/>
              <p:nvPr/>
            </p:nvSpPr>
            <p:spPr>
              <a:xfrm>
                <a:off x="4204484" y="5314208"/>
                <a:ext cx="1557494" cy="325646"/>
              </a:xfrm>
              <a:prstGeom prst="rect">
                <a:avLst/>
              </a:prstGeom>
              <a:noFill/>
            </p:spPr>
            <p:txBody>
              <a:bodyPr wrap="square" rtlCol="0">
                <a:spAutoFit/>
              </a:bodyPr>
              <a:lstStyle/>
              <a:p>
                <a:pPr algn="ctr"/>
                <a:r>
                  <a:rPr lang="en-US" sz="1100" b="1" dirty="0" smtClean="0"/>
                  <a:t>Performance</a:t>
                </a:r>
                <a:endParaRPr lang="en-US" sz="1100" b="1" dirty="0"/>
              </a:p>
            </p:txBody>
          </p:sp>
          <p:sp>
            <p:nvSpPr>
              <p:cNvPr id="74" name="TextBox 73"/>
              <p:cNvSpPr txBox="1"/>
              <p:nvPr/>
            </p:nvSpPr>
            <p:spPr>
              <a:xfrm>
                <a:off x="4204484" y="5839313"/>
                <a:ext cx="1557494" cy="325646"/>
              </a:xfrm>
              <a:prstGeom prst="rect">
                <a:avLst/>
              </a:prstGeom>
              <a:noFill/>
            </p:spPr>
            <p:txBody>
              <a:bodyPr wrap="square" rtlCol="0">
                <a:spAutoFit/>
              </a:bodyPr>
              <a:lstStyle/>
              <a:p>
                <a:pPr algn="ctr"/>
                <a:r>
                  <a:rPr lang="en-US" sz="1100" b="1" dirty="0" smtClean="0"/>
                  <a:t>Early Detection</a:t>
                </a:r>
                <a:endParaRPr lang="en-US" sz="1100" b="1" dirty="0"/>
              </a:p>
            </p:txBody>
          </p:sp>
          <p:sp>
            <p:nvSpPr>
              <p:cNvPr id="75" name="TextBox 74"/>
              <p:cNvSpPr txBox="1"/>
              <p:nvPr/>
            </p:nvSpPr>
            <p:spPr>
              <a:xfrm>
                <a:off x="4209508" y="5576761"/>
                <a:ext cx="1557494" cy="325646"/>
              </a:xfrm>
              <a:prstGeom prst="rect">
                <a:avLst/>
              </a:prstGeom>
              <a:noFill/>
            </p:spPr>
            <p:txBody>
              <a:bodyPr wrap="square" rtlCol="0">
                <a:spAutoFit/>
              </a:bodyPr>
              <a:lstStyle/>
              <a:p>
                <a:pPr algn="ctr"/>
                <a:r>
                  <a:rPr lang="en-US" sz="1100" b="1" dirty="0" smtClean="0"/>
                  <a:t>Prediction</a:t>
                </a:r>
                <a:endParaRPr lang="en-US" sz="1100" b="1" dirty="0"/>
              </a:p>
            </p:txBody>
          </p:sp>
        </p:grpSp>
        <p:sp>
          <p:nvSpPr>
            <p:cNvPr id="19" name="TextBox 18"/>
            <p:cNvSpPr txBox="1"/>
            <p:nvPr/>
          </p:nvSpPr>
          <p:spPr>
            <a:xfrm>
              <a:off x="7269986" y="3968223"/>
              <a:ext cx="1557494" cy="325646"/>
            </a:xfrm>
            <a:prstGeom prst="rect">
              <a:avLst/>
            </a:prstGeom>
            <a:noFill/>
          </p:spPr>
          <p:txBody>
            <a:bodyPr wrap="square" rtlCol="0">
              <a:spAutoFit/>
            </a:bodyPr>
            <a:lstStyle/>
            <a:p>
              <a:pPr algn="ctr"/>
              <a:r>
                <a:rPr lang="en-US" sz="1100" b="1" dirty="0" smtClean="0"/>
                <a:t>Inference</a:t>
              </a:r>
              <a:endParaRPr lang="en-US" sz="1100" b="1" dirty="0"/>
            </a:p>
          </p:txBody>
        </p:sp>
        <p:sp>
          <p:nvSpPr>
            <p:cNvPr id="20" name="TextBox 19"/>
            <p:cNvSpPr txBox="1"/>
            <p:nvPr/>
          </p:nvSpPr>
          <p:spPr>
            <a:xfrm>
              <a:off x="7269986" y="4317715"/>
              <a:ext cx="1557494" cy="325646"/>
            </a:xfrm>
            <a:prstGeom prst="rect">
              <a:avLst/>
            </a:prstGeom>
            <a:noFill/>
          </p:spPr>
          <p:txBody>
            <a:bodyPr wrap="square" rtlCol="0">
              <a:spAutoFit/>
            </a:bodyPr>
            <a:lstStyle/>
            <a:p>
              <a:pPr algn="ctr"/>
              <a:r>
                <a:rPr lang="en-US" sz="1100" b="1" dirty="0" smtClean="0"/>
                <a:t>Datamining</a:t>
              </a:r>
              <a:endParaRPr lang="en-US" sz="1100" b="1" dirty="0"/>
            </a:p>
          </p:txBody>
        </p:sp>
        <p:grpSp>
          <p:nvGrpSpPr>
            <p:cNvPr id="21" name="Group 44"/>
            <p:cNvGrpSpPr/>
            <p:nvPr/>
          </p:nvGrpSpPr>
          <p:grpSpPr>
            <a:xfrm>
              <a:off x="4121499" y="891227"/>
              <a:ext cx="1808701" cy="1598437"/>
              <a:chOff x="4473195" y="1626152"/>
              <a:chExt cx="1808701" cy="1598437"/>
            </a:xfrm>
          </p:grpSpPr>
          <p:sp>
            <p:nvSpPr>
              <p:cNvPr id="68" name="TextBox 67"/>
              <p:cNvSpPr txBox="1"/>
              <p:nvPr/>
            </p:nvSpPr>
            <p:spPr>
              <a:xfrm>
                <a:off x="4598798" y="1626152"/>
                <a:ext cx="1557494" cy="325646"/>
              </a:xfrm>
              <a:prstGeom prst="rect">
                <a:avLst/>
              </a:prstGeom>
              <a:noFill/>
            </p:spPr>
            <p:txBody>
              <a:bodyPr wrap="square" rtlCol="0">
                <a:spAutoFit/>
              </a:bodyPr>
              <a:lstStyle/>
              <a:p>
                <a:pPr algn="ctr"/>
                <a:r>
                  <a:rPr lang="en-US" sz="1100" b="1" dirty="0" smtClean="0"/>
                  <a:t>Training</a:t>
                </a:r>
                <a:endParaRPr lang="en-US" sz="1100" b="1" dirty="0"/>
              </a:p>
            </p:txBody>
          </p:sp>
          <p:sp>
            <p:nvSpPr>
              <p:cNvPr id="69" name="TextBox 68"/>
              <p:cNvSpPr txBox="1"/>
              <p:nvPr/>
            </p:nvSpPr>
            <p:spPr>
              <a:xfrm>
                <a:off x="4473195" y="2898943"/>
                <a:ext cx="1808701" cy="325646"/>
              </a:xfrm>
              <a:prstGeom prst="rect">
                <a:avLst/>
              </a:prstGeom>
              <a:noFill/>
            </p:spPr>
            <p:txBody>
              <a:bodyPr wrap="square" rtlCol="0">
                <a:spAutoFit/>
              </a:bodyPr>
              <a:lstStyle/>
              <a:p>
                <a:pPr algn="ctr"/>
                <a:r>
                  <a:rPr lang="en-US" sz="1100" b="1" dirty="0" smtClean="0"/>
                  <a:t>Health Information</a:t>
                </a:r>
                <a:endParaRPr lang="en-US" sz="1100" b="1" dirty="0"/>
              </a:p>
            </p:txBody>
          </p:sp>
          <p:sp>
            <p:nvSpPr>
              <p:cNvPr id="70" name="TextBox 69"/>
              <p:cNvSpPr txBox="1"/>
              <p:nvPr/>
            </p:nvSpPr>
            <p:spPr>
              <a:xfrm>
                <a:off x="4598798" y="1944350"/>
                <a:ext cx="1557494" cy="325646"/>
              </a:xfrm>
              <a:prstGeom prst="rect">
                <a:avLst/>
              </a:prstGeom>
              <a:noFill/>
            </p:spPr>
            <p:txBody>
              <a:bodyPr wrap="square" rtlCol="0">
                <a:spAutoFit/>
              </a:bodyPr>
              <a:lstStyle/>
              <a:p>
                <a:pPr algn="ctr"/>
                <a:r>
                  <a:rPr lang="en-US" sz="1100" b="1" dirty="0" smtClean="0"/>
                  <a:t>Coaching</a:t>
                </a:r>
                <a:endParaRPr lang="en-US" sz="1100" b="1" dirty="0"/>
              </a:p>
            </p:txBody>
          </p:sp>
          <p:sp>
            <p:nvSpPr>
              <p:cNvPr id="71" name="TextBox 70"/>
              <p:cNvSpPr txBox="1"/>
              <p:nvPr/>
            </p:nvSpPr>
            <p:spPr>
              <a:xfrm>
                <a:off x="4598798" y="2262548"/>
                <a:ext cx="1557494" cy="325646"/>
              </a:xfrm>
              <a:prstGeom prst="rect">
                <a:avLst/>
              </a:prstGeom>
              <a:noFill/>
            </p:spPr>
            <p:txBody>
              <a:bodyPr wrap="square" rtlCol="0">
                <a:spAutoFit/>
              </a:bodyPr>
              <a:lstStyle/>
              <a:p>
                <a:pPr algn="ctr"/>
                <a:r>
                  <a:rPr lang="en-US" sz="1100" b="1" dirty="0" smtClean="0"/>
                  <a:t>Chronic Care</a:t>
                </a:r>
                <a:endParaRPr lang="en-US" sz="1100" b="1" dirty="0"/>
              </a:p>
            </p:txBody>
          </p:sp>
          <p:sp>
            <p:nvSpPr>
              <p:cNvPr id="72" name="TextBox 71"/>
              <p:cNvSpPr txBox="1"/>
              <p:nvPr/>
            </p:nvSpPr>
            <p:spPr>
              <a:xfrm>
                <a:off x="4598798" y="2580746"/>
                <a:ext cx="1557494" cy="325646"/>
              </a:xfrm>
              <a:prstGeom prst="rect">
                <a:avLst/>
              </a:prstGeom>
              <a:noFill/>
            </p:spPr>
            <p:txBody>
              <a:bodyPr wrap="square" rtlCol="0">
                <a:spAutoFit/>
              </a:bodyPr>
              <a:lstStyle/>
              <a:p>
                <a:pPr algn="ctr"/>
                <a:r>
                  <a:rPr lang="en-US" sz="1100" b="1" dirty="0" smtClean="0"/>
                  <a:t>Social Networks</a:t>
                </a:r>
                <a:endParaRPr lang="en-US" sz="1100" b="1" dirty="0"/>
              </a:p>
            </p:txBody>
          </p:sp>
        </p:grpSp>
        <p:sp>
          <p:nvSpPr>
            <p:cNvPr id="22" name="TextBox 21"/>
            <p:cNvSpPr txBox="1"/>
            <p:nvPr/>
          </p:nvSpPr>
          <p:spPr>
            <a:xfrm>
              <a:off x="7162800" y="1524000"/>
              <a:ext cx="1733333" cy="954107"/>
            </a:xfrm>
            <a:prstGeom prst="rect">
              <a:avLst/>
            </a:prstGeom>
            <a:noFill/>
          </p:spPr>
          <p:txBody>
            <a:bodyPr wrap="square" rtlCol="0">
              <a:spAutoFit/>
            </a:bodyPr>
            <a:lstStyle/>
            <a:p>
              <a:pPr algn="ctr"/>
              <a:r>
                <a:rPr lang="en-US" sz="1100" b="1" dirty="0" smtClean="0"/>
                <a:t>Decision Support</a:t>
              </a:r>
            </a:p>
            <a:p>
              <a:pPr algn="ctr"/>
              <a:r>
                <a:rPr lang="en-US" sz="1100" b="1" dirty="0" smtClean="0"/>
                <a:t>Population</a:t>
              </a:r>
              <a:r>
                <a:rPr lang="en-US" sz="1100" dirty="0" smtClean="0"/>
                <a:t> </a:t>
              </a:r>
              <a:r>
                <a:rPr lang="en-US" sz="1100" b="1" dirty="0" smtClean="0"/>
                <a:t>Statistics</a:t>
              </a:r>
            </a:p>
            <a:p>
              <a:pPr algn="ctr"/>
              <a:r>
                <a:rPr lang="en-US" sz="1100" b="1" dirty="0" smtClean="0"/>
                <a:t>Epidemiology</a:t>
              </a:r>
            </a:p>
            <a:p>
              <a:pPr algn="ctr"/>
              <a:r>
                <a:rPr lang="en-US" sz="1100" b="1" dirty="0" smtClean="0"/>
                <a:t>Evidence</a:t>
              </a:r>
              <a:endParaRPr lang="en-US" sz="1100" b="1" dirty="0"/>
            </a:p>
          </p:txBody>
        </p:sp>
        <p:grpSp>
          <p:nvGrpSpPr>
            <p:cNvPr id="23" name="Group 70"/>
            <p:cNvGrpSpPr/>
            <p:nvPr/>
          </p:nvGrpSpPr>
          <p:grpSpPr>
            <a:xfrm flipV="1">
              <a:off x="3391318" y="2254460"/>
              <a:ext cx="949567" cy="1209167"/>
              <a:chOff x="5612000" y="2054900"/>
              <a:chExt cx="1376626" cy="1982879"/>
            </a:xfrm>
          </p:grpSpPr>
          <p:cxnSp>
            <p:nvCxnSpPr>
              <p:cNvPr id="59" name="Curved Connector 58"/>
              <p:cNvCxnSpPr/>
              <p:nvPr/>
            </p:nvCxnSpPr>
            <p:spPr>
              <a:xfrm rot="10800000" flipV="1">
                <a:off x="5612000" y="2054900"/>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rot="10800000" flipV="1">
                <a:off x="5612000" y="2155803"/>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rot="10800000" flipV="1">
                <a:off x="5612001" y="2256706"/>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Curved Connector 61"/>
              <p:cNvCxnSpPr/>
              <p:nvPr/>
            </p:nvCxnSpPr>
            <p:spPr>
              <a:xfrm rot="10800000" flipV="1">
                <a:off x="5612001" y="2357609"/>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nvCxnSpPr>
            <p:spPr>
              <a:xfrm rot="10800000" flipV="1">
                <a:off x="5612001" y="2458512"/>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63"/>
              <p:cNvCxnSpPr/>
              <p:nvPr/>
            </p:nvCxnSpPr>
            <p:spPr>
              <a:xfrm rot="10800000" flipV="1">
                <a:off x="5612001" y="2559415"/>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rot="10800000" flipV="1">
                <a:off x="5612001" y="2660318"/>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Curved Connector 65"/>
              <p:cNvCxnSpPr/>
              <p:nvPr/>
            </p:nvCxnSpPr>
            <p:spPr>
              <a:xfrm rot="10800000" flipV="1">
                <a:off x="5612001" y="2761221"/>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Curved Connector 66"/>
              <p:cNvCxnSpPr/>
              <p:nvPr/>
            </p:nvCxnSpPr>
            <p:spPr>
              <a:xfrm rot="10800000" flipV="1">
                <a:off x="5612001" y="2862122"/>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4" name="Group 69"/>
            <p:cNvGrpSpPr/>
            <p:nvPr/>
          </p:nvGrpSpPr>
          <p:grpSpPr>
            <a:xfrm>
              <a:off x="5613685" y="3723219"/>
              <a:ext cx="1376626" cy="1982879"/>
              <a:chOff x="5628757" y="4247128"/>
              <a:chExt cx="1376626" cy="1982879"/>
            </a:xfrm>
          </p:grpSpPr>
          <p:cxnSp>
            <p:nvCxnSpPr>
              <p:cNvPr id="50" name="Curved Connector 49"/>
              <p:cNvCxnSpPr/>
              <p:nvPr/>
            </p:nvCxnSpPr>
            <p:spPr>
              <a:xfrm rot="10800000" flipH="1" flipV="1">
                <a:off x="5628758" y="4247128"/>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10800000" flipH="1" flipV="1">
                <a:off x="5628758" y="4348031"/>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p:nvPr/>
            </p:nvCxnSpPr>
            <p:spPr>
              <a:xfrm rot="10800000" flipH="1" flipV="1">
                <a:off x="5628757" y="4448934"/>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Curved Connector 52"/>
              <p:cNvCxnSpPr/>
              <p:nvPr/>
            </p:nvCxnSpPr>
            <p:spPr>
              <a:xfrm rot="10800000" flipH="1" flipV="1">
                <a:off x="5628757" y="4549837"/>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rot="10800000" flipH="1" flipV="1">
                <a:off x="5628757" y="4650740"/>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rot="10800000" flipH="1" flipV="1">
                <a:off x="5628757" y="4751643"/>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Curved Connector 55"/>
              <p:cNvCxnSpPr/>
              <p:nvPr/>
            </p:nvCxnSpPr>
            <p:spPr>
              <a:xfrm rot="10800000" flipH="1" flipV="1">
                <a:off x="5628757" y="4852546"/>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rot="10800000" flipH="1" flipV="1">
                <a:off x="5628757" y="4953449"/>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Curved Connector 57"/>
              <p:cNvCxnSpPr/>
              <p:nvPr/>
            </p:nvCxnSpPr>
            <p:spPr>
              <a:xfrm rot="10800000" flipH="1" flipV="1">
                <a:off x="5628757" y="5054350"/>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5" name="Group 81"/>
            <p:cNvGrpSpPr/>
            <p:nvPr/>
          </p:nvGrpSpPr>
          <p:grpSpPr>
            <a:xfrm flipV="1">
              <a:off x="3401372" y="3843774"/>
              <a:ext cx="931142" cy="1261069"/>
              <a:chOff x="5628757" y="4247128"/>
              <a:chExt cx="1376626" cy="1982879"/>
            </a:xfrm>
          </p:grpSpPr>
          <p:cxnSp>
            <p:nvCxnSpPr>
              <p:cNvPr id="41" name="Curved Connector 40"/>
              <p:cNvCxnSpPr/>
              <p:nvPr/>
            </p:nvCxnSpPr>
            <p:spPr>
              <a:xfrm rot="10800000" flipH="1" flipV="1">
                <a:off x="5628758" y="4247128"/>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0800000" flipH="1" flipV="1">
                <a:off x="5628758" y="4348031"/>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p:nvPr/>
            </p:nvCxnSpPr>
            <p:spPr>
              <a:xfrm rot="10800000" flipH="1" flipV="1">
                <a:off x="5628757" y="4448934"/>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0800000" flipH="1" flipV="1">
                <a:off x="5628757" y="4549837"/>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10800000" flipH="1" flipV="1">
                <a:off x="5628757" y="4650740"/>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rot="10800000" flipH="1" flipV="1">
                <a:off x="5628757" y="4751643"/>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rot="10800000" flipH="1" flipV="1">
                <a:off x="5628757" y="4852546"/>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rot="10800000" flipH="1" flipV="1">
                <a:off x="5628757" y="4953449"/>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Curved Connector 48"/>
              <p:cNvCxnSpPr/>
              <p:nvPr/>
            </p:nvCxnSpPr>
            <p:spPr>
              <a:xfrm rot="10800000" flipH="1" flipV="1">
                <a:off x="5628757" y="5054350"/>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6" name="Group 91"/>
            <p:cNvGrpSpPr/>
            <p:nvPr/>
          </p:nvGrpSpPr>
          <p:grpSpPr>
            <a:xfrm>
              <a:off x="5618699" y="1633149"/>
              <a:ext cx="1376626" cy="1982879"/>
              <a:chOff x="5612000" y="2054900"/>
              <a:chExt cx="1376626" cy="1982879"/>
            </a:xfrm>
          </p:grpSpPr>
          <p:cxnSp>
            <p:nvCxnSpPr>
              <p:cNvPr id="32" name="Curved Connector 31"/>
              <p:cNvCxnSpPr/>
              <p:nvPr/>
            </p:nvCxnSpPr>
            <p:spPr>
              <a:xfrm rot="10800000" flipV="1">
                <a:off x="5612000" y="2054900"/>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rot="10800000" flipV="1">
                <a:off x="5612000" y="2155803"/>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10800000" flipV="1">
                <a:off x="5612001" y="2256706"/>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rot="10800000" flipV="1">
                <a:off x="5612001" y="2357609"/>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rot="10800000" flipV="1">
                <a:off x="5612001" y="2458512"/>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p:nvPr/>
            </p:nvCxnSpPr>
            <p:spPr>
              <a:xfrm rot="10800000" flipV="1">
                <a:off x="5612001" y="2559415"/>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10800000" flipV="1">
                <a:off x="5612001" y="2660318"/>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p:nvPr/>
            </p:nvCxnSpPr>
            <p:spPr>
              <a:xfrm rot="10800000" flipV="1">
                <a:off x="5612001" y="2761221"/>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p:nvPr/>
            </p:nvCxnSpPr>
            <p:spPr>
              <a:xfrm rot="10800000" flipV="1">
                <a:off x="5612001" y="2862122"/>
                <a:ext cx="1376625" cy="11756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7" name="Group 101"/>
            <p:cNvGrpSpPr/>
            <p:nvPr/>
          </p:nvGrpSpPr>
          <p:grpSpPr>
            <a:xfrm>
              <a:off x="4336368" y="2458341"/>
              <a:ext cx="1299549" cy="2386658"/>
              <a:chOff x="2435456" y="2577400"/>
              <a:chExt cx="1299549" cy="2386658"/>
            </a:xfrm>
          </p:grpSpPr>
          <p:pic>
            <p:nvPicPr>
              <p:cNvPr id="30" name="Picture 7"/>
              <p:cNvPicPr>
                <a:picLocks noChangeAspect="1" noChangeArrowheads="1"/>
              </p:cNvPicPr>
              <p:nvPr/>
            </p:nvPicPr>
            <p:blipFill>
              <a:blip r:embed="rId4" cstate="print"/>
              <a:srcRect/>
              <a:stretch>
                <a:fillRect/>
              </a:stretch>
            </p:blipFill>
            <p:spPr bwMode="auto">
              <a:xfrm>
                <a:off x="2435456" y="2577400"/>
                <a:ext cx="1299549" cy="2386658"/>
              </a:xfrm>
              <a:prstGeom prst="rect">
                <a:avLst/>
              </a:prstGeom>
              <a:noFill/>
              <a:ln w="9525">
                <a:noFill/>
                <a:miter lim="800000"/>
                <a:headEnd/>
                <a:tailEnd/>
              </a:ln>
            </p:spPr>
          </p:pic>
          <p:pic>
            <p:nvPicPr>
              <p:cNvPr id="31" name="Picture 30" descr="iPhone_Weight.bmp"/>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484761" y="2792596"/>
                <a:ext cx="1189671" cy="1783583"/>
              </a:xfrm>
              <a:prstGeom prst="rect">
                <a:avLst/>
              </a:prstGeom>
            </p:spPr>
          </p:pic>
        </p:grpSp>
        <p:pic>
          <p:nvPicPr>
            <p:cNvPr id="28" name="Picture 39" descr="C:\Documents and Settings\gjochum\Local Settings\Temporary Internet Files\Content.IE5\AHLIEPNB\MP900410067[1].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591533" y="2650409"/>
              <a:ext cx="914400" cy="1370931"/>
            </a:xfrm>
            <a:prstGeom prst="rect">
              <a:avLst/>
            </a:prstGeom>
            <a:noFill/>
          </p:spPr>
        </p:pic>
        <p:pic>
          <p:nvPicPr>
            <p:cNvPr id="29" name="Picture 28" descr="Texas Advanced Computing Center (TACC).tiff"/>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7239000" y="4724400"/>
              <a:ext cx="1600200" cy="1095756"/>
            </a:xfrm>
            <a:prstGeom prst="rect">
              <a:avLst/>
            </a:prstGeom>
          </p:spPr>
        </p:pic>
      </p:grpSp>
      <p:sp>
        <p:nvSpPr>
          <p:cNvPr id="76" name="Rectangle 75"/>
          <p:cNvSpPr/>
          <p:nvPr/>
        </p:nvSpPr>
        <p:spPr>
          <a:xfrm>
            <a:off x="1363783" y="6412468"/>
            <a:ext cx="6400800" cy="369332"/>
          </a:xfrm>
          <a:prstGeom prst="rect">
            <a:avLst/>
          </a:prstGeom>
        </p:spPr>
        <p:txBody>
          <a:bodyPr wrap="square">
            <a:spAutoFit/>
          </a:bodyPr>
          <a:lstStyle/>
          <a:p>
            <a:pPr algn="ctr">
              <a:spcAft>
                <a:spcPts val="600"/>
              </a:spcAft>
            </a:pPr>
            <a:r>
              <a:rPr lang="en-US" dirty="0"/>
              <a:t>Cross-Directorate </a:t>
            </a:r>
            <a:r>
              <a:rPr lang="en-US" dirty="0" smtClean="0"/>
              <a:t>Program: CISE, ENG, and SBE</a:t>
            </a:r>
            <a:endParaRPr lang="en-US" dirty="0"/>
          </a:p>
        </p:txBody>
      </p:sp>
    </p:spTree>
    <p:extLst>
      <p:ext uri="{BB962C8B-B14F-4D97-AF65-F5344CB8AC3E}">
        <p14:creationId xmlns:p14="http://schemas.microsoft.com/office/powerpoint/2010/main" val="20907276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NITRD Senior Steering Group</a:t>
            </a:r>
            <a:endParaRPr lang="en-US" dirty="0"/>
          </a:p>
        </p:txBody>
      </p:sp>
      <p:sp>
        <p:nvSpPr>
          <p:cNvPr id="3" name="Content Placeholder 2"/>
          <p:cNvSpPr>
            <a:spLocks noGrp="1"/>
          </p:cNvSpPr>
          <p:nvPr>
            <p:ph idx="1"/>
          </p:nvPr>
        </p:nvSpPr>
        <p:spPr/>
        <p:txBody>
          <a:bodyPr>
            <a:noAutofit/>
          </a:bodyPr>
          <a:lstStyle/>
          <a:p>
            <a:pPr>
              <a:lnSpc>
                <a:spcPct val="110000"/>
              </a:lnSpc>
            </a:pPr>
            <a:r>
              <a:rPr lang="en-US" sz="2400" dirty="0" smtClean="0"/>
              <a:t>Federal SSG for CPS Launched in fall 2012</a:t>
            </a:r>
          </a:p>
          <a:p>
            <a:pPr>
              <a:lnSpc>
                <a:spcPct val="110000"/>
              </a:lnSpc>
            </a:pPr>
            <a:r>
              <a:rPr lang="en-US" sz="2400" dirty="0" smtClean="0"/>
              <a:t>Build partnership to advance US leadership in CPS across federal agencies</a:t>
            </a:r>
          </a:p>
          <a:p>
            <a:pPr>
              <a:lnSpc>
                <a:spcPct val="110000"/>
              </a:lnSpc>
            </a:pPr>
            <a:r>
              <a:rPr lang="en-US" sz="2400" dirty="0" smtClean="0"/>
              <a:t>NIST, USDA, DHS, DOT, DOD, DOE, NASA, NIH, …</a:t>
            </a:r>
          </a:p>
          <a:p>
            <a:pPr>
              <a:lnSpc>
                <a:spcPct val="110000"/>
              </a:lnSpc>
            </a:pPr>
            <a:endParaRPr lang="en-US" sz="2400" dirty="0"/>
          </a:p>
        </p:txBody>
      </p:sp>
    </p:spTree>
    <p:extLst>
      <p:ext uri="{BB962C8B-B14F-4D97-AF65-F5344CB8AC3E}">
        <p14:creationId xmlns:p14="http://schemas.microsoft.com/office/powerpoint/2010/main" val="131033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3668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90600" y="0"/>
            <a:ext cx="7162800" cy="1143000"/>
          </a:xfrm>
        </p:spPr>
        <p:txBody>
          <a:bodyPr>
            <a:normAutofit/>
          </a:bodyPr>
          <a:lstStyle/>
          <a:p>
            <a:pPr algn="ctr"/>
            <a:r>
              <a:rPr lang="en-US" dirty="0" smtClean="0">
                <a:ea typeface="ＭＳ Ｐゴシック" charset="-128"/>
                <a:cs typeface="ＭＳ Ｐゴシック" charset="-128"/>
              </a:rPr>
              <a:t>CPS Virtual Organization</a:t>
            </a:r>
            <a:endParaRPr lang="en-US" dirty="0">
              <a:solidFill>
                <a:srgbClr val="FFCC66"/>
              </a:solidFill>
              <a:latin typeface="Tahoma" charset="0"/>
              <a:ea typeface="ＭＳ Ｐゴシック" charset="0"/>
              <a:cs typeface="ＭＳ Ｐゴシック" charset="0"/>
            </a:endParaRPr>
          </a:p>
        </p:txBody>
      </p:sp>
      <p:sp>
        <p:nvSpPr>
          <p:cNvPr id="19459" name="Content Placeholder 2"/>
          <p:cNvSpPr>
            <a:spLocks noGrp="1"/>
          </p:cNvSpPr>
          <p:nvPr>
            <p:ph idx="1"/>
          </p:nvPr>
        </p:nvSpPr>
        <p:spPr>
          <a:xfrm>
            <a:off x="304800" y="1447800"/>
            <a:ext cx="6324600" cy="5073650"/>
          </a:xfrm>
        </p:spPr>
        <p:txBody>
          <a:bodyPr>
            <a:normAutofit fontScale="92500" lnSpcReduction="10000"/>
          </a:bodyPr>
          <a:lstStyle/>
          <a:p>
            <a:pPr eaLnBrk="1" hangingPunct="1">
              <a:lnSpc>
                <a:spcPct val="90000"/>
              </a:lnSpc>
            </a:pPr>
            <a:r>
              <a:rPr lang="en-US" sz="2200" b="1" dirty="0">
                <a:solidFill>
                  <a:srgbClr val="000000"/>
                </a:solidFill>
                <a:latin typeface="+mn-lt"/>
                <a:ea typeface="ＭＳ Ｐゴシック" charset="0"/>
                <a:cs typeface="ＭＳ Ｐゴシック" charset="0"/>
              </a:rPr>
              <a:t>Community Building</a:t>
            </a:r>
          </a:p>
          <a:p>
            <a:pPr lvl="1" eaLnBrk="1" hangingPunct="1">
              <a:lnSpc>
                <a:spcPct val="90000"/>
              </a:lnSpc>
            </a:pPr>
            <a:r>
              <a:rPr lang="en-US" sz="1900" dirty="0">
                <a:solidFill>
                  <a:srgbClr val="000000"/>
                </a:solidFill>
                <a:latin typeface="+mn-lt"/>
                <a:ea typeface="ＭＳ Ｐゴシック" charset="0"/>
              </a:rPr>
              <a:t>promoting collaboration and close interaction between </a:t>
            </a:r>
            <a:br>
              <a:rPr lang="en-US" sz="1900" dirty="0">
                <a:solidFill>
                  <a:srgbClr val="000000"/>
                </a:solidFill>
                <a:latin typeface="+mn-lt"/>
                <a:ea typeface="ＭＳ Ｐゴシック" charset="0"/>
              </a:rPr>
            </a:br>
            <a:r>
              <a:rPr lang="en-US" sz="1900" dirty="0">
                <a:solidFill>
                  <a:srgbClr val="000000"/>
                </a:solidFill>
                <a:latin typeface="+mn-lt"/>
                <a:ea typeface="ＭＳ Ｐゴシック" charset="0"/>
              </a:rPr>
              <a:t>academia, industry &amp; government</a:t>
            </a:r>
            <a:br>
              <a:rPr lang="en-US" sz="1900" dirty="0">
                <a:solidFill>
                  <a:srgbClr val="000000"/>
                </a:solidFill>
                <a:latin typeface="+mn-lt"/>
                <a:ea typeface="ＭＳ Ｐゴシック" charset="0"/>
              </a:rPr>
            </a:br>
            <a:endParaRPr lang="en-US" sz="1900" dirty="0">
              <a:solidFill>
                <a:srgbClr val="000000"/>
              </a:solidFill>
              <a:latin typeface="+mn-lt"/>
              <a:ea typeface="ＭＳ Ｐゴシック" charset="0"/>
            </a:endParaRPr>
          </a:p>
          <a:p>
            <a:pPr lvl="1" eaLnBrk="1" hangingPunct="1">
              <a:lnSpc>
                <a:spcPct val="90000"/>
              </a:lnSpc>
            </a:pPr>
            <a:r>
              <a:rPr lang="en-US" sz="1900" dirty="0">
                <a:solidFill>
                  <a:srgbClr val="000000"/>
                </a:solidFill>
                <a:latin typeface="+mn-lt"/>
                <a:ea typeface="ＭＳ Ｐゴシック" charset="0"/>
              </a:rPr>
              <a:t>facilitating interactions across technical disciplines &amp; across applications areas</a:t>
            </a:r>
            <a:br>
              <a:rPr lang="en-US" sz="1900" dirty="0">
                <a:solidFill>
                  <a:srgbClr val="000000"/>
                </a:solidFill>
                <a:latin typeface="+mn-lt"/>
                <a:ea typeface="ＭＳ Ｐゴシック" charset="0"/>
              </a:rPr>
            </a:br>
            <a:endParaRPr lang="en-US" sz="1900" dirty="0">
              <a:solidFill>
                <a:srgbClr val="000000"/>
              </a:solidFill>
              <a:latin typeface="+mn-lt"/>
              <a:ea typeface="ＭＳ Ｐゴシック" charset="0"/>
            </a:endParaRPr>
          </a:p>
          <a:p>
            <a:pPr lvl="1" eaLnBrk="1" hangingPunct="1">
              <a:lnSpc>
                <a:spcPct val="90000"/>
              </a:lnSpc>
            </a:pPr>
            <a:r>
              <a:rPr lang="en-US" sz="1900" dirty="0">
                <a:solidFill>
                  <a:srgbClr val="000000"/>
                </a:solidFill>
                <a:latin typeface="+mn-lt"/>
                <a:ea typeface="ＭＳ Ｐゴシック" charset="0"/>
              </a:rPr>
              <a:t>cross-fertilization of research in CPS </a:t>
            </a:r>
            <a:r>
              <a:rPr lang="en-US" sz="1900" dirty="0" smtClean="0">
                <a:solidFill>
                  <a:srgbClr val="000000"/>
                </a:solidFill>
                <a:latin typeface="+mn-lt"/>
                <a:ea typeface="ＭＳ Ｐゴシック" charset="0"/>
              </a:rPr>
              <a:t>core sciences </a:t>
            </a:r>
            <a:r>
              <a:rPr lang="en-US" sz="1900" dirty="0">
                <a:solidFill>
                  <a:srgbClr val="000000"/>
                </a:solidFill>
                <a:latin typeface="+mn-lt"/>
                <a:ea typeface="ＭＳ Ｐゴシック" charset="0"/>
              </a:rPr>
              <a:t>and applied research in domain- and mission-oriented problems in a multi-agency setting </a:t>
            </a:r>
            <a:br>
              <a:rPr lang="en-US" sz="1900" dirty="0">
                <a:solidFill>
                  <a:srgbClr val="000000"/>
                </a:solidFill>
                <a:latin typeface="+mn-lt"/>
                <a:ea typeface="ＭＳ Ｐゴシック" charset="0"/>
              </a:rPr>
            </a:br>
            <a:endParaRPr lang="en-US" sz="1900" dirty="0">
              <a:solidFill>
                <a:srgbClr val="000000"/>
              </a:solidFill>
              <a:latin typeface="+mn-lt"/>
              <a:ea typeface="ＭＳ Ｐゴシック" charset="0"/>
            </a:endParaRPr>
          </a:p>
          <a:p>
            <a:pPr eaLnBrk="1" hangingPunct="1">
              <a:lnSpc>
                <a:spcPct val="90000"/>
              </a:lnSpc>
            </a:pPr>
            <a:r>
              <a:rPr lang="en-US" sz="2200" b="1" dirty="0">
                <a:latin typeface="+mn-lt"/>
                <a:ea typeface="ＭＳ Ｐゴシック" charset="0"/>
                <a:cs typeface="ＭＳ Ｐゴシック" charset="0"/>
              </a:rPr>
              <a:t>Collaboration Support via </a:t>
            </a:r>
            <a:r>
              <a:rPr lang="en-US" sz="2200" b="1" dirty="0" smtClean="0">
                <a:latin typeface="+mn-lt"/>
                <a:ea typeface="ＭＳ Ｐゴシック" charset="0"/>
                <a:cs typeface="ＭＳ Ｐゴシック" charset="0"/>
              </a:rPr>
              <a:t>Portal</a:t>
            </a:r>
          </a:p>
          <a:p>
            <a:pPr lvl="1" eaLnBrk="1" hangingPunct="1">
              <a:lnSpc>
                <a:spcPct val="90000"/>
              </a:lnSpc>
            </a:pPr>
            <a:r>
              <a:rPr lang="en-US" sz="1900" dirty="0" smtClean="0">
                <a:latin typeface="+mn-lt"/>
                <a:ea typeface="ＭＳ Ｐゴシック" charset="0"/>
              </a:rPr>
              <a:t>information flow and awareness of CPS activities</a:t>
            </a:r>
            <a:br>
              <a:rPr lang="en-US" sz="1900" dirty="0" smtClean="0">
                <a:latin typeface="+mn-lt"/>
                <a:ea typeface="ＭＳ Ｐゴシック" charset="0"/>
              </a:rPr>
            </a:br>
            <a:endParaRPr lang="en-US" sz="1900" dirty="0" smtClean="0">
              <a:latin typeface="+mn-lt"/>
              <a:ea typeface="ＭＳ Ｐゴシック" charset="0"/>
            </a:endParaRPr>
          </a:p>
          <a:p>
            <a:pPr lvl="1" eaLnBrk="1" hangingPunct="1">
              <a:lnSpc>
                <a:spcPct val="90000"/>
              </a:lnSpc>
            </a:pPr>
            <a:r>
              <a:rPr lang="en-US" sz="1900" dirty="0" smtClean="0">
                <a:latin typeface="+mn-lt"/>
                <a:ea typeface="ＭＳ Ｐゴシック" charset="0"/>
              </a:rPr>
              <a:t>collaboration </a:t>
            </a:r>
            <a:r>
              <a:rPr lang="en-US" sz="1900" dirty="0">
                <a:latin typeface="+mn-lt"/>
                <a:ea typeface="ＭＳ Ｐゴシック" charset="0"/>
              </a:rPr>
              <a:t>and professional networking </a:t>
            </a:r>
            <a:br>
              <a:rPr lang="en-US" sz="1900" dirty="0">
                <a:latin typeface="+mn-lt"/>
                <a:ea typeface="ＭＳ Ｐゴシック" charset="0"/>
              </a:rPr>
            </a:br>
            <a:endParaRPr lang="en-US" sz="1900" dirty="0">
              <a:latin typeface="+mn-lt"/>
              <a:ea typeface="ＭＳ Ｐゴシック" charset="0"/>
            </a:endParaRPr>
          </a:p>
          <a:p>
            <a:pPr lvl="1" eaLnBrk="1" hangingPunct="1">
              <a:lnSpc>
                <a:spcPct val="90000"/>
              </a:lnSpc>
            </a:pPr>
            <a:r>
              <a:rPr lang="en-US" sz="1900" dirty="0">
                <a:latin typeface="+mn-lt"/>
                <a:ea typeface="ＭＳ Ｐゴシック" charset="0"/>
              </a:rPr>
              <a:t>knowledge repository to facilitate the open exchange of challenge problems, research results, tools, and educational materials </a:t>
            </a:r>
            <a:br>
              <a:rPr lang="en-US" sz="1900" dirty="0">
                <a:latin typeface="+mn-lt"/>
                <a:ea typeface="ＭＳ Ｐゴシック" charset="0"/>
              </a:rPr>
            </a:br>
            <a:endParaRPr lang="en-US" sz="1900" dirty="0">
              <a:latin typeface="+mn-lt"/>
              <a:ea typeface="ＭＳ Ｐゴシック" charset="0"/>
            </a:endParaRPr>
          </a:p>
        </p:txBody>
      </p:sp>
      <p:sp>
        <p:nvSpPr>
          <p:cNvPr id="19460" name="TextBox 5"/>
          <p:cNvSpPr txBox="1">
            <a:spLocks noChangeArrowheads="1"/>
          </p:cNvSpPr>
          <p:nvPr/>
        </p:nvSpPr>
        <p:spPr bwMode="auto">
          <a:xfrm>
            <a:off x="0" y="6469063"/>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600" dirty="0"/>
              <a:t>* Supporting CPS/NITRD community activities   </a:t>
            </a:r>
          </a:p>
        </p:txBody>
      </p:sp>
      <p:pic>
        <p:nvPicPr>
          <p:cNvPr id="1946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8423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477000" y="3207365"/>
            <a:ext cx="2362200" cy="338554"/>
          </a:xfrm>
          <a:prstGeom prst="rect">
            <a:avLst/>
          </a:prstGeom>
          <a:noFill/>
        </p:spPr>
        <p:txBody>
          <a:bodyPr wrap="square" rtlCol="0">
            <a:spAutoFit/>
          </a:bodyPr>
          <a:lstStyle/>
          <a:p>
            <a:pPr algn="ctr"/>
            <a:r>
              <a:rPr lang="en-US" sz="1600" dirty="0" smtClean="0">
                <a:solidFill>
                  <a:srgbClr val="0F6FC6"/>
                </a:solidFill>
              </a:rPr>
              <a:t>http://cps-vo.org</a:t>
            </a:r>
            <a:endParaRPr lang="en-US" sz="1600" dirty="0">
              <a:solidFill>
                <a:srgbClr val="0F6FC6"/>
              </a:solidFill>
            </a:endParaRPr>
          </a:p>
        </p:txBody>
      </p:sp>
      <p:sp>
        <p:nvSpPr>
          <p:cNvPr id="9" name="TextBox 8"/>
          <p:cNvSpPr txBox="1"/>
          <p:nvPr/>
        </p:nvSpPr>
        <p:spPr>
          <a:xfrm>
            <a:off x="6477000" y="3912275"/>
            <a:ext cx="23622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~1500+ users  increasing interest by other federal agencies to provide open source results and to increase interactions among research communities</a:t>
            </a:r>
            <a:endParaRPr lang="en-US" dirty="0"/>
          </a:p>
        </p:txBody>
      </p:sp>
      <p:pic>
        <p:nvPicPr>
          <p:cNvPr id="10" name="Picture 9"/>
          <p:cNvPicPr>
            <a:picLocks noChangeAspect="1"/>
          </p:cNvPicPr>
          <p:nvPr/>
        </p:nvPicPr>
        <p:blipFill>
          <a:blip r:embed="rId4"/>
          <a:stretch>
            <a:fillRect/>
          </a:stretch>
        </p:blipFill>
        <p:spPr>
          <a:xfrm>
            <a:off x="6578600" y="1168400"/>
            <a:ext cx="2108200" cy="2108200"/>
          </a:xfrm>
          <a:prstGeom prst="rect">
            <a:avLst/>
          </a:prstGeom>
        </p:spPr>
      </p:pic>
    </p:spTree>
    <p:extLst>
      <p:ext uri="{BB962C8B-B14F-4D97-AF65-F5344CB8AC3E}">
        <p14:creationId xmlns:p14="http://schemas.microsoft.com/office/powerpoint/2010/main" val="26493771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200" dirty="0" smtClean="0"/>
              <a:t>Enabling Smart Systems for the Future</a:t>
            </a:r>
            <a:endParaRPr lang="en-US" sz="3200" dirty="0"/>
          </a:p>
        </p:txBody>
      </p:sp>
      <p:sp>
        <p:nvSpPr>
          <p:cNvPr id="5" name="Content Placeholder 4"/>
          <p:cNvSpPr>
            <a:spLocks noGrp="1"/>
          </p:cNvSpPr>
          <p:nvPr>
            <p:ph idx="1"/>
          </p:nvPr>
        </p:nvSpPr>
        <p:spPr>
          <a:xfrm>
            <a:off x="228600" y="1265237"/>
            <a:ext cx="8534400" cy="3992563"/>
          </a:xfrm>
        </p:spPr>
        <p:txBody>
          <a:bodyPr>
            <a:noAutofit/>
          </a:bodyPr>
          <a:lstStyle/>
          <a:p>
            <a:pPr marL="342900" lvl="1" indent="-342900">
              <a:buFont typeface="Arial" pitchFamily="34" charset="0"/>
              <a:buChar char="•"/>
            </a:pPr>
            <a:r>
              <a:rPr lang="en-US" sz="2000" dirty="0"/>
              <a:t>Many of tomorrow’s </a:t>
            </a:r>
            <a:r>
              <a:rPr lang="en-US" sz="2000" b="1" dirty="0"/>
              <a:t>breakthroughs</a:t>
            </a:r>
            <a:r>
              <a:rPr lang="en-US" sz="2000" dirty="0"/>
              <a:t> will occur at </a:t>
            </a:r>
            <a:r>
              <a:rPr lang="en-US" sz="2000" dirty="0">
                <a:solidFill>
                  <a:srgbClr val="000000"/>
                </a:solidFill>
              </a:rPr>
              <a:t>the</a:t>
            </a:r>
            <a:r>
              <a:rPr lang="en-US" sz="2000" b="1" dirty="0">
                <a:solidFill>
                  <a:srgbClr val="000000"/>
                </a:solidFill>
              </a:rPr>
              <a:t> intersections of diverse disciplines</a:t>
            </a:r>
            <a:r>
              <a:rPr lang="en-US" sz="2000" b="1" dirty="0" smtClean="0">
                <a:solidFill>
                  <a:srgbClr val="000000"/>
                </a:solidFill>
              </a:rPr>
              <a:t>.</a:t>
            </a:r>
          </a:p>
          <a:p>
            <a:pPr marL="342900" lvl="1" indent="-342900">
              <a:buFont typeface="Arial" pitchFamily="34" charset="0"/>
              <a:buChar char="•"/>
            </a:pPr>
            <a:endParaRPr lang="en-US" sz="2000" dirty="0"/>
          </a:p>
          <a:p>
            <a:r>
              <a:rPr lang="en-US" sz="2000" dirty="0" smtClean="0">
                <a:latin typeface="Arial"/>
                <a:cs typeface="Arial"/>
              </a:rPr>
              <a:t>We need to invest in a </a:t>
            </a:r>
            <a:r>
              <a:rPr lang="en-US" sz="2000" b="1" dirty="0" smtClean="0">
                <a:latin typeface="Arial"/>
                <a:cs typeface="Arial"/>
              </a:rPr>
              <a:t>research pipeline</a:t>
            </a:r>
            <a:r>
              <a:rPr lang="en-US" sz="2000" dirty="0" smtClean="0">
                <a:latin typeface="Arial"/>
                <a:cs typeface="Arial"/>
              </a:rPr>
              <a:t> comprising </a:t>
            </a:r>
            <a:r>
              <a:rPr lang="en-US" sz="2000" dirty="0">
                <a:latin typeface="Arial"/>
                <a:cs typeface="Arial"/>
              </a:rPr>
              <a:t>of long-term foundational </a:t>
            </a:r>
            <a:r>
              <a:rPr lang="en-US" sz="2000" dirty="0" smtClean="0">
                <a:latin typeface="Arial"/>
                <a:cs typeface="Arial"/>
              </a:rPr>
              <a:t>research for cyber-physical systems, </a:t>
            </a:r>
            <a:r>
              <a:rPr lang="en-US" sz="2000" dirty="0">
                <a:latin typeface="Arial"/>
                <a:cs typeface="Arial"/>
              </a:rPr>
              <a:t>experimental </a:t>
            </a:r>
            <a:r>
              <a:rPr lang="en-US" sz="2000" dirty="0" smtClean="0">
                <a:latin typeface="Arial"/>
                <a:cs typeface="Arial"/>
              </a:rPr>
              <a:t>prototypes, </a:t>
            </a:r>
            <a:r>
              <a:rPr lang="en-US" sz="2000" dirty="0">
                <a:latin typeface="Arial"/>
                <a:cs typeface="Arial"/>
              </a:rPr>
              <a:t>and early </a:t>
            </a:r>
            <a:r>
              <a:rPr lang="en-US" sz="2000" dirty="0" smtClean="0">
                <a:latin typeface="Arial"/>
                <a:cs typeface="Arial"/>
              </a:rPr>
              <a:t>deployments to </a:t>
            </a:r>
            <a:r>
              <a:rPr lang="en-US" sz="2000" dirty="0">
                <a:latin typeface="Arial"/>
                <a:cs typeface="Arial"/>
              </a:rPr>
              <a:t>spur innovative applications.</a:t>
            </a:r>
          </a:p>
          <a:p>
            <a:endParaRPr lang="en-US" sz="2000" dirty="0" smtClean="0">
              <a:latin typeface="Arial"/>
              <a:cs typeface="Arial"/>
            </a:endParaRPr>
          </a:p>
          <a:p>
            <a:r>
              <a:rPr lang="en-US" sz="2000" dirty="0" smtClean="0">
                <a:latin typeface="Arial"/>
                <a:cs typeface="Arial"/>
              </a:rPr>
              <a:t>The CPS R&amp;D community will continue to have a </a:t>
            </a:r>
            <a:r>
              <a:rPr lang="en-US" sz="2000" b="1" dirty="0" smtClean="0">
                <a:latin typeface="Arial"/>
                <a:cs typeface="Arial"/>
              </a:rPr>
              <a:t>transformative and durable impact</a:t>
            </a:r>
            <a:r>
              <a:rPr lang="en-US" sz="2000" dirty="0" smtClean="0">
                <a:latin typeface="Arial"/>
                <a:cs typeface="Arial"/>
              </a:rPr>
              <a:t> on our national priorities.</a:t>
            </a:r>
          </a:p>
          <a:p>
            <a:endParaRPr lang="en-US" sz="2000" dirty="0" smtClean="0">
              <a:latin typeface="Arial"/>
              <a:cs typeface="Arial"/>
            </a:endParaRPr>
          </a:p>
          <a:p>
            <a:r>
              <a:rPr lang="en-US" sz="2000" dirty="0" smtClean="0">
                <a:latin typeface="Arial"/>
                <a:cs typeface="Arial"/>
              </a:rPr>
              <a:t>We, working with other federal agencies, are committed to foster </a:t>
            </a:r>
            <a:r>
              <a:rPr lang="en-US" sz="2000" dirty="0">
                <a:latin typeface="Arial"/>
                <a:cs typeface="Arial"/>
              </a:rPr>
              <a:t>this emerging, consolidating research community and to reinforce </a:t>
            </a:r>
            <a:r>
              <a:rPr lang="en-US" sz="2000" dirty="0" smtClean="0">
                <a:latin typeface="Arial"/>
                <a:cs typeface="Arial"/>
              </a:rPr>
              <a:t>its </a:t>
            </a:r>
            <a:r>
              <a:rPr lang="en-US" sz="2000" dirty="0">
                <a:latin typeface="Arial"/>
                <a:cs typeface="Arial"/>
              </a:rPr>
              <a:t>sustained role in advancing </a:t>
            </a:r>
            <a:r>
              <a:rPr lang="en-US" sz="2000" b="1" dirty="0" smtClean="0">
                <a:latin typeface="Arial"/>
                <a:cs typeface="Arial"/>
              </a:rPr>
              <a:t>frontiers of science and engineering innovation</a:t>
            </a:r>
            <a:r>
              <a:rPr lang="en-US" sz="2000" dirty="0" smtClean="0">
                <a:latin typeface="Arial"/>
                <a:cs typeface="Arial"/>
              </a:rPr>
              <a:t>.</a:t>
            </a:r>
          </a:p>
          <a:p>
            <a:endParaRPr lang="en-US" sz="2000" dirty="0">
              <a:latin typeface="Arial"/>
              <a:cs typeface="Arial"/>
            </a:endParaRPr>
          </a:p>
          <a:p>
            <a:r>
              <a:rPr lang="en-US" sz="2000" dirty="0" smtClean="0">
                <a:latin typeface="Arial"/>
                <a:cs typeface="Arial"/>
              </a:rPr>
              <a:t>A </a:t>
            </a:r>
            <a:r>
              <a:rPr lang="en-US" sz="2000" b="1" dirty="0" smtClean="0">
                <a:latin typeface="Arial"/>
                <a:cs typeface="Arial"/>
              </a:rPr>
              <a:t>vibrant discovery and innovation ecosystem </a:t>
            </a:r>
            <a:r>
              <a:rPr lang="en-US" sz="2000" dirty="0" smtClean="0">
                <a:latin typeface="Arial"/>
                <a:cs typeface="Arial"/>
              </a:rPr>
              <a:t>is critical to success.</a:t>
            </a:r>
            <a:endParaRPr lang="en-US" sz="2000" dirty="0">
              <a:latin typeface="Arial"/>
              <a:cs typeface="Arial"/>
            </a:endParaRPr>
          </a:p>
          <a:p>
            <a:endParaRPr lang="en-US" sz="2000" dirty="0" smtClean="0">
              <a:latin typeface="Arial"/>
              <a:cs typeface="Arial"/>
            </a:endParaRPr>
          </a:p>
          <a:p>
            <a:pPr lvl="1"/>
            <a:endParaRPr lang="en-US" sz="2000" dirty="0" smtClean="0">
              <a:latin typeface="Arial"/>
              <a:cs typeface="Arial"/>
            </a:endParaRPr>
          </a:p>
          <a:p>
            <a:endParaRPr lang="en-US" sz="2000" dirty="0" smtClean="0">
              <a:latin typeface="Arial"/>
              <a:cs typeface="Arial"/>
            </a:endParaRPr>
          </a:p>
          <a:p>
            <a:endParaRPr lang="en-US" sz="2000" dirty="0">
              <a:latin typeface="Arial"/>
              <a:cs typeface="Arial"/>
            </a:endParaRPr>
          </a:p>
        </p:txBody>
      </p:sp>
    </p:spTree>
    <p:extLst>
      <p:ext uri="{BB962C8B-B14F-4D97-AF65-F5344CB8AC3E}">
        <p14:creationId xmlns:p14="http://schemas.microsoft.com/office/powerpoint/2010/main" val="7975808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dirty="0" smtClean="0"/>
              <a:t>We need your help!</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56670481"/>
              </p:ext>
            </p:extLst>
          </p:nvPr>
        </p:nvGraphicFramePr>
        <p:xfrm>
          <a:off x="457200" y="1341437"/>
          <a:ext cx="85344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978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sf1.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5400" y="2199229"/>
            <a:ext cx="1828800" cy="1839371"/>
          </a:xfrm>
          <a:prstGeom prst="rect">
            <a:avLst/>
          </a:prstGeom>
        </p:spPr>
      </p:pic>
      <p:sp>
        <p:nvSpPr>
          <p:cNvPr id="7" name="TextBox 6"/>
          <p:cNvSpPr txBox="1"/>
          <p:nvPr/>
        </p:nvSpPr>
        <p:spPr>
          <a:xfrm>
            <a:off x="-960285" y="2044621"/>
            <a:ext cx="184666" cy="369332"/>
          </a:xfrm>
          <a:prstGeom prst="rect">
            <a:avLst/>
          </a:prstGeom>
          <a:noFill/>
        </p:spPr>
        <p:txBody>
          <a:bodyPr wrap="none" rtlCol="0">
            <a:spAutoFit/>
          </a:bodyPr>
          <a:lstStyle/>
          <a:p>
            <a:endParaRPr lang="en-US" dirty="0"/>
          </a:p>
        </p:txBody>
      </p:sp>
      <p:sp>
        <p:nvSpPr>
          <p:cNvPr id="9" name="TextBox 8"/>
          <p:cNvSpPr txBox="1"/>
          <p:nvPr/>
        </p:nvSpPr>
        <p:spPr>
          <a:xfrm>
            <a:off x="3276600" y="2362202"/>
            <a:ext cx="4648200" cy="1769715"/>
          </a:xfrm>
          <a:prstGeom prst="rect">
            <a:avLst/>
          </a:prstGeom>
          <a:noFill/>
        </p:spPr>
        <p:txBody>
          <a:bodyPr wrap="square" rtlCol="0">
            <a:spAutoFit/>
          </a:bodyPr>
          <a:lstStyle/>
          <a:p>
            <a:pPr algn="ctr">
              <a:spcAft>
                <a:spcPts val="3000"/>
              </a:spcAft>
            </a:pPr>
            <a:r>
              <a:rPr lang="en-US" sz="2800" b="1" i="1" dirty="0" smtClean="0">
                <a:solidFill>
                  <a:schemeClr val="tx2"/>
                </a:solidFill>
                <a:latin typeface="Arial"/>
                <a:cs typeface="Arial"/>
              </a:rPr>
              <a:t>Thanks!</a:t>
            </a:r>
            <a:endParaRPr lang="en-US" sz="2800" b="1" dirty="0" smtClean="0">
              <a:solidFill>
                <a:schemeClr val="tx2"/>
              </a:solidFill>
              <a:latin typeface="Arial"/>
              <a:cs typeface="Arial"/>
            </a:endParaRPr>
          </a:p>
          <a:p>
            <a:pPr algn="ctr"/>
            <a:r>
              <a:rPr lang="en-US" sz="2800" dirty="0" smtClean="0">
                <a:solidFill>
                  <a:schemeClr val="tx2"/>
                </a:solidFill>
                <a:latin typeface="Arial"/>
                <a:cs typeface="Arial"/>
                <a:hlinkClick r:id="rId4"/>
              </a:rPr>
              <a:t>fjahania@nsf.gov</a:t>
            </a:r>
            <a:endParaRPr lang="en-US" sz="2800" dirty="0" smtClean="0">
              <a:solidFill>
                <a:schemeClr val="tx2"/>
              </a:solidFill>
              <a:latin typeface="Arial"/>
              <a:cs typeface="Arial"/>
            </a:endParaRPr>
          </a:p>
          <a:p>
            <a:pPr algn="ctr"/>
            <a:endParaRPr lang="en-US" sz="2800" dirty="0">
              <a:solidFill>
                <a:schemeClr val="tx2"/>
              </a:solidFill>
              <a:latin typeface="Arial"/>
              <a:cs typeface="Arial"/>
            </a:endParaRPr>
          </a:p>
        </p:txBody>
      </p:sp>
    </p:spTree>
    <p:extLst>
      <p:ext uri="{BB962C8B-B14F-4D97-AF65-F5344CB8AC3E}">
        <p14:creationId xmlns:p14="http://schemas.microsoft.com/office/powerpoint/2010/main" val="31437644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Shutdown Story …</a:t>
            </a:r>
            <a:endParaRPr lang="en-US" dirty="0"/>
          </a:p>
        </p:txBody>
      </p:sp>
      <p:sp>
        <p:nvSpPr>
          <p:cNvPr id="3" name="Content Placeholder 2"/>
          <p:cNvSpPr>
            <a:spLocks noGrp="1"/>
          </p:cNvSpPr>
          <p:nvPr>
            <p:ph idx="1"/>
          </p:nvPr>
        </p:nvSpPr>
        <p:spPr>
          <a:xfrm>
            <a:off x="457200" y="1341437"/>
            <a:ext cx="8229600" cy="5364163"/>
          </a:xfrm>
        </p:spPr>
        <p:txBody>
          <a:bodyPr>
            <a:normAutofit fontScale="40000" lnSpcReduction="20000"/>
          </a:bodyPr>
          <a:lstStyle/>
          <a:p>
            <a:pPr marL="0" indent="0">
              <a:buNone/>
            </a:pPr>
            <a:r>
              <a:rPr lang="en-US" dirty="0"/>
              <a:t>From: ‪&lt;</a:t>
            </a:r>
            <a:r>
              <a:rPr lang="en-US" u="sng" dirty="0">
                <a:hlinkClick r:id="rId3"/>
              </a:rPr>
              <a:t>reporting@research.gov&gt;‬</a:t>
            </a:r>
          </a:p>
          <a:p>
            <a:pPr marL="0" indent="0">
              <a:buNone/>
            </a:pPr>
            <a:r>
              <a:rPr lang="en-US" dirty="0"/>
              <a:t>Date: Mon, Oct 14, 2013 at 11:04 PM</a:t>
            </a:r>
          </a:p>
          <a:p>
            <a:pPr marL="0" indent="0">
              <a:buNone/>
            </a:pPr>
            <a:r>
              <a:rPr lang="en-US" dirty="0"/>
              <a:t>Subject: Annual Project Report is OVERDUE for Award Number </a:t>
            </a:r>
            <a:r>
              <a:rPr lang="en-US" dirty="0" smtClean="0"/>
              <a:t>XXX</a:t>
            </a:r>
            <a:endParaRPr lang="en-US" dirty="0"/>
          </a:p>
          <a:p>
            <a:pPr marL="0" indent="0">
              <a:buNone/>
            </a:pPr>
            <a:r>
              <a:rPr lang="en-US" dirty="0"/>
              <a:t>To</a:t>
            </a:r>
            <a:r>
              <a:rPr lang="en-US" dirty="0" smtClean="0"/>
              <a:t>: XXX</a:t>
            </a:r>
            <a:endParaRPr lang="en-US" dirty="0"/>
          </a:p>
          <a:p>
            <a:pPr marL="0" indent="0">
              <a:buNone/>
            </a:pPr>
            <a:endParaRPr lang="en-US" dirty="0"/>
          </a:p>
          <a:p>
            <a:pPr marL="0" indent="0">
              <a:buNone/>
            </a:pPr>
            <a:r>
              <a:rPr lang="en-US" b="1" dirty="0"/>
              <a:t>Award Number</a:t>
            </a:r>
            <a:r>
              <a:rPr lang="en-US" b="1" dirty="0" smtClean="0"/>
              <a:t>:</a:t>
            </a:r>
            <a:r>
              <a:rPr lang="en-US" dirty="0"/>
              <a:t> </a:t>
            </a:r>
            <a:r>
              <a:rPr lang="en-US" dirty="0" smtClean="0"/>
              <a:t>XXX</a:t>
            </a:r>
            <a:endParaRPr lang="en-US" dirty="0"/>
          </a:p>
          <a:p>
            <a:pPr marL="0" indent="0">
              <a:buNone/>
            </a:pPr>
            <a:r>
              <a:rPr lang="en-US" b="1" dirty="0"/>
              <a:t>Project </a:t>
            </a:r>
            <a:r>
              <a:rPr lang="en-US" b="1" dirty="0" err="1"/>
              <a:t>Title:</a:t>
            </a:r>
            <a:r>
              <a:rPr lang="en-US" dirty="0" err="1"/>
              <a:t>Collaborative</a:t>
            </a:r>
            <a:r>
              <a:rPr lang="en-US" dirty="0"/>
              <a:t> </a:t>
            </a:r>
            <a:r>
              <a:rPr lang="en-US" dirty="0" smtClean="0"/>
              <a:t>Research: … </a:t>
            </a:r>
            <a:endParaRPr lang="en-US" dirty="0"/>
          </a:p>
          <a:p>
            <a:pPr marL="0" indent="0">
              <a:buNone/>
            </a:pPr>
            <a:r>
              <a:rPr lang="en-US" b="1" dirty="0"/>
              <a:t>Report Type:</a:t>
            </a:r>
            <a:r>
              <a:rPr lang="en-US" dirty="0"/>
              <a:t> Annual Project Report</a:t>
            </a:r>
          </a:p>
          <a:p>
            <a:pPr marL="0" indent="0">
              <a:buNone/>
            </a:pPr>
            <a:r>
              <a:rPr lang="en-US" b="1" dirty="0" smtClean="0"/>
              <a:t>PI:</a:t>
            </a:r>
            <a:r>
              <a:rPr lang="en-US" dirty="0"/>
              <a:t> </a:t>
            </a:r>
            <a:r>
              <a:rPr lang="en-US" dirty="0" smtClean="0"/>
              <a:t>XXX </a:t>
            </a:r>
            <a:endParaRPr lang="en-US" dirty="0"/>
          </a:p>
          <a:p>
            <a:pPr marL="0" indent="0">
              <a:buNone/>
            </a:pPr>
            <a:r>
              <a:rPr lang="en-US" b="1" dirty="0" err="1"/>
              <a:t>Awardee:</a:t>
            </a:r>
            <a:r>
              <a:rPr lang="en-US" dirty="0" err="1"/>
              <a:t>University</a:t>
            </a:r>
            <a:r>
              <a:rPr lang="en-US" dirty="0"/>
              <a:t> </a:t>
            </a:r>
            <a:r>
              <a:rPr lang="en-US" dirty="0" smtClean="0"/>
              <a:t>of XXX </a:t>
            </a:r>
            <a:endParaRPr lang="en-US" dirty="0"/>
          </a:p>
          <a:p>
            <a:pPr marL="0" indent="0">
              <a:buNone/>
            </a:pPr>
            <a:r>
              <a:rPr lang="en-US" b="1" dirty="0"/>
              <a:t>Program Officer </a:t>
            </a:r>
            <a:r>
              <a:rPr lang="en-US" b="1" dirty="0" err="1" smtClean="0"/>
              <a:t>Name:</a:t>
            </a:r>
            <a:r>
              <a:rPr lang="en-US" dirty="0" err="1" smtClean="0"/>
              <a:t>Rudolf</a:t>
            </a:r>
            <a:r>
              <a:rPr lang="en-US" dirty="0" smtClean="0"/>
              <a:t> </a:t>
            </a:r>
            <a:r>
              <a:rPr lang="en-US" dirty="0" err="1" smtClean="0"/>
              <a:t>Eigenmann</a:t>
            </a:r>
            <a:r>
              <a:rPr lang="en-US" dirty="0" smtClean="0"/>
              <a:t> </a:t>
            </a:r>
            <a:endParaRPr lang="en-US" dirty="0"/>
          </a:p>
          <a:p>
            <a:pPr marL="0" indent="0">
              <a:buNone/>
            </a:pPr>
            <a:r>
              <a:rPr lang="en-US" b="1" dirty="0" smtClean="0"/>
              <a:t>Program Officer Email:</a:t>
            </a:r>
            <a:r>
              <a:rPr lang="en-US" u="sng" dirty="0"/>
              <a:t> </a:t>
            </a:r>
            <a:r>
              <a:rPr lang="en-US" u="sng" dirty="0" err="1" smtClean="0"/>
              <a:t>XXX</a:t>
            </a:r>
            <a:r>
              <a:rPr lang="en-US" u="sng" dirty="0" err="1" smtClean="0">
                <a:hlinkClick r:id="rId4"/>
              </a:rPr>
              <a:t>@nsf.gov</a:t>
            </a:r>
            <a:endParaRPr lang="en-US" u="sng" dirty="0" smtClean="0">
              <a:hlinkClick r:id="rId4"/>
            </a:endParaRPr>
          </a:p>
          <a:p>
            <a:pPr marL="0" indent="0">
              <a:buNone/>
            </a:pPr>
            <a:r>
              <a:rPr lang="en-US" b="1" dirty="0" smtClean="0"/>
              <a:t>Program </a:t>
            </a:r>
            <a:r>
              <a:rPr lang="en-US" b="1" dirty="0"/>
              <a:t>Officer Phone </a:t>
            </a:r>
            <a:r>
              <a:rPr lang="en-US" b="1" dirty="0" smtClean="0"/>
              <a:t>Number: XXX</a:t>
            </a:r>
            <a:endParaRPr lang="en-US" u="sng" dirty="0">
              <a:hlinkClick r:id="rId5"/>
            </a:endParaRPr>
          </a:p>
          <a:p>
            <a:pPr marL="0" indent="0">
              <a:buNone/>
            </a:pPr>
            <a:endParaRPr lang="en-US" dirty="0"/>
          </a:p>
          <a:p>
            <a:pPr marL="0" indent="0">
              <a:buNone/>
            </a:pPr>
            <a:r>
              <a:rPr lang="en-US" dirty="0"/>
              <a:t>The annual project report for the award referenced above is now OVERDUE. Please login to </a:t>
            </a:r>
            <a:r>
              <a:rPr lang="en-US" u="sng" dirty="0">
                <a:hlinkClick r:id="rId6"/>
              </a:rPr>
              <a:t>Research.gov to prepare and submit the annual project report as soon as possible (</a:t>
            </a:r>
            <a:r>
              <a:rPr lang="en-US" u="sng" dirty="0">
                <a:hlinkClick r:id="rId7"/>
              </a:rPr>
              <a:t>https://reporting.research.gov/</a:t>
            </a:r>
            <a:r>
              <a:rPr lang="en-US" u="sng" dirty="0" smtClean="0">
                <a:hlinkClick r:id="rId7"/>
              </a:rPr>
              <a:t>fedAwardId/…)</a:t>
            </a:r>
            <a:endParaRPr lang="en-US" u="sng" dirty="0">
              <a:hlinkClick r:id="rId7"/>
            </a:endParaRPr>
          </a:p>
          <a:p>
            <a:pPr marL="0" indent="0">
              <a:buNone/>
            </a:pPr>
            <a:endParaRPr lang="en-US" dirty="0"/>
          </a:p>
          <a:p>
            <a:pPr marL="0" indent="0">
              <a:buNone/>
            </a:pPr>
            <a:r>
              <a:rPr lang="en-US" dirty="0"/>
              <a:t>As stipulated in the applicable award terms and conditions [NSF </a:t>
            </a:r>
            <a:r>
              <a:rPr lang="en-US" i="1" dirty="0"/>
              <a:t>Agency Specific Requirements</a:t>
            </a:r>
            <a:r>
              <a:rPr lang="en-US" dirty="0"/>
              <a:t> to the </a:t>
            </a:r>
            <a:r>
              <a:rPr lang="en-US" i="1" dirty="0"/>
              <a:t>Research Terms and Conditions</a:t>
            </a:r>
            <a:r>
              <a:rPr lang="en-US" dirty="0"/>
              <a:t> or other applicable terms named in the NSF award notice], the award referenced above requires the submission of an annual project report at least 90 days prior to the end of the current budget period.</a:t>
            </a:r>
          </a:p>
          <a:p>
            <a:pPr marL="0" indent="0">
              <a:buNone/>
            </a:pPr>
            <a:endParaRPr lang="en-US" dirty="0"/>
          </a:p>
          <a:p>
            <a:pPr marL="0" indent="0">
              <a:buNone/>
            </a:pPr>
            <a:r>
              <a:rPr lang="en-US" dirty="0"/>
              <a:t>Please note that interim reports do not qualify as annual reports and do not fulfill the annual report submission requirement.</a:t>
            </a:r>
          </a:p>
          <a:p>
            <a:pPr marL="0" indent="0">
              <a:buNone/>
            </a:pPr>
            <a:endParaRPr lang="en-US" dirty="0" smtClean="0"/>
          </a:p>
          <a:p>
            <a:pPr marL="0" indent="0">
              <a:buNone/>
            </a:pPr>
            <a:endParaRPr lang="en-US" dirty="0"/>
          </a:p>
          <a:p>
            <a:pPr marL="0" indent="0">
              <a:buNone/>
            </a:pPr>
            <a:r>
              <a:rPr lang="en-US" dirty="0"/>
              <a:t>Failure to submit timely reports will delay NSF review and processing of pending proposals for all identified PIs and </a:t>
            </a:r>
            <a:r>
              <a:rPr lang="en-US" dirty="0" err="1"/>
              <a:t>coPIs</a:t>
            </a:r>
            <a:r>
              <a:rPr lang="en-US" dirty="0"/>
              <a:t> on this award. It will also delay processing of administrative actions, including, but not limited to, no cost extensions. In the case of continuing grants, failure to submit timely reports may delay processing of funding increments.</a:t>
            </a:r>
          </a:p>
          <a:p>
            <a:pPr marL="0" indent="0">
              <a:buNone/>
            </a:pPr>
            <a:endParaRPr lang="en-US" dirty="0"/>
          </a:p>
          <a:p>
            <a:pPr marL="0" indent="0">
              <a:buNone/>
            </a:pPr>
            <a:endParaRPr lang="en-US" dirty="0"/>
          </a:p>
          <a:p>
            <a:pPr marL="0" indent="0">
              <a:buNone/>
            </a:pPr>
            <a:r>
              <a:rPr lang="en-US" dirty="0"/>
              <a:t>Please DO NOT REPLY TO THIS MESSAGE. This e-mail was sent from an address that cannot accept incoming e-mail. If you have any questions about this project report, contact the Program Officer listed above.</a:t>
            </a:r>
          </a:p>
          <a:p>
            <a:pPr marL="0" indent="0">
              <a:buNone/>
            </a:pPr>
            <a:r>
              <a:rPr lang="en-US" dirty="0"/>
              <a:t> </a:t>
            </a:r>
          </a:p>
          <a:p>
            <a:pPr marL="0" indent="0">
              <a:buNone/>
            </a:pPr>
            <a:endParaRPr lang="en-US" dirty="0"/>
          </a:p>
        </p:txBody>
      </p:sp>
      <p:sp>
        <p:nvSpPr>
          <p:cNvPr id="4" name="Oval 3"/>
          <p:cNvSpPr/>
          <p:nvPr/>
        </p:nvSpPr>
        <p:spPr>
          <a:xfrm>
            <a:off x="3810000" y="3276600"/>
            <a:ext cx="1143000" cy="533400"/>
          </a:xfrm>
          <a:prstGeom prst="ellipse">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219200" y="4267200"/>
            <a:ext cx="2057400" cy="533400"/>
          </a:xfrm>
          <a:prstGeom prst="ellipse">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57200" y="4724400"/>
            <a:ext cx="1143000" cy="533400"/>
          </a:xfrm>
          <a:prstGeom prst="ellipse">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1000" y="5410200"/>
            <a:ext cx="2819400" cy="533400"/>
          </a:xfrm>
          <a:prstGeom prst="ellipse">
            <a:avLst/>
          </a:prstGeom>
          <a:no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6220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1720840"/>
            <a:ext cx="4876800" cy="3785652"/>
          </a:xfrm>
          <a:prstGeom prst="rect">
            <a:avLst/>
          </a:prstGeom>
          <a:ln>
            <a:solidFill>
              <a:schemeClr val="tx1"/>
            </a:solidFill>
          </a:ln>
        </p:spPr>
        <p:txBody>
          <a:bodyPr wrap="square">
            <a:spAutoFit/>
          </a:bodyPr>
          <a:lstStyle/>
          <a:p>
            <a:r>
              <a:rPr lang="en-US" sz="2400" dirty="0" smtClean="0"/>
              <a:t>Due </a:t>
            </a:r>
            <a:r>
              <a:rPr lang="en-US" sz="2400" dirty="0"/>
              <a:t>to the lapse in government funding, National Science Foundation websites and business applications, including </a:t>
            </a:r>
            <a:r>
              <a:rPr lang="en-US" sz="2400" dirty="0" err="1"/>
              <a:t>NSF.gov</a:t>
            </a:r>
            <a:r>
              <a:rPr lang="en-US" sz="2400" dirty="0"/>
              <a:t>, </a:t>
            </a:r>
            <a:r>
              <a:rPr lang="en-US" sz="2400" dirty="0" err="1"/>
              <a:t>FastLane</a:t>
            </a:r>
            <a:r>
              <a:rPr lang="en-US" sz="2400" dirty="0"/>
              <a:t>, and </a:t>
            </a:r>
            <a:r>
              <a:rPr lang="en-US" sz="2400" dirty="0" err="1"/>
              <a:t>Research.gov</a:t>
            </a:r>
            <a:r>
              <a:rPr lang="en-US" sz="2400" dirty="0"/>
              <a:t> will be unavailable until further notice. We sincerely regret this inconvenience. </a:t>
            </a:r>
            <a:endParaRPr lang="en-US" sz="2400" dirty="0" smtClean="0"/>
          </a:p>
          <a:p>
            <a:endParaRPr lang="en-US" sz="2400" dirty="0"/>
          </a:p>
          <a:p>
            <a:r>
              <a:rPr lang="en-US" sz="2400" dirty="0" smtClean="0"/>
              <a:t>…</a:t>
            </a:r>
            <a:r>
              <a:rPr lang="en-US" sz="2400" dirty="0"/>
              <a:t>     	</a:t>
            </a:r>
          </a:p>
        </p:txBody>
      </p:sp>
      <p:pic>
        <p:nvPicPr>
          <p:cNvPr id="5" name="Picture 4"/>
          <p:cNvPicPr>
            <a:picLocks noChangeAspect="1"/>
          </p:cNvPicPr>
          <p:nvPr/>
        </p:nvPicPr>
        <p:blipFill>
          <a:blip r:embed="rId3"/>
          <a:stretch>
            <a:fillRect/>
          </a:stretch>
        </p:blipFill>
        <p:spPr>
          <a:xfrm>
            <a:off x="1981200" y="381000"/>
            <a:ext cx="5257800" cy="1016000"/>
          </a:xfrm>
          <a:prstGeom prst="rect">
            <a:avLst/>
          </a:prstGeom>
        </p:spPr>
      </p:pic>
    </p:spTree>
    <p:extLst>
      <p:ext uri="{BB962C8B-B14F-4D97-AF65-F5344CB8AC3E}">
        <p14:creationId xmlns:p14="http://schemas.microsoft.com/office/powerpoint/2010/main" val="36734694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
            <a:ext cx="9144000" cy="1815841"/>
          </a:xfrm>
          <a:prstGeom prst="rect">
            <a:avLst/>
          </a:prstGeom>
          <a:solidFill>
            <a:schemeClr val="tx1"/>
          </a:solidFill>
          <a:ln>
            <a:solidFill>
              <a:schemeClr val="tx1"/>
            </a:solidFill>
          </a:ln>
        </p:spPr>
        <p:txBody>
          <a:bodyPr wrap="square" lIns="91398" tIns="45700" rIns="91398" bIns="45700" rtlCol="0">
            <a:spAutoFit/>
          </a:bodyPr>
          <a:lstStyle/>
          <a:p>
            <a:pPr lvl="0" algn="ctr"/>
            <a:endParaRPr lang="en-US" sz="1000" b="1" i="1" dirty="0">
              <a:solidFill>
                <a:schemeClr val="accent4">
                  <a:lumMod val="20000"/>
                  <a:lumOff val="80000"/>
                </a:schemeClr>
              </a:solidFill>
            </a:endParaRPr>
          </a:p>
          <a:p>
            <a:pPr algn="ctr"/>
            <a:r>
              <a:rPr lang="en-US" sz="1000" dirty="0" smtClean="0">
                <a:solidFill>
                  <a:schemeClr val="accent4">
                    <a:lumMod val="20000"/>
                    <a:lumOff val="80000"/>
                  </a:schemeClr>
                </a:solidFill>
                <a:latin typeface="Bangla MN"/>
                <a:cs typeface="Bangla MN"/>
              </a:rPr>
              <a:t> </a:t>
            </a:r>
            <a:endParaRPr lang="en-US" sz="1000" dirty="0">
              <a:solidFill>
                <a:schemeClr val="accent4">
                  <a:lumMod val="20000"/>
                  <a:lumOff val="80000"/>
                </a:schemeClr>
              </a:solidFill>
              <a:latin typeface="Bangla MN"/>
              <a:cs typeface="Bangla MN"/>
            </a:endParaRPr>
          </a:p>
          <a:p>
            <a:pPr algn="ctr"/>
            <a:r>
              <a:rPr lang="en-US" sz="3200" b="1" i="1" dirty="0">
                <a:solidFill>
                  <a:srgbClr val="FFFF00"/>
                </a:solidFill>
                <a:latin typeface="Bell MT"/>
                <a:cs typeface="Bell MT"/>
              </a:rPr>
              <a:t>The melding </a:t>
            </a:r>
            <a:r>
              <a:rPr lang="en-US" sz="3200" b="1" i="1" dirty="0" smtClean="0">
                <a:solidFill>
                  <a:srgbClr val="FFFF00"/>
                </a:solidFill>
                <a:latin typeface="Bell MT"/>
                <a:cs typeface="Bell MT"/>
              </a:rPr>
              <a:t>of the </a:t>
            </a:r>
            <a:r>
              <a:rPr lang="en-US" sz="3200" b="1" i="1" dirty="0">
                <a:solidFill>
                  <a:srgbClr val="FFFF00"/>
                </a:solidFill>
                <a:latin typeface="Bell MT"/>
                <a:cs typeface="Bell MT"/>
              </a:rPr>
              <a:t>cyber and physical worlds enables </a:t>
            </a:r>
          </a:p>
          <a:p>
            <a:pPr algn="ctr"/>
            <a:r>
              <a:rPr lang="en-US" sz="3200" b="1" i="1" dirty="0">
                <a:solidFill>
                  <a:srgbClr val="FFFF00"/>
                </a:solidFill>
                <a:latin typeface="Bell MT"/>
                <a:cs typeface="Bell MT"/>
              </a:rPr>
              <a:t>smart systems all around us.</a:t>
            </a:r>
          </a:p>
          <a:p>
            <a:pPr lvl="0" algn="ctr"/>
            <a:endParaRPr lang="en-US" sz="2800" b="1" i="1" dirty="0">
              <a:solidFill>
                <a:schemeClr val="accent4">
                  <a:lumMod val="20000"/>
                  <a:lumOff val="80000"/>
                </a:schemeClr>
              </a:solidFill>
            </a:endParaRPr>
          </a:p>
        </p:txBody>
      </p:sp>
      <p:pic>
        <p:nvPicPr>
          <p:cNvPr id="4" name="Picture 3" descr="lifecritical-imag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56448"/>
            <a:ext cx="9144000" cy="5253975"/>
          </a:xfrm>
          <a:prstGeom prst="rect">
            <a:avLst/>
          </a:prstGeom>
        </p:spPr>
      </p:pic>
      <p:sp>
        <p:nvSpPr>
          <p:cNvPr id="6" name="TextBox 5"/>
          <p:cNvSpPr txBox="1"/>
          <p:nvPr/>
        </p:nvSpPr>
        <p:spPr>
          <a:xfrm>
            <a:off x="0" y="6794958"/>
            <a:ext cx="2209800" cy="215403"/>
          </a:xfrm>
          <a:prstGeom prst="rect">
            <a:avLst/>
          </a:prstGeom>
          <a:noFill/>
        </p:spPr>
        <p:txBody>
          <a:bodyPr wrap="square" lIns="91398" tIns="45700" rIns="91398" bIns="45700" rtlCol="0">
            <a:spAutoFit/>
          </a:bodyPr>
          <a:lstStyle/>
          <a:p>
            <a:r>
              <a:rPr lang="en-US" sz="800" b="1" dirty="0">
                <a:solidFill>
                  <a:schemeClr val="bg1"/>
                </a:solidFill>
              </a:rPr>
              <a:t>Credit: Theory Matters, SIGACT CATCS</a:t>
            </a:r>
          </a:p>
        </p:txBody>
      </p:sp>
    </p:spTree>
    <p:extLst>
      <p:ext uri="{BB962C8B-B14F-4D97-AF65-F5344CB8AC3E}">
        <p14:creationId xmlns:p14="http://schemas.microsoft.com/office/powerpoint/2010/main" val="86657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critical-image.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756426"/>
            <a:ext cx="9144000" cy="5253975"/>
          </a:xfrm>
          <a:prstGeom prst="rect">
            <a:avLst/>
          </a:prstGeom>
        </p:spPr>
      </p:pic>
      <p:sp>
        <p:nvSpPr>
          <p:cNvPr id="5" name="TextBox 4"/>
          <p:cNvSpPr txBox="1"/>
          <p:nvPr/>
        </p:nvSpPr>
        <p:spPr>
          <a:xfrm>
            <a:off x="0" y="-76200"/>
            <a:ext cx="9144000" cy="1938992"/>
          </a:xfrm>
          <a:prstGeom prst="rect">
            <a:avLst/>
          </a:prstGeom>
          <a:solidFill>
            <a:schemeClr val="tx1"/>
          </a:solidFill>
          <a:ln>
            <a:solidFill>
              <a:schemeClr val="tx1"/>
            </a:solidFill>
          </a:ln>
        </p:spPr>
        <p:txBody>
          <a:bodyPr wrap="square" rtlCol="0">
            <a:spAutoFit/>
          </a:bodyPr>
          <a:lstStyle/>
          <a:p>
            <a:pPr algn="ctr"/>
            <a:r>
              <a:rPr lang="en-US" sz="3000" i="1" dirty="0" smtClean="0">
                <a:solidFill>
                  <a:srgbClr val="FFFF00"/>
                </a:solidFill>
                <a:latin typeface="Bell MT"/>
                <a:cs typeface="Bell MT"/>
              </a:rPr>
              <a:t>How </a:t>
            </a:r>
            <a:r>
              <a:rPr lang="en-US" sz="3000" i="1" dirty="0">
                <a:solidFill>
                  <a:srgbClr val="FFFF00"/>
                </a:solidFill>
                <a:latin typeface="Bell MT"/>
                <a:cs typeface="Bell MT"/>
              </a:rPr>
              <a:t>can we </a:t>
            </a:r>
            <a:r>
              <a:rPr lang="en-US" sz="3000" i="1" dirty="0" smtClean="0">
                <a:solidFill>
                  <a:srgbClr val="FFFF00"/>
                </a:solidFill>
                <a:latin typeface="Bell MT"/>
                <a:cs typeface="Bell MT"/>
              </a:rPr>
              <a:t>design, build and verify reliable, predictable, </a:t>
            </a:r>
          </a:p>
          <a:p>
            <a:pPr algn="ctr"/>
            <a:r>
              <a:rPr lang="en-US" sz="3000" i="1" dirty="0" smtClean="0">
                <a:solidFill>
                  <a:srgbClr val="FFFF00"/>
                </a:solidFill>
                <a:latin typeface="Bell MT"/>
                <a:cs typeface="Bell MT"/>
              </a:rPr>
              <a:t>safe and secure cyber-physical systems </a:t>
            </a:r>
            <a:r>
              <a:rPr lang="en-US" sz="3000" i="1" dirty="0">
                <a:solidFill>
                  <a:srgbClr val="FFFF00"/>
                </a:solidFill>
                <a:latin typeface="Bell MT"/>
                <a:cs typeface="Bell MT"/>
              </a:rPr>
              <a:t>upon </a:t>
            </a:r>
            <a:r>
              <a:rPr lang="en-US" sz="3000" i="1" dirty="0" smtClean="0">
                <a:solidFill>
                  <a:srgbClr val="FFFF00"/>
                </a:solidFill>
                <a:latin typeface="Bell MT"/>
                <a:cs typeface="Bell MT"/>
              </a:rPr>
              <a:t>which</a:t>
            </a:r>
          </a:p>
          <a:p>
            <a:pPr algn="ctr"/>
            <a:r>
              <a:rPr lang="en-US" sz="3000" i="1" dirty="0" smtClean="0">
                <a:solidFill>
                  <a:srgbClr val="FFFF00"/>
                </a:solidFill>
                <a:latin typeface="Bell MT"/>
                <a:cs typeface="Bell MT"/>
              </a:rPr>
              <a:t>people </a:t>
            </a:r>
            <a:r>
              <a:rPr lang="en-US" sz="3000" i="1" dirty="0">
                <a:solidFill>
                  <a:srgbClr val="FFFF00"/>
                </a:solidFill>
                <a:latin typeface="Bell MT"/>
                <a:cs typeface="Bell MT"/>
              </a:rPr>
              <a:t>can - and will </a:t>
            </a:r>
            <a:r>
              <a:rPr lang="en-US" sz="3000" i="1" dirty="0" smtClean="0">
                <a:solidFill>
                  <a:srgbClr val="FFFF00"/>
                </a:solidFill>
                <a:latin typeface="Bell MT"/>
                <a:cs typeface="Bell MT"/>
              </a:rPr>
              <a:t>- </a:t>
            </a:r>
            <a:r>
              <a:rPr lang="en-US" sz="3000" i="1" dirty="0">
                <a:solidFill>
                  <a:srgbClr val="FFFF00"/>
                </a:solidFill>
                <a:latin typeface="Bell MT"/>
                <a:cs typeface="Bell MT"/>
              </a:rPr>
              <a:t>bet their </a:t>
            </a:r>
            <a:r>
              <a:rPr lang="en-US" sz="3000" i="1" dirty="0" smtClean="0">
                <a:solidFill>
                  <a:srgbClr val="FFFF00"/>
                </a:solidFill>
                <a:latin typeface="Bell MT"/>
                <a:cs typeface="Bell MT"/>
              </a:rPr>
              <a:t>lives?</a:t>
            </a:r>
          </a:p>
          <a:p>
            <a:pPr algn="ctr"/>
            <a:endParaRPr lang="en-US" sz="3000" b="1" dirty="0">
              <a:solidFill>
                <a:srgbClr val="FF0000"/>
              </a:solidFill>
            </a:endParaRPr>
          </a:p>
        </p:txBody>
      </p:sp>
      <p:sp>
        <p:nvSpPr>
          <p:cNvPr id="7" name="TextBox 6"/>
          <p:cNvSpPr txBox="1"/>
          <p:nvPr/>
        </p:nvSpPr>
        <p:spPr>
          <a:xfrm>
            <a:off x="0" y="6718756"/>
            <a:ext cx="4050618" cy="215444"/>
          </a:xfrm>
          <a:prstGeom prst="rect">
            <a:avLst/>
          </a:prstGeom>
          <a:noFill/>
        </p:spPr>
        <p:txBody>
          <a:bodyPr wrap="square" rtlCol="0">
            <a:spAutoFit/>
          </a:bodyPr>
          <a:lstStyle/>
          <a:p>
            <a:r>
              <a:rPr lang="en-US" sz="800" dirty="0" smtClean="0">
                <a:solidFill>
                  <a:schemeClr val="bg1"/>
                </a:solidFill>
              </a:rPr>
              <a:t>Image Credit: CCC and SIGACT CATCS</a:t>
            </a:r>
            <a:endParaRPr lang="en-US" sz="800" dirty="0">
              <a:solidFill>
                <a:schemeClr val="bg1"/>
              </a:solidFill>
            </a:endParaRPr>
          </a:p>
        </p:txBody>
      </p:sp>
    </p:spTree>
    <p:extLst>
      <p:ext uri="{BB962C8B-B14F-4D97-AF65-F5344CB8AC3E}">
        <p14:creationId xmlns:p14="http://schemas.microsoft.com/office/powerpoint/2010/main" val="21778743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763000" cy="990600"/>
          </a:xfrm>
        </p:spPr>
        <p:txBody>
          <a:bodyPr>
            <a:noAutofit/>
          </a:bodyPr>
          <a:lstStyle/>
          <a:p>
            <a:pPr algn="ctr"/>
            <a:r>
              <a:rPr lang="en-US" b="1" dirty="0" smtClean="0"/>
              <a:t>CPS and National Priorities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5218775"/>
              </p:ext>
            </p:extLst>
          </p:nvPr>
        </p:nvGraphicFramePr>
        <p:xfrm>
          <a:off x="228600" y="685800"/>
          <a:ext cx="8763000" cy="652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2908756"/>
            <a:ext cx="1600200" cy="215444"/>
          </a:xfrm>
          <a:prstGeom prst="rect">
            <a:avLst/>
          </a:prstGeom>
          <a:noFill/>
        </p:spPr>
        <p:txBody>
          <a:bodyPr wrap="square" rtlCol="0">
            <a:spAutoFit/>
          </a:bodyPr>
          <a:lstStyle/>
          <a:p>
            <a:pPr algn="ctr"/>
            <a:r>
              <a:rPr lang="en-US" sz="800" dirty="0" smtClean="0">
                <a:latin typeface="Arial"/>
                <a:cs typeface="Arial"/>
              </a:rPr>
              <a:t>Image Credit</a:t>
            </a:r>
            <a:r>
              <a:rPr lang="en-US" sz="800" dirty="0">
                <a:latin typeface="Arial"/>
                <a:cs typeface="Arial"/>
              </a:rPr>
              <a:t>: </a:t>
            </a:r>
            <a:r>
              <a:rPr lang="en-US" sz="800" i="1" dirty="0">
                <a:latin typeface="Arial"/>
                <a:cs typeface="Arial"/>
              </a:rPr>
              <a:t>MicroStrain, Inc.</a:t>
            </a:r>
          </a:p>
        </p:txBody>
      </p:sp>
      <p:sp>
        <p:nvSpPr>
          <p:cNvPr id="6" name="Rectangle 5"/>
          <p:cNvSpPr>
            <a:spLocks noChangeArrowheads="1"/>
          </p:cNvSpPr>
          <p:nvPr/>
        </p:nvSpPr>
        <p:spPr bwMode="auto">
          <a:xfrm>
            <a:off x="2514600" y="2908756"/>
            <a:ext cx="1981200" cy="215444"/>
          </a:xfrm>
          <a:prstGeom prst="rect">
            <a:avLst/>
          </a:prstGeom>
          <a:noFill/>
          <a:ln w="9525">
            <a:noFill/>
            <a:miter lim="800000"/>
            <a:headEnd/>
            <a:tailEnd/>
          </a:ln>
        </p:spPr>
        <p:txBody>
          <a:bodyPr wrap="square">
            <a:spAutoFit/>
          </a:bodyPr>
          <a:lstStyle/>
          <a:p>
            <a:pPr algn="ctr"/>
            <a:r>
              <a:rPr lang="en-US" sz="800" dirty="0" smtClean="0">
                <a:solidFill>
                  <a:schemeClr val="bg1"/>
                </a:solidFill>
                <a:latin typeface="Arial"/>
                <a:cs typeface="Arial"/>
              </a:rPr>
              <a:t>Image Credit: </a:t>
            </a:r>
            <a:r>
              <a:rPr lang="en-US" sz="800" i="1" dirty="0" smtClean="0">
                <a:solidFill>
                  <a:schemeClr val="bg1"/>
                </a:solidFill>
                <a:latin typeface="Arial"/>
                <a:cs typeface="Arial"/>
              </a:rPr>
              <a:t>Nicolle </a:t>
            </a:r>
            <a:r>
              <a:rPr lang="en-US" sz="800" i="1" dirty="0">
                <a:solidFill>
                  <a:schemeClr val="bg1"/>
                </a:solidFill>
                <a:latin typeface="Arial"/>
                <a:cs typeface="Arial"/>
              </a:rPr>
              <a:t>Rager Fuller, </a:t>
            </a:r>
            <a:r>
              <a:rPr lang="en-US" sz="800" i="1" dirty="0" smtClean="0">
                <a:solidFill>
                  <a:schemeClr val="bg1"/>
                </a:solidFill>
                <a:latin typeface="Arial"/>
                <a:cs typeface="Arial"/>
              </a:rPr>
              <a:t>NSF</a:t>
            </a:r>
            <a:endParaRPr lang="en-US" sz="800" i="1" dirty="0">
              <a:solidFill>
                <a:schemeClr val="bg1"/>
              </a:solidFill>
              <a:latin typeface="Arial"/>
              <a:cs typeface="Arial"/>
            </a:endParaRPr>
          </a:p>
        </p:txBody>
      </p:sp>
      <p:sp>
        <p:nvSpPr>
          <p:cNvPr id="7" name="Rectangle 6"/>
          <p:cNvSpPr>
            <a:spLocks noChangeArrowheads="1"/>
          </p:cNvSpPr>
          <p:nvPr/>
        </p:nvSpPr>
        <p:spPr bwMode="auto">
          <a:xfrm>
            <a:off x="2514600" y="5270956"/>
            <a:ext cx="1981200" cy="215444"/>
          </a:xfrm>
          <a:prstGeom prst="rect">
            <a:avLst/>
          </a:prstGeom>
          <a:noFill/>
          <a:ln w="9525">
            <a:noFill/>
            <a:miter lim="800000"/>
            <a:headEnd/>
            <a:tailEnd/>
          </a:ln>
        </p:spPr>
        <p:txBody>
          <a:bodyPr wrap="square">
            <a:spAutoFit/>
          </a:bodyPr>
          <a:lstStyle/>
          <a:p>
            <a:r>
              <a:rPr lang="en-US" sz="800" dirty="0" smtClean="0">
                <a:solidFill>
                  <a:schemeClr val="bg1"/>
                </a:solidFill>
                <a:latin typeface="Arial"/>
                <a:cs typeface="Arial"/>
              </a:rPr>
              <a:t>Image Credit: </a:t>
            </a:r>
            <a:r>
              <a:rPr lang="en-US" sz="800" i="1" dirty="0" smtClean="0">
                <a:solidFill>
                  <a:schemeClr val="bg1"/>
                </a:solidFill>
                <a:latin typeface="Arial"/>
                <a:cs typeface="Arial"/>
              </a:rPr>
              <a:t>Nicolle </a:t>
            </a:r>
            <a:r>
              <a:rPr lang="en-US" sz="800" i="1" dirty="0">
                <a:solidFill>
                  <a:schemeClr val="bg1"/>
                </a:solidFill>
                <a:latin typeface="Arial"/>
                <a:cs typeface="Arial"/>
              </a:rPr>
              <a:t>Rager Fuller, </a:t>
            </a:r>
            <a:r>
              <a:rPr lang="en-US" sz="800" i="1" dirty="0" smtClean="0">
                <a:solidFill>
                  <a:schemeClr val="bg1"/>
                </a:solidFill>
                <a:latin typeface="Arial"/>
                <a:cs typeface="Arial"/>
              </a:rPr>
              <a:t>NSF</a:t>
            </a:r>
            <a:endParaRPr lang="en-US" sz="800" i="1" dirty="0">
              <a:solidFill>
                <a:schemeClr val="bg1"/>
              </a:solidFill>
              <a:latin typeface="Arial"/>
              <a:cs typeface="Arial"/>
            </a:endParaRPr>
          </a:p>
        </p:txBody>
      </p:sp>
      <p:sp>
        <p:nvSpPr>
          <p:cNvPr id="8" name="TextBox 7"/>
          <p:cNvSpPr txBox="1"/>
          <p:nvPr/>
        </p:nvSpPr>
        <p:spPr>
          <a:xfrm>
            <a:off x="5029200" y="5270956"/>
            <a:ext cx="1447800" cy="215444"/>
          </a:xfrm>
          <a:prstGeom prst="rect">
            <a:avLst/>
          </a:prstGeom>
          <a:noFill/>
        </p:spPr>
        <p:txBody>
          <a:bodyPr wrap="square" rtlCol="0">
            <a:spAutoFit/>
          </a:bodyPr>
          <a:lstStyle/>
          <a:p>
            <a:pPr algn="ctr"/>
            <a:r>
              <a:rPr lang="en-US" sz="800" kern="1200" dirty="0" smtClean="0">
                <a:solidFill>
                  <a:srgbClr val="FFFFFF"/>
                </a:solidFill>
                <a:latin typeface="Arial"/>
                <a:cs typeface="Arial"/>
              </a:rPr>
              <a:t>Image Credit: </a:t>
            </a:r>
            <a:r>
              <a:rPr lang="en-US" sz="800" i="1" kern="1200" dirty="0" smtClean="0">
                <a:solidFill>
                  <a:srgbClr val="FFFFFF"/>
                </a:solidFill>
                <a:latin typeface="Arial"/>
                <a:cs typeface="Arial"/>
              </a:rPr>
              <a:t>ThinkStock</a:t>
            </a:r>
            <a:endParaRPr lang="en-US" sz="800" i="1" kern="1200" dirty="0">
              <a:solidFill>
                <a:srgbClr val="FFFFFF"/>
              </a:solidFill>
              <a:latin typeface="Arial"/>
              <a:cs typeface="Arial"/>
            </a:endParaRPr>
          </a:p>
        </p:txBody>
      </p:sp>
      <p:sp>
        <p:nvSpPr>
          <p:cNvPr id="9" name="Rectangle 5"/>
          <p:cNvSpPr>
            <a:spLocks noChangeArrowheads="1"/>
          </p:cNvSpPr>
          <p:nvPr/>
        </p:nvSpPr>
        <p:spPr bwMode="auto">
          <a:xfrm>
            <a:off x="661140" y="5270956"/>
            <a:ext cx="1243860" cy="215444"/>
          </a:xfrm>
          <a:prstGeom prst="rect">
            <a:avLst/>
          </a:prstGeom>
          <a:noFill/>
          <a:ln w="9525">
            <a:noFill/>
            <a:miter lim="800000"/>
            <a:headEnd/>
            <a:tailEnd/>
          </a:ln>
        </p:spPr>
        <p:txBody>
          <a:bodyPr wrap="square">
            <a:spAutoFit/>
          </a:bodyPr>
          <a:lstStyle/>
          <a:p>
            <a:pPr algn="ctr"/>
            <a:r>
              <a:rPr lang="en-US" sz="800" dirty="0" smtClean="0">
                <a:solidFill>
                  <a:srgbClr val="FFFFFF"/>
                </a:solidFill>
                <a:latin typeface="Arial"/>
                <a:cs typeface="Arial"/>
              </a:rPr>
              <a:t>Image Credit: </a:t>
            </a:r>
            <a:r>
              <a:rPr lang="en-US" sz="800" i="1" dirty="0">
                <a:solidFill>
                  <a:srgbClr val="FFFFFF"/>
                </a:solidFill>
              </a:rPr>
              <a:t>Cisco, Inc. </a:t>
            </a:r>
            <a:endParaRPr lang="en-US" sz="800" i="1" dirty="0">
              <a:solidFill>
                <a:srgbClr val="FFFFFF"/>
              </a:solidFill>
              <a:latin typeface="Arial"/>
              <a:cs typeface="Arial"/>
            </a:endParaRPr>
          </a:p>
        </p:txBody>
      </p:sp>
      <p:sp>
        <p:nvSpPr>
          <p:cNvPr id="10" name="TextBox 9"/>
          <p:cNvSpPr txBox="1"/>
          <p:nvPr/>
        </p:nvSpPr>
        <p:spPr>
          <a:xfrm>
            <a:off x="6553200" y="5270957"/>
            <a:ext cx="2438400" cy="207749"/>
          </a:xfrm>
          <a:prstGeom prst="rect">
            <a:avLst/>
          </a:prstGeom>
          <a:noFill/>
        </p:spPr>
        <p:txBody>
          <a:bodyPr wrap="square" rtlCol="0">
            <a:spAutoFit/>
          </a:bodyPr>
          <a:lstStyle/>
          <a:p>
            <a:pPr algn="r"/>
            <a:r>
              <a:rPr lang="en-US" sz="750" dirty="0" smtClean="0">
                <a:solidFill>
                  <a:srgbClr val="FFFFFF"/>
                </a:solidFill>
              </a:rPr>
              <a:t>Image Credit: </a:t>
            </a:r>
            <a:r>
              <a:rPr lang="en-US" sz="750" i="1" dirty="0" smtClean="0">
                <a:solidFill>
                  <a:srgbClr val="FFFFFF"/>
                </a:solidFill>
              </a:rPr>
              <a:t>Georgia Computes! Georgia Tech</a:t>
            </a:r>
            <a:endParaRPr lang="en-US" sz="750" i="1" dirty="0">
              <a:solidFill>
                <a:srgbClr val="FFFFFF"/>
              </a:solidFill>
            </a:endParaRPr>
          </a:p>
        </p:txBody>
      </p:sp>
      <p:sp>
        <p:nvSpPr>
          <p:cNvPr id="11" name="TextBox 10"/>
          <p:cNvSpPr txBox="1"/>
          <p:nvPr/>
        </p:nvSpPr>
        <p:spPr>
          <a:xfrm>
            <a:off x="4495800" y="2908756"/>
            <a:ext cx="2362200" cy="215444"/>
          </a:xfrm>
          <a:prstGeom prst="rect">
            <a:avLst/>
          </a:prstGeom>
          <a:noFill/>
        </p:spPr>
        <p:txBody>
          <a:bodyPr wrap="square" rtlCol="0">
            <a:spAutoFit/>
          </a:bodyPr>
          <a:lstStyle/>
          <a:p>
            <a:pPr algn="ctr"/>
            <a:r>
              <a:rPr lang="en-US" sz="800" dirty="0" smtClean="0">
                <a:solidFill>
                  <a:srgbClr val="FFFFFF"/>
                </a:solidFill>
                <a:latin typeface="Arial"/>
                <a:cs typeface="Arial"/>
              </a:rPr>
              <a:t>Image Credits: </a:t>
            </a:r>
            <a:r>
              <a:rPr lang="en-US" sz="800" i="1" dirty="0" smtClean="0">
                <a:solidFill>
                  <a:srgbClr val="FFFFFF"/>
                </a:solidFill>
                <a:latin typeface="Arial"/>
                <a:cs typeface="Arial"/>
              </a:rPr>
              <a:t>Texas </a:t>
            </a:r>
            <a:r>
              <a:rPr lang="en-US" sz="800" i="1" dirty="0">
                <a:solidFill>
                  <a:srgbClr val="FFFFFF"/>
                </a:solidFill>
                <a:latin typeface="Arial"/>
                <a:cs typeface="Arial"/>
              </a:rPr>
              <a:t>A&amp;M </a:t>
            </a:r>
            <a:r>
              <a:rPr lang="en-US" sz="800" i="1" dirty="0" smtClean="0">
                <a:solidFill>
                  <a:srgbClr val="FFFFFF"/>
                </a:solidFill>
                <a:latin typeface="Arial"/>
                <a:cs typeface="Arial"/>
              </a:rPr>
              <a:t>University </a:t>
            </a:r>
            <a:endParaRPr lang="en-US" sz="800" dirty="0">
              <a:solidFill>
                <a:srgbClr val="FFFFFF"/>
              </a:solidFill>
              <a:latin typeface="Arial"/>
              <a:cs typeface="Arial"/>
            </a:endParaRPr>
          </a:p>
        </p:txBody>
      </p:sp>
    </p:spTree>
    <p:extLst>
      <p:ext uri="{BB962C8B-B14F-4D97-AF65-F5344CB8AC3E}">
        <p14:creationId xmlns:p14="http://schemas.microsoft.com/office/powerpoint/2010/main" val="398562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6"/>
          <p:cNvSpPr>
            <a:spLocks/>
          </p:cNvSpPr>
          <p:nvPr/>
        </p:nvSpPr>
        <p:spPr bwMode="auto">
          <a:xfrm>
            <a:off x="152400" y="3962400"/>
            <a:ext cx="8286750" cy="685800"/>
          </a:xfrm>
          <a:prstGeom prst="rect">
            <a:avLst/>
          </a:prstGeom>
          <a:noFill/>
          <a:ln w="9525">
            <a:noFill/>
            <a:miter lim="800000"/>
            <a:headEnd/>
            <a:tailEnd/>
          </a:ln>
        </p:spPr>
        <p:txBody>
          <a:bodyPr>
            <a:prstTxWarp prst="textNoShape">
              <a:avLst/>
            </a:prstTxWarp>
          </a:bodyPr>
          <a:lstStyle/>
          <a:p>
            <a:pPr algn="ctr">
              <a:lnSpc>
                <a:spcPct val="95000"/>
              </a:lnSpc>
              <a:spcBef>
                <a:spcPct val="35000"/>
              </a:spcBef>
            </a:pPr>
            <a:endParaRPr lang="en-US" sz="2400" dirty="0">
              <a:solidFill>
                <a:schemeClr val="bg1"/>
              </a:solidFill>
              <a:latin typeface="GillSans" pitchFamily="34" charset="0"/>
            </a:endParaRPr>
          </a:p>
        </p:txBody>
      </p:sp>
      <p:pic>
        <p:nvPicPr>
          <p:cNvPr id="10248" name="Picture 5" descr="PCAST NITRD Executive Report-1"/>
          <p:cNvPicPr>
            <a:picLocks noChangeAspect="1" noChangeArrowheads="1"/>
          </p:cNvPicPr>
          <p:nvPr/>
        </p:nvPicPr>
        <p:blipFill>
          <a:blip r:embed="rId3">
            <a:lum bright="-49000" contrast="61000"/>
            <a:alphaModFix amt="76000"/>
            <a:extLst>
              <a:ext uri="{28A0092B-C50C-407E-A947-70E740481C1C}">
                <a14:useLocalDpi xmlns:a14="http://schemas.microsoft.com/office/drawing/2010/main" val="0"/>
              </a:ext>
            </a:extLst>
          </a:blip>
          <a:srcRect/>
          <a:stretch>
            <a:fillRect/>
          </a:stretch>
        </p:blipFill>
        <p:spPr bwMode="auto">
          <a:xfrm>
            <a:off x="1910288" y="2590802"/>
            <a:ext cx="1747312" cy="2316879"/>
          </a:xfrm>
          <a:prstGeom prst="rect">
            <a:avLst/>
          </a:prstGeom>
          <a:noFill/>
          <a:ln w="9525">
            <a:noFill/>
            <a:miter lim="800000"/>
            <a:headEnd/>
            <a:tailEnd/>
          </a:ln>
        </p:spPr>
      </p:pic>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A National Imperative</a:t>
            </a:r>
            <a:endParaRPr kumimoji="0" lang="en-US" sz="36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2" name="Picture 1" descr="NITRD PCAST 2007 report cover.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288" y="1066800"/>
            <a:ext cx="1810312" cy="2339480"/>
          </a:xfrm>
          <a:prstGeom prst="rect">
            <a:avLst/>
          </a:prstGeom>
        </p:spPr>
      </p:pic>
      <p:sp>
        <p:nvSpPr>
          <p:cNvPr id="3" name="TextBox 2"/>
          <p:cNvSpPr txBox="1"/>
          <p:nvPr/>
        </p:nvSpPr>
        <p:spPr>
          <a:xfrm>
            <a:off x="3962402" y="1295401"/>
            <a:ext cx="4841357" cy="5170645"/>
          </a:xfrm>
          <a:prstGeom prst="rect">
            <a:avLst/>
          </a:prstGeom>
          <a:noFill/>
        </p:spPr>
        <p:txBody>
          <a:bodyPr wrap="square" rtlCol="0">
            <a:spAutoFit/>
          </a:bodyPr>
          <a:lstStyle/>
          <a:p>
            <a:pPr marL="285750" indent="-285750">
              <a:buFont typeface="Arial"/>
              <a:buChar char="•"/>
            </a:pPr>
            <a:r>
              <a:rPr lang="en-US" sz="2200" b="1" dirty="0" smtClean="0"/>
              <a:t>2007 PCAST NITRD Report </a:t>
            </a:r>
            <a:r>
              <a:rPr lang="en-US" sz="2200" dirty="0"/>
              <a:t>–Recommended </a:t>
            </a:r>
            <a:r>
              <a:rPr lang="en-US" sz="2200" dirty="0" smtClean="0"/>
              <a:t>cross</a:t>
            </a:r>
            <a:r>
              <a:rPr lang="en-US" sz="2200" dirty="0"/>
              <a:t>-disciplinary </a:t>
            </a:r>
            <a:r>
              <a:rPr lang="en-US" sz="2200" dirty="0" smtClean="0"/>
              <a:t>programs </a:t>
            </a:r>
            <a:r>
              <a:rPr lang="en-US" sz="2200" dirty="0"/>
              <a:t>to accelerate work in </a:t>
            </a:r>
            <a:r>
              <a:rPr lang="en-US" sz="2200" dirty="0" smtClean="0"/>
              <a:t>CPS by Federal R&amp;D agencies</a:t>
            </a:r>
            <a:endParaRPr lang="en-US" sz="2200" baseline="30000" dirty="0"/>
          </a:p>
          <a:p>
            <a:endParaRPr lang="en-US" sz="2200" dirty="0" smtClean="0"/>
          </a:p>
          <a:p>
            <a:pPr marL="285750" indent="-285750">
              <a:buFont typeface="Arial"/>
              <a:buChar char="•"/>
            </a:pPr>
            <a:r>
              <a:rPr lang="en-US" sz="2200" b="1" dirty="0" smtClean="0"/>
              <a:t>2010 PCAST NITRD Report </a:t>
            </a:r>
            <a:r>
              <a:rPr lang="en-US" sz="2200" dirty="0"/>
              <a:t>– </a:t>
            </a:r>
            <a:r>
              <a:rPr lang="en-US" sz="2200" dirty="0" smtClean="0"/>
              <a:t>Expanded this recommendation to </a:t>
            </a:r>
            <a:r>
              <a:rPr lang="en-US" sz="2200" dirty="0"/>
              <a:t>energy, transportation, health care, and homeland </a:t>
            </a:r>
            <a:r>
              <a:rPr lang="en-US" sz="2200" dirty="0" smtClean="0"/>
              <a:t>security</a:t>
            </a:r>
          </a:p>
          <a:p>
            <a:endParaRPr lang="en-US" sz="2200" dirty="0" smtClean="0"/>
          </a:p>
          <a:p>
            <a:pPr marL="285750" indent="-285750">
              <a:buFont typeface="Arial"/>
              <a:buChar char="•"/>
            </a:pPr>
            <a:r>
              <a:rPr lang="en-US" sz="2200" b="1" dirty="0" smtClean="0"/>
              <a:t>2011 PCAST Advanced Manufacturing Report </a:t>
            </a:r>
            <a:r>
              <a:rPr lang="en-US" sz="2200" dirty="0" smtClean="0"/>
              <a:t>– Recommended investments to strength US leadership in the  areas of </a:t>
            </a:r>
            <a:r>
              <a:rPr lang="en-US" sz="2200" dirty="0"/>
              <a:t>robotics, cyber-physical systems, and flexible manufacturing</a:t>
            </a:r>
            <a:r>
              <a:rPr lang="en-US" sz="2200" dirty="0" smtClean="0"/>
              <a:t> </a:t>
            </a:r>
            <a:endParaRPr lang="en-US" sz="2200" dirty="0"/>
          </a:p>
        </p:txBody>
      </p:sp>
      <p:pic>
        <p:nvPicPr>
          <p:cNvPr id="7" name="Picture 6" descr="Ad man pcast report cover.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484" y="4191000"/>
            <a:ext cx="1720516" cy="2209800"/>
          </a:xfrm>
          <a:prstGeom prst="rect">
            <a:avLst/>
          </a:prstGeom>
          <a:ln>
            <a:solidFill>
              <a:schemeClr val="bg1">
                <a:lumMod val="50000"/>
              </a:schemeClr>
            </a:solidFill>
          </a:ln>
        </p:spPr>
      </p:pic>
    </p:spTree>
    <p:extLst>
      <p:ext uri="{BB962C8B-B14F-4D97-AF65-F5344CB8AC3E}">
        <p14:creationId xmlns:p14="http://schemas.microsoft.com/office/powerpoint/2010/main" val="22673699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6855" y="2514600"/>
            <a:ext cx="2340864" cy="3733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2"/>
          <p:cNvSpPr txBox="1">
            <a:spLocks noChangeArrowheads="1"/>
          </p:cNvSpPr>
          <p:nvPr/>
        </p:nvSpPr>
        <p:spPr>
          <a:xfrm>
            <a:off x="1602370" y="295275"/>
            <a:ext cx="59182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660066"/>
                </a:solidFill>
              </a:rPr>
              <a:t>The Future …</a:t>
            </a:r>
            <a:endParaRPr lang="en-US" b="1" dirty="0">
              <a:solidFill>
                <a:srgbClr val="660066"/>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644" t="7731" r="65819" b="19952"/>
          <a:stretch/>
        </p:blipFill>
        <p:spPr bwMode="auto">
          <a:xfrm>
            <a:off x="6232099" y="1676401"/>
            <a:ext cx="2911901" cy="3581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591" t="23576" r="73527" b="43388"/>
          <a:stretch/>
        </p:blipFill>
        <p:spPr bwMode="auto">
          <a:xfrm>
            <a:off x="457200" y="2510146"/>
            <a:ext cx="2366540" cy="3738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a:spLocks noChangeArrowheads="1"/>
          </p:cNvSpPr>
          <p:nvPr/>
        </p:nvSpPr>
        <p:spPr bwMode="auto">
          <a:xfrm>
            <a:off x="371475" y="5920097"/>
            <a:ext cx="152400" cy="152400"/>
          </a:xfrm>
          <a:prstGeom prst="ellipse">
            <a:avLst/>
          </a:prstGeom>
          <a:solidFill>
            <a:srgbClr val="990000"/>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8" tIns="45700" rIns="91398" bIns="45700" anchor="ctr"/>
          <a:lstStyle/>
          <a:p>
            <a:endParaRPr lang="en-US" dirty="0">
              <a:solidFill>
                <a:srgbClr val="000000"/>
              </a:solidFill>
            </a:endParaRPr>
          </a:p>
        </p:txBody>
      </p:sp>
      <p:sp>
        <p:nvSpPr>
          <p:cNvPr id="9" name="Oval 7"/>
          <p:cNvSpPr>
            <a:spLocks noChangeArrowheads="1"/>
          </p:cNvSpPr>
          <p:nvPr/>
        </p:nvSpPr>
        <p:spPr bwMode="auto">
          <a:xfrm>
            <a:off x="361950" y="2786372"/>
            <a:ext cx="152400" cy="152400"/>
          </a:xfrm>
          <a:prstGeom prst="ellipse">
            <a:avLst/>
          </a:prstGeom>
          <a:solidFill>
            <a:srgbClr val="990000"/>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8" tIns="45700" rIns="91398" bIns="45700" anchor="ctr"/>
          <a:lstStyle/>
          <a:p>
            <a:endParaRPr lang="en-US" dirty="0">
              <a:solidFill>
                <a:srgbClr val="000000"/>
              </a:solidFill>
            </a:endParaRPr>
          </a:p>
        </p:txBody>
      </p:sp>
      <p:sp>
        <p:nvSpPr>
          <p:cNvPr id="10" name="Oval 7"/>
          <p:cNvSpPr>
            <a:spLocks noChangeArrowheads="1"/>
          </p:cNvSpPr>
          <p:nvPr/>
        </p:nvSpPr>
        <p:spPr bwMode="auto">
          <a:xfrm>
            <a:off x="361950" y="3415022"/>
            <a:ext cx="152400" cy="152400"/>
          </a:xfrm>
          <a:prstGeom prst="ellipse">
            <a:avLst/>
          </a:prstGeom>
          <a:solidFill>
            <a:srgbClr val="990000"/>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8" tIns="45700" rIns="91398" bIns="45700" anchor="ctr"/>
          <a:lstStyle/>
          <a:p>
            <a:endParaRPr lang="en-US" dirty="0">
              <a:solidFill>
                <a:srgbClr val="000000"/>
              </a:solidFill>
            </a:endParaRPr>
          </a:p>
        </p:txBody>
      </p:sp>
      <p:sp>
        <p:nvSpPr>
          <p:cNvPr id="11" name="Oval 7"/>
          <p:cNvSpPr>
            <a:spLocks noChangeArrowheads="1"/>
          </p:cNvSpPr>
          <p:nvPr/>
        </p:nvSpPr>
        <p:spPr bwMode="auto">
          <a:xfrm>
            <a:off x="371475" y="4636163"/>
            <a:ext cx="152400" cy="152400"/>
          </a:xfrm>
          <a:prstGeom prst="ellipse">
            <a:avLst/>
          </a:prstGeom>
          <a:solidFill>
            <a:srgbClr val="990000"/>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8" tIns="45700" rIns="91398" bIns="45700" anchor="ctr"/>
          <a:lstStyle/>
          <a:p>
            <a:endParaRPr lang="en-US" dirty="0">
              <a:solidFill>
                <a:srgbClr val="000000"/>
              </a:solidFill>
            </a:endParaRPr>
          </a:p>
        </p:txBody>
      </p:sp>
      <p:sp>
        <p:nvSpPr>
          <p:cNvPr id="12" name="Oval 7"/>
          <p:cNvSpPr>
            <a:spLocks noChangeArrowheads="1"/>
          </p:cNvSpPr>
          <p:nvPr/>
        </p:nvSpPr>
        <p:spPr bwMode="auto">
          <a:xfrm>
            <a:off x="371475" y="3978938"/>
            <a:ext cx="152400" cy="152400"/>
          </a:xfrm>
          <a:prstGeom prst="ellipse">
            <a:avLst/>
          </a:prstGeom>
          <a:solidFill>
            <a:srgbClr val="990000"/>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8" tIns="45700" rIns="91398" bIns="45700" anchor="ctr"/>
          <a:lstStyle/>
          <a:p>
            <a:endParaRPr lang="en-US" dirty="0">
              <a:solidFill>
                <a:srgbClr val="000000"/>
              </a:solidFill>
            </a:endParaRPr>
          </a:p>
        </p:txBody>
      </p:sp>
      <p:sp>
        <p:nvSpPr>
          <p:cNvPr id="13" name="Oval 7"/>
          <p:cNvSpPr>
            <a:spLocks noChangeArrowheads="1"/>
          </p:cNvSpPr>
          <p:nvPr/>
        </p:nvSpPr>
        <p:spPr bwMode="auto">
          <a:xfrm>
            <a:off x="371475" y="5196197"/>
            <a:ext cx="152400" cy="152400"/>
          </a:xfrm>
          <a:prstGeom prst="ellipse">
            <a:avLst/>
          </a:prstGeom>
          <a:solidFill>
            <a:srgbClr val="990000"/>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8" tIns="45700" rIns="91398" bIns="45700" anchor="ctr"/>
          <a:lstStyle/>
          <a:p>
            <a:endParaRPr lang="en-US" dirty="0">
              <a:solidFill>
                <a:srgbClr val="000000"/>
              </a:solidFill>
            </a:endParaRPr>
          </a:p>
        </p:txBody>
      </p:sp>
      <p:pic>
        <p:nvPicPr>
          <p:cNvPr id="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0591" t="56939" r="73527" b="11253"/>
          <a:stretch/>
        </p:blipFill>
        <p:spPr bwMode="auto">
          <a:xfrm>
            <a:off x="2967460" y="2801502"/>
            <a:ext cx="2366540" cy="359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7"/>
          <p:cNvSpPr>
            <a:spLocks noChangeArrowheads="1"/>
          </p:cNvSpPr>
          <p:nvPr/>
        </p:nvSpPr>
        <p:spPr bwMode="auto">
          <a:xfrm>
            <a:off x="2895600" y="3962400"/>
            <a:ext cx="152400" cy="152400"/>
          </a:xfrm>
          <a:prstGeom prst="ellipse">
            <a:avLst/>
          </a:prstGeom>
          <a:solidFill>
            <a:srgbClr val="990000"/>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8" tIns="45700" rIns="91398" bIns="45700" anchor="ctr"/>
          <a:lstStyle/>
          <a:p>
            <a:endParaRPr lang="en-US" dirty="0">
              <a:solidFill>
                <a:srgbClr val="000000"/>
              </a:solidFill>
            </a:endParaRPr>
          </a:p>
        </p:txBody>
      </p:sp>
      <p:sp>
        <p:nvSpPr>
          <p:cNvPr id="28" name="TextBox 27"/>
          <p:cNvSpPr txBox="1"/>
          <p:nvPr/>
        </p:nvSpPr>
        <p:spPr>
          <a:xfrm>
            <a:off x="609600" y="1501914"/>
            <a:ext cx="4710112" cy="830997"/>
          </a:xfrm>
          <a:prstGeom prst="rect">
            <a:avLst/>
          </a:prstGeom>
          <a:noFill/>
        </p:spPr>
        <p:txBody>
          <a:bodyPr wrap="square" rtlCol="0">
            <a:spAutoFit/>
          </a:bodyPr>
          <a:lstStyle/>
          <a:p>
            <a:pPr algn="ctr"/>
            <a:r>
              <a:rPr lang="en-US" sz="2400" dirty="0" smtClean="0"/>
              <a:t>Top twelve economically </a:t>
            </a:r>
          </a:p>
          <a:p>
            <a:pPr algn="ctr"/>
            <a:r>
              <a:rPr lang="en-US" sz="2400" dirty="0" smtClean="0"/>
              <a:t>disruptive technologies (by 2025)</a:t>
            </a:r>
            <a:endParaRPr lang="en-US" sz="2400" dirty="0"/>
          </a:p>
        </p:txBody>
      </p:sp>
      <p:sp>
        <p:nvSpPr>
          <p:cNvPr id="17" name="Right Arrow 16"/>
          <p:cNvSpPr/>
          <p:nvPr/>
        </p:nvSpPr>
        <p:spPr>
          <a:xfrm rot="10800000">
            <a:off x="5181601" y="3124200"/>
            <a:ext cx="1009128"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7"/>
          <p:cNvSpPr>
            <a:spLocks noChangeArrowheads="1"/>
          </p:cNvSpPr>
          <p:nvPr/>
        </p:nvSpPr>
        <p:spPr bwMode="auto">
          <a:xfrm>
            <a:off x="2895600" y="5181600"/>
            <a:ext cx="152400" cy="152400"/>
          </a:xfrm>
          <a:prstGeom prst="ellipse">
            <a:avLst/>
          </a:prstGeom>
          <a:solidFill>
            <a:srgbClr val="990000"/>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8" tIns="45700" rIns="91398" bIns="45700" anchor="ctr"/>
          <a:lstStyle/>
          <a:p>
            <a:endParaRPr lang="en-US" dirty="0">
              <a:solidFill>
                <a:srgbClr val="000000"/>
              </a:solidFill>
            </a:endParaRPr>
          </a:p>
        </p:txBody>
      </p:sp>
      <p:sp>
        <p:nvSpPr>
          <p:cNvPr id="19" name="Oval 7"/>
          <p:cNvSpPr>
            <a:spLocks noChangeArrowheads="1"/>
          </p:cNvSpPr>
          <p:nvPr/>
        </p:nvSpPr>
        <p:spPr bwMode="auto">
          <a:xfrm>
            <a:off x="2895600" y="5867400"/>
            <a:ext cx="152400" cy="152400"/>
          </a:xfrm>
          <a:prstGeom prst="ellipse">
            <a:avLst/>
          </a:prstGeom>
          <a:solidFill>
            <a:srgbClr val="990000"/>
          </a:soli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8" tIns="45700" rIns="91398" bIns="45700" anchor="ctr"/>
          <a:lstStyle/>
          <a:p>
            <a:endParaRPr lang="en-US" dirty="0">
              <a:solidFill>
                <a:srgbClr val="000000"/>
              </a:solidFill>
            </a:endParaRPr>
          </a:p>
        </p:txBody>
      </p:sp>
    </p:spTree>
    <p:extLst>
      <p:ext uri="{BB962C8B-B14F-4D97-AF65-F5344CB8AC3E}">
        <p14:creationId xmlns:p14="http://schemas.microsoft.com/office/powerpoint/2010/main" val="365211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p:cNvGraphicFramePr>
            <a:graphicFrameLocks noGrp="1" noChangeAspect="1"/>
          </p:cNvGraphicFramePr>
          <p:nvPr>
            <p:ph idx="1"/>
            <p:extLst>
              <p:ext uri="{D42A27DB-BD31-4B8C-83A1-F6EECF244321}">
                <p14:modId xmlns:p14="http://schemas.microsoft.com/office/powerpoint/2010/main" val="3976810601"/>
              </p:ext>
            </p:extLst>
          </p:nvPr>
        </p:nvGraphicFramePr>
        <p:xfrm>
          <a:off x="-685800" y="914400"/>
          <a:ext cx="8915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533400" y="5867819"/>
            <a:ext cx="1405232" cy="338514"/>
          </a:xfrm>
          <a:prstGeom prst="rect">
            <a:avLst/>
          </a:prstGeom>
        </p:spPr>
        <p:txBody>
          <a:bodyPr wrap="square" lIns="91398" tIns="45700" rIns="91398" bIns="45700">
            <a:spAutoFit/>
          </a:bodyPr>
          <a:lstStyle/>
          <a:p>
            <a:pPr algn="ctr"/>
            <a:r>
              <a:rPr lang="en-US" sz="800" dirty="0">
                <a:solidFill>
                  <a:schemeClr val="bg1"/>
                </a:solidFill>
              </a:rPr>
              <a:t>Image Credit: </a:t>
            </a:r>
            <a:r>
              <a:rPr lang="en-US" sz="800" i="1" dirty="0">
                <a:solidFill>
                  <a:schemeClr val="bg1"/>
                </a:solidFill>
              </a:rPr>
              <a:t>Bristol Robotics Lab </a:t>
            </a:r>
          </a:p>
        </p:txBody>
      </p:sp>
      <p:sp>
        <p:nvSpPr>
          <p:cNvPr id="21" name="Rectangle 20"/>
          <p:cNvSpPr/>
          <p:nvPr/>
        </p:nvSpPr>
        <p:spPr>
          <a:xfrm>
            <a:off x="574790" y="3290174"/>
            <a:ext cx="1322479" cy="338514"/>
          </a:xfrm>
          <a:prstGeom prst="rect">
            <a:avLst/>
          </a:prstGeom>
        </p:spPr>
        <p:txBody>
          <a:bodyPr wrap="square" lIns="91398" tIns="45700" rIns="91398" bIns="45700">
            <a:spAutoFit/>
          </a:bodyPr>
          <a:lstStyle/>
          <a:p>
            <a:pPr algn="ctr"/>
            <a:r>
              <a:rPr lang="en-US" sz="800" dirty="0">
                <a:latin typeface="Arial"/>
                <a:cs typeface="Arial"/>
              </a:rPr>
              <a:t>Image </a:t>
            </a:r>
            <a:r>
              <a:rPr lang="en-US" sz="800" dirty="0" smtClean="0">
                <a:latin typeface="Arial"/>
                <a:cs typeface="Arial"/>
              </a:rPr>
              <a:t>Credit: </a:t>
            </a:r>
            <a:r>
              <a:rPr lang="en-US" sz="800" i="1" dirty="0" smtClean="0">
                <a:latin typeface="Arial"/>
                <a:cs typeface="Arial"/>
              </a:rPr>
              <a:t>MicroStrain</a:t>
            </a:r>
            <a:r>
              <a:rPr lang="en-US" sz="800" i="1" dirty="0">
                <a:latin typeface="Arial"/>
                <a:cs typeface="Arial"/>
              </a:rPr>
              <a:t>, Inc.</a:t>
            </a:r>
          </a:p>
        </p:txBody>
      </p:sp>
      <p:sp>
        <p:nvSpPr>
          <p:cNvPr id="23" name="Title 1"/>
          <p:cNvSpPr txBox="1">
            <a:spLocks/>
          </p:cNvSpPr>
          <p:nvPr/>
        </p:nvSpPr>
        <p:spPr>
          <a:xfrm>
            <a:off x="0" y="-76200"/>
            <a:ext cx="9144000" cy="1143000"/>
          </a:xfrm>
          <a:prstGeom prst="rect">
            <a:avLst/>
          </a:prstGeom>
        </p:spPr>
        <p:txBody>
          <a:bodyPr lIns="91398" tIns="45700" rIns="91398" bIns="45700" anchor="ctr">
            <a:normAutofit/>
          </a:bodyPr>
          <a:lstStyle/>
          <a:p>
            <a:pPr algn="ctr" fontAlgn="auto">
              <a:spcAft>
                <a:spcPts val="0"/>
              </a:spcAft>
              <a:defRPr/>
            </a:pPr>
            <a:r>
              <a:rPr lang="en-US" sz="3600" b="1" dirty="0">
                <a:solidFill>
                  <a:srgbClr val="1F497D"/>
                </a:solidFill>
                <a:latin typeface="+mj-lt"/>
              </a:rPr>
              <a:t>Cyber-Physical Systems Program</a:t>
            </a:r>
            <a:endParaRPr lang="en-US" sz="3600" b="1" dirty="0">
              <a:solidFill>
                <a:srgbClr val="1F497D"/>
              </a:solidFill>
              <a:latin typeface="+mj-lt"/>
              <a:ea typeface="+mj-ea"/>
              <a:cs typeface="Arial" pitchFamily="34" charset="0"/>
            </a:endParaRPr>
          </a:p>
        </p:txBody>
      </p:sp>
      <p:graphicFrame>
        <p:nvGraphicFramePr>
          <p:cNvPr id="6" name="Diagram 5"/>
          <p:cNvGraphicFramePr>
            <a:graphicFrameLocks noChangeAspect="1"/>
          </p:cNvGraphicFramePr>
          <p:nvPr>
            <p:extLst>
              <p:ext uri="{D42A27DB-BD31-4B8C-83A1-F6EECF244321}">
                <p14:modId xmlns:p14="http://schemas.microsoft.com/office/powerpoint/2010/main" val="3872807136"/>
              </p:ext>
            </p:extLst>
          </p:nvPr>
        </p:nvGraphicFramePr>
        <p:xfrm>
          <a:off x="7848600" y="1127718"/>
          <a:ext cx="1143000" cy="58064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ight Brace 1"/>
          <p:cNvSpPr/>
          <p:nvPr/>
        </p:nvSpPr>
        <p:spPr>
          <a:xfrm>
            <a:off x="7239000" y="1219200"/>
            <a:ext cx="533400" cy="5257800"/>
          </a:xfrm>
          <a:prstGeom prst="rightBrace">
            <a:avLst/>
          </a:prstGeom>
        </p:spPr>
        <p:style>
          <a:lnRef idx="2">
            <a:schemeClr val="accent1"/>
          </a:lnRef>
          <a:fillRef idx="0">
            <a:schemeClr val="accent1"/>
          </a:fillRef>
          <a:effectRef idx="1">
            <a:schemeClr val="accent1"/>
          </a:effectRef>
          <a:fontRef idx="minor">
            <a:schemeClr val="tx1"/>
          </a:fontRef>
        </p:style>
        <p:txBody>
          <a:bodyPr lIns="91398" tIns="45700" rIns="91398" bIns="45700" rtlCol="0" anchor="ctr"/>
          <a:lstStyle/>
          <a:p>
            <a:pPr algn="ctr"/>
            <a:endParaRPr lang="en-US" dirty="0"/>
          </a:p>
        </p:txBody>
      </p:sp>
      <p:sp>
        <p:nvSpPr>
          <p:cNvPr id="3" name="TextBox 2"/>
          <p:cNvSpPr txBox="1"/>
          <p:nvPr/>
        </p:nvSpPr>
        <p:spPr>
          <a:xfrm>
            <a:off x="7772400" y="902575"/>
            <a:ext cx="1295400" cy="523180"/>
          </a:xfrm>
          <a:prstGeom prst="rect">
            <a:avLst/>
          </a:prstGeom>
        </p:spPr>
        <p:style>
          <a:lnRef idx="1">
            <a:schemeClr val="accent1"/>
          </a:lnRef>
          <a:fillRef idx="3">
            <a:schemeClr val="accent1"/>
          </a:fillRef>
          <a:effectRef idx="2">
            <a:schemeClr val="accent1"/>
          </a:effectRef>
          <a:fontRef idx="minor">
            <a:schemeClr val="lt1"/>
          </a:fontRef>
        </p:style>
        <p:txBody>
          <a:bodyPr wrap="square" lIns="91398" tIns="45700" rIns="91398" bIns="45700" rtlCol="0">
            <a:spAutoFit/>
          </a:bodyPr>
          <a:lstStyle/>
          <a:p>
            <a:pPr algn="ctr"/>
            <a:r>
              <a:rPr lang="en-US" sz="1400" dirty="0"/>
              <a:t>Application sectors</a:t>
            </a:r>
          </a:p>
        </p:txBody>
      </p:sp>
      <p:sp>
        <p:nvSpPr>
          <p:cNvPr id="13" name="Rectangle 12"/>
          <p:cNvSpPr/>
          <p:nvPr/>
        </p:nvSpPr>
        <p:spPr>
          <a:xfrm>
            <a:off x="1600200" y="6412468"/>
            <a:ext cx="6400800" cy="369332"/>
          </a:xfrm>
          <a:prstGeom prst="rect">
            <a:avLst/>
          </a:prstGeom>
        </p:spPr>
        <p:txBody>
          <a:bodyPr wrap="square">
            <a:spAutoFit/>
          </a:bodyPr>
          <a:lstStyle/>
          <a:p>
            <a:pPr algn="ctr">
              <a:spcAft>
                <a:spcPts val="600"/>
              </a:spcAft>
            </a:pPr>
            <a:r>
              <a:rPr lang="en-US" dirty="0"/>
              <a:t>Cross-Directorate </a:t>
            </a:r>
            <a:r>
              <a:rPr lang="en-US" dirty="0" smtClean="0"/>
              <a:t>Program: CISE, ENG, and SBE</a:t>
            </a:r>
            <a:endParaRPr lang="en-US" dirty="0"/>
          </a:p>
        </p:txBody>
      </p:sp>
    </p:spTree>
    <p:extLst>
      <p:ext uri="{BB962C8B-B14F-4D97-AF65-F5344CB8AC3E}">
        <p14:creationId xmlns:p14="http://schemas.microsoft.com/office/powerpoint/2010/main" val="11327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13B830BE9964429C57C390578263CA" ma:contentTypeVersion="0" ma:contentTypeDescription="Create a new document." ma:contentTypeScope="" ma:versionID="ac9b8a41ca7b5dccd236a8b6e48af91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682951-AC84-4C12-AD9F-5FB86252CF22}">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3825BBB5-8706-4132-94E3-AE609C801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A0388B4-5C7D-42A6-A8AA-3C528E5F6D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28086</TotalTime>
  <Words>2675</Words>
  <Application>Microsoft Macintosh PowerPoint</Application>
  <PresentationFormat>On-screen Show (4:3)</PresentationFormat>
  <Paragraphs>300</Paragraphs>
  <Slides>18</Slides>
  <Notes>18</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2013 CPS PI Meeting</vt:lpstr>
      <vt:lpstr>A Shutdown Story …</vt:lpstr>
      <vt:lpstr>PowerPoint Presentation</vt:lpstr>
      <vt:lpstr>PowerPoint Presentation</vt:lpstr>
      <vt:lpstr>PowerPoint Presentation</vt:lpstr>
      <vt:lpstr>CPS and National Priorities</vt:lpstr>
      <vt:lpstr>PowerPoint Presentation</vt:lpstr>
      <vt:lpstr>PowerPoint Presentation</vt:lpstr>
      <vt:lpstr>PowerPoint Presentation</vt:lpstr>
      <vt:lpstr>CPS Support across NSF</vt:lpstr>
      <vt:lpstr>The National Robotics Initiative (NRI)</vt:lpstr>
      <vt:lpstr>Smart and Connected Health</vt:lpstr>
      <vt:lpstr>NITRD Senior Steering Group</vt:lpstr>
      <vt:lpstr>PowerPoint Presentation</vt:lpstr>
      <vt:lpstr>CPS Virtual Organization</vt:lpstr>
      <vt:lpstr>Enabling Smart Systems for the Future</vt:lpstr>
      <vt:lpstr>We need your help!</vt:lpstr>
      <vt:lpstr>PowerPoint Presentation</vt:lpstr>
    </vt:vector>
  </TitlesOfParts>
  <Company>National Science Foundation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CISE FY2012 Request to Congress</dc:title>
  <dc:creator>cwhitson</dc:creator>
  <cp:lastModifiedBy>Farnam Jahanian</cp:lastModifiedBy>
  <cp:revision>666</cp:revision>
  <cp:lastPrinted>2013-10-17T05:49:57Z</cp:lastPrinted>
  <dcterms:created xsi:type="dcterms:W3CDTF">2011-05-26T04:23:17Z</dcterms:created>
  <dcterms:modified xsi:type="dcterms:W3CDTF">2013-10-17T05:53:39Z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0x0101006413B830BE9964429C57C390578263CA</vt:lpwstr>
  </property>
</Properties>
</file>