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8" d="100"/>
          <a:sy n="18" d="100"/>
        </p:scale>
        <p:origin x="-509" y="-7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FA627-A0E8-42D0-896C-E000A13BAADC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5CFC-DEDE-4509-9A89-FD78139CE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8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7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5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9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7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9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8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9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21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41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62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683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1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8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7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9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0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7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7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4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210" indent="0">
              <a:buNone/>
              <a:defRPr sz="13400"/>
            </a:lvl2pPr>
            <a:lvl3pPr marL="4388419" indent="0">
              <a:buNone/>
              <a:defRPr sz="11500"/>
            </a:lvl3pPr>
            <a:lvl4pPr marL="6582629" indent="0">
              <a:buNone/>
              <a:defRPr sz="9600"/>
            </a:lvl4pPr>
            <a:lvl5pPr marL="8776834" indent="0">
              <a:buNone/>
              <a:defRPr sz="9600"/>
            </a:lvl5pPr>
            <a:lvl6pPr marL="10971043" indent="0">
              <a:buNone/>
              <a:defRPr sz="9600"/>
            </a:lvl6pPr>
            <a:lvl7pPr marL="13165253" indent="0">
              <a:buNone/>
              <a:defRPr sz="9600"/>
            </a:lvl7pPr>
            <a:lvl8pPr marL="15359462" indent="0">
              <a:buNone/>
              <a:defRPr sz="9600"/>
            </a:lvl8pPr>
            <a:lvl9pPr marL="17553672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5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840" tIns="219422" rIns="438840" bIns="2194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7"/>
            <a:ext cx="39502080" cy="21724622"/>
          </a:xfrm>
          <a:prstGeom prst="rect">
            <a:avLst/>
          </a:prstGeom>
        </p:spPr>
        <p:txBody>
          <a:bodyPr vert="horz" lIns="438840" tIns="219422" rIns="438840" bIns="219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5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38841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656" indent="-1645656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89" indent="-1371379" algn="l" defTabSz="43884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522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731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3941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150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360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6565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0774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1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41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62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6834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04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25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946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367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emf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wmf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Picture 424" descr="E:\acc2015-rtu\figures\HG.pn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601" y="9870403"/>
            <a:ext cx="6398418" cy="498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" name="Picture 280" descr="C:\Users\Jie\Dropbox\Jies files\Paper\ACC 2015\Latex files\FigACC_p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174" y="25603199"/>
            <a:ext cx="7540626" cy="660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TextBox 156"/>
          <p:cNvSpPr txBox="1"/>
          <p:nvPr/>
        </p:nvSpPr>
        <p:spPr>
          <a:xfrm>
            <a:off x="464128" y="16306800"/>
            <a:ext cx="147066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smtClean="0">
                <a:solidFill>
                  <a:prstClr val="black"/>
                </a:solidFill>
              </a:rPr>
              <a:t>Approach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57200" y="17152203"/>
            <a:ext cx="14706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i="1" dirty="0" smtClean="0">
                <a:solidFill>
                  <a:prstClr val="black"/>
                </a:solidFill>
              </a:rPr>
              <a:t>An Agent-Based Modeling and Control Framework</a:t>
            </a:r>
            <a:endParaRPr lang="en-US" sz="4800" b="1" i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838200"/>
            <a:ext cx="38633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CPS: Synergy: </a:t>
            </a:r>
            <a:r>
              <a:rPr lang="en-US" sz="6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Plug-and-Play Cyber-Physical Systems </a:t>
            </a: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6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Intelligent Buildings</a:t>
            </a:r>
            <a:endParaRPr lang="en-US" altLang="en-US" sz="6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1200"/>
              </a:spcBef>
            </a:pPr>
            <a:r>
              <a:rPr lang="en-US" altLang="en-US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alt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Jianghai Hu, Co-PI: </a:t>
            </a:r>
            <a:r>
              <a:rPr lang="en-US" altLang="en-US" sz="4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Panagiota</a:t>
            </a:r>
            <a:r>
              <a:rPr lang="en-US" alt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Karava</a:t>
            </a:r>
            <a:r>
              <a:rPr lang="en-US" alt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Thanos</a:t>
            </a:r>
            <a:r>
              <a:rPr lang="en-US" alt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Tzempelikos</a:t>
            </a:r>
            <a:r>
              <a:rPr lang="en-US" alt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James </a:t>
            </a:r>
            <a:r>
              <a:rPr lang="en-US" altLang="en-US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Braun,  Purdue </a:t>
            </a:r>
            <a:r>
              <a:rPr lang="en-US" alt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endParaRPr lang="en-US" altLang="en-US" sz="4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1200"/>
              </a:spcBef>
            </a:pPr>
            <a:r>
              <a:rPr lang="en-US" altLang="en-US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CPS Award 1329875, 1/1/2014-12/31/2016</a:t>
            </a:r>
            <a:endParaRPr lang="en-US" altLang="en-US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</a:pPr>
            <a:endParaRPr lang="en-US" altLang="en-US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[Purdue logo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5" y="1017057"/>
            <a:ext cx="5553563" cy="18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-70338" y="4267200"/>
            <a:ext cx="44043600" cy="0"/>
          </a:xfrm>
          <a:prstGeom prst="line">
            <a:avLst/>
          </a:prstGeom>
          <a:ln w="130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478474" y="5876330"/>
            <a:ext cx="14706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i="1" dirty="0">
                <a:solidFill>
                  <a:prstClr val="black"/>
                </a:solidFill>
              </a:rPr>
              <a:t>M</a:t>
            </a:r>
            <a:r>
              <a:rPr lang="en-US" sz="4800" b="1" i="1" dirty="0" smtClean="0">
                <a:solidFill>
                  <a:prstClr val="black"/>
                </a:solidFill>
              </a:rPr>
              <a:t>odular </a:t>
            </a:r>
            <a:r>
              <a:rPr lang="en-US" sz="4800" b="1" i="1" dirty="0" smtClean="0">
                <a:solidFill>
                  <a:prstClr val="black"/>
                </a:solidFill>
              </a:rPr>
              <a:t>Plug-and-Play </a:t>
            </a:r>
            <a:r>
              <a:rPr lang="en-US" sz="4800" b="1" i="1" dirty="0">
                <a:solidFill>
                  <a:prstClr val="black"/>
                </a:solidFill>
              </a:rPr>
              <a:t>B</a:t>
            </a:r>
            <a:r>
              <a:rPr lang="en-US" sz="4800" b="1" i="1" dirty="0" smtClean="0">
                <a:solidFill>
                  <a:prstClr val="black"/>
                </a:solidFill>
              </a:rPr>
              <a:t>uildings </a:t>
            </a:r>
            <a:r>
              <a:rPr lang="en-US" sz="4800" b="1" i="1" dirty="0">
                <a:solidFill>
                  <a:prstClr val="black"/>
                </a:solidFill>
              </a:rPr>
              <a:t>C</a:t>
            </a:r>
            <a:r>
              <a:rPr lang="en-US" sz="4800" b="1" i="1" dirty="0" smtClean="0">
                <a:solidFill>
                  <a:prstClr val="black"/>
                </a:solidFill>
              </a:rPr>
              <a:t>ontrol</a:t>
            </a:r>
            <a:r>
              <a:rPr lang="en-US" sz="4800" b="1" i="1" dirty="0" smtClean="0">
                <a:solidFill>
                  <a:prstClr val="black"/>
                </a:solidFill>
              </a:rPr>
              <a:t> </a:t>
            </a:r>
            <a:endParaRPr lang="en-US" sz="4800" b="1" i="1" dirty="0">
              <a:solidFill>
                <a:prstClr val="black"/>
              </a:solidFill>
            </a:endParaRPr>
          </a:p>
        </p:txBody>
      </p:sp>
      <p:pic>
        <p:nvPicPr>
          <p:cNvPr id="427" name="Picture 4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82" y="26670000"/>
            <a:ext cx="11678218" cy="5387314"/>
          </a:xfrm>
          <a:prstGeom prst="rect">
            <a:avLst/>
          </a:prstGeom>
        </p:spPr>
      </p:pic>
      <p:sp>
        <p:nvSpPr>
          <p:cNvPr id="430" name="TextBox 429"/>
          <p:cNvSpPr txBox="1"/>
          <p:nvPr/>
        </p:nvSpPr>
        <p:spPr>
          <a:xfrm>
            <a:off x="15433431" y="5881602"/>
            <a:ext cx="14706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/>
              <a:t>Centralized AC System of 3-Zone Building</a:t>
            </a:r>
            <a:endParaRPr lang="en-US" sz="4800" b="1" i="1" dirty="0"/>
          </a:p>
        </p:txBody>
      </p:sp>
      <p:sp>
        <p:nvSpPr>
          <p:cNvPr id="1031" name="TextBox 1030"/>
          <p:cNvSpPr txBox="1"/>
          <p:nvPr/>
        </p:nvSpPr>
        <p:spPr>
          <a:xfrm>
            <a:off x="632460" y="6901485"/>
            <a:ext cx="14074140" cy="2819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 set of pre-engineered intelligent modules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Commissioned on site in a plug-and-play (LEGO) way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Flexibility to meet individual design objectives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/>
              <a:t>Reconfigurability</a:t>
            </a:r>
            <a:r>
              <a:rPr lang="en-US" sz="4000" dirty="0" smtClean="0"/>
              <a:t> in building retrofit</a:t>
            </a:r>
            <a:endParaRPr lang="en-US" sz="4000" dirty="0"/>
          </a:p>
        </p:txBody>
      </p:sp>
      <p:sp>
        <p:nvSpPr>
          <p:cNvPr id="434" name="TextBox 433"/>
          <p:cNvSpPr txBox="1"/>
          <p:nvPr/>
        </p:nvSpPr>
        <p:spPr>
          <a:xfrm>
            <a:off x="478474" y="4988752"/>
            <a:ext cx="147066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smtClean="0">
                <a:solidFill>
                  <a:prstClr val="black"/>
                </a:solidFill>
              </a:rPr>
              <a:t>Vision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030" name="Rectangle 1029"/>
          <p:cNvSpPr/>
          <p:nvPr/>
        </p:nvSpPr>
        <p:spPr>
          <a:xfrm>
            <a:off x="457200" y="4965892"/>
            <a:ext cx="14706600" cy="2737866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5" name="Picture 43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8"/>
          <a:stretch>
            <a:fillRect/>
          </a:stretch>
        </p:blipFill>
        <p:spPr bwMode="auto">
          <a:xfrm>
            <a:off x="2627672" y="9514450"/>
            <a:ext cx="95250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TextBox 437"/>
          <p:cNvSpPr txBox="1"/>
          <p:nvPr/>
        </p:nvSpPr>
        <p:spPr>
          <a:xfrm>
            <a:off x="15433431" y="4953000"/>
            <a:ext cx="147066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smtClean="0">
                <a:solidFill>
                  <a:prstClr val="black"/>
                </a:solidFill>
              </a:rPr>
              <a:t>Case Study I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440" name="TextBox 439"/>
          <p:cNvSpPr txBox="1"/>
          <p:nvPr/>
        </p:nvSpPr>
        <p:spPr>
          <a:xfrm>
            <a:off x="30348874" y="5029200"/>
            <a:ext cx="1300734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smtClean="0">
                <a:solidFill>
                  <a:prstClr val="black"/>
                </a:solidFill>
              </a:rPr>
              <a:t>Case Study II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30327600" y="4983480"/>
            <a:ext cx="13007340" cy="2737866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Rectangle 436"/>
          <p:cNvSpPr/>
          <p:nvPr/>
        </p:nvSpPr>
        <p:spPr>
          <a:xfrm>
            <a:off x="15389297" y="4965892"/>
            <a:ext cx="14706600" cy="2737866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TextBox 443"/>
          <p:cNvSpPr txBox="1"/>
          <p:nvPr/>
        </p:nvSpPr>
        <p:spPr>
          <a:xfrm>
            <a:off x="30379354" y="5912082"/>
            <a:ext cx="1294796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/>
              <a:t>Rooftop Units (RTU) Coordination</a:t>
            </a:r>
            <a:endParaRPr lang="en-US" sz="4800" b="1" i="1" dirty="0"/>
          </a:p>
        </p:txBody>
      </p:sp>
      <p:sp>
        <p:nvSpPr>
          <p:cNvPr id="445" name="TextBox 444"/>
          <p:cNvSpPr txBox="1"/>
          <p:nvPr/>
        </p:nvSpPr>
        <p:spPr>
          <a:xfrm>
            <a:off x="30409834" y="20247650"/>
            <a:ext cx="1294796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/>
              <a:t>Purdue Living Laboratories</a:t>
            </a:r>
            <a:endParaRPr lang="en-US" sz="4800" b="1" i="1" dirty="0"/>
          </a:p>
        </p:txBody>
      </p:sp>
      <p:sp>
        <p:nvSpPr>
          <p:cNvPr id="447" name="TextBox 446"/>
          <p:cNvSpPr txBox="1"/>
          <p:nvPr/>
        </p:nvSpPr>
        <p:spPr>
          <a:xfrm>
            <a:off x="37119082" y="30085798"/>
            <a:ext cx="6223478" cy="21869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/>
              <a:t>Floor heating</a:t>
            </a:r>
          </a:p>
          <a:p>
            <a:r>
              <a:rPr lang="en-US" sz="3600" dirty="0" smtClean="0"/>
              <a:t>Automated lighting/shading </a:t>
            </a:r>
          </a:p>
          <a:p>
            <a:r>
              <a:rPr lang="en-US" sz="3600" dirty="0" smtClean="0"/>
              <a:t>Modular ceiling clouds</a:t>
            </a:r>
            <a:endParaRPr lang="en-US" sz="3600" dirty="0"/>
          </a:p>
        </p:txBody>
      </p:sp>
      <p:sp>
        <p:nvSpPr>
          <p:cNvPr id="159" name="TextBox 158"/>
          <p:cNvSpPr txBox="1"/>
          <p:nvPr/>
        </p:nvSpPr>
        <p:spPr>
          <a:xfrm>
            <a:off x="762000" y="18364200"/>
            <a:ext cx="14074140" cy="2819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Subsystems of multi-zone buildings modeled by </a:t>
            </a:r>
            <a:r>
              <a:rPr lang="en-US" sz="4000" b="1" dirty="0" smtClean="0"/>
              <a:t>physical agents </a:t>
            </a:r>
            <a:r>
              <a:rPr lang="en-US" sz="4000" dirty="0" smtClean="0"/>
              <a:t>(sensors, actuators, HVAC equipment</a:t>
            </a:r>
            <a:r>
              <a:rPr lang="en-US" sz="4000" dirty="0" smtClean="0"/>
              <a:t>, etc.)</a:t>
            </a:r>
            <a:r>
              <a:rPr lang="en-US" sz="4000" dirty="0" smtClean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Decision making by </a:t>
            </a:r>
            <a:r>
              <a:rPr lang="en-US" sz="4000" b="1" dirty="0" smtClean="0"/>
              <a:t>cyber agents </a:t>
            </a:r>
            <a:r>
              <a:rPr lang="en-US" sz="4000" dirty="0" smtClean="0"/>
              <a:t>(constraint enforcement, prediction, cost optimization, inter-agent communication, etc.)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1" y="21265855"/>
            <a:ext cx="13296559" cy="5023145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796" y="9692640"/>
            <a:ext cx="4987444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TextBox 71"/>
          <p:cNvSpPr txBox="1">
            <a:spLocks noChangeArrowheads="1"/>
          </p:cNvSpPr>
          <p:nvPr/>
        </p:nvSpPr>
        <p:spPr bwMode="auto">
          <a:xfrm>
            <a:off x="15925800" y="6882666"/>
            <a:ext cx="13230312" cy="195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66700" indent="-2667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3600" dirty="0" smtClean="0">
                <a:latin typeface="+mn-lt"/>
              </a:rPr>
              <a:t>Direct-expansion (DX) cooling </a:t>
            </a:r>
            <a:r>
              <a:rPr lang="en-US" sz="3600" dirty="0">
                <a:latin typeface="+mn-lt"/>
              </a:rPr>
              <a:t>unit with capacity modulation</a:t>
            </a:r>
          </a:p>
          <a:p>
            <a:pPr marL="266700" indent="-2667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3600" dirty="0">
                <a:latin typeface="+mn-lt"/>
              </a:rPr>
              <a:t>Variable speed </a:t>
            </a:r>
            <a:r>
              <a:rPr lang="en-US" sz="3600" dirty="0" smtClean="0">
                <a:latin typeface="+mn-lt"/>
              </a:rPr>
              <a:t>fan and VAV boxes </a:t>
            </a:r>
            <a:r>
              <a:rPr lang="en-US" sz="3600" dirty="0">
                <a:latin typeface="+mn-lt"/>
              </a:rPr>
              <a:t>for local temperature </a:t>
            </a:r>
            <a:r>
              <a:rPr lang="en-US" sz="3600" dirty="0" smtClean="0">
                <a:latin typeface="+mn-lt"/>
              </a:rPr>
              <a:t>control</a:t>
            </a:r>
            <a:endParaRPr lang="en-US" sz="3600" dirty="0">
              <a:latin typeface="+mn-lt"/>
            </a:endParaRPr>
          </a:p>
          <a:p>
            <a:pPr>
              <a:spcBef>
                <a:spcPts val="800"/>
              </a:spcBef>
              <a:defRPr/>
            </a:pPr>
            <a:r>
              <a:rPr lang="en-US" sz="3600" b="1" dirty="0" smtClean="0">
                <a:latin typeface="+mn-lt"/>
              </a:rPr>
              <a:t>Objective</a:t>
            </a:r>
            <a:r>
              <a:rPr lang="en-US" sz="3600" b="1" i="1" dirty="0" smtClean="0">
                <a:latin typeface="+mn-lt"/>
              </a:rPr>
              <a:t>: </a:t>
            </a:r>
            <a:r>
              <a:rPr lang="en-US" sz="3600" dirty="0" smtClean="0">
                <a:latin typeface="+mn-lt"/>
              </a:rPr>
              <a:t>Minimize </a:t>
            </a:r>
            <a:r>
              <a:rPr lang="en-US" sz="3600" dirty="0">
                <a:latin typeface="+mn-lt"/>
              </a:rPr>
              <a:t>power </a:t>
            </a:r>
            <a:r>
              <a:rPr lang="en-US" sz="3600" dirty="0" smtClean="0">
                <a:latin typeface="+mn-lt"/>
              </a:rPr>
              <a:t>consumption at each time instant</a:t>
            </a:r>
            <a:endParaRPr lang="en-US" sz="3600" b="1" dirty="0">
              <a:latin typeface="+mn-lt"/>
            </a:endParaRPr>
          </a:p>
        </p:txBody>
      </p:sp>
      <p:pic>
        <p:nvPicPr>
          <p:cNvPr id="263" name="Picture 262" descr="C:\Users\Jie\Desktop\图片3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0" y="9843322"/>
            <a:ext cx="7993062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347910" y="8930640"/>
            <a:ext cx="2715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HVAC </a:t>
            </a:r>
            <a:r>
              <a:rPr lang="en-US" sz="3600" b="1" dirty="0"/>
              <a:t>System</a:t>
            </a:r>
            <a:endParaRPr lang="en-US" sz="3600" b="1" dirty="0"/>
          </a:p>
        </p:txBody>
      </p:sp>
      <p:sp>
        <p:nvSpPr>
          <p:cNvPr id="266" name="Rectangle 265"/>
          <p:cNvSpPr/>
          <p:nvPr/>
        </p:nvSpPr>
        <p:spPr>
          <a:xfrm>
            <a:off x="22733943" y="8952726"/>
            <a:ext cx="4774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Multi-Agent Framework</a:t>
            </a:r>
            <a:endParaRPr lang="en-US" sz="3600" b="1" dirty="0"/>
          </a:p>
        </p:txBody>
      </p:sp>
      <p:grpSp>
        <p:nvGrpSpPr>
          <p:cNvPr id="267" name="组合 111"/>
          <p:cNvGrpSpPr>
            <a:grpSpLocks/>
          </p:cNvGrpSpPr>
          <p:nvPr/>
        </p:nvGrpSpPr>
        <p:grpSpPr bwMode="auto">
          <a:xfrm>
            <a:off x="16942117" y="18516600"/>
            <a:ext cx="11328083" cy="6318651"/>
            <a:chOff x="1104900" y="30822900"/>
            <a:chExt cx="10477500" cy="5715000"/>
          </a:xfrm>
        </p:grpSpPr>
        <p:pic>
          <p:nvPicPr>
            <p:cNvPr id="268" name="Picture 26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779" y="31678408"/>
              <a:ext cx="9248260" cy="2029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9" name="Picture 26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618" y="34599730"/>
              <a:ext cx="6952832" cy="1796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0" name="TextBox 107"/>
            <p:cNvSpPr txBox="1">
              <a:spLocks noChangeArrowheads="1"/>
            </p:cNvSpPr>
            <p:nvPr/>
          </p:nvSpPr>
          <p:spPr bwMode="auto">
            <a:xfrm>
              <a:off x="1390650" y="31089600"/>
              <a:ext cx="4800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sz="2800"/>
                <a:t>Intra-agent optimization:</a:t>
              </a:r>
            </a:p>
          </p:txBody>
        </p:sp>
        <p:sp>
          <p:nvSpPr>
            <p:cNvPr id="271" name="TextBox 108"/>
            <p:cNvSpPr txBox="1">
              <a:spLocks noChangeArrowheads="1"/>
            </p:cNvSpPr>
            <p:nvPr/>
          </p:nvSpPr>
          <p:spPr bwMode="auto">
            <a:xfrm>
              <a:off x="1352550" y="33928050"/>
              <a:ext cx="4800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sz="2800"/>
                <a:t>Inter-agent coordination:</a:t>
              </a:r>
            </a:p>
          </p:txBody>
        </p:sp>
        <p:sp>
          <p:nvSpPr>
            <p:cNvPr id="272" name="矩形 109"/>
            <p:cNvSpPr/>
            <p:nvPr/>
          </p:nvSpPr>
          <p:spPr bwMode="auto">
            <a:xfrm>
              <a:off x="1104900" y="30822900"/>
              <a:ext cx="10477500" cy="5715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6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448050">
                <a:defRPr/>
              </a:pPr>
              <a:endParaRPr lang="en-US"/>
            </a:p>
          </p:txBody>
        </p:sp>
      </p:grpSp>
      <p:sp>
        <p:nvSpPr>
          <p:cNvPr id="274" name="TextBox 71"/>
          <p:cNvSpPr txBox="1">
            <a:spLocks noChangeArrowheads="1"/>
          </p:cNvSpPr>
          <p:nvPr/>
        </p:nvSpPr>
        <p:spPr bwMode="auto">
          <a:xfrm>
            <a:off x="15624174" y="15686712"/>
            <a:ext cx="141620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 sz="4000" b="1" dirty="0" smtClean="0">
                <a:latin typeface="+mn-lt"/>
                <a:cs typeface="Arial" charset="0"/>
              </a:rPr>
              <a:t>Agent-Based Distributed Optimization</a:t>
            </a:r>
            <a:r>
              <a:rPr lang="en-US" altLang="en-US" sz="4000" dirty="0" smtClean="0">
                <a:latin typeface="+mn-lt"/>
                <a:cs typeface="Arial" charset="0"/>
              </a:rPr>
              <a:t>: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latin typeface="+mj-lt"/>
                <a:cs typeface="Arial" charset="0"/>
              </a:rPr>
              <a:t>Optimization decomposed into sub-problems solved by </a:t>
            </a:r>
            <a:r>
              <a:rPr lang="en-US" altLang="en-US" sz="3600" b="1" dirty="0" smtClean="0">
                <a:latin typeface="+mj-lt"/>
                <a:cs typeface="Arial" charset="0"/>
              </a:rPr>
              <a:t>optimizer agents</a:t>
            </a:r>
          </a:p>
          <a:p>
            <a:pPr>
              <a:spcBef>
                <a:spcPts val="800"/>
              </a:spcBef>
            </a:pPr>
            <a:endParaRPr lang="en-US" altLang="en-US" sz="36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latin typeface="+mj-lt"/>
                <a:cs typeface="Arial" charset="0"/>
              </a:rPr>
              <a:t> Coupling constraints                enforced by </a:t>
            </a:r>
            <a:r>
              <a:rPr lang="en-US" altLang="en-US" sz="3600" b="1" dirty="0" smtClean="0">
                <a:latin typeface="+mj-lt"/>
                <a:cs typeface="Arial" charset="0"/>
              </a:rPr>
              <a:t>coordinator agents</a:t>
            </a:r>
            <a:endParaRPr lang="en-US" altLang="en-US" sz="3600" b="1" dirty="0">
              <a:latin typeface="+mj-lt"/>
              <a:cs typeface="Arial" charset="0"/>
            </a:endParaRPr>
          </a:p>
        </p:txBody>
      </p:sp>
      <p:pic>
        <p:nvPicPr>
          <p:cNvPr id="275" name="Picture 27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527" y="16952829"/>
            <a:ext cx="21272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" name="TextBox 114"/>
          <p:cNvSpPr txBox="1">
            <a:spLocks noChangeArrowheads="1"/>
          </p:cNvSpPr>
          <p:nvPr/>
        </p:nvSpPr>
        <p:spPr bwMode="auto">
          <a:xfrm>
            <a:off x="17449800" y="17093625"/>
            <a:ext cx="495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3200" dirty="0" smtClean="0">
                <a:latin typeface="+mn-lt"/>
              </a:rPr>
              <a:t>Sub-problem for agent </a:t>
            </a:r>
            <a:r>
              <a:rPr lang="en-US" altLang="en-US" sz="3200" i="1" dirty="0" smtClean="0">
                <a:latin typeface="+mn-lt"/>
              </a:rPr>
              <a:t>i</a:t>
            </a:r>
            <a:r>
              <a:rPr lang="en-US" altLang="en-US" sz="3200" dirty="0" smtClean="0">
                <a:latin typeface="+mn-lt"/>
              </a:rPr>
              <a:t>:</a:t>
            </a:r>
            <a:endParaRPr lang="en-US" altLang="en-US" sz="3200" dirty="0">
              <a:latin typeface="+mn-lt"/>
            </a:endParaRPr>
          </a:p>
        </p:txBody>
      </p:sp>
      <p:pic>
        <p:nvPicPr>
          <p:cNvPr id="278" name="Picture 27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0" y="17830800"/>
            <a:ext cx="15303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629467" y="25051047"/>
            <a:ext cx="1855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800"/>
              </a:spcBef>
            </a:pPr>
            <a:r>
              <a:rPr lang="en-US" altLang="en-US" sz="4000" b="1" dirty="0" smtClean="0">
                <a:solidFill>
                  <a:prstClr val="black"/>
                </a:solidFill>
                <a:cs typeface="Arial" charset="0"/>
              </a:rPr>
              <a:t>Results:</a:t>
            </a:r>
            <a:endParaRPr lang="en-US" altLang="en-US" sz="4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22937152" y="25206960"/>
            <a:ext cx="3989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800"/>
              </a:spcBef>
            </a:pPr>
            <a:r>
              <a:rPr lang="en-US" altLang="en-US" sz="4000" b="1" dirty="0" smtClean="0">
                <a:solidFill>
                  <a:prstClr val="black"/>
                </a:solidFill>
                <a:cs typeface="Arial" charset="0"/>
              </a:rPr>
              <a:t>What we learned:</a:t>
            </a:r>
            <a:endParaRPr lang="en-US" altLang="en-US" sz="4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96384" y="26070801"/>
            <a:ext cx="6324600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altLang="en-US" sz="3600" dirty="0"/>
              <a:t>For non-convex problems, convergence is not guaranteed for the proposed algorithm; multi-start scheme is needed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altLang="en-US" sz="3600" dirty="0"/>
              <a:t> Testing results show that more than 60% of randomly generated initial points led to near-optimal solutions recovering more than 90% of the energy savings.</a:t>
            </a:r>
          </a:p>
          <a:p>
            <a:endParaRPr lang="en-US" sz="3200" dirty="0"/>
          </a:p>
        </p:txBody>
      </p:sp>
      <p:sp>
        <p:nvSpPr>
          <p:cNvPr id="284" name="TextBox 283"/>
          <p:cNvSpPr txBox="1"/>
          <p:nvPr/>
        </p:nvSpPr>
        <p:spPr>
          <a:xfrm>
            <a:off x="30348874" y="19431000"/>
            <a:ext cx="1300734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smtClean="0">
                <a:solidFill>
                  <a:prstClr val="black"/>
                </a:solidFill>
              </a:rPr>
              <a:t>Experimental </a:t>
            </a:r>
            <a:r>
              <a:rPr lang="en-US" sz="5400" b="1" dirty="0" err="1" smtClean="0">
                <a:solidFill>
                  <a:prstClr val="black"/>
                </a:solidFill>
              </a:rPr>
              <a:t>Testbed</a:t>
            </a:r>
            <a:endParaRPr lang="en-US" sz="5400" b="1" dirty="0">
              <a:solidFill>
                <a:prstClr val="black"/>
              </a:solidFill>
            </a:endParaRPr>
          </a:p>
        </p:txBody>
      </p:sp>
      <p:pic>
        <p:nvPicPr>
          <p:cNvPr id="285" name="Picture 42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663" y="21359147"/>
            <a:ext cx="6254007" cy="418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" name="Picture 43" descr="D:\Purdue\ME - Herrick\New Herrick lab\New labs construction pics\DSCN6574.JPG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897" y="21360170"/>
            <a:ext cx="5940583" cy="414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" name="Picture 41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897" y="25679956"/>
            <a:ext cx="5910103" cy="420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3" name="Picture 6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860" y="25673090"/>
            <a:ext cx="6192204" cy="426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" name="TextBox 423"/>
          <p:cNvSpPr txBox="1"/>
          <p:nvPr/>
        </p:nvSpPr>
        <p:spPr>
          <a:xfrm>
            <a:off x="30495239" y="30083760"/>
            <a:ext cx="6586697" cy="21869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/>
              <a:t>High-performing  glazing/framing</a:t>
            </a:r>
          </a:p>
          <a:p>
            <a:r>
              <a:rPr lang="en-US" sz="3600" dirty="0" smtClean="0"/>
              <a:t>Reconfigurable air-based system</a:t>
            </a:r>
          </a:p>
          <a:p>
            <a:r>
              <a:rPr lang="en-US" sz="3600" dirty="0" smtClean="0"/>
              <a:t>Reconfigurable facades</a:t>
            </a:r>
            <a:endParaRPr lang="en-US" sz="3600" dirty="0"/>
          </a:p>
        </p:txBody>
      </p:sp>
      <p:sp>
        <p:nvSpPr>
          <p:cNvPr id="426" name="TextBox 71"/>
          <p:cNvSpPr txBox="1">
            <a:spLocks noChangeArrowheads="1"/>
          </p:cNvSpPr>
          <p:nvPr/>
        </p:nvSpPr>
        <p:spPr bwMode="auto">
          <a:xfrm>
            <a:off x="31089600" y="6918960"/>
            <a:ext cx="1144639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lvl="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Harvest Grill Restaurant,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PHL, 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with multiple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zones</a:t>
            </a:r>
          </a:p>
          <a:p>
            <a:pPr marL="285750" lvl="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Four RTUs with different efficiencies and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capacities</a:t>
            </a:r>
          </a:p>
          <a:p>
            <a:pPr lvl="0" fontAlgn="auto">
              <a:spcBef>
                <a:spcPts val="600"/>
              </a:spcBef>
              <a:spcAft>
                <a:spcPts val="0"/>
              </a:spcAft>
            </a:pPr>
            <a:r>
              <a:rPr lang="en-US" sz="3600" b="1" dirty="0" smtClean="0">
                <a:latin typeface="+mn-lt"/>
              </a:rPr>
              <a:t>Objective</a:t>
            </a:r>
            <a:r>
              <a:rPr lang="en-US" sz="3600" b="1" i="1" dirty="0" smtClean="0">
                <a:latin typeface="+mn-lt"/>
              </a:rPr>
              <a:t>: 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find the optimal RTU on/off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schedule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29" name="Content Placeholder 8"/>
          <p:cNvPicPr>
            <a:picLocks noGrp="1"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777" y="10149839"/>
            <a:ext cx="6321583" cy="4378439"/>
          </a:xfrm>
          <a:prstGeom prst="rect">
            <a:avLst/>
          </a:prstGeom>
        </p:spPr>
      </p:pic>
      <p:sp>
        <p:nvSpPr>
          <p:cNvPr id="432" name="Rectangle 431"/>
          <p:cNvSpPr/>
          <p:nvPr/>
        </p:nvSpPr>
        <p:spPr>
          <a:xfrm>
            <a:off x="31743120" y="9022080"/>
            <a:ext cx="4747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Harvest Grill Restaurant</a:t>
            </a:r>
            <a:endParaRPr lang="en-US" sz="3600" b="1" dirty="0"/>
          </a:p>
        </p:txBody>
      </p:sp>
      <p:sp>
        <p:nvSpPr>
          <p:cNvPr id="433" name="Rectangle 432"/>
          <p:cNvSpPr/>
          <p:nvPr/>
        </p:nvSpPr>
        <p:spPr>
          <a:xfrm>
            <a:off x="38337592" y="9067800"/>
            <a:ext cx="3729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Simulation Results</a:t>
            </a:r>
            <a:endParaRPr lang="en-US" sz="3600" b="1" dirty="0"/>
          </a:p>
        </p:txBody>
      </p:sp>
      <p:pic>
        <p:nvPicPr>
          <p:cNvPr id="436" name="tabl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061184" y="15824287"/>
            <a:ext cx="6144216" cy="3225713"/>
          </a:xfrm>
          <a:prstGeom prst="rect">
            <a:avLst/>
          </a:prstGeom>
        </p:spPr>
      </p:pic>
      <p:sp>
        <p:nvSpPr>
          <p:cNvPr id="446" name="Rectangle 445"/>
          <p:cNvSpPr/>
          <p:nvPr/>
        </p:nvSpPr>
        <p:spPr>
          <a:xfrm>
            <a:off x="37249024" y="14898469"/>
            <a:ext cx="5735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Comparison of Performances</a:t>
            </a:r>
            <a:endParaRPr lang="en-US" sz="3600" b="1" dirty="0"/>
          </a:p>
        </p:txBody>
      </p:sp>
      <p:sp>
        <p:nvSpPr>
          <p:cNvPr id="449" name="Rectangle 448"/>
          <p:cNvSpPr/>
          <p:nvPr/>
        </p:nvSpPr>
        <p:spPr>
          <a:xfrm>
            <a:off x="30573663" y="14859000"/>
            <a:ext cx="6129627" cy="3272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800"/>
              </a:spcBef>
            </a:pPr>
            <a:r>
              <a:rPr lang="en-US" altLang="en-US" sz="3600" b="1" dirty="0" smtClean="0">
                <a:solidFill>
                  <a:prstClr val="black"/>
                </a:solidFill>
                <a:cs typeface="Arial" charset="0"/>
              </a:rPr>
              <a:t>Proposed solution algorithms</a:t>
            </a:r>
          </a:p>
          <a:p>
            <a:pPr marL="571500" lvl="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prstClr val="black"/>
                </a:solidFill>
                <a:cs typeface="Arial" charset="0"/>
              </a:rPr>
              <a:t>DP-based hybrid opt. control</a:t>
            </a:r>
          </a:p>
          <a:p>
            <a:pPr marL="571500" lvl="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prstClr val="black"/>
                </a:solidFill>
                <a:cs typeface="Arial" charset="0"/>
              </a:rPr>
              <a:t>MPC implementation </a:t>
            </a:r>
          </a:p>
          <a:p>
            <a:pPr marL="571500" lvl="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prstClr val="black"/>
                </a:solidFill>
                <a:cs typeface="Arial" charset="0"/>
              </a:rPr>
              <a:t>Baseline bang-bang control</a:t>
            </a:r>
          </a:p>
          <a:p>
            <a:pPr marL="571500" lvl="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prstClr val="black"/>
                </a:solidFill>
                <a:cs typeface="Arial" charset="0"/>
              </a:rPr>
              <a:t>Agent-based control in study</a:t>
            </a:r>
          </a:p>
        </p:txBody>
      </p:sp>
    </p:spTree>
    <p:extLst>
      <p:ext uri="{BB962C8B-B14F-4D97-AF65-F5344CB8AC3E}">
        <p14:creationId xmlns:p14="http://schemas.microsoft.com/office/powerpoint/2010/main" val="17856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308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Fox</dc:creator>
  <cp:lastModifiedBy>JHu</cp:lastModifiedBy>
  <cp:revision>25</cp:revision>
  <dcterms:created xsi:type="dcterms:W3CDTF">2006-08-16T00:00:00Z</dcterms:created>
  <dcterms:modified xsi:type="dcterms:W3CDTF">2014-10-22T04:59:43Z</dcterms:modified>
</cp:coreProperties>
</file>