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43891200" cy="32918400"/>
  <p:notesSz cx="20405725" cy="3123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16250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432499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2148749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864998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3581248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4297497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5013747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5729996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36" userDrawn="1">
          <p15:clr>
            <a:srgbClr val="A4A3A4"/>
          </p15:clr>
        </p15:guide>
        <p15:guide id="2" pos="13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00FFFF"/>
    <a:srgbClr val="FF0000"/>
    <a:srgbClr val="FF0066"/>
    <a:srgbClr val="FFFF99"/>
    <a:srgbClr val="AEAEAE"/>
    <a:srgbClr val="517CA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596" y="-1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840788" cy="156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564938" y="0"/>
            <a:ext cx="8840787" cy="156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00300" y="2344738"/>
            <a:ext cx="15609888" cy="1170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17800" y="14836775"/>
            <a:ext cx="14970125" cy="14054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71963"/>
            <a:ext cx="8840788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564938" y="29671963"/>
            <a:ext cx="8840787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fld id="{A592EC54-66F5-4EC3-85F5-F0929E7193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37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716250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1432499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2148749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2864998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3581248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6pPr>
    <a:lvl7pPr marL="4297497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7pPr>
    <a:lvl8pPr marL="5013747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8pPr>
    <a:lvl9pPr marL="5729996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D4EFEF-1DE8-468A-B3BE-2C5A109479A4}" type="slidenum">
              <a:rPr lang="en-US" altLang="ja-JP" sz="3900"/>
              <a:pPr/>
              <a:t>1</a:t>
            </a:fld>
            <a:endParaRPr lang="en-US" altLang="ja-JP" sz="39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2344738"/>
            <a:ext cx="15609888" cy="117094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867" tIns="144434" rIns="288867" bIns="144434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71329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951" y="18653125"/>
            <a:ext cx="3072130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C4762-BF64-4D5F-A36B-C3F0D8FB01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702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7D110-3F8B-4C46-BC6C-0666171A99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43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5764"/>
            <a:ext cx="9324976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8" y="2925764"/>
            <a:ext cx="27676474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D9FBF-032B-47EB-B8BF-45D0368DC0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136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92477" y="2925764"/>
            <a:ext cx="37306250" cy="263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6D28-DA30-441C-BB78-11087001A4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79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C41AE-54B2-4731-A3A0-5E0A23095C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869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25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9"/>
            <a:ext cx="37306250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6938-DB53-4B8F-9861-4C678BA412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893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09126"/>
            <a:ext cx="18500724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1" y="9509126"/>
            <a:ext cx="18500726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0D22F-3539-46A1-B204-C7A1ECC570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990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7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4852" y="7369176"/>
            <a:ext cx="19402426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4852" y="10439400"/>
            <a:ext cx="19402426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676F2-CDB8-43BA-B069-9F922BA01B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1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7C7F9-9C2E-4724-B789-112DDBA6A2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8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4ECBC-2E43-4752-9A12-C53D3E5C63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494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7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8AA5F-5647-435E-9CE5-0125E0BDBB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8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251" y="23042564"/>
            <a:ext cx="2633345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4251" y="2941638"/>
            <a:ext cx="26333450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4251" y="25763539"/>
            <a:ext cx="2633345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12FCB-26E1-4FD8-93E2-21D82780B4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13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1" y="914400"/>
            <a:ext cx="37306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1" y="5029201"/>
            <a:ext cx="37306250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6" y="29992639"/>
            <a:ext cx="9144000" cy="219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7" y="29992639"/>
            <a:ext cx="13900150" cy="219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>
              <a:defRPr sz="4800"/>
            </a:lvl1pPr>
          </a:lstStyle>
          <a:p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6" y="29992639"/>
            <a:ext cx="9144000" cy="219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fld id="{B369D417-9BD1-4E72-89D2-0F65244809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6pPr>
      <a:lvl7pPr marL="9144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7pPr>
      <a:lvl8pPr marL="13716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8pPr>
      <a:lvl9pPr marL="18288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800">
          <a:solidFill>
            <a:schemeClr val="tx1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4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5pPr>
      <a:lvl6pPr marL="75104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945524" y="304800"/>
            <a:ext cx="31109080" cy="352465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2" name="Rectangle 8236"/>
          <p:cNvSpPr>
            <a:spLocks noChangeArrowheads="1"/>
          </p:cNvSpPr>
          <p:nvPr/>
        </p:nvSpPr>
        <p:spPr bwMode="auto">
          <a:xfrm>
            <a:off x="8610600" y="685800"/>
            <a:ext cx="27470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ja-JP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CPS: Synergy: Thermal-Aware Management of Cyber-Physical Systems</a:t>
            </a:r>
            <a:endParaRPr lang="en-US" altLang="ja-JP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8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0" y="457200"/>
            <a:ext cx="2821707" cy="21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98758" cy="23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Box 103"/>
          <p:cNvSpPr txBox="1">
            <a:spLocks noChangeArrowheads="1"/>
          </p:cNvSpPr>
          <p:nvPr/>
        </p:nvSpPr>
        <p:spPr bwMode="auto">
          <a:xfrm>
            <a:off x="11906655" y="26206316"/>
            <a:ext cx="3424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ja-JP" sz="2000" dirty="0"/>
          </a:p>
          <a:p>
            <a:endParaRPr lang="ja-JP" altLang="en-US" sz="2000" dirty="0"/>
          </a:p>
        </p:txBody>
      </p:sp>
      <p:sp>
        <p:nvSpPr>
          <p:cNvPr id="15382" name="내용 개체 틀 2"/>
          <p:cNvSpPr>
            <a:spLocks/>
          </p:cNvSpPr>
          <p:nvPr/>
        </p:nvSpPr>
        <p:spPr bwMode="auto">
          <a:xfrm>
            <a:off x="11128443" y="26556510"/>
            <a:ext cx="9883302" cy="20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1028700" indent="-5715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altLang="ja-JP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7642" y="1755683"/>
            <a:ext cx="8302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K.G. Shin; E.M. Atkins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University of Michigan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1101" y="1774812"/>
            <a:ext cx="10499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C.M. Krishna; I. </a:t>
            </a:r>
            <a:r>
              <a:rPr lang="en-US" sz="6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Koren</a:t>
            </a:r>
            <a:endParaRPr lang="en-US" sz="6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University of Massachusetts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4318" y="1764910"/>
            <a:ext cx="5751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S. Wang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General Motors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340" y="5002246"/>
            <a:ext cx="11641835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Cyber-physical processors work </a:t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in harsh environments and often suffer very high operating temperatures.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High temperature can accelerate processor aging and increase</a:t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failure 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Effective thermal-aware management is required to meet </a:t>
            </a:r>
          </a:p>
          <a:p>
            <a:pPr marL="685800" indent="-685800"/>
            <a:r>
              <a:rPr lang="en-US" sz="4800" dirty="0" smtClean="0">
                <a:latin typeface="Comic Sans MS" panose="030F0702030302020204" pitchFamily="66" charset="0"/>
              </a:rPr>
              <a:t>    the computational demands of </a:t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the application while reducing processor thermal stress.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038600"/>
            <a:ext cx="77043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endParaRPr lang="en-US" sz="6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6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4935200"/>
            <a:ext cx="11671785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66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Failure Sources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latin typeface="Comic Sans MS" panose="030F0702030302020204" pitchFamily="66" charset="0"/>
              </a:rPr>
              <a:t>Electromigration</a:t>
            </a: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Dielectric  breakdown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Negative bias temperature instability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8821400"/>
            <a:ext cx="13258800" cy="258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Comic Sans MS" panose="030F0702030302020204" pitchFamily="66" charset="0"/>
            </a:endParaRPr>
          </a:p>
          <a:p>
            <a:endParaRPr lang="en-US" sz="5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All strongly </a:t>
            </a:r>
            <a:r>
              <a:rPr lang="en-US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dependent on </a:t>
            </a:r>
            <a:r>
              <a:rPr lang="en-US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temperature</a:t>
            </a:r>
            <a:endParaRPr lang="en-US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22098001"/>
            <a:ext cx="11751935" cy="10784305"/>
            <a:chOff x="29150058" y="8037759"/>
            <a:chExt cx="11507103" cy="12948903"/>
          </a:xfrm>
        </p:grpSpPr>
        <p:sp>
          <p:nvSpPr>
            <p:cNvPr id="17" name="TextBox 16"/>
            <p:cNvSpPr txBox="1"/>
            <p:nvPr/>
          </p:nvSpPr>
          <p:spPr>
            <a:xfrm>
              <a:off x="30343858" y="8037759"/>
              <a:ext cx="8001000" cy="158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Our Approach</a:t>
              </a:r>
              <a:endParaRPr lang="en-US" sz="80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13820" y="10142136"/>
              <a:ext cx="5763912" cy="417594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Comic Sans MS" panose="030F0702030302020204" pitchFamily="66" charset="0"/>
                </a:rPr>
                <a:t>Controlled Plant: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Current state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Dynamics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Desired trajectory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Safety envelope</a:t>
              </a:r>
              <a:endParaRPr lang="en-US" sz="44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61419" y="15538374"/>
              <a:ext cx="7463015" cy="336293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Dynamic computational workload and core assignment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Core reconfiguration </a:t>
              </a:r>
              <a:endParaRPr lang="en-US" sz="44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 bwMode="auto">
            <a:xfrm>
              <a:off x="34057021" y="14310010"/>
              <a:ext cx="538340" cy="1247168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50058" y="18880212"/>
              <a:ext cx="11507103" cy="2106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>Balance quality of control against </a:t>
              </a:r>
              <a:b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</a:br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>thermal stress</a:t>
              </a:r>
              <a:endParaRPr lang="en-US" sz="5400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573000" y="4419600"/>
            <a:ext cx="150876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Online </a:t>
            </a:r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Thermal Management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0" y="5943600"/>
            <a:ext cx="790152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System-Wide</a:t>
            </a:r>
            <a:r>
              <a:rPr 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Manager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95379" y="6848273"/>
            <a:ext cx="11751013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Periodically sample core subunit temps; estimate core reliability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If est. core reliability differential exceeds a given threshold, migrate tasks away from the less reliable core</a:t>
            </a:r>
            <a:r>
              <a:rPr lang="en-US" sz="5400" dirty="0">
                <a:latin typeface="Comic Sans MS" panose="030F0702030302020204" pitchFamily="66" charset="0"/>
              </a:rPr>
              <a:t>.</a:t>
            </a:r>
            <a:endParaRPr lang="en-US" sz="5400" dirty="0" smtClean="0">
              <a:latin typeface="Comic Sans MS" panose="030F0702030302020204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306800" y="12954000"/>
            <a:ext cx="77274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Core-Level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97000" y="13868400"/>
            <a:ext cx="11755503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Adjust core speeds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Power gating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Architecture adaptation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837376" y="11887200"/>
            <a:ext cx="889024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037" r="4510" b="7214"/>
          <a:stretch/>
        </p:blipFill>
        <p:spPr>
          <a:xfrm>
            <a:off x="14630400" y="26289000"/>
            <a:ext cx="18745200" cy="63071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554200" y="24993600"/>
            <a:ext cx="98635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System Provisioning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41246" y="4494179"/>
            <a:ext cx="12792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Optimization &amp; Validation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" b="7606"/>
          <a:stretch/>
        </p:blipFill>
        <p:spPr>
          <a:xfrm>
            <a:off x="31546800" y="6172200"/>
            <a:ext cx="9025647" cy="5181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284154" y="5603132"/>
            <a:ext cx="935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Unmanned Aerial Vehicles (UAVs)</a:t>
            </a: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581" y="16916400"/>
            <a:ext cx="16253619" cy="178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8498800" y="10744200"/>
            <a:ext cx="15019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omic Sans MS" panose="030F0702030302020204" pitchFamily="66" charset="0"/>
              </a:rPr>
              <a:t>Optimize UAV mission </a:t>
            </a:r>
            <a:r>
              <a:rPr lang="en-US" sz="4400" dirty="0" smtClean="0">
                <a:latin typeface="Comic Sans MS" panose="030F0702030302020204" pitchFamily="66" charset="0"/>
              </a:rPr>
              <a:t>cost </a:t>
            </a:r>
            <a:r>
              <a:rPr lang="en-US" sz="4400" i="1" dirty="0" smtClean="0">
                <a:latin typeface="Comic Sans MS" panose="030F0702030302020204" pitchFamily="66" charset="0"/>
              </a:rPr>
              <a:t>J</a:t>
            </a:r>
            <a:r>
              <a:rPr lang="en-US" sz="4400" dirty="0" smtClean="0">
                <a:latin typeface="Comic Sans MS" panose="030F0702030302020204" pitchFamily="66" charset="0"/>
              </a:rPr>
              <a:t> over time</a:t>
            </a:r>
            <a:r>
              <a:rPr lang="en-US" sz="4400" dirty="0" smtClean="0">
                <a:latin typeface="Comic Sans MS" panose="030F0702030302020204" pitchFamily="66" charset="0"/>
              </a:rPr>
              <a:t>, </a:t>
            </a:r>
            <a:r>
              <a:rPr lang="en-US" sz="4400" dirty="0" smtClean="0">
                <a:latin typeface="Comic Sans MS" panose="030F0702030302020204" pitchFamily="66" charset="0"/>
              </a:rPr>
              <a:t>energy use, information (entropy), &amp; </a:t>
            </a:r>
            <a:r>
              <a:rPr lang="en-US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temperature </a:t>
            </a:r>
            <a:r>
              <a:rPr lang="en-US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en-US" sz="44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140205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Design variables: physical (</a:t>
            </a:r>
            <a:r>
              <a:rPr lang="en-US" sz="4400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 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UAV 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speed </a:t>
            </a:r>
            <a:r>
              <a:rPr lang="en-US" sz="4400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v(t)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and 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onboard 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core (</a:t>
            </a:r>
            <a:r>
              <a:rPr lang="en-US" sz="4400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 use </a:t>
            </a:r>
            <a:r>
              <a:rPr lang="en-US" sz="4400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r(t)</a:t>
            </a:r>
            <a:endParaRPr lang="en-US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Lab &amp; wind tunnel experiments: validate temperature </a:t>
            </a:r>
            <a:r>
              <a:rPr lang="en-US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dynamics models</a:t>
            </a:r>
            <a:endParaRPr lang="en-US" sz="4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813000" y="18364200"/>
            <a:ext cx="7393021" cy="7354057"/>
            <a:chOff x="27660600" y="18821399"/>
            <a:chExt cx="7393021" cy="7354057"/>
          </a:xfrm>
        </p:grpSpPr>
        <p:pic>
          <p:nvPicPr>
            <p:cNvPr id="5" name="Picture 3" descr="C:\Users\ematkins\Desktop\papers_to_review (2)\Students\brandon\CPS_poster_2014\SS_Final_Mission_Temps1.em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2" t="5746" r="3165" b="3571"/>
            <a:stretch/>
          </p:blipFill>
          <p:spPr bwMode="auto">
            <a:xfrm>
              <a:off x="27660600" y="18821399"/>
              <a:ext cx="7349035" cy="530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27738421" y="24236464"/>
              <a:ext cx="7315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smtClean="0">
                  <a:latin typeface="Comic Sans MS" panose="030F0702030302020204" pitchFamily="66" charset="0"/>
                </a:rPr>
                <a:t>Steady State Temperature </a:t>
              </a:r>
            </a:p>
            <a:p>
              <a:r>
                <a:rPr lang="en-US" sz="4000" dirty="0" smtClean="0">
                  <a:latin typeface="Comic Sans MS" panose="030F0702030302020204" pitchFamily="66" charset="0"/>
                </a:rPr>
                <a:t>over UAV Engine (Airspeed) </a:t>
              </a:r>
            </a:p>
            <a:p>
              <a:r>
                <a:rPr lang="en-US" sz="4000" dirty="0" smtClean="0">
                  <a:latin typeface="Comic Sans MS" panose="030F0702030302020204" pitchFamily="66" charset="0"/>
                </a:rPr>
                <a:t>&amp; Core (Cyber) Controls</a:t>
              </a:r>
              <a:endParaRPr lang="en-US" sz="4000" dirty="0" smtClean="0"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2" descr="C:\Users\ematkins\Desktop\papers_to_review (2)\Students\brandon\CPS_poster_2014\Pareto_temp_v_ace_v_en1.em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8174" r="3705" b="2000"/>
          <a:stretch/>
        </p:blipFill>
        <p:spPr bwMode="auto">
          <a:xfrm>
            <a:off x="36042600" y="27203400"/>
            <a:ext cx="7452531" cy="49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atkins\Desktop\papers_to_review (2)\Students\brandon\CPS_poster_2014\Pareto_temp_v_time_v_en1.em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11217" r="5722" b="2696"/>
          <a:stretch/>
        </p:blipFill>
        <p:spPr bwMode="auto">
          <a:xfrm>
            <a:off x="35890200" y="18821400"/>
            <a:ext cx="7141410" cy="55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6880800" y="24688800"/>
            <a:ext cx="6381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Pareto Fronts over Temperature, Energy, 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Entropy (Info.), &amp; Time</a:t>
            </a:r>
            <a:endParaRPr lang="en-US" sz="4000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7813000" y="15925800"/>
                <a:ext cx="75486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𝐽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/>
                          </a:rPr>
                          <m:t>,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4800" i="1">
                            <a:latin typeface="Cambria Math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4800" i="1" smtClean="0">
                            <a:latin typeface="Cambria Math"/>
                            <a:ea typeface="Cambria Math"/>
                          </a:rPr>
                          <m:t>Ψ</m:t>
                        </m:r>
                      </m:sub>
                    </m:sSub>
                  </m:oMath>
                </a14:m>
                <a:r>
                  <a:rPr lang="en-US" sz="4800" dirty="0" smtClean="0"/>
                  <a:t>, </a:t>
                </a:r>
                <a:endParaRPr lang="en-US" sz="4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0" y="15925800"/>
                <a:ext cx="7548664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398106" y="15163800"/>
                <a:ext cx="8493094" cy="216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480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4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4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4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4800" i="1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𝑐𝑒𝑙𝑙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4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4800" i="1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latin typeface="Cambria Math"/>
                                          <a:ea typeface="Cambria Math"/>
                                        </a:rPr>
                                        <m:t>𝑡h𝑟𝑒𝑠h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106" y="15163800"/>
                <a:ext cx="8493094" cy="21692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16840200"/>
            <a:ext cx="11277600" cy="800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270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Dept of 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PI Meeting 2010</dc:title>
  <dc:creator>ARTS Lab;UMass;Amherst</dc:creator>
  <cp:lastModifiedBy>ematkins</cp:lastModifiedBy>
  <cp:revision>88</cp:revision>
  <dcterms:created xsi:type="dcterms:W3CDTF">2002-10-04T17:59:32Z</dcterms:created>
  <dcterms:modified xsi:type="dcterms:W3CDTF">2014-10-19T13:43:59Z</dcterms:modified>
</cp:coreProperties>
</file>