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1206400" cy="43891200"/>
  <p:notesSz cx="9144000" cy="6858000"/>
  <p:defaultTextStyle>
    <a:defPPr>
      <a:defRPr lang="en-US"/>
    </a:defPPr>
    <a:lvl1pPr marL="0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1pPr>
    <a:lvl2pPr marL="2717048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2pPr>
    <a:lvl3pPr marL="5434096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3pPr>
    <a:lvl4pPr marL="8151144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4pPr>
    <a:lvl5pPr marL="10868193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5pPr>
    <a:lvl6pPr marL="13585241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6pPr>
    <a:lvl7pPr marL="16302289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7pPr>
    <a:lvl8pPr marL="19019337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8pPr>
    <a:lvl9pPr marL="21736385" algn="l" defTabSz="5434096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D009"/>
    <a:srgbClr val="E82404"/>
    <a:srgbClr val="504345"/>
    <a:srgbClr val="000386"/>
    <a:srgbClr val="870486"/>
    <a:srgbClr val="040284"/>
    <a:srgbClr val="458BC3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2246" autoAdjust="0"/>
    <p:restoredTop sz="94660"/>
  </p:normalViewPr>
  <p:slideViewPr>
    <p:cSldViewPr snapToGrid="0">
      <p:cViewPr>
        <p:scale>
          <a:sx n="50" d="100"/>
          <a:sy n="50" d="100"/>
        </p:scale>
        <p:origin x="5552" y="8392"/>
      </p:cViewPr>
      <p:guideLst>
        <p:guide orient="horz" pos="13824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E5685-8C12-4DDF-B436-A748569A016E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514350"/>
            <a:ext cx="3000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A124A-2C5D-462C-9883-1F848C1C86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543409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1pPr>
    <a:lvl2pPr marL="2717048" algn="l" defTabSz="543409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2pPr>
    <a:lvl3pPr marL="5434096" algn="l" defTabSz="543409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3pPr>
    <a:lvl4pPr marL="8151144" algn="l" defTabSz="543409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4pPr>
    <a:lvl5pPr marL="10868193" algn="l" defTabSz="543409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5pPr>
    <a:lvl6pPr marL="13585241" algn="l" defTabSz="543409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6pPr>
    <a:lvl7pPr marL="16302289" algn="l" defTabSz="543409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7pPr>
    <a:lvl8pPr marL="19019337" algn="l" defTabSz="543409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8pPr>
    <a:lvl9pPr marL="21736385" algn="l" defTabSz="5434096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3634724"/>
            <a:ext cx="435254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4871680"/>
            <a:ext cx="358444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5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68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8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0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19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736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7901540" y="11247124"/>
            <a:ext cx="64514734" cy="239684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39577" y="11247124"/>
            <a:ext cx="192708527" cy="239684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4" y="28204163"/>
            <a:ext cx="43525440" cy="8717280"/>
          </a:xfrm>
        </p:spPr>
        <p:txBody>
          <a:bodyPr anchor="t"/>
          <a:lstStyle>
            <a:lvl1pPr algn="l">
              <a:defRPr sz="2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4" y="18602967"/>
            <a:ext cx="43525440" cy="9601197"/>
          </a:xfrm>
        </p:spPr>
        <p:txBody>
          <a:bodyPr anchor="b"/>
          <a:lstStyle>
            <a:lvl1pPr marL="0" indent="0">
              <a:buNone/>
              <a:defRPr sz="11900">
                <a:solidFill>
                  <a:schemeClr val="tx1">
                    <a:tint val="75000"/>
                  </a:schemeClr>
                </a:solidFill>
              </a:defRPr>
            </a:lvl1pPr>
            <a:lvl2pPr marL="2717048" indent="0">
              <a:buNone/>
              <a:defRPr sz="10700">
                <a:solidFill>
                  <a:schemeClr val="tx1">
                    <a:tint val="75000"/>
                  </a:schemeClr>
                </a:solidFill>
              </a:defRPr>
            </a:lvl2pPr>
            <a:lvl3pPr marL="5434096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3pPr>
            <a:lvl4pPr marL="8151144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4pPr>
            <a:lvl5pPr marL="10868193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5pPr>
            <a:lvl6pPr marL="13585241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6pPr>
            <a:lvl7pPr marL="16302289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7pPr>
            <a:lvl8pPr marL="19019337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8pPr>
            <a:lvl9pPr marL="2173638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9574" y="65542163"/>
            <a:ext cx="128611627" cy="185389517"/>
          </a:xfrm>
        </p:spPr>
        <p:txBody>
          <a:bodyPr/>
          <a:lstStyle>
            <a:lvl1pPr>
              <a:defRPr sz="16600"/>
            </a:lvl1pPr>
            <a:lvl2pPr>
              <a:defRPr sz="14300"/>
            </a:lvl2pPr>
            <a:lvl3pPr>
              <a:defRPr sz="11900"/>
            </a:lvl3pPr>
            <a:lvl4pPr>
              <a:defRPr sz="10700"/>
            </a:lvl4pPr>
            <a:lvl5pPr>
              <a:defRPr sz="10700"/>
            </a:lvl5pPr>
            <a:lvl6pPr>
              <a:defRPr sz="10700"/>
            </a:lvl6pPr>
            <a:lvl7pPr>
              <a:defRPr sz="10700"/>
            </a:lvl7pPr>
            <a:lvl8pPr>
              <a:defRPr sz="10700"/>
            </a:lvl8pPr>
            <a:lvl9pPr>
              <a:defRPr sz="10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804644" y="65542163"/>
            <a:ext cx="128611634" cy="185389517"/>
          </a:xfrm>
        </p:spPr>
        <p:txBody>
          <a:bodyPr/>
          <a:lstStyle>
            <a:lvl1pPr>
              <a:defRPr sz="16600"/>
            </a:lvl1pPr>
            <a:lvl2pPr>
              <a:defRPr sz="14300"/>
            </a:lvl2pPr>
            <a:lvl3pPr>
              <a:defRPr sz="11900"/>
            </a:lvl3pPr>
            <a:lvl4pPr>
              <a:defRPr sz="10700"/>
            </a:lvl4pPr>
            <a:lvl5pPr>
              <a:defRPr sz="10700"/>
            </a:lvl5pPr>
            <a:lvl6pPr>
              <a:defRPr sz="10700"/>
            </a:lvl6pPr>
            <a:lvl7pPr>
              <a:defRPr sz="10700"/>
            </a:lvl7pPr>
            <a:lvl8pPr>
              <a:defRPr sz="10700"/>
            </a:lvl8pPr>
            <a:lvl9pPr>
              <a:defRPr sz="10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757683"/>
            <a:ext cx="460857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9824723"/>
            <a:ext cx="22625054" cy="4094477"/>
          </a:xfrm>
        </p:spPr>
        <p:txBody>
          <a:bodyPr anchor="b"/>
          <a:lstStyle>
            <a:lvl1pPr marL="0" indent="0">
              <a:buNone/>
              <a:defRPr sz="14300" b="1"/>
            </a:lvl1pPr>
            <a:lvl2pPr marL="2717048" indent="0">
              <a:buNone/>
              <a:defRPr sz="11900" b="1"/>
            </a:lvl2pPr>
            <a:lvl3pPr marL="5434096" indent="0">
              <a:buNone/>
              <a:defRPr sz="10700" b="1"/>
            </a:lvl3pPr>
            <a:lvl4pPr marL="8151144" indent="0">
              <a:buNone/>
              <a:defRPr sz="9500" b="1"/>
            </a:lvl4pPr>
            <a:lvl5pPr marL="10868193" indent="0">
              <a:buNone/>
              <a:defRPr sz="9500" b="1"/>
            </a:lvl5pPr>
            <a:lvl6pPr marL="13585241" indent="0">
              <a:buNone/>
              <a:defRPr sz="9500" b="1"/>
            </a:lvl6pPr>
            <a:lvl7pPr marL="16302289" indent="0">
              <a:buNone/>
              <a:defRPr sz="9500" b="1"/>
            </a:lvl7pPr>
            <a:lvl8pPr marL="19019337" indent="0">
              <a:buNone/>
              <a:defRPr sz="9500" b="1"/>
            </a:lvl8pPr>
            <a:lvl9pPr marL="21736385" indent="0">
              <a:buNone/>
              <a:defRPr sz="9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3919200"/>
            <a:ext cx="22625054" cy="25288243"/>
          </a:xfrm>
        </p:spPr>
        <p:txBody>
          <a:bodyPr/>
          <a:lstStyle>
            <a:lvl1pPr>
              <a:defRPr sz="14300"/>
            </a:lvl1pPr>
            <a:lvl2pPr>
              <a:defRPr sz="11900"/>
            </a:lvl2pPr>
            <a:lvl3pPr>
              <a:defRPr sz="107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4" y="9824723"/>
            <a:ext cx="22633940" cy="4094477"/>
          </a:xfrm>
        </p:spPr>
        <p:txBody>
          <a:bodyPr anchor="b"/>
          <a:lstStyle>
            <a:lvl1pPr marL="0" indent="0">
              <a:buNone/>
              <a:defRPr sz="14300" b="1"/>
            </a:lvl1pPr>
            <a:lvl2pPr marL="2717048" indent="0">
              <a:buNone/>
              <a:defRPr sz="11900" b="1"/>
            </a:lvl2pPr>
            <a:lvl3pPr marL="5434096" indent="0">
              <a:buNone/>
              <a:defRPr sz="10700" b="1"/>
            </a:lvl3pPr>
            <a:lvl4pPr marL="8151144" indent="0">
              <a:buNone/>
              <a:defRPr sz="9500" b="1"/>
            </a:lvl4pPr>
            <a:lvl5pPr marL="10868193" indent="0">
              <a:buNone/>
              <a:defRPr sz="9500" b="1"/>
            </a:lvl5pPr>
            <a:lvl6pPr marL="13585241" indent="0">
              <a:buNone/>
              <a:defRPr sz="9500" b="1"/>
            </a:lvl6pPr>
            <a:lvl7pPr marL="16302289" indent="0">
              <a:buNone/>
              <a:defRPr sz="9500" b="1"/>
            </a:lvl7pPr>
            <a:lvl8pPr marL="19019337" indent="0">
              <a:buNone/>
              <a:defRPr sz="9500" b="1"/>
            </a:lvl8pPr>
            <a:lvl9pPr marL="21736385" indent="0">
              <a:buNone/>
              <a:defRPr sz="9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4" y="13919200"/>
            <a:ext cx="22633940" cy="25288243"/>
          </a:xfrm>
        </p:spPr>
        <p:txBody>
          <a:bodyPr/>
          <a:lstStyle>
            <a:lvl1pPr>
              <a:defRPr sz="14300"/>
            </a:lvl1pPr>
            <a:lvl2pPr>
              <a:defRPr sz="11900"/>
            </a:lvl2pPr>
            <a:lvl3pPr>
              <a:defRPr sz="107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4" y="1747520"/>
            <a:ext cx="16846554" cy="7437120"/>
          </a:xfrm>
        </p:spPr>
        <p:txBody>
          <a:bodyPr anchor="b"/>
          <a:lstStyle>
            <a:lvl1pPr algn="l">
              <a:defRPr sz="1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747523"/>
            <a:ext cx="28625800" cy="37459923"/>
          </a:xfrm>
        </p:spPr>
        <p:txBody>
          <a:bodyPr/>
          <a:lstStyle>
            <a:lvl1pPr>
              <a:defRPr sz="19000"/>
            </a:lvl1pPr>
            <a:lvl2pPr>
              <a:defRPr sz="16600"/>
            </a:lvl2pPr>
            <a:lvl3pPr>
              <a:defRPr sz="14300"/>
            </a:lvl3pPr>
            <a:lvl4pPr>
              <a:defRPr sz="11900"/>
            </a:lvl4pPr>
            <a:lvl5pPr>
              <a:defRPr sz="11900"/>
            </a:lvl5pPr>
            <a:lvl6pPr>
              <a:defRPr sz="11900"/>
            </a:lvl6pPr>
            <a:lvl7pPr>
              <a:defRPr sz="11900"/>
            </a:lvl7pPr>
            <a:lvl8pPr>
              <a:defRPr sz="11900"/>
            </a:lvl8pPr>
            <a:lvl9pPr>
              <a:defRPr sz="1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4" y="9184643"/>
            <a:ext cx="16846554" cy="30022803"/>
          </a:xfrm>
        </p:spPr>
        <p:txBody>
          <a:bodyPr/>
          <a:lstStyle>
            <a:lvl1pPr marL="0" indent="0">
              <a:buNone/>
              <a:defRPr sz="8300"/>
            </a:lvl1pPr>
            <a:lvl2pPr marL="2717048" indent="0">
              <a:buNone/>
              <a:defRPr sz="7100"/>
            </a:lvl2pPr>
            <a:lvl3pPr marL="5434096" indent="0">
              <a:buNone/>
              <a:defRPr sz="5900"/>
            </a:lvl3pPr>
            <a:lvl4pPr marL="8151144" indent="0">
              <a:buNone/>
              <a:defRPr sz="5300"/>
            </a:lvl4pPr>
            <a:lvl5pPr marL="10868193" indent="0">
              <a:buNone/>
              <a:defRPr sz="5300"/>
            </a:lvl5pPr>
            <a:lvl6pPr marL="13585241" indent="0">
              <a:buNone/>
              <a:defRPr sz="5300"/>
            </a:lvl6pPr>
            <a:lvl7pPr marL="16302289" indent="0">
              <a:buNone/>
              <a:defRPr sz="5300"/>
            </a:lvl7pPr>
            <a:lvl8pPr marL="19019337" indent="0">
              <a:buNone/>
              <a:defRPr sz="5300"/>
            </a:lvl8pPr>
            <a:lvl9pPr marL="21736385" indent="0">
              <a:buNone/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4" y="30723840"/>
            <a:ext cx="30723840" cy="3627123"/>
          </a:xfrm>
        </p:spPr>
        <p:txBody>
          <a:bodyPr anchor="b"/>
          <a:lstStyle>
            <a:lvl1pPr algn="l">
              <a:defRPr sz="1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4" y="3921760"/>
            <a:ext cx="30723840" cy="26334720"/>
          </a:xfrm>
        </p:spPr>
        <p:txBody>
          <a:bodyPr/>
          <a:lstStyle>
            <a:lvl1pPr marL="0" indent="0">
              <a:buNone/>
              <a:defRPr sz="19000"/>
            </a:lvl1pPr>
            <a:lvl2pPr marL="2717048" indent="0">
              <a:buNone/>
              <a:defRPr sz="16600"/>
            </a:lvl2pPr>
            <a:lvl3pPr marL="5434096" indent="0">
              <a:buNone/>
              <a:defRPr sz="14300"/>
            </a:lvl3pPr>
            <a:lvl4pPr marL="8151144" indent="0">
              <a:buNone/>
              <a:defRPr sz="11900"/>
            </a:lvl4pPr>
            <a:lvl5pPr marL="10868193" indent="0">
              <a:buNone/>
              <a:defRPr sz="11900"/>
            </a:lvl5pPr>
            <a:lvl6pPr marL="13585241" indent="0">
              <a:buNone/>
              <a:defRPr sz="11900"/>
            </a:lvl6pPr>
            <a:lvl7pPr marL="16302289" indent="0">
              <a:buNone/>
              <a:defRPr sz="11900"/>
            </a:lvl7pPr>
            <a:lvl8pPr marL="19019337" indent="0">
              <a:buNone/>
              <a:defRPr sz="11900"/>
            </a:lvl8pPr>
            <a:lvl9pPr marL="21736385" indent="0">
              <a:buNone/>
              <a:defRPr sz="1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4" y="34350964"/>
            <a:ext cx="30723840" cy="5151117"/>
          </a:xfrm>
        </p:spPr>
        <p:txBody>
          <a:bodyPr/>
          <a:lstStyle>
            <a:lvl1pPr marL="0" indent="0">
              <a:buNone/>
              <a:defRPr sz="8300"/>
            </a:lvl1pPr>
            <a:lvl2pPr marL="2717048" indent="0">
              <a:buNone/>
              <a:defRPr sz="7100"/>
            </a:lvl2pPr>
            <a:lvl3pPr marL="5434096" indent="0">
              <a:buNone/>
              <a:defRPr sz="5900"/>
            </a:lvl3pPr>
            <a:lvl4pPr marL="8151144" indent="0">
              <a:buNone/>
              <a:defRPr sz="5300"/>
            </a:lvl4pPr>
            <a:lvl5pPr marL="10868193" indent="0">
              <a:buNone/>
              <a:defRPr sz="5300"/>
            </a:lvl5pPr>
            <a:lvl6pPr marL="13585241" indent="0">
              <a:buNone/>
              <a:defRPr sz="5300"/>
            </a:lvl6pPr>
            <a:lvl7pPr marL="16302289" indent="0">
              <a:buNone/>
              <a:defRPr sz="5300"/>
            </a:lvl7pPr>
            <a:lvl8pPr marL="19019337" indent="0">
              <a:buNone/>
              <a:defRPr sz="5300"/>
            </a:lvl8pPr>
            <a:lvl9pPr marL="21736385" indent="0">
              <a:buNone/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8E8-F080-4550-9B9B-D667BF078DCF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757683"/>
            <a:ext cx="46085760" cy="7315200"/>
          </a:xfrm>
          <a:prstGeom prst="rect">
            <a:avLst/>
          </a:prstGeom>
        </p:spPr>
        <p:txBody>
          <a:bodyPr vert="horz" lIns="543410" tIns="271705" rIns="543410" bIns="2717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10241284"/>
            <a:ext cx="46085760" cy="28966163"/>
          </a:xfrm>
          <a:prstGeom prst="rect">
            <a:avLst/>
          </a:prstGeom>
        </p:spPr>
        <p:txBody>
          <a:bodyPr vert="horz" lIns="543410" tIns="271705" rIns="543410" bIns="2717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40680643"/>
            <a:ext cx="11948160" cy="2336800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l">
              <a:defRPr sz="7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98E8-F080-4550-9B9B-D667BF078DCF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40680643"/>
            <a:ext cx="16215360" cy="2336800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ctr">
              <a:defRPr sz="7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40680643"/>
            <a:ext cx="11948160" cy="2336800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r">
              <a:defRPr sz="7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618D8-0353-4B62-9976-4281F30C7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34096" rtl="0" eaLnBrk="1" latinLnBrk="0" hangingPunct="1">
        <a:spcBef>
          <a:spcPct val="0"/>
        </a:spcBef>
        <a:buNone/>
        <a:defRPr sz="2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7786" indent="-2037786" algn="l" defTabSz="5434096" rtl="0" eaLnBrk="1" latinLnBrk="0" hangingPunct="1">
        <a:spcBef>
          <a:spcPct val="20000"/>
        </a:spcBef>
        <a:buFont typeface="Arial" pitchFamily="34" charset="0"/>
        <a:buChar char="•"/>
        <a:defRPr sz="19000" kern="1200">
          <a:solidFill>
            <a:schemeClr val="tx1"/>
          </a:solidFill>
          <a:latin typeface="+mn-lt"/>
          <a:ea typeface="+mn-ea"/>
          <a:cs typeface="+mn-cs"/>
        </a:defRPr>
      </a:lvl1pPr>
      <a:lvl2pPr marL="4415203" indent="-1698155" algn="l" defTabSz="5434096" rtl="0" eaLnBrk="1" latinLnBrk="0" hangingPunct="1">
        <a:spcBef>
          <a:spcPct val="20000"/>
        </a:spcBef>
        <a:buFont typeface="Arial" pitchFamily="34" charset="0"/>
        <a:buChar char="–"/>
        <a:defRPr sz="166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620" indent="-1358524" algn="l" defTabSz="5434096" rtl="0" eaLnBrk="1" latinLnBrk="0" hangingPunct="1">
        <a:spcBef>
          <a:spcPct val="20000"/>
        </a:spcBef>
        <a:buFont typeface="Arial" pitchFamily="34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3pPr>
      <a:lvl4pPr marL="9509669" indent="-1358524" algn="l" defTabSz="5434096" rtl="0" eaLnBrk="1" latinLnBrk="0" hangingPunct="1">
        <a:spcBef>
          <a:spcPct val="20000"/>
        </a:spcBef>
        <a:buFont typeface="Arial" pitchFamily="34" charset="0"/>
        <a:buChar char="–"/>
        <a:defRPr sz="1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26717" indent="-1358524" algn="l" defTabSz="5434096" rtl="0" eaLnBrk="1" latinLnBrk="0" hangingPunct="1">
        <a:spcBef>
          <a:spcPct val="20000"/>
        </a:spcBef>
        <a:buFont typeface="Arial" pitchFamily="34" charset="0"/>
        <a:buChar char="»"/>
        <a:defRPr sz="11900" kern="1200">
          <a:solidFill>
            <a:schemeClr val="tx1"/>
          </a:solidFill>
          <a:latin typeface="+mn-lt"/>
          <a:ea typeface="+mn-ea"/>
          <a:cs typeface="+mn-cs"/>
        </a:defRPr>
      </a:lvl5pPr>
      <a:lvl6pPr marL="14943765" indent="-1358524" algn="l" defTabSz="5434096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6pPr>
      <a:lvl7pPr marL="17660813" indent="-1358524" algn="l" defTabSz="5434096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7pPr>
      <a:lvl8pPr marL="20377861" indent="-1358524" algn="l" defTabSz="5434096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8pPr>
      <a:lvl9pPr marL="23094909" indent="-1358524" algn="l" defTabSz="5434096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7048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5434096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8151144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4pPr>
      <a:lvl5pPr marL="10868193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5pPr>
      <a:lvl6pPr marL="13585241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289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7pPr>
      <a:lvl8pPr marL="19019337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8pPr>
      <a:lvl9pPr marL="21736385" algn="l" defTabSz="5434096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jpe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hyperlink" Target="mailto:hatcliff@ksu.edu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30" Type="http://schemas.openxmlformats.org/officeDocument/2006/relationships/image" Target="../media/image28.png"/><Relationship Id="rId31" Type="http://schemas.openxmlformats.org/officeDocument/2006/relationships/image" Target="../media/image29.jpeg"/><Relationship Id="rId32" Type="http://schemas.openxmlformats.org/officeDocument/2006/relationships/image" Target="../media/image30.jpeg"/><Relationship Id="rId9" Type="http://schemas.openxmlformats.org/officeDocument/2006/relationships/image" Target="../media/image7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10" Type="http://schemas.openxmlformats.org/officeDocument/2006/relationships/image" Target="../media/image8.jpe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97800" y="871061"/>
            <a:ext cx="3657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2"/>
                </a:solidFill>
              </a:rPr>
              <a:t>CPS: Synergy: Collaborative Research: Trustworthy Composition of Dynamic App-Centric Architectures for Medical Application Platforms (NSF CNS-1239543/1239324)</a:t>
            </a:r>
            <a:endParaRPr lang="en-US" sz="8000" b="1" dirty="0">
              <a:solidFill>
                <a:schemeClr val="tx2"/>
              </a:solidFill>
            </a:endParaRPr>
          </a:p>
        </p:txBody>
      </p:sp>
      <p:sp>
        <p:nvSpPr>
          <p:cNvPr id="11" name="AutoShape 483"/>
          <p:cNvSpPr>
            <a:spLocks noChangeArrowheads="1"/>
          </p:cNvSpPr>
          <p:nvPr/>
        </p:nvSpPr>
        <p:spPr bwMode="auto">
          <a:xfrm>
            <a:off x="1547985" y="5254382"/>
            <a:ext cx="17608935" cy="1253896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r>
              <a:rPr lang="en-US" sz="7200" b="1" dirty="0" smtClean="0">
                <a:solidFill>
                  <a:schemeClr val="bg1"/>
                </a:solidFill>
              </a:rPr>
              <a:t>Lack of “System of Systems” Support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15" name="AutoShape 483"/>
          <p:cNvSpPr>
            <a:spLocks noChangeArrowheads="1"/>
          </p:cNvSpPr>
          <p:nvPr/>
        </p:nvSpPr>
        <p:spPr bwMode="auto">
          <a:xfrm>
            <a:off x="1593077" y="14984007"/>
            <a:ext cx="23735665" cy="1295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r>
              <a:rPr lang="en-US" sz="7200" b="1" dirty="0" smtClean="0">
                <a:solidFill>
                  <a:schemeClr val="bg1"/>
                </a:solidFill>
              </a:rPr>
              <a:t>Medical Application Platforms (</a:t>
            </a:r>
            <a:r>
              <a:rPr lang="en-US" sz="7200" b="1" dirty="0" err="1" smtClean="0">
                <a:solidFill>
                  <a:schemeClr val="bg1"/>
                </a:solidFill>
              </a:rPr>
              <a:t>MAPs</a:t>
            </a:r>
            <a:r>
              <a:rPr lang="en-US" sz="7200" b="1" dirty="0" smtClean="0">
                <a:solidFill>
                  <a:schemeClr val="bg1"/>
                </a:solidFill>
              </a:rPr>
              <a:t>)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17" name="AutoShape 483"/>
          <p:cNvSpPr>
            <a:spLocks noChangeArrowheads="1"/>
          </p:cNvSpPr>
          <p:nvPr/>
        </p:nvSpPr>
        <p:spPr bwMode="auto">
          <a:xfrm>
            <a:off x="1409280" y="25751736"/>
            <a:ext cx="23789640" cy="129844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r>
              <a:rPr lang="en-US" sz="7200" b="1" dirty="0" smtClean="0">
                <a:solidFill>
                  <a:schemeClr val="bg1"/>
                </a:solidFill>
              </a:rPr>
              <a:t>Authentication Framework for Trusted Composition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910680" y="3383203"/>
            <a:ext cx="29934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CPS </a:t>
            </a:r>
            <a:r>
              <a:rPr lang="en-US" sz="4400" b="1" dirty="0" smtClean="0"/>
              <a:t>PRINCIPAL INVESTIGATOR MEETING</a:t>
            </a:r>
          </a:p>
          <a:p>
            <a:pPr algn="ctr"/>
            <a:r>
              <a:rPr lang="en-US" sz="4400" b="1" dirty="0" smtClean="0"/>
              <a:t>Lead PI: John Hatcliff (KSU – </a:t>
            </a:r>
            <a:r>
              <a:rPr lang="en-US" sz="4400" b="1" dirty="0" smtClean="0">
                <a:hlinkClick r:id="rId2"/>
              </a:rPr>
              <a:t>hatcliff@ksu.edu</a:t>
            </a:r>
            <a:r>
              <a:rPr lang="en-US" sz="4400" b="1" dirty="0" smtClean="0"/>
              <a:t>), PI: </a:t>
            </a:r>
            <a:r>
              <a:rPr lang="en-US" sz="4400" b="1" dirty="0" err="1" smtClean="0"/>
              <a:t>Insup</a:t>
            </a:r>
            <a:r>
              <a:rPr lang="en-US" sz="4400" b="1" dirty="0" smtClean="0"/>
              <a:t> Lee (U Penn) </a:t>
            </a:r>
            <a:endParaRPr lang="en-US" sz="4400" b="1" dirty="0"/>
          </a:p>
        </p:txBody>
      </p:sp>
      <p:sp>
        <p:nvSpPr>
          <p:cNvPr id="61" name="Rectangle 60"/>
          <p:cNvSpPr/>
          <p:nvPr/>
        </p:nvSpPr>
        <p:spPr>
          <a:xfrm flipV="1">
            <a:off x="0" y="0"/>
            <a:ext cx="51206400" cy="7315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5" name="Group 464"/>
          <p:cNvGrpSpPr/>
          <p:nvPr/>
        </p:nvGrpSpPr>
        <p:grpSpPr>
          <a:xfrm>
            <a:off x="3195819" y="21239955"/>
            <a:ext cx="8349915" cy="1749030"/>
            <a:chOff x="13767135" y="6483851"/>
            <a:chExt cx="11430000" cy="3404467"/>
          </a:xfrm>
        </p:grpSpPr>
        <p:grpSp>
          <p:nvGrpSpPr>
            <p:cNvPr id="138" name="Group 1"/>
            <p:cNvGrpSpPr>
              <a:grpSpLocks/>
            </p:cNvGrpSpPr>
            <p:nvPr/>
          </p:nvGrpSpPr>
          <p:grpSpPr bwMode="auto">
            <a:xfrm>
              <a:off x="13939274" y="6483851"/>
              <a:ext cx="2282271" cy="2161716"/>
              <a:chOff x="120" y="76"/>
              <a:chExt cx="1591" cy="1759"/>
            </a:xfrm>
          </p:grpSpPr>
          <p:pic>
            <p:nvPicPr>
              <p:cNvPr id="13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0" y="76"/>
                <a:ext cx="1591" cy="175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40" name="Rectangle 3"/>
              <p:cNvSpPr>
                <a:spLocks noChangeArrowheads="1"/>
              </p:cNvSpPr>
              <p:nvPr/>
            </p:nvSpPr>
            <p:spPr bwMode="auto">
              <a:xfrm>
                <a:off x="120" y="76"/>
                <a:ext cx="1591" cy="1759"/>
              </a:xfrm>
              <a:prstGeom prst="rect">
                <a:avLst/>
              </a:prstGeom>
              <a:noFill/>
              <a:ln w="255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8800"/>
              </a:p>
            </p:txBody>
          </p:sp>
        </p:grpSp>
        <p:sp>
          <p:nvSpPr>
            <p:cNvPr id="141" name="Rectangle 4"/>
            <p:cNvSpPr>
              <a:spLocks noChangeArrowheads="1"/>
            </p:cNvSpPr>
            <p:nvPr/>
          </p:nvSpPr>
          <p:spPr bwMode="auto">
            <a:xfrm>
              <a:off x="13767135" y="9030227"/>
              <a:ext cx="3201777" cy="6292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>
                  <a:solidFill>
                    <a:srgbClr val="000000"/>
                  </a:solidFill>
                  <a:ea typeface="Gill Sans" charset="0"/>
                  <a:cs typeface="Gill Sans" charset="0"/>
                </a:rPr>
                <a:t>Device Coordination Algorithm</a:t>
              </a:r>
            </a:p>
          </p:txBody>
        </p:sp>
        <p:grpSp>
          <p:nvGrpSpPr>
            <p:cNvPr id="142" name="Group 5"/>
            <p:cNvGrpSpPr>
              <a:grpSpLocks/>
            </p:cNvGrpSpPr>
            <p:nvPr/>
          </p:nvGrpSpPr>
          <p:grpSpPr bwMode="auto">
            <a:xfrm>
              <a:off x="17726322" y="6567419"/>
              <a:ext cx="2856066" cy="2456663"/>
              <a:chOff x="2760" y="144"/>
              <a:chExt cx="1991" cy="1999"/>
            </a:xfrm>
          </p:grpSpPr>
          <p:pic>
            <p:nvPicPr>
              <p:cNvPr id="143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60" y="280"/>
                <a:ext cx="863" cy="86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144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26" y="1288"/>
                <a:ext cx="1632" cy="8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145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736" y="144"/>
                <a:ext cx="1015" cy="112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sp>
          <p:nvSpPr>
            <p:cNvPr id="146" name="Rectangle 9"/>
            <p:cNvSpPr>
              <a:spLocks noChangeArrowheads="1"/>
            </p:cNvSpPr>
            <p:nvPr/>
          </p:nvSpPr>
          <p:spPr bwMode="auto">
            <a:xfrm>
              <a:off x="17095233" y="7032461"/>
              <a:ext cx="471776" cy="16175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5400">
                  <a:solidFill>
                    <a:srgbClr val="000000"/>
                  </a:solidFill>
                  <a:ea typeface="Gill Sans" charset="0"/>
                  <a:cs typeface="Gill Sans" charset="0"/>
                </a:rPr>
                <a:t>+</a:t>
              </a:r>
            </a:p>
          </p:txBody>
        </p:sp>
        <p:sp>
          <p:nvSpPr>
            <p:cNvPr id="147" name="Rectangle 10"/>
            <p:cNvSpPr>
              <a:spLocks noChangeArrowheads="1"/>
            </p:cNvSpPr>
            <p:nvPr/>
          </p:nvSpPr>
          <p:spPr bwMode="auto">
            <a:xfrm>
              <a:off x="17793307" y="9080782"/>
              <a:ext cx="2755091" cy="539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Medical Device Types</a:t>
              </a:r>
            </a:p>
          </p:txBody>
        </p:sp>
        <p:sp>
          <p:nvSpPr>
            <p:cNvPr id="148" name="Rectangle 11"/>
            <p:cNvSpPr>
              <a:spLocks noChangeArrowheads="1"/>
            </p:cNvSpPr>
            <p:nvPr/>
          </p:nvSpPr>
          <p:spPr bwMode="auto">
            <a:xfrm>
              <a:off x="21096019" y="7116030"/>
              <a:ext cx="471776" cy="16175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5400">
                  <a:solidFill>
                    <a:srgbClr val="000000"/>
                  </a:solidFill>
                  <a:ea typeface="Gill Sans" charset="0"/>
                  <a:cs typeface="Gill Sans" charset="0"/>
                </a:rPr>
                <a:t>=</a:t>
              </a:r>
            </a:p>
          </p:txBody>
        </p:sp>
        <p:pic>
          <p:nvPicPr>
            <p:cNvPr id="149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731412" y="7163458"/>
              <a:ext cx="3465723" cy="17156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50" name="Rectangle 13"/>
            <p:cNvSpPr>
              <a:spLocks noChangeArrowheads="1"/>
            </p:cNvSpPr>
            <p:nvPr/>
          </p:nvSpPr>
          <p:spPr bwMode="auto">
            <a:xfrm>
              <a:off x="22105722" y="8809967"/>
              <a:ext cx="2883502" cy="10783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Virtual Medical Device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(VMD)</a:t>
              </a:r>
            </a:p>
          </p:txBody>
        </p:sp>
      </p:grpSp>
      <p:sp>
        <p:nvSpPr>
          <p:cNvPr id="151" name="Rectangle 14"/>
          <p:cNvSpPr>
            <a:spLocks noChangeArrowheads="1"/>
          </p:cNvSpPr>
          <p:nvPr/>
        </p:nvSpPr>
        <p:spPr bwMode="auto">
          <a:xfrm>
            <a:off x="1731350" y="17444665"/>
            <a:ext cx="11691675" cy="332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342900" indent="-342900">
              <a:buClrTx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Our project is developing an open source </a:t>
            </a:r>
            <a:r>
              <a:rPr lang="en-US" sz="2800" i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Medical Device Coordination Framework</a:t>
            </a:r>
            <a:r>
              <a:rPr lang="en-US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– a </a:t>
            </a:r>
            <a:r>
              <a:rPr lang="en-US" sz="2800" i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medical application platform (MAP) </a:t>
            </a:r>
            <a:r>
              <a:rPr lang="en-US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for integrating medical devices into systems</a:t>
            </a:r>
          </a:p>
          <a:p>
            <a:pPr marL="342900" indent="-342900">
              <a:buClrTx/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The MDCF provides…</a:t>
            </a:r>
          </a:p>
          <a:p>
            <a:pPr marL="914400" indent="-342900"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Publish-subscribe real-time middleware for integrating devices</a:t>
            </a:r>
          </a:p>
          <a:p>
            <a:pPr marL="914400" indent="-342900"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A component-based application (app) environment for developing and running algorithms that coordinate the device data flows and actions</a:t>
            </a:r>
          </a:p>
          <a:p>
            <a:pPr marL="342900" indent="-342900">
              <a:buFont typeface="Arial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Together the platform, app, and connected devices form a Virtual Medical Device – a composite system device composed of individual devices</a:t>
            </a:r>
            <a:endParaRPr lang="en-US" sz="28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466" name="Group 465"/>
          <p:cNvGrpSpPr/>
          <p:nvPr/>
        </p:nvGrpSpPr>
        <p:grpSpPr>
          <a:xfrm>
            <a:off x="2505252" y="23094251"/>
            <a:ext cx="9715499" cy="2038349"/>
            <a:chOff x="11821010" y="10385021"/>
            <a:chExt cx="13277096" cy="4886004"/>
          </a:xfrm>
        </p:grpSpPr>
        <p:pic>
          <p:nvPicPr>
            <p:cNvPr id="152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436558" y="13134908"/>
              <a:ext cx="947663" cy="9945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53" name="Picture 1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925716" y="13066086"/>
              <a:ext cx="1292474" cy="9263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54" name="Picture 1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932134" y="13293177"/>
              <a:ext cx="1279857" cy="7905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55" name="AutoShape 20"/>
            <p:cNvSpPr>
              <a:spLocks noChangeArrowheads="1"/>
            </p:cNvSpPr>
            <p:nvPr/>
          </p:nvSpPr>
          <p:spPr bwMode="auto">
            <a:xfrm>
              <a:off x="16314786" y="10841657"/>
              <a:ext cx="5370723" cy="1526389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Gill Sans" charset="0"/>
                  <a:cs typeface="Gill Sans" charset="0"/>
                </a:rPr>
                <a:t>MDCF</a:t>
              </a:r>
              <a:endPara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ill Sans" charset="0"/>
                <a:cs typeface="Gill Sans" charset="0"/>
              </a:endParaRPr>
            </a:p>
          </p:txBody>
        </p:sp>
        <p:sp>
          <p:nvSpPr>
            <p:cNvPr id="156" name="Line 21"/>
            <p:cNvSpPr>
              <a:spLocks noChangeShapeType="1"/>
            </p:cNvSpPr>
            <p:nvPr/>
          </p:nvSpPr>
          <p:spPr bwMode="auto">
            <a:xfrm>
              <a:off x="16544304" y="12505685"/>
              <a:ext cx="1435" cy="58006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1500"/>
            </a:p>
          </p:txBody>
        </p:sp>
        <p:sp>
          <p:nvSpPr>
            <p:cNvPr id="157" name="Line 22"/>
            <p:cNvSpPr>
              <a:spLocks noChangeShapeType="1"/>
            </p:cNvSpPr>
            <p:nvPr/>
          </p:nvSpPr>
          <p:spPr bwMode="auto">
            <a:xfrm>
              <a:off x="17267286" y="12505685"/>
              <a:ext cx="1435" cy="58006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1500"/>
            </a:p>
          </p:txBody>
        </p:sp>
        <p:sp>
          <p:nvSpPr>
            <p:cNvPr id="158" name="Line 23"/>
            <p:cNvSpPr>
              <a:spLocks noChangeShapeType="1"/>
            </p:cNvSpPr>
            <p:nvPr/>
          </p:nvSpPr>
          <p:spPr bwMode="auto">
            <a:xfrm>
              <a:off x="18575539" y="12505685"/>
              <a:ext cx="1435" cy="58006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1500"/>
            </a:p>
          </p:txBody>
        </p:sp>
        <p:sp>
          <p:nvSpPr>
            <p:cNvPr id="159" name="Line 24"/>
            <p:cNvSpPr>
              <a:spLocks noChangeShapeType="1"/>
            </p:cNvSpPr>
            <p:nvPr/>
          </p:nvSpPr>
          <p:spPr bwMode="auto">
            <a:xfrm>
              <a:off x="19883792" y="12476191"/>
              <a:ext cx="1435" cy="58006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1500"/>
            </a:p>
          </p:txBody>
        </p:sp>
        <p:sp>
          <p:nvSpPr>
            <p:cNvPr id="160" name="Line 25"/>
            <p:cNvSpPr>
              <a:spLocks noChangeShapeType="1"/>
            </p:cNvSpPr>
            <p:nvPr/>
          </p:nvSpPr>
          <p:spPr bwMode="auto">
            <a:xfrm>
              <a:off x="21088762" y="12476191"/>
              <a:ext cx="1435" cy="58006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1500"/>
            </a:p>
          </p:txBody>
        </p:sp>
        <p:pic>
          <p:nvPicPr>
            <p:cNvPr id="161" name="Picture 2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487194" y="10385021"/>
              <a:ext cx="2840342" cy="19080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62" name="Line 27"/>
            <p:cNvSpPr>
              <a:spLocks noChangeShapeType="1"/>
            </p:cNvSpPr>
            <p:nvPr/>
          </p:nvSpPr>
          <p:spPr bwMode="auto">
            <a:xfrm flipH="1" flipV="1">
              <a:off x="15439667" y="11800593"/>
              <a:ext cx="807697" cy="0"/>
            </a:xfrm>
            <a:prstGeom prst="line">
              <a:avLst/>
            </a:prstGeom>
            <a:noFill/>
            <a:ln w="8892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sz="11500"/>
            </a:p>
          </p:txBody>
        </p:sp>
        <p:sp>
          <p:nvSpPr>
            <p:cNvPr id="163" name="Rectangle 28"/>
            <p:cNvSpPr>
              <a:spLocks noChangeArrowheads="1"/>
            </p:cNvSpPr>
            <p:nvPr/>
          </p:nvSpPr>
          <p:spPr bwMode="auto">
            <a:xfrm>
              <a:off x="11821010" y="12653158"/>
              <a:ext cx="4183926" cy="2617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Times New Roman" pitchFamily="16" charset="0"/>
                <a:buAutoNum type="arabicPeriod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Clinician selects appropriate VMD</a:t>
              </a:r>
            </a:p>
            <a:p>
              <a:pPr>
                <a:buFont typeface="Times New Roman" pitchFamily="16" charset="0"/>
                <a:buAutoNum type="arabicPeriod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MDCF binds appropriate devices into VMD instance</a:t>
              </a:r>
            </a:p>
          </p:txBody>
        </p:sp>
        <p:pic>
          <p:nvPicPr>
            <p:cNvPr id="164" name="Picture 2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602863" y="10580766"/>
              <a:ext cx="2495243" cy="1878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65" name="Line 30"/>
            <p:cNvSpPr>
              <a:spLocks noChangeShapeType="1"/>
            </p:cNvSpPr>
            <p:nvPr/>
          </p:nvSpPr>
          <p:spPr bwMode="auto">
            <a:xfrm flipH="1">
              <a:off x="21895983" y="11738824"/>
              <a:ext cx="627322" cy="0"/>
            </a:xfrm>
            <a:prstGeom prst="line">
              <a:avLst/>
            </a:prstGeom>
            <a:noFill/>
            <a:ln w="8892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sz="11500"/>
            </a:p>
          </p:txBody>
        </p:sp>
        <p:sp>
          <p:nvSpPr>
            <p:cNvPr id="166" name="Line 31"/>
            <p:cNvSpPr>
              <a:spLocks noChangeShapeType="1"/>
            </p:cNvSpPr>
            <p:nvPr/>
          </p:nvSpPr>
          <p:spPr bwMode="auto">
            <a:xfrm flipH="1">
              <a:off x="14867388" y="12309054"/>
              <a:ext cx="94676" cy="39326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500"/>
            </a:p>
          </p:txBody>
        </p:sp>
        <p:sp>
          <p:nvSpPr>
            <p:cNvPr id="167" name="Line 32"/>
            <p:cNvSpPr>
              <a:spLocks noChangeShapeType="1"/>
            </p:cNvSpPr>
            <p:nvPr/>
          </p:nvSpPr>
          <p:spPr bwMode="auto">
            <a:xfrm flipH="1">
              <a:off x="15751032" y="12967769"/>
              <a:ext cx="565188" cy="58989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500"/>
            </a:p>
          </p:txBody>
        </p:sp>
        <p:sp>
          <p:nvSpPr>
            <p:cNvPr id="168" name="Rectangle 33"/>
            <p:cNvSpPr>
              <a:spLocks noChangeArrowheads="1"/>
            </p:cNvSpPr>
            <p:nvPr/>
          </p:nvSpPr>
          <p:spPr bwMode="auto">
            <a:xfrm>
              <a:off x="22557676" y="12805548"/>
              <a:ext cx="2019759" cy="18261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buFont typeface="Times New Roman" pitchFamily="16" charset="0"/>
                <a:buAutoNum type="arabicPeriod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dirty="0">
                  <a:solidFill>
                    <a:srgbClr val="000000"/>
                  </a:solidFill>
                  <a:ea typeface="Gill Sans" charset="0"/>
                  <a:cs typeface="Gill Sans" charset="0"/>
                </a:rPr>
                <a:t> MDCF displays VMD GUI for clinician</a:t>
              </a:r>
            </a:p>
          </p:txBody>
        </p:sp>
        <p:sp>
          <p:nvSpPr>
            <p:cNvPr id="169" name="Line 34"/>
            <p:cNvSpPr>
              <a:spLocks noChangeShapeType="1"/>
            </p:cNvSpPr>
            <p:nvPr/>
          </p:nvSpPr>
          <p:spPr bwMode="auto">
            <a:xfrm>
              <a:off x="23234755" y="12250065"/>
              <a:ext cx="114759" cy="52107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1500"/>
            </a:p>
          </p:txBody>
        </p:sp>
      </p:grpSp>
      <p:sp>
        <p:nvSpPr>
          <p:cNvPr id="172" name="Rectangle 1"/>
          <p:cNvSpPr>
            <a:spLocks noChangeArrowheads="1"/>
          </p:cNvSpPr>
          <p:nvPr/>
        </p:nvSpPr>
        <p:spPr bwMode="auto">
          <a:xfrm>
            <a:off x="18607748" y="16578293"/>
            <a:ext cx="2653932" cy="4924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ea typeface="Gill Sans" charset="0"/>
                <a:cs typeface="Gill Sans" charset="0"/>
              </a:rPr>
              <a:t>Research Issues</a:t>
            </a:r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14340937" y="17146058"/>
            <a:ext cx="3743863" cy="861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Real-time support</a:t>
            </a:r>
            <a:endParaRPr lang="en-US" sz="2800" b="1" dirty="0" smtClean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Via MIDAS Middleware</a:t>
            </a:r>
            <a:endParaRPr lang="en-US" sz="2800" b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74" name="Rectangle 5"/>
          <p:cNvSpPr>
            <a:spLocks noChangeArrowheads="1"/>
          </p:cNvSpPr>
          <p:nvPr/>
        </p:nvSpPr>
        <p:spPr bwMode="auto">
          <a:xfrm>
            <a:off x="18496820" y="17146058"/>
            <a:ext cx="3641510" cy="861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VMD App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Validation &amp; Verification</a:t>
            </a:r>
          </a:p>
        </p:txBody>
      </p:sp>
      <p:sp>
        <p:nvSpPr>
          <p:cNvPr id="175" name="Rectangle 6"/>
          <p:cNvSpPr>
            <a:spLocks noChangeArrowheads="1"/>
          </p:cNvSpPr>
          <p:nvPr/>
        </p:nvSpPr>
        <p:spPr bwMode="auto">
          <a:xfrm>
            <a:off x="22534308" y="17146058"/>
            <a:ext cx="2277098" cy="861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MDCF Platform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solidFill>
                  <a:srgbClr val="000000"/>
                </a:solidFill>
                <a:ea typeface="Gill Sans" charset="0"/>
                <a:cs typeface="Gill Sans" charset="0"/>
              </a:rPr>
              <a:t>Verification</a:t>
            </a:r>
          </a:p>
        </p:txBody>
      </p:sp>
      <p:pic>
        <p:nvPicPr>
          <p:cNvPr id="17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20893" y="18182608"/>
            <a:ext cx="2365391" cy="13195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7" name="Rectangle 8"/>
          <p:cNvSpPr>
            <a:spLocks noChangeArrowheads="1"/>
          </p:cNvSpPr>
          <p:nvPr/>
        </p:nvSpPr>
        <p:spPr bwMode="auto">
          <a:xfrm>
            <a:off x="14121162" y="18147778"/>
            <a:ext cx="4276800" cy="56952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t"/>
          <a:lstStyle/>
          <a:p>
            <a:pPr marL="344488" indent="-344488">
              <a:buSzPct val="125000"/>
              <a:buFont typeface="Gill Sans" charset="0"/>
              <a:buChar char="•"/>
              <a:tabLst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Hard real-time </a:t>
            </a: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communication  infrastructure</a:t>
            </a:r>
            <a:endParaRPr lang="en-US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marL="344488" indent="-344488">
              <a:buSzPct val="125000"/>
              <a:buFont typeface="Gill Sans" charset="0"/>
              <a:buChar char="•"/>
              <a:tabLst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 Light-weight</a:t>
            </a:r>
          </a:p>
          <a:p>
            <a:pPr marL="344488" indent="-344488">
              <a:buSzPct val="125000"/>
              <a:buFont typeface="Gill Sans" charset="0"/>
              <a:buChar char="•"/>
              <a:tabLst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Pub/sub programming model</a:t>
            </a:r>
          </a:p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Support for programming  clinical-algorithms with real-time constraints</a:t>
            </a:r>
          </a:p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Event driven</a:t>
            </a:r>
          </a:p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Time triggered</a:t>
            </a:r>
          </a:p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Admission control </a:t>
            </a:r>
          </a:p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Guarantee performance specified by VMD App or prevent clinician from instantiating VMD</a:t>
            </a:r>
          </a:p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180" name="Group 11"/>
          <p:cNvGrpSpPr>
            <a:grpSpLocks/>
          </p:cNvGrpSpPr>
          <p:nvPr/>
        </p:nvGrpSpPr>
        <p:grpSpPr bwMode="auto">
          <a:xfrm>
            <a:off x="18401151" y="19994577"/>
            <a:ext cx="2300881" cy="1504070"/>
            <a:chOff x="2592" y="2736"/>
            <a:chExt cx="1819" cy="1231"/>
          </a:xfrm>
        </p:grpSpPr>
        <p:pic>
          <p:nvPicPr>
            <p:cNvPr id="190" name="Picture 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92" y="2736"/>
              <a:ext cx="1819" cy="7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91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272" y="3040"/>
              <a:ext cx="1067" cy="9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81" name="Line 14"/>
          <p:cNvSpPr>
            <a:spLocks noChangeShapeType="1"/>
          </p:cNvSpPr>
          <p:nvPr/>
        </p:nvSpPr>
        <p:spPr bwMode="auto">
          <a:xfrm flipV="1">
            <a:off x="19705355" y="19592597"/>
            <a:ext cx="1265" cy="36410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 sz="8800"/>
          </a:p>
        </p:txBody>
      </p:sp>
      <p:sp>
        <p:nvSpPr>
          <p:cNvPr id="182" name="Line 15"/>
          <p:cNvSpPr>
            <a:spLocks noChangeShapeType="1"/>
          </p:cNvSpPr>
          <p:nvPr/>
        </p:nvSpPr>
        <p:spPr bwMode="auto">
          <a:xfrm flipV="1">
            <a:off x="21192894" y="19592597"/>
            <a:ext cx="1265" cy="2475422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 sz="8800"/>
          </a:p>
        </p:txBody>
      </p:sp>
      <p:sp>
        <p:nvSpPr>
          <p:cNvPr id="183" name="Rectangle 16"/>
          <p:cNvSpPr>
            <a:spLocks noChangeArrowheads="1"/>
          </p:cNvSpPr>
          <p:nvPr/>
        </p:nvSpPr>
        <p:spPr bwMode="auto">
          <a:xfrm>
            <a:off x="17875642" y="21660891"/>
            <a:ext cx="2349361" cy="984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ea typeface="Gill Sans" charset="0"/>
                <a:cs typeface="Gill Sans" charset="0"/>
              </a:rPr>
              <a:t>Generate simulation models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ea typeface="Gill Sans" charset="0"/>
                <a:cs typeface="Gill Sans" charset="0"/>
              </a:rPr>
              <a:t>directly from executable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ea typeface="Gill Sans" charset="0"/>
                <a:cs typeface="Gill Sans" charset="0"/>
              </a:rPr>
              <a:t>VMD App specification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ea typeface="Gill Sans" charset="0"/>
                <a:cs typeface="Gill Sans" charset="0"/>
              </a:rPr>
              <a:t>(for validation) </a:t>
            </a:r>
          </a:p>
        </p:txBody>
      </p:sp>
      <p:sp>
        <p:nvSpPr>
          <p:cNvPr id="184" name="Line 17"/>
          <p:cNvSpPr>
            <a:spLocks noChangeShapeType="1"/>
          </p:cNvSpPr>
          <p:nvPr/>
        </p:nvSpPr>
        <p:spPr bwMode="auto">
          <a:xfrm flipH="1">
            <a:off x="18702277" y="21020913"/>
            <a:ext cx="235274" cy="57670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8800"/>
          </a:p>
        </p:txBody>
      </p:sp>
      <p:pic>
        <p:nvPicPr>
          <p:cNvPr id="185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068386" y="22154768"/>
            <a:ext cx="2207276" cy="15737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6" name="Rectangle 19"/>
          <p:cNvSpPr>
            <a:spLocks noChangeArrowheads="1"/>
          </p:cNvSpPr>
          <p:nvPr/>
        </p:nvSpPr>
        <p:spPr bwMode="auto">
          <a:xfrm>
            <a:off x="17980378" y="23191945"/>
            <a:ext cx="1906740" cy="738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ea typeface="Gill Sans" charset="0"/>
                <a:cs typeface="Gill Sans" charset="0"/>
              </a:rPr>
              <a:t>Export specification to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ea typeface="Gill Sans" charset="0"/>
                <a:cs typeface="Gill Sans" charset="0"/>
              </a:rPr>
              <a:t>model-checker for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ea typeface="Gill Sans" charset="0"/>
                <a:cs typeface="Gill Sans" charset="0"/>
              </a:rPr>
              <a:t>verification</a:t>
            </a:r>
          </a:p>
        </p:txBody>
      </p:sp>
      <p:sp>
        <p:nvSpPr>
          <p:cNvPr id="187" name="Line 20"/>
          <p:cNvSpPr>
            <a:spLocks noChangeShapeType="1"/>
          </p:cNvSpPr>
          <p:nvPr/>
        </p:nvSpPr>
        <p:spPr bwMode="auto">
          <a:xfrm flipH="1">
            <a:off x="19430868" y="23259300"/>
            <a:ext cx="891765" cy="22359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8800"/>
          </a:p>
        </p:txBody>
      </p:sp>
      <p:sp>
        <p:nvSpPr>
          <p:cNvPr id="188" name="Rectangle 21"/>
          <p:cNvSpPr>
            <a:spLocks noChangeArrowheads="1"/>
          </p:cNvSpPr>
          <p:nvPr/>
        </p:nvSpPr>
        <p:spPr bwMode="auto">
          <a:xfrm>
            <a:off x="22160019" y="18127835"/>
            <a:ext cx="3139277" cy="48428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t"/>
          <a:lstStyle/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Device </a:t>
            </a:r>
            <a:r>
              <a:rPr lang="en-US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connection protocols</a:t>
            </a:r>
          </a:p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 Device configuration protocols</a:t>
            </a:r>
          </a:p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ea typeface="Gill Sans" charset="0"/>
                <a:cs typeface="Gill Sans" charset="0"/>
              </a:rPr>
              <a:t> VMD setup/tear-down </a:t>
            </a: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algorithm </a:t>
            </a:r>
          </a:p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Verify that platform:</a:t>
            </a:r>
          </a:p>
          <a:p>
            <a:pPr marL="857250" indent="-342900">
              <a:buSzPct val="125000"/>
              <a:buFont typeface="Calibri" pitchFamily="34" charset="0"/>
              <a:buChar char="—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Correctly implements admission control</a:t>
            </a:r>
          </a:p>
          <a:p>
            <a:pPr marL="857250" indent="-342900">
              <a:buSzPct val="125000"/>
              <a:buFont typeface="Calibri" pitchFamily="34" charset="0"/>
              <a:buChar char="—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Correctly implements protocols</a:t>
            </a:r>
          </a:p>
          <a:p>
            <a:pPr marL="342900" indent="-342900"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89" name="Rectangle 22"/>
          <p:cNvSpPr>
            <a:spLocks noChangeArrowheads="1"/>
          </p:cNvSpPr>
          <p:nvPr/>
        </p:nvSpPr>
        <p:spPr bwMode="auto">
          <a:xfrm>
            <a:off x="21617811" y="21264779"/>
            <a:ext cx="2782813" cy="19940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SzPct val="125000"/>
              <a:buFont typeface="Gill Sans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409" name="AutoShape 483"/>
          <p:cNvSpPr>
            <a:spLocks noChangeArrowheads="1"/>
          </p:cNvSpPr>
          <p:nvPr/>
        </p:nvSpPr>
        <p:spPr bwMode="auto">
          <a:xfrm>
            <a:off x="38541960" y="36246644"/>
            <a:ext cx="12664440" cy="129844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r>
              <a:rPr lang="en-US" sz="7200" b="1" dirty="0" smtClean="0">
                <a:solidFill>
                  <a:schemeClr val="bg1"/>
                </a:solidFill>
              </a:rPr>
              <a:t>Team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410" name="TextBox 409"/>
          <p:cNvSpPr txBox="1"/>
          <p:nvPr/>
        </p:nvSpPr>
        <p:spPr>
          <a:xfrm>
            <a:off x="46131457" y="38276991"/>
            <a:ext cx="4543425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Insup</a:t>
            </a:r>
            <a:r>
              <a:rPr lang="en-US" sz="2800" dirty="0" smtClean="0"/>
              <a:t> Lee</a:t>
            </a:r>
          </a:p>
          <a:p>
            <a:pPr algn="ctr"/>
            <a:r>
              <a:rPr lang="en-US" sz="2800" dirty="0" smtClean="0"/>
              <a:t>Oleg </a:t>
            </a:r>
            <a:r>
              <a:rPr lang="en-US" sz="2800" dirty="0" err="1" smtClean="0"/>
              <a:t>Sokolsky</a:t>
            </a:r>
            <a:endParaRPr lang="en-US" sz="2800" dirty="0" smtClean="0"/>
          </a:p>
          <a:p>
            <a:pPr algn="ctr"/>
            <a:r>
              <a:rPr lang="en-US" sz="2800" dirty="0" smtClean="0"/>
              <a:t>Andrew King</a:t>
            </a:r>
          </a:p>
        </p:txBody>
      </p:sp>
      <p:sp>
        <p:nvSpPr>
          <p:cNvPr id="412" name="TextBox 411"/>
          <p:cNvSpPr txBox="1"/>
          <p:nvPr/>
        </p:nvSpPr>
        <p:spPr>
          <a:xfrm>
            <a:off x="39945822" y="42291575"/>
            <a:ext cx="457682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Dr. Julian Goldman</a:t>
            </a:r>
          </a:p>
          <a:p>
            <a:pPr algn="ctr"/>
            <a:r>
              <a:rPr lang="en-US" sz="2800" dirty="0" smtClean="0"/>
              <a:t>David </a:t>
            </a:r>
            <a:r>
              <a:rPr lang="en-US" sz="2800" dirty="0" err="1" smtClean="0"/>
              <a:t>Arney</a:t>
            </a:r>
            <a:r>
              <a:rPr lang="en-US" sz="2800" dirty="0" smtClean="0"/>
              <a:t>, Jeff </a:t>
            </a:r>
            <a:r>
              <a:rPr lang="en-US" sz="2800" dirty="0" err="1" smtClean="0"/>
              <a:t>Plourde</a:t>
            </a:r>
            <a:endParaRPr lang="en-US" sz="2800" dirty="0" smtClean="0"/>
          </a:p>
        </p:txBody>
      </p:sp>
      <p:sp>
        <p:nvSpPr>
          <p:cNvPr id="414" name="TextBox 413"/>
          <p:cNvSpPr txBox="1"/>
          <p:nvPr/>
        </p:nvSpPr>
        <p:spPr>
          <a:xfrm>
            <a:off x="46130633" y="37685787"/>
            <a:ext cx="467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University of Pennsylvania</a:t>
            </a:r>
            <a:endParaRPr lang="en-US" sz="3200" b="1" dirty="0"/>
          </a:p>
        </p:txBody>
      </p:sp>
      <p:sp>
        <p:nvSpPr>
          <p:cNvPr id="416" name="TextBox 415"/>
          <p:cNvSpPr txBox="1"/>
          <p:nvPr/>
        </p:nvSpPr>
        <p:spPr>
          <a:xfrm>
            <a:off x="38613549" y="41155539"/>
            <a:ext cx="7006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Center for Integration of Medicine and Innovative Technology (CIMIT)</a:t>
            </a:r>
            <a:endParaRPr 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512525" y="1202324"/>
            <a:ext cx="5134478" cy="18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7" name="TextBox 466"/>
          <p:cNvSpPr txBox="1"/>
          <p:nvPr/>
        </p:nvSpPr>
        <p:spPr>
          <a:xfrm>
            <a:off x="2690055" y="16608327"/>
            <a:ext cx="92087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The Medical Device Coordination Framework (MDCF)</a:t>
            </a:r>
            <a:endParaRPr lang="en-US" sz="3200" b="1" dirty="0"/>
          </a:p>
        </p:txBody>
      </p:sp>
      <p:cxnSp>
        <p:nvCxnSpPr>
          <p:cNvPr id="476" name="Straight Connector 475"/>
          <p:cNvCxnSpPr/>
          <p:nvPr/>
        </p:nvCxnSpPr>
        <p:spPr>
          <a:xfrm flipV="1">
            <a:off x="1418083" y="21088368"/>
            <a:ext cx="119389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TextBox 469"/>
          <p:cNvSpPr txBox="1"/>
          <p:nvPr/>
        </p:nvSpPr>
        <p:spPr>
          <a:xfrm>
            <a:off x="46317051" y="41179570"/>
            <a:ext cx="42985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FDA &amp; Underwriters Lab</a:t>
            </a:r>
            <a:endParaRPr lang="en-US" sz="3200" b="1" dirty="0"/>
          </a:p>
        </p:txBody>
      </p:sp>
      <p:sp>
        <p:nvSpPr>
          <p:cNvPr id="475" name="TextBox 474"/>
          <p:cNvSpPr txBox="1"/>
          <p:nvPr/>
        </p:nvSpPr>
        <p:spPr>
          <a:xfrm>
            <a:off x="46204229" y="42102877"/>
            <a:ext cx="4590678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Paul L. Jones (FDA)</a:t>
            </a:r>
          </a:p>
          <a:p>
            <a:pPr algn="ctr"/>
            <a:r>
              <a:rPr lang="en-US" sz="2800" dirty="0" smtClean="0"/>
              <a:t>Sandy </a:t>
            </a:r>
            <a:r>
              <a:rPr lang="en-US" sz="2800" dirty="0" err="1" smtClean="0"/>
              <a:t>Weininger</a:t>
            </a:r>
            <a:r>
              <a:rPr lang="en-US" sz="2800" dirty="0" smtClean="0"/>
              <a:t> (FDA)</a:t>
            </a:r>
          </a:p>
          <a:p>
            <a:pPr algn="ctr"/>
            <a:r>
              <a:rPr lang="en-US" sz="2800" dirty="0" err="1" smtClean="0"/>
              <a:t>Anura</a:t>
            </a:r>
            <a:r>
              <a:rPr lang="en-US" sz="2800" dirty="0" smtClean="0"/>
              <a:t> Fernando (UL)</a:t>
            </a:r>
          </a:p>
        </p:txBody>
      </p:sp>
      <p:sp>
        <p:nvSpPr>
          <p:cNvPr id="477" name="TextBox 476"/>
          <p:cNvSpPr txBox="1"/>
          <p:nvPr/>
        </p:nvSpPr>
        <p:spPr>
          <a:xfrm>
            <a:off x="40227980" y="37656922"/>
            <a:ext cx="41472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Kansas State University</a:t>
            </a:r>
            <a:endParaRPr lang="en-US" sz="3200" b="1" dirty="0"/>
          </a:p>
        </p:txBody>
      </p:sp>
      <p:sp>
        <p:nvSpPr>
          <p:cNvPr id="483" name="TextBox 482"/>
          <p:cNvSpPr txBox="1"/>
          <p:nvPr/>
        </p:nvSpPr>
        <p:spPr>
          <a:xfrm>
            <a:off x="38887400" y="38323157"/>
            <a:ext cx="3462867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John Hatcliff</a:t>
            </a:r>
            <a:endParaRPr lang="en-US" sz="2800" dirty="0" smtClean="0"/>
          </a:p>
          <a:p>
            <a:pPr algn="ctr"/>
            <a:r>
              <a:rPr lang="en-US" sz="2800" dirty="0" smtClean="0"/>
              <a:t>Robby</a:t>
            </a:r>
            <a:endParaRPr lang="en-US" sz="2800" dirty="0" smtClean="0"/>
          </a:p>
          <a:p>
            <a:pPr algn="ctr"/>
            <a:r>
              <a:rPr lang="en-US" sz="2800" dirty="0" smtClean="0"/>
              <a:t>Eugene </a:t>
            </a:r>
            <a:r>
              <a:rPr lang="en-US" sz="2800" dirty="0" err="1" smtClean="0"/>
              <a:t>Vasserman</a:t>
            </a:r>
            <a:endParaRPr lang="en-US" sz="2800" dirty="0" smtClean="0"/>
          </a:p>
          <a:p>
            <a:pPr algn="ctr"/>
            <a:r>
              <a:rPr lang="en-US" sz="2800" dirty="0" smtClean="0"/>
              <a:t>Steve </a:t>
            </a:r>
            <a:r>
              <a:rPr lang="en-US" sz="2800" dirty="0" smtClean="0"/>
              <a:t>Warren</a:t>
            </a:r>
          </a:p>
          <a:p>
            <a:pPr algn="ctr"/>
            <a:r>
              <a:rPr lang="en-US" sz="2800" dirty="0" err="1" smtClean="0"/>
              <a:t>Venkatesh</a:t>
            </a:r>
            <a:r>
              <a:rPr lang="en-US" sz="2800" dirty="0" smtClean="0"/>
              <a:t> </a:t>
            </a:r>
            <a:r>
              <a:rPr lang="en-US" sz="2800" dirty="0" err="1" smtClean="0"/>
              <a:t>Ranganath</a:t>
            </a:r>
            <a:endParaRPr lang="en-US" sz="2800" dirty="0" smtClean="0"/>
          </a:p>
        </p:txBody>
      </p:sp>
      <p:sp>
        <p:nvSpPr>
          <p:cNvPr id="494" name="TextBox 493"/>
          <p:cNvSpPr txBox="1"/>
          <p:nvPr/>
        </p:nvSpPr>
        <p:spPr>
          <a:xfrm>
            <a:off x="43501733" y="40241966"/>
            <a:ext cx="3607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Collaborators</a:t>
            </a:r>
            <a:endParaRPr lang="en-US" sz="4800" b="1" dirty="0"/>
          </a:p>
        </p:txBody>
      </p:sp>
      <p:cxnSp>
        <p:nvCxnSpPr>
          <p:cNvPr id="496" name="Straight Connector 495"/>
          <p:cNvCxnSpPr/>
          <p:nvPr/>
        </p:nvCxnSpPr>
        <p:spPr>
          <a:xfrm flipV="1">
            <a:off x="39793333" y="40766901"/>
            <a:ext cx="3572934" cy="338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/>
          <p:cNvCxnSpPr/>
          <p:nvPr/>
        </p:nvCxnSpPr>
        <p:spPr>
          <a:xfrm>
            <a:off x="47057734" y="40783833"/>
            <a:ext cx="3555999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3" name="Picture 50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3770" y="1030019"/>
            <a:ext cx="7486650" cy="3817137"/>
          </a:xfrm>
          <a:prstGeom prst="rect">
            <a:avLst/>
          </a:prstGeom>
        </p:spPr>
      </p:pic>
      <p:sp>
        <p:nvSpPr>
          <p:cNvPr id="524" name="AutoShape 483"/>
          <p:cNvSpPr>
            <a:spLocks noChangeArrowheads="1"/>
          </p:cNvSpPr>
          <p:nvPr/>
        </p:nvSpPr>
        <p:spPr bwMode="auto">
          <a:xfrm>
            <a:off x="19904753" y="5300957"/>
            <a:ext cx="30104339" cy="120732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r>
              <a:rPr lang="en-US" sz="7200" b="1" dirty="0" smtClean="0">
                <a:solidFill>
                  <a:schemeClr val="bg1"/>
                </a:solidFill>
              </a:rPr>
              <a:t>What Could be Achieved if Devices formed a System of Systems (</a:t>
            </a:r>
            <a:r>
              <a:rPr lang="en-US" sz="7200" b="1" dirty="0" err="1" smtClean="0">
                <a:solidFill>
                  <a:schemeClr val="bg1"/>
                </a:solidFill>
              </a:rPr>
              <a:t>SoS</a:t>
            </a:r>
            <a:r>
              <a:rPr lang="en-US" sz="7200" b="1" dirty="0" smtClean="0">
                <a:solidFill>
                  <a:schemeClr val="bg1"/>
                </a:solidFill>
              </a:rPr>
              <a:t>)?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595" name="Picture 59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686120" y="6768994"/>
            <a:ext cx="10001818" cy="7092386"/>
          </a:xfrm>
          <a:prstGeom prst="rect">
            <a:avLst/>
          </a:prstGeom>
        </p:spPr>
      </p:pic>
      <p:pic>
        <p:nvPicPr>
          <p:cNvPr id="596" name="Picture 59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62596" y="6727566"/>
            <a:ext cx="9797598" cy="6698775"/>
          </a:xfrm>
          <a:prstGeom prst="rect">
            <a:avLst/>
          </a:prstGeom>
        </p:spPr>
      </p:pic>
      <p:pic>
        <p:nvPicPr>
          <p:cNvPr id="597" name="Picture 59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536471" y="6689703"/>
            <a:ext cx="9784537" cy="6803071"/>
          </a:xfrm>
          <a:prstGeom prst="rect">
            <a:avLst/>
          </a:prstGeom>
        </p:spPr>
      </p:pic>
      <p:pic>
        <p:nvPicPr>
          <p:cNvPr id="598" name="Picture 59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111294" y="12952138"/>
            <a:ext cx="3794967" cy="1122678"/>
          </a:xfrm>
          <a:prstGeom prst="rect">
            <a:avLst/>
          </a:prstGeom>
        </p:spPr>
      </p:pic>
      <p:pic>
        <p:nvPicPr>
          <p:cNvPr id="599" name="Picture 59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040116" y="12770636"/>
            <a:ext cx="3968976" cy="1455141"/>
          </a:xfrm>
          <a:prstGeom prst="rect">
            <a:avLst/>
          </a:prstGeom>
        </p:spPr>
      </p:pic>
      <p:sp>
        <p:nvSpPr>
          <p:cNvPr id="600" name="Rectangle 3"/>
          <p:cNvSpPr txBox="1">
            <a:spLocks noChangeArrowheads="1"/>
          </p:cNvSpPr>
          <p:nvPr/>
        </p:nvSpPr>
        <p:spPr bwMode="auto">
          <a:xfrm>
            <a:off x="1216025" y="6975474"/>
            <a:ext cx="72548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Delivering modern medical care involves complex cyber-physical systems…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many medical devices, electronic medical records, clinicians/care-givers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…all working together to achieve a goal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Although most modern medical devices have some form of connectivity, they are not integrated so that they can work together as a system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devices are “unaware of their context”, e.g., details of patient parameters, history, current procedures they may impact/distort readings 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data from multiple devices is not combined to produce more meaningful information to clinicians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actions of multiple devices cannot be automatically coordinated to achieve greater safety and efficiency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602" name="AutoShape 483"/>
          <p:cNvSpPr>
            <a:spLocks noChangeArrowheads="1"/>
          </p:cNvSpPr>
          <p:nvPr/>
        </p:nvSpPr>
        <p:spPr bwMode="auto">
          <a:xfrm>
            <a:off x="25881040" y="14931095"/>
            <a:ext cx="23735665" cy="1295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r>
              <a:rPr lang="en-US" sz="7200" b="1" dirty="0" smtClean="0">
                <a:solidFill>
                  <a:schemeClr val="bg1"/>
                </a:solidFill>
              </a:rPr>
              <a:t>Component-based Development for Coordination Apps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603" name="Picture 8" descr="pca_graph_view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4985915" y="18739758"/>
            <a:ext cx="5279330" cy="4021138"/>
          </a:xfrm>
          <a:prstGeom prst="rect">
            <a:avLst/>
          </a:prstGeom>
          <a:noFill/>
        </p:spPr>
      </p:pic>
      <p:pic>
        <p:nvPicPr>
          <p:cNvPr id="605" name="Picture 60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855110" y="17261482"/>
            <a:ext cx="8866207" cy="6292274"/>
          </a:xfrm>
          <a:prstGeom prst="rect">
            <a:avLst/>
          </a:prstGeom>
        </p:spPr>
      </p:pic>
      <p:sp>
        <p:nvSpPr>
          <p:cNvPr id="606" name="TextBox 605"/>
          <p:cNvSpPr txBox="1"/>
          <p:nvPr/>
        </p:nvSpPr>
        <p:spPr>
          <a:xfrm>
            <a:off x="45440565" y="17318574"/>
            <a:ext cx="5130799" cy="954107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/>
                <a:cs typeface="Tahoma"/>
              </a:rPr>
              <a:t>Components are composed to form coordination apps</a:t>
            </a:r>
            <a:endParaRPr lang="en-US" sz="2800" dirty="0">
              <a:latin typeface="Tahoma"/>
              <a:cs typeface="Tahoma"/>
            </a:endParaRPr>
          </a:p>
        </p:txBody>
      </p:sp>
      <p:sp>
        <p:nvSpPr>
          <p:cNvPr id="607" name="AutoShape 483"/>
          <p:cNvSpPr>
            <a:spLocks noChangeArrowheads="1"/>
          </p:cNvSpPr>
          <p:nvPr/>
        </p:nvSpPr>
        <p:spPr bwMode="auto">
          <a:xfrm>
            <a:off x="26169328" y="25692484"/>
            <a:ext cx="23789640" cy="129844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r>
              <a:rPr lang="en-US" sz="7200" b="1" dirty="0" smtClean="0">
                <a:solidFill>
                  <a:schemeClr val="bg1"/>
                </a:solidFill>
              </a:rPr>
              <a:t>Component-wise Hazar</a:t>
            </a:r>
            <a:r>
              <a:rPr lang="en-US" sz="7200" b="1" dirty="0" smtClean="0">
                <a:solidFill>
                  <a:schemeClr val="bg1"/>
                </a:solidFill>
              </a:rPr>
              <a:t>d Analysis and Risk Management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608" name="TextBox 607"/>
          <p:cNvSpPr txBox="1"/>
          <p:nvPr/>
        </p:nvSpPr>
        <p:spPr>
          <a:xfrm rot="16200000">
            <a:off x="-4274091" y="9665753"/>
            <a:ext cx="9707320" cy="1015663"/>
          </a:xfrm>
          <a:prstGeom prst="rect">
            <a:avLst/>
          </a:prstGeom>
          <a:solidFill>
            <a:srgbClr val="FFC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ahoma"/>
                <a:cs typeface="Tahoma"/>
              </a:rPr>
              <a:t>Problems / Challenges</a:t>
            </a:r>
            <a:endParaRPr lang="en-US" sz="6000" dirty="0">
              <a:latin typeface="Tahoma"/>
              <a:cs typeface="Tahoma"/>
            </a:endParaRPr>
          </a:p>
        </p:txBody>
      </p:sp>
      <p:sp>
        <p:nvSpPr>
          <p:cNvPr id="609" name="TextBox 608"/>
          <p:cNvSpPr txBox="1"/>
          <p:nvPr/>
        </p:nvSpPr>
        <p:spPr>
          <a:xfrm rot="16200000">
            <a:off x="-4719833" y="19898627"/>
            <a:ext cx="10455329" cy="1015663"/>
          </a:xfrm>
          <a:prstGeom prst="rect">
            <a:avLst/>
          </a:prstGeom>
          <a:solidFill>
            <a:srgbClr val="FFC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ahoma"/>
                <a:cs typeface="Tahoma"/>
              </a:rPr>
              <a:t>Technology Solutions</a:t>
            </a:r>
            <a:endParaRPr lang="en-US" sz="6000" dirty="0">
              <a:latin typeface="Tahoma"/>
              <a:cs typeface="Tahoma"/>
            </a:endParaRPr>
          </a:p>
        </p:txBody>
      </p:sp>
      <p:sp>
        <p:nvSpPr>
          <p:cNvPr id="610" name="TextBox 609"/>
          <p:cNvSpPr txBox="1"/>
          <p:nvPr/>
        </p:nvSpPr>
        <p:spPr>
          <a:xfrm rot="16200000">
            <a:off x="-4691038" y="30543681"/>
            <a:ext cx="10493389" cy="1015663"/>
          </a:xfrm>
          <a:prstGeom prst="rect">
            <a:avLst/>
          </a:prstGeom>
          <a:solidFill>
            <a:srgbClr val="FFC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ahoma"/>
                <a:cs typeface="Tahoma"/>
              </a:rPr>
              <a:t>Applications</a:t>
            </a:r>
            <a:endParaRPr lang="en-US" sz="6000" dirty="0">
              <a:latin typeface="Tahoma"/>
              <a:cs typeface="Tahoma"/>
            </a:endParaRPr>
          </a:p>
        </p:txBody>
      </p:sp>
      <p:sp>
        <p:nvSpPr>
          <p:cNvPr id="611" name="TextBox 610"/>
          <p:cNvSpPr txBox="1"/>
          <p:nvPr/>
        </p:nvSpPr>
        <p:spPr>
          <a:xfrm rot="16200000">
            <a:off x="-3209295" y="39666242"/>
            <a:ext cx="7434253" cy="1015663"/>
          </a:xfrm>
          <a:prstGeom prst="rect">
            <a:avLst/>
          </a:prstGeom>
          <a:solidFill>
            <a:srgbClr val="FFC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ahoma"/>
                <a:cs typeface="Tahoma"/>
              </a:rPr>
              <a:t>Outreach/Impact</a:t>
            </a:r>
            <a:endParaRPr lang="en-US" sz="6000" dirty="0">
              <a:latin typeface="Tahoma"/>
              <a:cs typeface="Tahoma"/>
            </a:endParaRPr>
          </a:p>
        </p:txBody>
      </p:sp>
      <p:sp>
        <p:nvSpPr>
          <p:cNvPr id="612" name="AutoShape 483"/>
          <p:cNvSpPr>
            <a:spLocks noChangeArrowheads="1"/>
          </p:cNvSpPr>
          <p:nvPr/>
        </p:nvSpPr>
        <p:spPr bwMode="auto">
          <a:xfrm>
            <a:off x="1337381" y="36223365"/>
            <a:ext cx="11575020" cy="129844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r>
              <a:rPr lang="en-US" sz="7200" b="1" dirty="0" smtClean="0">
                <a:solidFill>
                  <a:schemeClr val="bg1"/>
                </a:solidFill>
              </a:rPr>
              <a:t>Industry Collaboration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614" name="Picture 4" descr="IMG_7228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319563" y="38574671"/>
            <a:ext cx="4787770" cy="3592244"/>
          </a:xfrm>
          <a:prstGeom prst="rect">
            <a:avLst/>
          </a:prstGeom>
          <a:noFill/>
        </p:spPr>
      </p:pic>
      <p:sp>
        <p:nvSpPr>
          <p:cNvPr id="615" name="Text Box 5"/>
          <p:cNvSpPr txBox="1">
            <a:spLocks noChangeArrowheads="1"/>
          </p:cNvSpPr>
          <p:nvPr/>
        </p:nvSpPr>
        <p:spPr bwMode="auto">
          <a:xfrm>
            <a:off x="7230533" y="42520138"/>
            <a:ext cx="5164667" cy="707886"/>
          </a:xfrm>
          <a:prstGeom prst="rect">
            <a:avLst/>
          </a:prstGeom>
          <a:solidFill>
            <a:srgbClr val="FFCF0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ahoma"/>
                <a:cs typeface="Tahoma"/>
              </a:rPr>
              <a:t>U Penn Ph.D. student Andrew King explains demo scenario </a:t>
            </a:r>
            <a:r>
              <a:rPr lang="en-US" sz="2000" dirty="0" smtClean="0">
                <a:latin typeface="Tahoma"/>
                <a:cs typeface="Tahoma"/>
              </a:rPr>
              <a:t>to FDA engineer </a:t>
            </a:r>
            <a:r>
              <a:rPr lang="en-US" sz="2000" dirty="0">
                <a:latin typeface="Tahoma"/>
                <a:cs typeface="Tahoma"/>
              </a:rPr>
              <a:t>Paul </a:t>
            </a:r>
            <a:r>
              <a:rPr lang="en-US" sz="2000" dirty="0" smtClean="0">
                <a:latin typeface="Tahoma"/>
                <a:cs typeface="Tahoma"/>
              </a:rPr>
              <a:t>Jones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616" name="Text Box 6"/>
          <p:cNvSpPr txBox="1">
            <a:spLocks noChangeArrowheads="1"/>
          </p:cNvSpPr>
          <p:nvPr/>
        </p:nvSpPr>
        <p:spPr bwMode="auto">
          <a:xfrm>
            <a:off x="1539391" y="42497058"/>
            <a:ext cx="4796561" cy="830997"/>
          </a:xfrm>
          <a:prstGeom prst="rect">
            <a:avLst/>
          </a:prstGeom>
          <a:solidFill>
            <a:srgbClr val="FFCF0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ahoma"/>
                <a:cs typeface="Tahoma"/>
              </a:rPr>
              <a:t>Demo for NIH with CIMIT, </a:t>
            </a:r>
            <a:r>
              <a:rPr lang="en-US" sz="2400" dirty="0" err="1" smtClean="0">
                <a:latin typeface="Tahoma"/>
                <a:cs typeface="Tahoma"/>
              </a:rPr>
              <a:t>Anakena</a:t>
            </a:r>
            <a:r>
              <a:rPr lang="en-US" sz="2400" dirty="0" smtClean="0">
                <a:latin typeface="Tahoma"/>
                <a:cs typeface="Tahoma"/>
              </a:rPr>
              <a:t> Solutions, </a:t>
            </a:r>
            <a:r>
              <a:rPr lang="en-US" sz="2400" dirty="0" err="1" smtClean="0">
                <a:latin typeface="Tahoma"/>
                <a:cs typeface="Tahoma"/>
              </a:rPr>
              <a:t>DocBox</a:t>
            </a:r>
            <a:endParaRPr lang="en-US" sz="2400" dirty="0">
              <a:latin typeface="Tahoma"/>
              <a:cs typeface="Tahoma"/>
            </a:endParaRPr>
          </a:p>
        </p:txBody>
      </p:sp>
      <p:sp>
        <p:nvSpPr>
          <p:cNvPr id="617" name="AutoShape 483"/>
          <p:cNvSpPr>
            <a:spLocks noChangeArrowheads="1"/>
          </p:cNvSpPr>
          <p:nvPr/>
        </p:nvSpPr>
        <p:spPr bwMode="auto">
          <a:xfrm>
            <a:off x="13450429" y="36269940"/>
            <a:ext cx="12045735" cy="129844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r>
              <a:rPr lang="en-US" sz="7200" b="1" dirty="0" smtClean="0">
                <a:solidFill>
                  <a:schemeClr val="bg1"/>
                </a:solidFill>
              </a:rPr>
              <a:t>Standards &amp; Regulatory Policy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618" name="AutoShape 483"/>
          <p:cNvSpPr>
            <a:spLocks noChangeArrowheads="1"/>
          </p:cNvSpPr>
          <p:nvPr/>
        </p:nvSpPr>
        <p:spPr bwMode="auto">
          <a:xfrm>
            <a:off x="26097429" y="36217026"/>
            <a:ext cx="11575020" cy="129844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3135313"/>
            <a:r>
              <a:rPr lang="en-US" sz="7200" b="1" dirty="0" smtClean="0">
                <a:solidFill>
                  <a:schemeClr val="bg1"/>
                </a:solidFill>
              </a:rPr>
              <a:t>Educational Material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619" name="TextBox 618"/>
          <p:cNvSpPr txBox="1"/>
          <p:nvPr/>
        </p:nvSpPr>
        <p:spPr>
          <a:xfrm>
            <a:off x="42513153" y="38306224"/>
            <a:ext cx="2444848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Yu Jin </a:t>
            </a:r>
            <a:r>
              <a:rPr lang="en-US" sz="2800" dirty="0" smtClean="0"/>
              <a:t>Kim</a:t>
            </a:r>
          </a:p>
          <a:p>
            <a:pPr algn="ctr"/>
            <a:r>
              <a:rPr lang="en-US" sz="2800" dirty="0" smtClean="0"/>
              <a:t>Brian Larson</a:t>
            </a:r>
            <a:endParaRPr lang="en-US" sz="2800" dirty="0" smtClean="0"/>
          </a:p>
          <a:p>
            <a:pPr algn="ctr"/>
            <a:r>
              <a:rPr lang="en-US" sz="2800" dirty="0" smtClean="0"/>
              <a:t>Sam Procter</a:t>
            </a:r>
          </a:p>
          <a:p>
            <a:pPr algn="ctr"/>
            <a:r>
              <a:rPr lang="en-US" sz="2800" dirty="0" smtClean="0"/>
              <a:t>Kim </a:t>
            </a:r>
            <a:r>
              <a:rPr lang="en-US" sz="2800" dirty="0" smtClean="0"/>
              <a:t>Fowler</a:t>
            </a:r>
          </a:p>
        </p:txBody>
      </p:sp>
      <p:sp>
        <p:nvSpPr>
          <p:cNvPr id="620" name="Rectangle 619"/>
          <p:cNvSpPr/>
          <p:nvPr/>
        </p:nvSpPr>
        <p:spPr>
          <a:xfrm>
            <a:off x="19723450" y="39974455"/>
            <a:ext cx="5561050" cy="3711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2" indent="-28733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Safety evaluation eco-system for medical device interoperability platforms</a:t>
            </a:r>
          </a:p>
          <a:p>
            <a:pPr marL="341313" lvl="2" indent="-28733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Example hazard analyses, mock 510(k) regulatory submissions for apps and other MDCF components</a:t>
            </a:r>
            <a:endParaRPr lang="en-US" sz="15400" dirty="0" smtClean="0"/>
          </a:p>
          <a:p>
            <a:pPr marL="341313" lvl="2" indent="-28733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Guidelines for development of third-party certification regime</a:t>
            </a:r>
          </a:p>
        </p:txBody>
      </p:sp>
      <p:sp>
        <p:nvSpPr>
          <p:cNvPr id="621" name="Text Box 5"/>
          <p:cNvSpPr txBox="1">
            <a:spLocks noChangeArrowheads="1"/>
          </p:cNvSpPr>
          <p:nvPr/>
        </p:nvSpPr>
        <p:spPr bwMode="auto">
          <a:xfrm>
            <a:off x="13748330" y="37702815"/>
            <a:ext cx="5609516" cy="2246769"/>
          </a:xfrm>
          <a:prstGeom prst="rect">
            <a:avLst/>
          </a:prstGeom>
          <a:solidFill>
            <a:srgbClr val="FFCF0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Tahoma"/>
                <a:cs typeface="Tahoma"/>
              </a:rPr>
              <a:t>PIs are members of the AAMI / UL 2800 standard committee tasked with writing a family of standards for safety/security of medical device interoperability</a:t>
            </a:r>
            <a:endParaRPr lang="en-US" sz="2800" dirty="0">
              <a:latin typeface="Tahoma"/>
              <a:cs typeface="Tahoma"/>
            </a:endParaRPr>
          </a:p>
        </p:txBody>
      </p:sp>
      <p:sp>
        <p:nvSpPr>
          <p:cNvPr id="622" name="Rectangle 14"/>
          <p:cNvSpPr>
            <a:spLocks noChangeArrowheads="1"/>
          </p:cNvSpPr>
          <p:nvPr/>
        </p:nvSpPr>
        <p:spPr bwMode="auto">
          <a:xfrm>
            <a:off x="14478000" y="24175666"/>
            <a:ext cx="10922000" cy="665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342900" indent="-342900">
              <a:buClrTx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The MDCF aligns with the ASTM standard for an </a:t>
            </a:r>
            <a:r>
              <a:rPr lang="en-US" sz="2800" i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Interoperable Clinical Environment</a:t>
            </a:r>
            <a:r>
              <a:rPr lang="en-US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(ICE) developed by the CIMIT </a:t>
            </a:r>
            <a:r>
              <a:rPr lang="en-US" sz="2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MDPnP</a:t>
            </a:r>
            <a:r>
              <a:rPr lang="en-US" sz="2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project.</a:t>
            </a:r>
            <a:endParaRPr lang="en-US" sz="28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623" name="Rectangle 622"/>
          <p:cNvSpPr/>
          <p:nvPr/>
        </p:nvSpPr>
        <p:spPr>
          <a:xfrm>
            <a:off x="26092678" y="38933073"/>
            <a:ext cx="6696351" cy="4659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2" indent="-28733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A collection of mock (software simulated) medical devices including blood pressure monitor, pulse </a:t>
            </a:r>
            <a:r>
              <a:rPr lang="en-US" sz="2800" dirty="0" err="1" smtClean="0"/>
              <a:t>oximeter</a:t>
            </a:r>
            <a:r>
              <a:rPr lang="en-US" sz="2800" dirty="0" smtClean="0"/>
              <a:t>, infusion pump, </a:t>
            </a:r>
            <a:r>
              <a:rPr lang="en-US" sz="2800" dirty="0" err="1" smtClean="0"/>
              <a:t>electrocardio</a:t>
            </a:r>
            <a:r>
              <a:rPr lang="en-US" sz="2800" dirty="0" smtClean="0"/>
              <a:t>-gram (ECG)</a:t>
            </a:r>
          </a:p>
          <a:p>
            <a:pPr marL="341313" lvl="2" indent="-28733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A collection of example apps illustrating how to use the MDCF app development environment</a:t>
            </a:r>
            <a:endParaRPr lang="en-US" sz="15400" dirty="0" smtClean="0"/>
          </a:p>
          <a:p>
            <a:pPr marL="341313" lvl="2" indent="-28733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Illustrations of how to interface with real medical devices</a:t>
            </a:r>
          </a:p>
          <a:p>
            <a:pPr marL="341313" lvl="2" indent="-28733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Suggested student projects</a:t>
            </a:r>
          </a:p>
        </p:txBody>
      </p:sp>
      <p:sp>
        <p:nvSpPr>
          <p:cNvPr id="624" name="Text Box 5"/>
          <p:cNvSpPr txBox="1">
            <a:spLocks noChangeArrowheads="1"/>
          </p:cNvSpPr>
          <p:nvPr/>
        </p:nvSpPr>
        <p:spPr bwMode="auto">
          <a:xfrm>
            <a:off x="26111199" y="37846537"/>
            <a:ext cx="11396133" cy="954107"/>
          </a:xfrm>
          <a:prstGeom prst="rect">
            <a:avLst/>
          </a:prstGeom>
          <a:solidFill>
            <a:srgbClr val="FFCF0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Tahoma"/>
                <a:cs typeface="Tahoma"/>
              </a:rPr>
              <a:t>The MDCF is open source and is designed to support a variety of interesting class projects and graduate research projects</a:t>
            </a:r>
            <a:endParaRPr lang="en-US" sz="2800" dirty="0">
              <a:latin typeface="Tahoma"/>
              <a:cs typeface="Tahoma"/>
            </a:endParaRPr>
          </a:p>
        </p:txBody>
      </p:sp>
      <p:pic>
        <p:nvPicPr>
          <p:cNvPr id="170" name="Picture 3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9690791" y="7254780"/>
            <a:ext cx="9030727" cy="652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" name="Text Box 43"/>
          <p:cNvSpPr txBox="1">
            <a:spLocks noChangeArrowheads="1"/>
          </p:cNvSpPr>
          <p:nvPr/>
        </p:nvSpPr>
        <p:spPr bwMode="auto">
          <a:xfrm>
            <a:off x="17404104" y="12020145"/>
            <a:ext cx="2204695" cy="276999"/>
          </a:xfrm>
          <a:prstGeom prst="rect">
            <a:avLst/>
          </a:prstGeom>
          <a:solidFill>
            <a:srgbClr val="FFD00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1200" dirty="0">
                <a:latin typeface="Tahoma" pitchFamily="-84" charset="0"/>
              </a:rPr>
              <a:t>Information Systems</a:t>
            </a:r>
          </a:p>
        </p:txBody>
      </p:sp>
      <p:grpSp>
        <p:nvGrpSpPr>
          <p:cNvPr id="179" name="Group 27"/>
          <p:cNvGrpSpPr>
            <a:grpSpLocks/>
          </p:cNvGrpSpPr>
          <p:nvPr/>
        </p:nvGrpSpPr>
        <p:grpSpPr bwMode="auto">
          <a:xfrm>
            <a:off x="14231090" y="8703024"/>
            <a:ext cx="4030645" cy="4720544"/>
            <a:chOff x="4728492" y="2621150"/>
            <a:chExt cx="3080272" cy="3269682"/>
          </a:xfrm>
        </p:grpSpPr>
        <p:sp>
          <p:nvSpPr>
            <p:cNvPr id="192" name="Line 44"/>
            <p:cNvSpPr>
              <a:spLocks noChangeShapeType="1"/>
            </p:cNvSpPr>
            <p:nvPr/>
          </p:nvSpPr>
          <p:spPr bwMode="auto">
            <a:xfrm flipH="1" flipV="1">
              <a:off x="7280764" y="3520344"/>
              <a:ext cx="528000" cy="13436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3" name="Oval 7"/>
            <p:cNvSpPr>
              <a:spLocks noChangeArrowheads="1"/>
            </p:cNvSpPr>
            <p:nvPr/>
          </p:nvSpPr>
          <p:spPr bwMode="auto">
            <a:xfrm>
              <a:off x="4728492" y="4224465"/>
              <a:ext cx="1918416" cy="166636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4" name="Oval 8"/>
            <p:cNvSpPr>
              <a:spLocks noChangeArrowheads="1"/>
            </p:cNvSpPr>
            <p:nvPr/>
          </p:nvSpPr>
          <p:spPr bwMode="auto">
            <a:xfrm>
              <a:off x="6601872" y="2621150"/>
              <a:ext cx="1080087" cy="106214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5" name="Line 44"/>
            <p:cNvSpPr>
              <a:spLocks noChangeShapeType="1"/>
            </p:cNvSpPr>
            <p:nvPr/>
          </p:nvSpPr>
          <p:spPr bwMode="auto">
            <a:xfrm flipH="1">
              <a:off x="6673926" y="5026122"/>
              <a:ext cx="459339" cy="1351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97" name="Oval 10"/>
          <p:cNvSpPr>
            <a:spLocks noChangeArrowheads="1"/>
          </p:cNvSpPr>
          <p:nvPr/>
        </p:nvSpPr>
        <p:spPr bwMode="auto">
          <a:xfrm>
            <a:off x="11388468" y="12227394"/>
            <a:ext cx="1050040" cy="106604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8" name="Text Box 43"/>
          <p:cNvSpPr txBox="1">
            <a:spLocks noChangeArrowheads="1"/>
          </p:cNvSpPr>
          <p:nvPr/>
        </p:nvSpPr>
        <p:spPr bwMode="auto">
          <a:xfrm>
            <a:off x="12157305" y="13644841"/>
            <a:ext cx="995333" cy="276999"/>
          </a:xfrm>
          <a:prstGeom prst="rect">
            <a:avLst/>
          </a:prstGeom>
          <a:solidFill>
            <a:srgbClr val="FFD00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1200" dirty="0">
                <a:latin typeface="Tahoma" pitchFamily="-84" charset="0"/>
              </a:rPr>
              <a:t>Sensors</a:t>
            </a:r>
          </a:p>
        </p:txBody>
      </p:sp>
      <p:sp>
        <p:nvSpPr>
          <p:cNvPr id="199" name="Line 44"/>
          <p:cNvSpPr>
            <a:spLocks noChangeShapeType="1"/>
          </p:cNvSpPr>
          <p:nvPr/>
        </p:nvSpPr>
        <p:spPr bwMode="auto">
          <a:xfrm flipH="1" flipV="1">
            <a:off x="12359498" y="13160158"/>
            <a:ext cx="295613" cy="452724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1" name="Oval 13"/>
          <p:cNvSpPr>
            <a:spLocks noChangeArrowheads="1"/>
          </p:cNvSpPr>
          <p:nvPr/>
        </p:nvSpPr>
        <p:spPr bwMode="auto">
          <a:xfrm>
            <a:off x="10105486" y="10868515"/>
            <a:ext cx="1474153" cy="59873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2" name="Line 44"/>
          <p:cNvSpPr>
            <a:spLocks noChangeShapeType="1"/>
          </p:cNvSpPr>
          <p:nvPr/>
        </p:nvSpPr>
        <p:spPr bwMode="auto">
          <a:xfrm flipV="1">
            <a:off x="9612278" y="11321526"/>
            <a:ext cx="548331" cy="357391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3" name="Text Box 43"/>
          <p:cNvSpPr txBox="1">
            <a:spLocks noChangeArrowheads="1"/>
          </p:cNvSpPr>
          <p:nvPr/>
        </p:nvSpPr>
        <p:spPr bwMode="auto">
          <a:xfrm>
            <a:off x="8907408" y="11730267"/>
            <a:ext cx="1259231" cy="276998"/>
          </a:xfrm>
          <a:prstGeom prst="rect">
            <a:avLst/>
          </a:prstGeom>
          <a:solidFill>
            <a:srgbClr val="FFD00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1200" dirty="0">
                <a:latin typeface="Tahoma" pitchFamily="-84" charset="0"/>
              </a:rPr>
              <a:t>Actuators</a:t>
            </a:r>
          </a:p>
        </p:txBody>
      </p:sp>
      <p:sp>
        <p:nvSpPr>
          <p:cNvPr id="204" name="Line 44"/>
          <p:cNvSpPr>
            <a:spLocks noChangeShapeType="1"/>
          </p:cNvSpPr>
          <p:nvPr/>
        </p:nvSpPr>
        <p:spPr bwMode="auto">
          <a:xfrm flipH="1" flipV="1">
            <a:off x="9578361" y="12090351"/>
            <a:ext cx="271360" cy="673257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" name="Oval 17"/>
          <p:cNvSpPr>
            <a:spLocks noChangeArrowheads="1"/>
          </p:cNvSpPr>
          <p:nvPr/>
        </p:nvSpPr>
        <p:spPr bwMode="auto">
          <a:xfrm>
            <a:off x="13687467" y="7907864"/>
            <a:ext cx="1474541" cy="122657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7" name="Text Box 43"/>
          <p:cNvSpPr txBox="1">
            <a:spLocks noChangeArrowheads="1"/>
          </p:cNvSpPr>
          <p:nvPr/>
        </p:nvSpPr>
        <p:spPr bwMode="auto">
          <a:xfrm>
            <a:off x="11999383" y="8819357"/>
            <a:ext cx="1560533" cy="461664"/>
          </a:xfrm>
          <a:prstGeom prst="rect">
            <a:avLst/>
          </a:prstGeom>
          <a:solidFill>
            <a:srgbClr val="FFD00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1200" dirty="0">
                <a:latin typeface="Tahoma" pitchFamily="-84" charset="0"/>
              </a:rPr>
              <a:t>Sensor Data Displays</a:t>
            </a:r>
          </a:p>
        </p:txBody>
      </p:sp>
      <p:sp>
        <p:nvSpPr>
          <p:cNvPr id="208" name="Line 44"/>
          <p:cNvSpPr>
            <a:spLocks noChangeShapeType="1"/>
          </p:cNvSpPr>
          <p:nvPr/>
        </p:nvSpPr>
        <p:spPr bwMode="auto">
          <a:xfrm flipH="1">
            <a:off x="13548802" y="8922444"/>
            <a:ext cx="361910" cy="34916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0" name="Picture 20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 bwMode="auto">
          <a:xfrm>
            <a:off x="8390001" y="6846888"/>
            <a:ext cx="3094053" cy="2681085"/>
          </a:xfrm>
          <a:prstGeom prst="rect">
            <a:avLst/>
          </a:prstGeom>
          <a:ln w="19050" cmpd="sng">
            <a:solidFill>
              <a:schemeClr val="tx1"/>
            </a:solidFill>
          </a:ln>
          <a:effectLst>
            <a:outerShdw blurRad="50800" dist="114300" dir="2700000">
              <a:srgbClr val="000000">
                <a:alpha val="43000"/>
              </a:srgbClr>
            </a:outerShdw>
          </a:effectLst>
        </p:spPr>
      </p:pic>
      <p:sp>
        <p:nvSpPr>
          <p:cNvPr id="211" name="Text Box 43"/>
          <p:cNvSpPr txBox="1">
            <a:spLocks noChangeArrowheads="1"/>
          </p:cNvSpPr>
          <p:nvPr/>
        </p:nvSpPr>
        <p:spPr bwMode="auto">
          <a:xfrm>
            <a:off x="8194674" y="10193798"/>
            <a:ext cx="2204695" cy="276999"/>
          </a:xfrm>
          <a:prstGeom prst="rect">
            <a:avLst/>
          </a:prstGeom>
          <a:solidFill>
            <a:srgbClr val="FFD00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1200" dirty="0">
                <a:latin typeface="Tahoma" pitchFamily="-84" charset="0"/>
              </a:rPr>
              <a:t>Clinical Protocols</a:t>
            </a:r>
          </a:p>
        </p:txBody>
      </p:sp>
      <p:sp>
        <p:nvSpPr>
          <p:cNvPr id="212" name="Line 44"/>
          <p:cNvSpPr>
            <a:spLocks noChangeShapeType="1"/>
          </p:cNvSpPr>
          <p:nvPr/>
        </p:nvSpPr>
        <p:spPr bwMode="auto">
          <a:xfrm flipV="1">
            <a:off x="8692232" y="9558632"/>
            <a:ext cx="603467" cy="58133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4" name="Text Box 43"/>
          <p:cNvSpPr txBox="1">
            <a:spLocks noChangeArrowheads="1"/>
          </p:cNvSpPr>
          <p:nvPr/>
        </p:nvSpPr>
        <p:spPr bwMode="auto">
          <a:xfrm>
            <a:off x="18424373" y="10215568"/>
            <a:ext cx="1153256" cy="277000"/>
          </a:xfrm>
          <a:prstGeom prst="rect">
            <a:avLst/>
          </a:prstGeom>
          <a:solidFill>
            <a:srgbClr val="FFD00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1200" dirty="0">
                <a:latin typeface="Tahoma" pitchFamily="-84" charset="0"/>
              </a:rPr>
              <a:t>Clinicians</a:t>
            </a:r>
          </a:p>
        </p:txBody>
      </p:sp>
      <p:sp>
        <p:nvSpPr>
          <p:cNvPr id="215" name="Line 44"/>
          <p:cNvSpPr>
            <a:spLocks noChangeShapeType="1"/>
          </p:cNvSpPr>
          <p:nvPr/>
        </p:nvSpPr>
        <p:spPr bwMode="auto">
          <a:xfrm flipH="1">
            <a:off x="17516313" y="10401044"/>
            <a:ext cx="980786" cy="384976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6" name="Line 44"/>
          <p:cNvSpPr>
            <a:spLocks noChangeShapeType="1"/>
          </p:cNvSpPr>
          <p:nvPr/>
        </p:nvSpPr>
        <p:spPr bwMode="auto">
          <a:xfrm>
            <a:off x="18430606" y="9429437"/>
            <a:ext cx="349094" cy="75162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8" name="Text Box 43"/>
          <p:cNvSpPr txBox="1">
            <a:spLocks noChangeArrowheads="1"/>
          </p:cNvSpPr>
          <p:nvPr/>
        </p:nvSpPr>
        <p:spPr bwMode="auto">
          <a:xfrm>
            <a:off x="9796766" y="13443182"/>
            <a:ext cx="1153256" cy="276999"/>
          </a:xfrm>
          <a:prstGeom prst="rect">
            <a:avLst/>
          </a:prstGeom>
          <a:solidFill>
            <a:srgbClr val="FFD00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1200" i="1" dirty="0">
                <a:latin typeface="Tahoma" pitchFamily="-84" charset="0"/>
              </a:rPr>
              <a:t>Patient !</a:t>
            </a:r>
          </a:p>
        </p:txBody>
      </p:sp>
      <p:sp>
        <p:nvSpPr>
          <p:cNvPr id="219" name="Line 44"/>
          <p:cNvSpPr>
            <a:spLocks noChangeShapeType="1"/>
          </p:cNvSpPr>
          <p:nvPr/>
        </p:nvSpPr>
        <p:spPr bwMode="auto">
          <a:xfrm flipV="1">
            <a:off x="10284957" y="12183851"/>
            <a:ext cx="636609" cy="111425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" name="TextBox 219"/>
          <p:cNvSpPr txBox="1">
            <a:spLocks noChangeArrowheads="1"/>
          </p:cNvSpPr>
          <p:nvPr/>
        </p:nvSpPr>
        <p:spPr bwMode="auto">
          <a:xfrm>
            <a:off x="12828480" y="9594427"/>
            <a:ext cx="2865480" cy="461666"/>
          </a:xfrm>
          <a:prstGeom prst="rect">
            <a:avLst/>
          </a:prstGeom>
          <a:gradFill rotWithShape="1">
            <a:gsLst>
              <a:gs pos="0">
                <a:schemeClr val="accent1">
                  <a:alpha val="56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i="1"/>
              <a:t>Safety</a:t>
            </a:r>
          </a:p>
        </p:txBody>
      </p:sp>
      <p:sp>
        <p:nvSpPr>
          <p:cNvPr id="221" name="TextBox 220"/>
          <p:cNvSpPr txBox="1">
            <a:spLocks noChangeArrowheads="1"/>
          </p:cNvSpPr>
          <p:nvPr/>
        </p:nvSpPr>
        <p:spPr bwMode="auto">
          <a:xfrm>
            <a:off x="11797822" y="11390983"/>
            <a:ext cx="2865480" cy="461666"/>
          </a:xfrm>
          <a:prstGeom prst="rect">
            <a:avLst/>
          </a:prstGeom>
          <a:gradFill rotWithShape="1">
            <a:gsLst>
              <a:gs pos="0">
                <a:schemeClr val="accent1">
                  <a:alpha val="56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i="1"/>
              <a:t>Security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3594100" y="13716000"/>
            <a:ext cx="1457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There is no means to integrate devices and information systems and coordinate their actions as a cyber-physical </a:t>
            </a:r>
            <a:r>
              <a:rPr lang="en-US" sz="3600" i="1" dirty="0" smtClean="0"/>
              <a:t>system of systems</a:t>
            </a:r>
            <a:endParaRPr lang="en-US" sz="3600" i="1" dirty="0"/>
          </a:p>
        </p:txBody>
      </p:sp>
      <p:pic>
        <p:nvPicPr>
          <p:cNvPr id="227" name="Picture 22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77090" y="27678744"/>
            <a:ext cx="10808450" cy="6947382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066021" y="28559968"/>
            <a:ext cx="5255846" cy="6965065"/>
          </a:xfrm>
          <a:prstGeom prst="rect">
            <a:avLst/>
          </a:prstGeom>
        </p:spPr>
      </p:pic>
      <p:sp>
        <p:nvSpPr>
          <p:cNvPr id="231" name="Text Box 5"/>
          <p:cNvSpPr txBox="1">
            <a:spLocks noChangeArrowheads="1"/>
          </p:cNvSpPr>
          <p:nvPr/>
        </p:nvSpPr>
        <p:spPr bwMode="auto">
          <a:xfrm>
            <a:off x="12983614" y="27167222"/>
            <a:ext cx="6231468" cy="1323439"/>
          </a:xfrm>
          <a:prstGeom prst="rect">
            <a:avLst/>
          </a:prstGeom>
          <a:solidFill>
            <a:srgbClr val="FFCF0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Tahoma"/>
                <a:cs typeface="Tahoma"/>
              </a:rPr>
              <a:t>Solution (Part 1): </a:t>
            </a:r>
            <a:r>
              <a:rPr lang="en-US" sz="2000" dirty="0" smtClean="0">
                <a:latin typeface="Tahoma"/>
                <a:cs typeface="Tahoma"/>
              </a:rPr>
              <a:t>At critical steps in development/certification, components are given digital certificates that attest to their safety and compliance with platform architecture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233" name="Text Box 5"/>
          <p:cNvSpPr txBox="1">
            <a:spLocks noChangeArrowheads="1"/>
          </p:cNvSpPr>
          <p:nvPr/>
        </p:nvSpPr>
        <p:spPr bwMode="auto">
          <a:xfrm>
            <a:off x="19447914" y="27192622"/>
            <a:ext cx="5558386" cy="1323439"/>
          </a:xfrm>
          <a:prstGeom prst="rect">
            <a:avLst/>
          </a:prstGeom>
          <a:solidFill>
            <a:srgbClr val="FFCF0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Tahoma"/>
                <a:cs typeface="Tahoma"/>
              </a:rPr>
              <a:t>Solution (Part 2): </a:t>
            </a:r>
            <a:r>
              <a:rPr lang="en-US" sz="2000" dirty="0" smtClean="0">
                <a:latin typeface="Tahoma"/>
                <a:cs typeface="Tahoma"/>
              </a:rPr>
              <a:t>When components are integrated, platform automatically checks that components have the appropriate digital credentials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234" name="Picture 23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9570512" y="28885936"/>
            <a:ext cx="5410576" cy="6572463"/>
          </a:xfrm>
          <a:prstGeom prst="rect">
            <a:avLst/>
          </a:prstGeom>
        </p:spPr>
      </p:pic>
      <p:sp>
        <p:nvSpPr>
          <p:cNvPr id="235" name="Text Box 5"/>
          <p:cNvSpPr txBox="1">
            <a:spLocks noChangeArrowheads="1"/>
          </p:cNvSpPr>
          <p:nvPr/>
        </p:nvSpPr>
        <p:spPr bwMode="auto">
          <a:xfrm>
            <a:off x="19673448" y="37701274"/>
            <a:ext cx="5609516" cy="2246769"/>
          </a:xfrm>
          <a:prstGeom prst="rect">
            <a:avLst/>
          </a:prstGeom>
          <a:solidFill>
            <a:srgbClr val="FFCF0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Tahoma"/>
                <a:cs typeface="Tahoma"/>
              </a:rPr>
              <a:t>We are actively engaged with FDA engineers to develop science-based inputs for forming regulatory policy for interoperable medical systems</a:t>
            </a:r>
            <a:endParaRPr lang="en-US" sz="2800" dirty="0">
              <a:latin typeface="Tahoma"/>
              <a:cs typeface="Tahoma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13776013" y="40063962"/>
            <a:ext cx="556105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2" indent="-28733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Safety/security requirements of architectures for Medical Application Platforms (</a:t>
            </a:r>
            <a:r>
              <a:rPr lang="en-US" sz="2800" dirty="0" err="1" smtClean="0"/>
              <a:t>MAPs</a:t>
            </a:r>
            <a:r>
              <a:rPr lang="en-US" sz="2800" dirty="0" smtClean="0"/>
              <a:t>)</a:t>
            </a:r>
          </a:p>
          <a:p>
            <a:pPr marL="341313" lvl="2" indent="-28733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Framework for compositional certifications of </a:t>
            </a:r>
            <a:r>
              <a:rPr lang="en-US" sz="2800" dirty="0" err="1" smtClean="0"/>
              <a:t>MAPs</a:t>
            </a:r>
            <a:endParaRPr lang="en-US" sz="2800" dirty="0" smtClean="0"/>
          </a:p>
          <a:p>
            <a:pPr marL="341313" lvl="2" indent="-28733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Guidelines for evaluating compliance to requirements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32806727" y="38942831"/>
            <a:ext cx="4927591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2" indent="-28733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Detailed requirements and development artifacts for Patient-Controlled Analgesic (PCA) Pump </a:t>
            </a:r>
          </a:p>
          <a:p>
            <a:pPr marL="341313" lvl="2" indent="-287338">
              <a:spcBef>
                <a:spcPct val="20000"/>
              </a:spcBef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/>
              <a:t>Lectures on safety-critical system development – requirements, hazard analysis, assurance cases, etc.</a:t>
            </a:r>
          </a:p>
        </p:txBody>
      </p:sp>
      <p:pic>
        <p:nvPicPr>
          <p:cNvPr id="239" name="Picture 238" descr="NIH-Demo-1.jp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509041" y="37750225"/>
            <a:ext cx="4064000" cy="3048000"/>
          </a:xfrm>
          <a:prstGeom prst="rect">
            <a:avLst/>
          </a:prstGeom>
        </p:spPr>
      </p:pic>
      <p:pic>
        <p:nvPicPr>
          <p:cNvPr id="240" name="Picture 239" descr="NIH-Demo-2.jp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179311" y="39734908"/>
            <a:ext cx="3316404" cy="2487303"/>
          </a:xfrm>
          <a:prstGeom prst="rect">
            <a:avLst/>
          </a:prstGeom>
        </p:spPr>
      </p:pic>
      <p:sp>
        <p:nvSpPr>
          <p:cNvPr id="241" name="Text Box 5"/>
          <p:cNvSpPr txBox="1">
            <a:spLocks noChangeArrowheads="1"/>
          </p:cNvSpPr>
          <p:nvPr/>
        </p:nvSpPr>
        <p:spPr bwMode="auto">
          <a:xfrm>
            <a:off x="26330569" y="16759809"/>
            <a:ext cx="8979216" cy="1384995"/>
          </a:xfrm>
          <a:prstGeom prst="rect">
            <a:avLst/>
          </a:prstGeom>
          <a:solidFill>
            <a:srgbClr val="FFCF0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Tahoma"/>
                <a:cs typeface="Tahoma"/>
              </a:rPr>
              <a:t>Apps are developed in a model-based development environment based on the industry standard Architecture and Analysis Definition Language (AADL)</a:t>
            </a:r>
            <a:endParaRPr lang="en-US" sz="2800" dirty="0">
              <a:latin typeface="Tahoma"/>
              <a:cs typeface="Tahoma"/>
            </a:endParaRPr>
          </a:p>
        </p:txBody>
      </p:sp>
      <p:pic>
        <p:nvPicPr>
          <p:cNvPr id="243" name="Picture 24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6360546" y="18491645"/>
            <a:ext cx="5665277" cy="3618418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8050016" y="20319644"/>
            <a:ext cx="7444605" cy="4111759"/>
          </a:xfrm>
          <a:prstGeom prst="rect">
            <a:avLst/>
          </a:prstGeom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6180998" y="22762214"/>
            <a:ext cx="2256812" cy="1482815"/>
          </a:xfrm>
          <a:prstGeom prst="rect">
            <a:avLst/>
          </a:prstGeom>
        </p:spPr>
      </p:pic>
      <p:sp>
        <p:nvSpPr>
          <p:cNvPr id="245" name="Text Box 5"/>
          <p:cNvSpPr txBox="1">
            <a:spLocks noChangeArrowheads="1"/>
          </p:cNvSpPr>
          <p:nvPr/>
        </p:nvSpPr>
        <p:spPr bwMode="auto">
          <a:xfrm>
            <a:off x="25982667" y="24016270"/>
            <a:ext cx="2861673" cy="646331"/>
          </a:xfrm>
          <a:prstGeom prst="rect">
            <a:avLst/>
          </a:prstGeom>
          <a:solidFill>
            <a:srgbClr val="FFCF0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Tahoma"/>
                <a:cs typeface="Tahoma"/>
              </a:rPr>
              <a:t>OSATE Eclipse-based Development Environment</a:t>
            </a:r>
            <a:endParaRPr lang="en-US" sz="1800" dirty="0">
              <a:latin typeface="Tahoma"/>
              <a:cs typeface="Tahoma"/>
            </a:endParaRPr>
          </a:p>
        </p:txBody>
      </p:sp>
      <p:pic>
        <p:nvPicPr>
          <p:cNvPr id="259" name="Picture 258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6437764" y="27273503"/>
            <a:ext cx="11878090" cy="8054969"/>
          </a:xfrm>
          <a:prstGeom prst="rect">
            <a:avLst/>
          </a:prstGeom>
        </p:spPr>
      </p:pic>
      <p:grpSp>
        <p:nvGrpSpPr>
          <p:cNvPr id="260" name="Group 259"/>
          <p:cNvGrpSpPr/>
          <p:nvPr/>
        </p:nvGrpSpPr>
        <p:grpSpPr>
          <a:xfrm>
            <a:off x="38305599" y="28589671"/>
            <a:ext cx="5280801" cy="4074729"/>
            <a:chOff x="1166046" y="2304981"/>
            <a:chExt cx="5682185" cy="4153781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261" name="Group 260"/>
            <p:cNvGrpSpPr/>
            <p:nvPr/>
          </p:nvGrpSpPr>
          <p:grpSpPr>
            <a:xfrm>
              <a:off x="1166054" y="2304983"/>
              <a:ext cx="5682195" cy="4147920"/>
              <a:chOff x="3575609" y="1704382"/>
              <a:chExt cx="5568391" cy="4064853"/>
            </a:xfrm>
            <a:grpFill/>
          </p:grpSpPr>
          <p:cxnSp>
            <p:nvCxnSpPr>
              <p:cNvPr id="271" name="Straight Arrow Connector 270"/>
              <p:cNvCxnSpPr/>
              <p:nvPr/>
            </p:nvCxnSpPr>
            <p:spPr>
              <a:xfrm flipV="1">
                <a:off x="3891748" y="4148044"/>
                <a:ext cx="307778" cy="800282"/>
              </a:xfrm>
              <a:prstGeom prst="straightConnector1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  <a:tailEnd type="triangle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Arrow Connector 8"/>
              <p:cNvCxnSpPr>
                <a:endCxn id="275" idx="1"/>
              </p:cNvCxnSpPr>
              <p:nvPr/>
            </p:nvCxnSpPr>
            <p:spPr>
              <a:xfrm rot="16200000" flipH="1">
                <a:off x="3777654" y="3529746"/>
                <a:ext cx="624533" cy="612062"/>
              </a:xfrm>
              <a:prstGeom prst="bentConnector2">
                <a:avLst/>
              </a:prstGeom>
              <a:grpFill/>
              <a:ln w="25400">
                <a:solidFill>
                  <a:schemeClr val="tx1"/>
                </a:solidFill>
                <a:tailEnd type="triangle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3" name="Rectangle 272"/>
              <p:cNvSpPr/>
              <p:nvPr/>
            </p:nvSpPr>
            <p:spPr>
              <a:xfrm>
                <a:off x="3635821" y="2707232"/>
                <a:ext cx="2635597" cy="816280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 smtClean="0">
                    <a:solidFill>
                      <a:srgbClr val="000000"/>
                    </a:solidFill>
                  </a:rPr>
                  <a:t>Sensor: Pulse </a:t>
                </a:r>
                <a:r>
                  <a:rPr lang="en-US" sz="1050" b="1" dirty="0" err="1" smtClean="0">
                    <a:solidFill>
                      <a:srgbClr val="000000"/>
                    </a:solidFill>
                  </a:rPr>
                  <a:t>Oximeter</a:t>
                </a:r>
                <a:endParaRPr lang="en-US" sz="1050" b="1" dirty="0" smtClean="0">
                  <a:solidFill>
                    <a:srgbClr val="000000"/>
                  </a:solidFill>
                </a:endParaRPr>
              </a:p>
              <a:p>
                <a:pPr algn="ctr"/>
                <a:endParaRPr lang="en-US" sz="105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050" i="1" dirty="0" smtClean="0">
                    <a:solidFill>
                      <a:schemeClr val="tx1"/>
                    </a:solidFill>
                  </a:rPr>
                  <a:t>Inadequate Operation: 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SpO</a:t>
                </a:r>
                <a:r>
                  <a:rPr lang="en-US" sz="1050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 value incorrect</a:t>
                </a:r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6332184" y="2705063"/>
                <a:ext cx="2811816" cy="818448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</a:rPr>
                  <a:t>Actuator: PCA Pump</a:t>
                </a:r>
              </a:p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050" i="1" dirty="0" smtClean="0">
                    <a:solidFill>
                      <a:schemeClr val="tx1"/>
                    </a:solidFill>
                  </a:rPr>
                  <a:t>Inadequate Operation: 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Pumps Normally</a:t>
                </a:r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4395952" y="3726928"/>
                <a:ext cx="3927705" cy="842232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</a:rPr>
                  <a:t>Controller: App Logic</a:t>
                </a:r>
              </a:p>
              <a:p>
                <a:pPr algn="ctr"/>
                <a:endParaRPr lang="en-US" sz="11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050" i="1" dirty="0" smtClean="0">
                    <a:solidFill>
                      <a:schemeClr val="tx1"/>
                    </a:solidFill>
                  </a:rPr>
                  <a:t>Process Model Incorrect: </a:t>
                </a:r>
                <a:r>
                  <a:rPr lang="en-US" sz="1050" dirty="0" smtClean="0">
                    <a:solidFill>
                      <a:schemeClr val="tx1"/>
                    </a:solidFill>
                  </a:rPr>
                  <a:t>Wrongly believes patient to be healthy</a:t>
                </a:r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5414553" y="1704382"/>
                <a:ext cx="1890503" cy="610544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chemeClr val="tx1"/>
                    </a:solidFill>
                  </a:rPr>
                  <a:t>Controlled Process: Patient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7" name="Straight Arrow Connector 8"/>
              <p:cNvCxnSpPr>
                <a:stCxn id="275" idx="3"/>
              </p:cNvCxnSpPr>
              <p:nvPr/>
            </p:nvCxnSpPr>
            <p:spPr>
              <a:xfrm flipV="1">
                <a:off x="8323657" y="3523512"/>
                <a:ext cx="609682" cy="624532"/>
              </a:xfrm>
              <a:prstGeom prst="bentConnector2">
                <a:avLst/>
              </a:prstGeom>
              <a:grpFill/>
              <a:ln w="25400">
                <a:solidFill>
                  <a:schemeClr val="tx1"/>
                </a:solidFill>
                <a:tailEnd type="triangle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8"/>
              <p:cNvCxnSpPr>
                <a:stCxn id="274" idx="0"/>
                <a:endCxn id="276" idx="3"/>
              </p:cNvCxnSpPr>
              <p:nvPr/>
            </p:nvCxnSpPr>
            <p:spPr>
              <a:xfrm rot="16200000" flipV="1">
                <a:off x="7173870" y="2140841"/>
                <a:ext cx="695409" cy="433036"/>
              </a:xfrm>
              <a:prstGeom prst="bentConnector2">
                <a:avLst/>
              </a:prstGeom>
              <a:grpFill/>
              <a:ln w="25400">
                <a:solidFill>
                  <a:schemeClr val="tx1"/>
                </a:solidFill>
                <a:tailEnd type="triangle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8"/>
              <p:cNvCxnSpPr>
                <a:stCxn id="276" idx="1"/>
                <a:endCxn id="273" idx="0"/>
              </p:cNvCxnSpPr>
              <p:nvPr/>
            </p:nvCxnSpPr>
            <p:spPr>
              <a:xfrm rot="10800000" flipV="1">
                <a:off x="4953619" y="2009655"/>
                <a:ext cx="460934" cy="697577"/>
              </a:xfrm>
              <a:prstGeom prst="bentConnector2">
                <a:avLst/>
              </a:prstGeom>
              <a:grpFill/>
              <a:ln w="25400">
                <a:solidFill>
                  <a:schemeClr val="tx1"/>
                </a:solidFill>
                <a:tailEnd type="triangle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Rectangle 279"/>
              <p:cNvSpPr/>
              <p:nvPr/>
            </p:nvSpPr>
            <p:spPr>
              <a:xfrm>
                <a:off x="3575609" y="4948325"/>
                <a:ext cx="2635597" cy="816280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</a:rPr>
                  <a:t>Control Action: </a:t>
                </a:r>
                <a:r>
                  <a:rPr lang="en-US" sz="1100" b="1" dirty="0" err="1" smtClean="0">
                    <a:solidFill>
                      <a:srgbClr val="000000"/>
                    </a:solidFill>
                  </a:rPr>
                  <a:t>PulseOx</a:t>
                </a:r>
                <a:r>
                  <a:rPr lang="en-US" sz="11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100" b="1" dirty="0">
                    <a:solidFill>
                      <a:srgbClr val="000000"/>
                    </a:solidFill>
                  </a:rPr>
                  <a:t>–</a:t>
                </a:r>
                <a:r>
                  <a:rPr lang="en-US" sz="1100" b="1" dirty="0" smtClean="0">
                    <a:solidFill>
                      <a:srgbClr val="000000"/>
                    </a:solidFill>
                  </a:rPr>
                  <a:t>&gt; App</a:t>
                </a:r>
              </a:p>
              <a:p>
                <a:pPr algn="ctr"/>
                <a:endParaRPr lang="en-US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100" i="1" dirty="0" smtClean="0">
                    <a:solidFill>
                      <a:schemeClr val="tx1"/>
                    </a:solidFill>
                  </a:rPr>
                  <a:t>Incorrect Info Provided: 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Sends bad SpO</a:t>
                </a:r>
                <a:r>
                  <a:rPr lang="en-US" sz="1100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81" name="Straight Arrow Connector 280"/>
              <p:cNvCxnSpPr/>
              <p:nvPr/>
            </p:nvCxnSpPr>
            <p:spPr>
              <a:xfrm flipH="1" flipV="1">
                <a:off x="8498442" y="4148044"/>
                <a:ext cx="309560" cy="804912"/>
              </a:xfrm>
              <a:prstGeom prst="straightConnector1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  <a:tailEnd type="triangle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2" name="Rectangle 281"/>
              <p:cNvSpPr/>
              <p:nvPr/>
            </p:nvSpPr>
            <p:spPr>
              <a:xfrm flipH="1">
                <a:off x="6508403" y="4952955"/>
                <a:ext cx="2635597" cy="816280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rgbClr val="000000"/>
                    </a:solidFill>
                  </a:rPr>
                  <a:t>Control Action: App –&gt; PCA Pump</a:t>
                </a:r>
              </a:p>
              <a:p>
                <a:pPr algn="ctr"/>
                <a:endParaRPr lang="en-US" sz="1100" dirty="0" smtClean="0">
                  <a:solidFill>
                    <a:schemeClr val="tx1"/>
                  </a:solidFill>
                </a:endParaRPr>
              </a:p>
              <a:p>
                <a:r>
                  <a:rPr lang="en-US" sz="1100" i="1" dirty="0" smtClean="0">
                    <a:solidFill>
                      <a:schemeClr val="tx1"/>
                    </a:solidFill>
                  </a:rPr>
                  <a:t>Inappropriate Control Action: 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Inadvertent “Pump Normally” command</a:t>
                </a:r>
                <a:endParaRPr lang="en-US" sz="1100" baseline="-250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62" name="Straight Arrow Connector 8"/>
            <p:cNvCxnSpPr>
              <a:endCxn id="265" idx="1"/>
            </p:cNvCxnSpPr>
            <p:nvPr/>
          </p:nvCxnSpPr>
          <p:spPr>
            <a:xfrm rot="16200000" flipH="1">
              <a:off x="1372221" y="4173508"/>
              <a:ext cx="637296" cy="624570"/>
            </a:xfrm>
            <a:prstGeom prst="bentConnector2">
              <a:avLst/>
            </a:prstGeom>
            <a:grpFill/>
            <a:ln w="25400">
              <a:solidFill>
                <a:schemeClr val="accent2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tangle 262"/>
            <p:cNvSpPr/>
            <p:nvPr/>
          </p:nvSpPr>
          <p:spPr>
            <a:xfrm>
              <a:off x="1227489" y="3334186"/>
              <a:ext cx="2689457" cy="832961"/>
            </a:xfrm>
            <a:prstGeom prst="rect">
              <a:avLst/>
            </a:prstGeom>
            <a:grpFill/>
            <a:ln w="254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Sensor: Pulse </a:t>
              </a:r>
              <a:r>
                <a:rPr lang="en-US" sz="1050" b="1" dirty="0" err="1" smtClean="0">
                  <a:solidFill>
                    <a:srgbClr val="000000"/>
                  </a:solidFill>
                </a:rPr>
                <a:t>Oximeter</a:t>
              </a:r>
              <a:endParaRPr lang="en-US" sz="1050" b="1" dirty="0" smtClean="0">
                <a:solidFill>
                  <a:srgbClr val="000000"/>
                </a:solidFill>
              </a:endParaRPr>
            </a:p>
            <a:p>
              <a:pPr algn="ctr"/>
              <a:endParaRPr lang="en-US" sz="105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050" i="1" dirty="0" smtClean="0">
                  <a:solidFill>
                    <a:schemeClr val="tx1"/>
                  </a:solidFill>
                </a:rPr>
                <a:t>Inadequate Operation: </a:t>
              </a:r>
              <a:r>
                <a:rPr lang="en-US" sz="1050" dirty="0" smtClean="0">
                  <a:solidFill>
                    <a:schemeClr val="tx1"/>
                  </a:solidFill>
                </a:rPr>
                <a:t>SpO</a:t>
              </a:r>
              <a:r>
                <a:rPr lang="en-US" sz="105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sz="1050" dirty="0" smtClean="0">
                  <a:solidFill>
                    <a:schemeClr val="tx1"/>
                  </a:solidFill>
                </a:rPr>
                <a:t> value incorrect</a:t>
              </a: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3978954" y="3331972"/>
              <a:ext cx="2869277" cy="835173"/>
            </a:xfrm>
            <a:prstGeom prst="rect">
              <a:avLst/>
            </a:prstGeom>
            <a:grpFill/>
            <a:ln w="254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Actuator: PCA Pump</a:t>
              </a:r>
            </a:p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050" i="1" dirty="0" smtClean="0">
                  <a:solidFill>
                    <a:schemeClr val="tx1"/>
                  </a:solidFill>
                </a:rPr>
                <a:t>Inadequate Operation: </a:t>
              </a:r>
              <a:r>
                <a:rPr lang="en-US" sz="1050" dirty="0" smtClean="0">
                  <a:solidFill>
                    <a:schemeClr val="tx1"/>
                  </a:solidFill>
                </a:rPr>
                <a:t>Pumps Normally</a:t>
              </a: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2003154" y="4374720"/>
              <a:ext cx="4007970" cy="859443"/>
            </a:xfrm>
            <a:prstGeom prst="rect">
              <a:avLst/>
            </a:prstGeom>
            <a:grpFill/>
            <a:ln w="254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Controller: App Logic</a:t>
              </a:r>
            </a:p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050" i="1" dirty="0" smtClean="0">
                  <a:solidFill>
                    <a:schemeClr val="tx1"/>
                  </a:solidFill>
                </a:rPr>
                <a:t>Process Model Incorrect: </a:t>
              </a:r>
              <a:r>
                <a:rPr lang="en-US" sz="1050" dirty="0" smtClean="0">
                  <a:solidFill>
                    <a:schemeClr val="tx1"/>
                  </a:solidFill>
                </a:rPr>
                <a:t>Wrongly believes patient to be healthy</a:t>
              </a: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042571" y="2310841"/>
              <a:ext cx="1929136" cy="623021"/>
            </a:xfrm>
            <a:prstGeom prst="rect">
              <a:avLst/>
            </a:prstGeom>
            <a:grpFill/>
            <a:ln w="25400">
              <a:solidFill>
                <a:schemeClr val="accent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Controlled Process</a:t>
              </a:r>
              <a:r>
                <a:rPr lang="en-US" sz="1100" dirty="0" smtClean="0">
                  <a:solidFill>
                    <a:schemeClr val="tx1"/>
                  </a:solidFill>
                </a:rPr>
                <a:t>: Patient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67" name="Straight Arrow Connector 8"/>
            <p:cNvCxnSpPr>
              <a:stCxn id="265" idx="3"/>
            </p:cNvCxnSpPr>
            <p:nvPr/>
          </p:nvCxnSpPr>
          <p:spPr>
            <a:xfrm flipV="1">
              <a:off x="6011124" y="4167147"/>
              <a:ext cx="622141" cy="637295"/>
            </a:xfrm>
            <a:prstGeom prst="bentConnector2">
              <a:avLst/>
            </a:prstGeom>
            <a:grpFill/>
            <a:ln w="25400">
              <a:solidFill>
                <a:schemeClr val="accent2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8"/>
            <p:cNvCxnSpPr>
              <a:stCxn id="264" idx="0"/>
              <a:endCxn id="266" idx="3"/>
            </p:cNvCxnSpPr>
            <p:nvPr/>
          </p:nvCxnSpPr>
          <p:spPr>
            <a:xfrm rot="16200000" flipV="1">
              <a:off x="4837840" y="2756219"/>
              <a:ext cx="709620" cy="441885"/>
            </a:xfrm>
            <a:prstGeom prst="bentConnector2">
              <a:avLst/>
            </a:prstGeom>
            <a:grpFill/>
            <a:ln w="25400">
              <a:solidFill>
                <a:schemeClr val="accent2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Rectangle 268"/>
            <p:cNvSpPr/>
            <p:nvPr/>
          </p:nvSpPr>
          <p:spPr>
            <a:xfrm>
              <a:off x="1166046" y="5621075"/>
              <a:ext cx="2689457" cy="832961"/>
            </a:xfrm>
            <a:prstGeom prst="rect">
              <a:avLst/>
            </a:prstGeom>
            <a:grpFill/>
            <a:ln w="254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rgbClr val="000000"/>
                  </a:solidFill>
                </a:rPr>
                <a:t>Feedback: </a:t>
              </a:r>
              <a:r>
                <a:rPr lang="en-US" sz="1100" b="1" dirty="0" err="1" smtClean="0">
                  <a:solidFill>
                    <a:srgbClr val="000000"/>
                  </a:solidFill>
                </a:rPr>
                <a:t>PulseOx</a:t>
              </a:r>
              <a:r>
                <a:rPr lang="en-US" sz="11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1100" b="1" dirty="0">
                  <a:solidFill>
                    <a:srgbClr val="000000"/>
                  </a:solidFill>
                </a:rPr>
                <a:t>–</a:t>
              </a:r>
              <a:r>
                <a:rPr lang="en-US" sz="1100" b="1" dirty="0" smtClean="0">
                  <a:solidFill>
                    <a:srgbClr val="000000"/>
                  </a:solidFill>
                </a:rPr>
                <a:t>&gt; App</a:t>
              </a:r>
            </a:p>
            <a:p>
              <a:pPr algn="ctr"/>
              <a:endParaRPr lang="en-US" sz="11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100" i="1" dirty="0" smtClean="0">
                  <a:solidFill>
                    <a:schemeClr val="tx1"/>
                  </a:solidFill>
                </a:rPr>
                <a:t>Incorrect Info Provided: </a:t>
              </a:r>
              <a:r>
                <a:rPr lang="en-US" sz="1100" dirty="0" smtClean="0">
                  <a:solidFill>
                    <a:schemeClr val="tx1"/>
                  </a:solidFill>
                </a:rPr>
                <a:t>Sends bad SpO</a:t>
              </a:r>
              <a:r>
                <a:rPr lang="en-US" sz="1100" baseline="-250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0" name="Rectangle 269"/>
            <p:cNvSpPr/>
            <p:nvPr/>
          </p:nvSpPr>
          <p:spPr>
            <a:xfrm flipH="1">
              <a:off x="4158774" y="5625801"/>
              <a:ext cx="2689457" cy="832961"/>
            </a:xfrm>
            <a:prstGeom prst="rect">
              <a:avLst/>
            </a:prstGeom>
            <a:grpFill/>
            <a:ln w="254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rgbClr val="000000"/>
                  </a:solidFill>
                </a:rPr>
                <a:t>Control Action: App –&gt; PCA Pump</a:t>
              </a:r>
            </a:p>
            <a:p>
              <a:pPr algn="ctr"/>
              <a:endParaRPr lang="en-US" sz="1100" dirty="0" smtClean="0">
                <a:solidFill>
                  <a:schemeClr val="tx1"/>
                </a:solidFill>
              </a:endParaRPr>
            </a:p>
            <a:p>
              <a:r>
                <a:rPr lang="en-US" sz="1100" i="1" dirty="0" smtClean="0">
                  <a:solidFill>
                    <a:schemeClr val="tx1"/>
                  </a:solidFill>
                </a:rPr>
                <a:t>Inappropriate Control Action: </a:t>
              </a:r>
              <a:r>
                <a:rPr lang="en-US" sz="1100" dirty="0" smtClean="0">
                  <a:solidFill>
                    <a:schemeClr val="tx1"/>
                  </a:solidFill>
                </a:rPr>
                <a:t>Inadvertent “Pump Normally” command</a:t>
              </a:r>
              <a:endParaRPr lang="en-US" sz="1100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4" name="Text Box 5"/>
          <p:cNvSpPr txBox="1">
            <a:spLocks noChangeArrowheads="1"/>
          </p:cNvSpPr>
          <p:nvPr/>
        </p:nvSpPr>
        <p:spPr bwMode="auto">
          <a:xfrm>
            <a:off x="38447872" y="27448110"/>
            <a:ext cx="11310728" cy="1015663"/>
          </a:xfrm>
          <a:prstGeom prst="rect">
            <a:avLst/>
          </a:prstGeom>
          <a:solidFill>
            <a:srgbClr val="FFCF0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Tahoma"/>
                <a:cs typeface="Tahoma"/>
              </a:rPr>
              <a:t>Our novel approach involves integrating </a:t>
            </a:r>
            <a:r>
              <a:rPr lang="en-US" sz="2000" dirty="0" err="1" smtClean="0">
                <a:latin typeface="Tahoma"/>
                <a:cs typeface="Tahoma"/>
              </a:rPr>
              <a:t>Leveson’s</a:t>
            </a:r>
            <a:r>
              <a:rPr lang="en-US" sz="2000" dirty="0" smtClean="0">
                <a:latin typeface="Tahoma"/>
                <a:cs typeface="Tahoma"/>
              </a:rPr>
              <a:t> STPA Hazard Analysis with formal architecture models in AADL.   Due to our </a:t>
            </a:r>
            <a:r>
              <a:rPr lang="en-US" sz="2000" dirty="0" smtClean="0">
                <a:latin typeface="Tahoma"/>
                <a:cs typeface="Tahoma"/>
              </a:rPr>
              <a:t>auto code generational from models, hazard analysis is directly traceable to source code and architecture infrastructure components.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285" name="Picture 284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4163100" y="28625800"/>
            <a:ext cx="5976500" cy="2787650"/>
          </a:xfrm>
          <a:prstGeom prst="rect">
            <a:avLst/>
          </a:prstGeom>
        </p:spPr>
      </p:pic>
      <p:pic>
        <p:nvPicPr>
          <p:cNvPr id="286" name="Picture 285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4272200" y="31579112"/>
            <a:ext cx="6280150" cy="3853888"/>
          </a:xfrm>
          <a:prstGeom prst="rect">
            <a:avLst/>
          </a:prstGeom>
        </p:spPr>
      </p:pic>
      <p:pic>
        <p:nvPicPr>
          <p:cNvPr id="287" name="Picture 286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8506400" y="32939470"/>
            <a:ext cx="5384800" cy="2798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14480</TotalTime>
  <Words>1100</Words>
  <Application>Microsoft Macintosh PowerPoint</Application>
  <PresentationFormat>Custom</PresentationFormat>
  <Paragraphs>155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Krishna Kumar</dc:creator>
  <cp:lastModifiedBy>John Hatcliff</cp:lastModifiedBy>
  <cp:revision>366</cp:revision>
  <cp:lastPrinted>2014-10-22T01:28:14Z</cp:lastPrinted>
  <dcterms:created xsi:type="dcterms:W3CDTF">2014-10-22T00:33:26Z</dcterms:created>
  <dcterms:modified xsi:type="dcterms:W3CDTF">2014-10-22T01:28:47Z</dcterms:modified>
</cp:coreProperties>
</file>