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7315200" cy="9601200"/>
  <p:defaultTextStyle>
    <a:defPPr>
      <a:defRPr lang="en-US"/>
    </a:defPPr>
    <a:lvl1pPr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2193925" indent="-1736725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4387850" indent="-3473450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6583363" indent="-5211763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8777288" indent="-6948488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73ADB2"/>
    <a:srgbClr val="99C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21" autoAdjust="0"/>
    <p:restoredTop sz="94660"/>
  </p:normalViewPr>
  <p:slideViewPr>
    <p:cSldViewPr snapToGrid="0">
      <p:cViewPr>
        <p:scale>
          <a:sx n="40" d="100"/>
          <a:sy n="40" d="100"/>
        </p:scale>
        <p:origin x="468" y="2274"/>
      </p:cViewPr>
      <p:guideLst>
        <p:guide orient="horz" pos="10368"/>
        <p:guide pos="138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994D88BF-252F-4D6A-AB92-87415B2EE56A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8A375F1E-6F0A-40D1-9F4D-8A1178B49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3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75F1E-6F0A-40D1-9F4D-8A1178B49E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777CE8-DE40-4068-8DEC-57AB9AF976AA}" type="datetimeFigureOut">
              <a:rPr lang="en-US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411C-49F5-4706-83A5-4C9B3CE19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37992-682E-45E8-B05C-24962118F017}" type="datetimeFigureOut">
              <a:rPr lang="en-US"/>
              <a:pPr/>
              <a:t>10/14/2013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0F5E1-EA09-49B9-A37B-80F7516A74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A44CA8-64A5-4700-9CDD-178C22541E67}" type="datetimeFigureOut">
              <a:rPr lang="en-US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31511-C75A-4653-A162-95A02ED3FC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92209C-F08F-4895-9D22-844C00504C3F}" type="datetimeFigureOut">
              <a:rPr lang="en-US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DBBF7-B220-4B37-96F9-33E9FD06D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9E65F9-D259-447A-B47F-48EB96070751}" type="datetimeFigureOut">
              <a:rPr lang="en-US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5E0-5F82-4842-840F-94D7DADCDA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E35923-ACC0-4AE3-BC5E-DEC01A56BA0A}" type="datetimeFigureOut">
              <a:rPr lang="en-US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B8991-9929-4798-9D20-BFA5FFC7C8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D6F74-E4AE-4D81-B064-FA428E265355}" type="datetimeFigureOut">
              <a:rPr lang="en-US"/>
              <a:pPr/>
              <a:t>10/14/2013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F2299-8A34-4EE0-9A53-D5253E899E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1A562-0AE4-4717-BE60-4BB7E7EF38E9}" type="datetimeFigureOut">
              <a:rPr lang="en-US"/>
              <a:pPr/>
              <a:t>10/14/2013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E568-D804-4FED-8A24-FE27B1A08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FD908-D999-4A9B-BB56-584009DCEC45}" type="datetimeFigureOut">
              <a:rPr lang="en-US"/>
              <a:pPr/>
              <a:t>10/14/2013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C76BF-54AA-4987-A24A-DD4EEAC2D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E64E-6978-4155-ACB2-7FAA532F8527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CF73-1843-49D4-A755-B4E0C3F61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3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47049C-0B6B-48AB-9253-3FC47FBAEA20}" type="datetimeFigureOut">
              <a:rPr lang="en-US"/>
              <a:pPr/>
              <a:t>10/14/2013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3197F-B96A-4C76-BB7C-6489105EFF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>
            <a:lvl1pPr>
              <a:defRPr sz="5800">
                <a:solidFill>
                  <a:srgbClr val="898989"/>
                </a:solidFill>
              </a:defRPr>
            </a:lvl1pPr>
          </a:lstStyle>
          <a:p>
            <a:fld id="{6717E64E-6978-4155-ACB2-7FAA532F8527}" type="datetimeFigureOut">
              <a:rPr lang="en-US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>
            <a:lvl1pPr algn="ctr">
              <a:defRPr sz="58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>
            <a:lvl1pPr algn="r">
              <a:defRPr sz="5800">
                <a:solidFill>
                  <a:srgbClr val="898989"/>
                </a:solidFill>
              </a:defRPr>
            </a:lvl1pPr>
          </a:lstStyle>
          <a:p>
            <a:fld id="{1563CF73-1843-49D4-A755-B4E0C3F617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2867025"/>
            <a:ext cx="43891200" cy="30051375"/>
          </a:xfrm>
          <a:prstGeom prst="rect">
            <a:avLst/>
          </a:prstGeom>
          <a:solidFill>
            <a:srgbClr val="99C5C8">
              <a:alpha val="34901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8" descr="logotype_Lg_v1A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438912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2193925" rtl="0" eaLnBrk="0" fontAlgn="base" hangingPunct="0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21939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21939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21939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21939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644650" indent="-1644650" algn="l" defTabSz="21939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3565525" indent="-1371600" algn="l" defTabSz="21939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5486400" indent="-1096963" algn="l" defTabSz="21939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7680325" indent="-1096963" algn="l" defTabSz="21939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874250" indent="-1096963" algn="l" defTabSz="21939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18" Type="http://schemas.openxmlformats.org/officeDocument/2006/relationships/image" Target="../media/image13.png"/><Relationship Id="rId26" Type="http://schemas.openxmlformats.org/officeDocument/2006/relationships/image" Target="../media/image21.jpeg"/><Relationship Id="rId3" Type="http://schemas.openxmlformats.org/officeDocument/2006/relationships/hyperlink" Target="mailto:nalini@ics.uci.edu" TargetMode="External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17" Type="http://schemas.openxmlformats.org/officeDocument/2006/relationships/image" Target="../media/image12.png"/><Relationship Id="rId25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19.jpeg"/><Relationship Id="rId5" Type="http://schemas.openxmlformats.org/officeDocument/2006/relationships/hyperlink" Target="mailto:Devesh.Bhatt@honeywell.com" TargetMode="Externa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jpe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hyperlink" Target="mailto:grit.denker@sri.com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ounded Rectangle 84"/>
          <p:cNvSpPr>
            <a:spLocks noChangeArrowheads="1"/>
          </p:cNvSpPr>
          <p:nvPr/>
        </p:nvSpPr>
        <p:spPr bwMode="auto">
          <a:xfrm>
            <a:off x="15188232" y="16112361"/>
            <a:ext cx="14072568" cy="14926878"/>
          </a:xfrm>
          <a:prstGeom prst="roundRect">
            <a:avLst>
              <a:gd name="adj" fmla="val 10282"/>
            </a:avLst>
          </a:prstGeom>
          <a:solidFill>
            <a:schemeClr val="bg1"/>
          </a:solidFill>
          <a:ln w="508000">
            <a:solidFill>
              <a:srgbClr val="73ADB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365760" tIns="137160" rIns="365760"/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73ADB2"/>
                </a:solidFill>
                <a:latin typeface="Arial Bold" charset="0"/>
              </a:rPr>
              <a:t>MINA – </a:t>
            </a:r>
            <a:r>
              <a:rPr lang="en-US" sz="4000" b="1" dirty="0" err="1">
                <a:solidFill>
                  <a:srgbClr val="73ADB2"/>
                </a:solidFill>
                <a:latin typeface="Arial Bold" charset="0"/>
              </a:rPr>
              <a:t>Multinetwork</a:t>
            </a:r>
            <a:r>
              <a:rPr lang="en-US" sz="4000" b="1" dirty="0">
                <a:solidFill>
                  <a:srgbClr val="73ADB2"/>
                </a:solidFill>
                <a:latin typeface="Arial Bold" charset="0"/>
              </a:rPr>
              <a:t> </a:t>
            </a:r>
            <a:r>
              <a:rPr lang="en-US" sz="4000" b="1" dirty="0" err="1">
                <a:solidFill>
                  <a:srgbClr val="73ADB2"/>
                </a:solidFill>
                <a:latin typeface="Arial Bold" charset="0"/>
              </a:rPr>
              <a:t>INformation</a:t>
            </a:r>
            <a:r>
              <a:rPr lang="en-US" sz="4000" b="1" dirty="0">
                <a:solidFill>
                  <a:srgbClr val="73ADB2"/>
                </a:solidFill>
                <a:latin typeface="Arial Bold" charset="0"/>
              </a:rPr>
              <a:t> Architecture</a:t>
            </a:r>
            <a:endParaRPr lang="en-US" sz="40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1 : -&gt; Camera 7</a:t>
            </a: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5 : -&gt; Camera 1, 3</a:t>
            </a: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9 : -&gt; Camera 5, 6, 1</a:t>
            </a: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13 : -&gt; Camera 3</a:t>
            </a:r>
          </a:p>
          <a:p>
            <a:pPr fontAlgn="t"/>
            <a:r>
              <a:rPr lang="ro-RO" sz="4400" dirty="0" smtClean="0">
                <a:solidFill>
                  <a:srgbClr val="FFFFFF"/>
                </a:solidFill>
              </a:rPr>
              <a:t>: </a:t>
            </a:r>
            <a:r>
              <a:rPr lang="ro-RO" sz="4400" dirty="0">
                <a:solidFill>
                  <a:srgbClr val="FFFFFF"/>
                </a:solidFill>
              </a:rPr>
              <a:t>-&gt; Camera 4, 8</a:t>
            </a: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4 : -&gt; Camera 1, 2</a:t>
            </a: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rgbClr val="000000"/>
              </a:solidFill>
              <a:latin typeface="Arial Bold" charset="0"/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rgbClr val="000000"/>
              </a:solidFill>
              <a:latin typeface="Arial Bold" charset="0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1735958" y="31431748"/>
            <a:ext cx="40641752" cy="1173990"/>
          </a:xfrm>
          <a:prstGeom prst="roundRect">
            <a:avLst>
              <a:gd name="adj" fmla="val 23699"/>
            </a:avLst>
          </a:prstGeom>
          <a:solidFill>
            <a:schemeClr val="bg1"/>
          </a:solidFill>
          <a:ln w="508000">
            <a:solidFill>
              <a:srgbClr val="73ADB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365760" tIns="137160" rIns="365760"/>
          <a:lstStyle/>
          <a:p>
            <a:pPr algn="ctr">
              <a:spcAft>
                <a:spcPts val="1200"/>
              </a:spcAft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old" charset="0"/>
              </a:rPr>
              <a:t>Contact PIs:  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rial Bold" charset="0"/>
              </a:rPr>
              <a:t>Nalini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old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rial Bold" charset="0"/>
              </a:rPr>
              <a:t>Venkatasubramanian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 Bold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old" charset="0"/>
              </a:rPr>
              <a:t>(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old" charset="0"/>
                <a:hlinkClick r:id="rId3"/>
              </a:rPr>
              <a:t>nalini@ics.uci.edu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old" charset="0"/>
              </a:rPr>
              <a:t>) and Grit Denker (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old" charset="0"/>
                <a:hlinkClick r:id="rId4"/>
              </a:rPr>
              <a:t>grit.denker@sri.com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old" charset="0"/>
              </a:rPr>
              <a:t>)   </a:t>
            </a:r>
            <a:r>
              <a:rPr lang="en-US" sz="3600" dirty="0" smtClean="0">
                <a:solidFill>
                  <a:srgbClr val="73ADB2"/>
                </a:solidFill>
                <a:latin typeface="Arial Bold" charset="0"/>
              </a:rPr>
              <a:t>Funded by the National Science Foundation  (Project Nos. 1063596 and 1063597)</a:t>
            </a:r>
          </a:p>
          <a:p>
            <a:pPr algn="ctr">
              <a:spcAft>
                <a:spcPts val="1200"/>
              </a:spcAft>
            </a:pPr>
            <a:endParaRPr lang="en-US" sz="2400" dirty="0">
              <a:solidFill>
                <a:srgbClr val="73ADB2"/>
              </a:solidFill>
              <a:latin typeface="Arial Bold" charset="0"/>
              <a:hlinkClick r:id="rId5"/>
            </a:endParaRPr>
          </a:p>
          <a:p>
            <a:pPr algn="ctr">
              <a:spcAft>
                <a:spcPts val="1200"/>
              </a:spcAft>
            </a:pPr>
            <a:endParaRPr lang="en-US" sz="32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000" dirty="0">
              <a:solidFill>
                <a:srgbClr val="73ADB2"/>
              </a:solidFill>
              <a:latin typeface="Arial Bold" charset="0"/>
            </a:endParaRPr>
          </a:p>
        </p:txBody>
      </p:sp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0" y="0"/>
            <a:ext cx="43891199" cy="62478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CYPRESS: Cyber-Physical </a:t>
            </a:r>
            <a:r>
              <a:rPr lang="en-US" sz="7200" b="1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RESilience</a:t>
            </a:r>
            <a:r>
              <a:rPr lang="en-US" sz="7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7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Sustainability</a:t>
            </a:r>
          </a:p>
          <a:p>
            <a:pPr algn="ctr"/>
            <a:r>
              <a:rPr lang="en-US" sz="8000" b="1" i="1" dirty="0"/>
              <a:t>Dependability Techniques for Instrumented Cyber-Physical </a:t>
            </a:r>
            <a:r>
              <a:rPr lang="en-US" sz="8000" b="1" i="1" dirty="0" smtClean="0"/>
              <a:t>Spaces</a:t>
            </a:r>
          </a:p>
          <a:p>
            <a:pPr algn="ctr"/>
            <a:r>
              <a:rPr lang="en-US" sz="5400" b="1" i="1" dirty="0" smtClean="0"/>
              <a:t>Grit Denker, </a:t>
            </a:r>
            <a:r>
              <a:rPr lang="en-US" sz="5400" b="1" i="1" dirty="0" err="1" smtClean="0"/>
              <a:t>Nikil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Dutt</a:t>
            </a:r>
            <a:r>
              <a:rPr lang="en-US" sz="5400" b="1" i="1" dirty="0" smtClean="0"/>
              <a:t>, </a:t>
            </a:r>
            <a:r>
              <a:rPr lang="en-US" sz="5400" b="1" i="1" dirty="0" err="1" smtClean="0"/>
              <a:t>Minyoung</a:t>
            </a:r>
            <a:r>
              <a:rPr lang="en-US" sz="5400" b="1" i="1" dirty="0" smtClean="0"/>
              <a:t> Kim, </a:t>
            </a:r>
            <a:r>
              <a:rPr lang="en-US" sz="5400" b="1" i="1" dirty="0" err="1" smtClean="0"/>
              <a:t>Sharad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Mehrotra</a:t>
            </a:r>
            <a:r>
              <a:rPr lang="en-US" sz="5400" b="1" i="1" dirty="0" smtClean="0"/>
              <a:t>, Mark-Oliver </a:t>
            </a:r>
            <a:r>
              <a:rPr lang="en-US" sz="5400" b="1" i="1" dirty="0" err="1" smtClean="0"/>
              <a:t>Stehr</a:t>
            </a:r>
            <a:r>
              <a:rPr lang="en-US" sz="5400" b="1" i="1" dirty="0" smtClean="0"/>
              <a:t>, Carolyn Talcott, </a:t>
            </a:r>
            <a:r>
              <a:rPr lang="en-US" sz="5400" b="1" i="1" dirty="0" err="1" smtClean="0"/>
              <a:t>Nalini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Venkatasubramanian</a:t>
            </a:r>
            <a:endParaRPr lang="en-US" sz="5400" b="1" i="1" dirty="0" smtClean="0"/>
          </a:p>
          <a:p>
            <a:pPr algn="ctr"/>
            <a:r>
              <a:rPr lang="en-US" sz="5400" b="1" i="1" dirty="0" err="1" smtClean="0"/>
              <a:t>Nga</a:t>
            </a:r>
            <a:r>
              <a:rPr lang="en-US" sz="5400" b="1" i="1" dirty="0" smtClean="0"/>
              <a:t> Dang, Leila </a:t>
            </a:r>
            <a:r>
              <a:rPr lang="en-US" sz="5400" b="1" i="1" dirty="0" err="1" smtClean="0"/>
              <a:t>Jalali</a:t>
            </a:r>
            <a:r>
              <a:rPr lang="en-US" sz="5400" b="1" i="1" dirty="0" smtClean="0"/>
              <a:t>, </a:t>
            </a:r>
            <a:r>
              <a:rPr lang="en-US" sz="5400" b="1" i="1" dirty="0" err="1" smtClean="0"/>
              <a:t>Zhijing</a:t>
            </a:r>
            <a:r>
              <a:rPr lang="en-US" sz="5400" b="1" i="1" dirty="0" smtClean="0"/>
              <a:t> Qin, </a:t>
            </a:r>
            <a:r>
              <a:rPr lang="en-US" sz="5400" b="1" i="1" dirty="0" err="1" smtClean="0"/>
              <a:t>Santanu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Sarma</a:t>
            </a:r>
            <a:r>
              <a:rPr lang="en-US" sz="5400" b="1" i="1" dirty="0" smtClean="0"/>
              <a:t>, Ronen </a:t>
            </a:r>
            <a:r>
              <a:rPr lang="en-US" sz="5400" b="1" i="1" dirty="0" err="1" smtClean="0"/>
              <a:t>Vaisenberg</a:t>
            </a:r>
            <a:r>
              <a:rPr lang="en-US" sz="5400" b="1" i="1" dirty="0" smtClean="0"/>
              <a:t>, </a:t>
            </a:r>
            <a:r>
              <a:rPr lang="en-US" sz="5400" b="1" i="1" dirty="0" err="1" smtClean="0"/>
              <a:t>Xiujuan</a:t>
            </a:r>
            <a:r>
              <a:rPr lang="en-US" sz="5400" b="1" i="1" dirty="0" smtClean="0"/>
              <a:t> Yi, </a:t>
            </a:r>
            <a:r>
              <a:rPr lang="en-US" sz="5400" b="1" i="1" dirty="0" err="1" smtClean="0"/>
              <a:t>Liyan</a:t>
            </a:r>
            <a:r>
              <a:rPr lang="en-US" sz="5400" b="1" i="1" dirty="0" smtClean="0"/>
              <a:t> Zhang</a:t>
            </a:r>
          </a:p>
          <a:p>
            <a:pPr algn="ctr"/>
            <a:r>
              <a:rPr lang="en-US" sz="6000" b="1" i="1" dirty="0" smtClean="0"/>
              <a:t>University of California, Irvine and SRI International </a:t>
            </a:r>
          </a:p>
          <a:p>
            <a:pPr algn="r"/>
            <a:r>
              <a:rPr lang="en-US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8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5368" y="290882"/>
            <a:ext cx="4481652" cy="3163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55516" y="31018394"/>
            <a:ext cx="1784884" cy="1798406"/>
          </a:xfrm>
          <a:prstGeom prst="rect">
            <a:avLst/>
          </a:prstGeom>
          <a:solidFill>
            <a:srgbClr val="73ADB2"/>
          </a:solidFill>
          <a:ln>
            <a:solidFill>
              <a:srgbClr val="73ADB2"/>
            </a:solidFill>
          </a:ln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216" y="345586"/>
            <a:ext cx="4112184" cy="4112184"/>
          </a:xfrm>
          <a:prstGeom prst="rect">
            <a:avLst/>
          </a:prstGeom>
        </p:spPr>
      </p:pic>
      <p:pic>
        <p:nvPicPr>
          <p:cNvPr id="105" name="Picture 104" descr="cypresstre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1102300"/>
            <a:ext cx="1804750" cy="1816100"/>
          </a:xfrm>
          <a:prstGeom prst="rect">
            <a:avLst/>
          </a:prstGeom>
        </p:spPr>
      </p:pic>
      <p:sp>
        <p:nvSpPr>
          <p:cNvPr id="173" name="标题 1"/>
          <p:cNvSpPr>
            <a:spLocks noGrp="1"/>
          </p:cNvSpPr>
          <p:nvPr/>
        </p:nvSpPr>
        <p:spPr>
          <a:xfrm>
            <a:off x="32878719" y="5494632"/>
            <a:ext cx="9407801" cy="129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74" name="Rounded Rectangle 103"/>
          <p:cNvSpPr>
            <a:spLocks noChangeArrowheads="1"/>
          </p:cNvSpPr>
          <p:nvPr/>
        </p:nvSpPr>
        <p:spPr bwMode="auto">
          <a:xfrm>
            <a:off x="28598648" y="11063100"/>
            <a:ext cx="15045227" cy="4664911"/>
          </a:xfrm>
          <a:prstGeom prst="roundRect">
            <a:avLst>
              <a:gd name="adj" fmla="val 10282"/>
            </a:avLst>
          </a:prstGeom>
          <a:solidFill>
            <a:schemeClr val="bg1"/>
          </a:solidFill>
          <a:ln w="508000">
            <a:solidFill>
              <a:srgbClr val="73ADB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365760" tIns="137160" rIns="36576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9456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Infrastructure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Dependability Techniques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Infrastructure component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errors/failures -  Device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Failures, Network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Failures, Overload, Congestion</a:t>
            </a:r>
            <a:endParaRPr lang="en-US" b="1" i="1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  <a:p>
            <a:pPr defTabSz="2194560" fontAlgn="auto">
              <a:spcBef>
                <a:spcPts val="0"/>
              </a:spcBef>
              <a:spcAft>
                <a:spcPts val="1200"/>
              </a:spcAft>
              <a:defRPr/>
            </a:pPr>
            <a:endParaRPr lang="en-US" b="1" dirty="0">
              <a:solidFill>
                <a:srgbClr val="000000"/>
              </a:solidFill>
              <a:latin typeface="+mn-lt"/>
              <a:ea typeface="+mn-ea"/>
            </a:endParaRPr>
          </a:p>
          <a:p>
            <a:pPr defTabSz="2194560" fontAlgn="auto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177" name="Picture 6" descr="cpso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971597" y="12028798"/>
            <a:ext cx="4769919" cy="333626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636723" y="5423337"/>
            <a:ext cx="12851352" cy="10302759"/>
            <a:chOff x="22437648" y="5510462"/>
            <a:chExt cx="9728153" cy="11285622"/>
          </a:xfrm>
        </p:grpSpPr>
        <p:sp>
          <p:nvSpPr>
            <p:cNvPr id="183" name="Rounded Rectangle 21"/>
            <p:cNvSpPr>
              <a:spLocks noChangeArrowheads="1"/>
            </p:cNvSpPr>
            <p:nvPr/>
          </p:nvSpPr>
          <p:spPr bwMode="auto">
            <a:xfrm>
              <a:off x="22437648" y="5510462"/>
              <a:ext cx="9728153" cy="11285622"/>
            </a:xfrm>
            <a:prstGeom prst="roundRect">
              <a:avLst>
                <a:gd name="adj" fmla="val 12836"/>
              </a:avLst>
            </a:prstGeom>
            <a:solidFill>
              <a:schemeClr val="bg1"/>
            </a:solidFill>
            <a:ln w="508000">
              <a:solidFill>
                <a:srgbClr val="73ADB2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365760" tIns="137160" rIns="365760"/>
            <a:lstStyle/>
            <a:p>
              <a:pPr algn="ctr" defTabSz="2194560"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4000" b="1" dirty="0" smtClean="0">
                  <a:solidFill>
                    <a:schemeClr val="accent1">
                      <a:lumMod val="75000"/>
                    </a:schemeClr>
                  </a:solidFill>
                  <a:latin typeface="Arial Bold"/>
                  <a:ea typeface="+mn-ea"/>
                  <a:cs typeface="Arial Bold"/>
                </a:rPr>
                <a:t>Semantic Middleware for ICPS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Arial Bold"/>
                <a:ea typeface="+mn-ea"/>
                <a:cs typeface="Arial Bold"/>
              </a:endParaRPr>
            </a:p>
          </p:txBody>
        </p:sp>
        <p:pic>
          <p:nvPicPr>
            <p:cNvPr id="184" name="Picture 4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0033" y="6971502"/>
              <a:ext cx="8706861" cy="9433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6" name="TextBox 105"/>
          <p:cNvSpPr txBox="1"/>
          <p:nvPr/>
        </p:nvSpPr>
        <p:spPr>
          <a:xfrm>
            <a:off x="28978301" y="12473141"/>
            <a:ext cx="860431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945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Cross Layer Design of Cyber Physical System-on-Chips (</a:t>
            </a:r>
            <a:r>
              <a:rPr lang="en-US" sz="1800" b="1" dirty="0" err="1" smtClean="0">
                <a:solidFill>
                  <a:srgbClr val="000000"/>
                </a:solidFill>
              </a:rPr>
              <a:t>CPSoC</a:t>
            </a:r>
            <a:r>
              <a:rPr lang="en-US" sz="1800" b="1" dirty="0" smtClean="0">
                <a:solidFill>
                  <a:srgbClr val="000000"/>
                </a:solidFill>
              </a:rPr>
              <a:t>)</a:t>
            </a:r>
          </a:p>
          <a:p>
            <a:pPr marL="571500" indent="-571500" defTabSz="219456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Cross-layer virtual sensing makes ICPS devices self-aware for dependability</a:t>
            </a:r>
          </a:p>
          <a:p>
            <a:pPr marL="571500" lvl="1" indent="-571500" defTabSz="219456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Case study: </a:t>
            </a:r>
            <a:r>
              <a:rPr lang="en-US" sz="1800" dirty="0" err="1" smtClean="0">
                <a:solidFill>
                  <a:srgbClr val="000000"/>
                </a:solidFill>
              </a:rPr>
              <a:t>MPSoC</a:t>
            </a:r>
            <a:r>
              <a:rPr lang="en-US" sz="1800" dirty="0" smtClean="0">
                <a:solidFill>
                  <a:srgbClr val="000000"/>
                </a:solidFill>
              </a:rPr>
              <a:t> mobile phone/processor systems. </a:t>
            </a:r>
            <a:r>
              <a:rPr lang="en-US" sz="1800" dirty="0" err="1" smtClean="0">
                <a:solidFill>
                  <a:srgbClr val="000000"/>
                </a:solidFill>
              </a:rPr>
              <a:t>Autotune</a:t>
            </a:r>
            <a:r>
              <a:rPr lang="en-US" sz="1800" dirty="0" smtClean="0">
                <a:solidFill>
                  <a:srgbClr val="000000"/>
                </a:solidFill>
              </a:rPr>
              <a:t> parameters to address tradeoffs in performance/power/thermal impact/reliability</a:t>
            </a:r>
          </a:p>
          <a:p>
            <a:pPr indent="-571500" defTabSz="21945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Using Multiple Access Networks</a:t>
            </a:r>
          </a:p>
          <a:p>
            <a:pPr marL="571500" lvl="1" indent="-571500" defTabSz="219456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Design of a multi-network management system that manages a hierarchical network structure  with stable, resource-rich nodes closer to the root</a:t>
            </a:r>
          </a:p>
          <a:p>
            <a:pPr marL="571500" lvl="1" indent="-571500" defTabSz="219456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Scheduling mechanisms to avoid radio interference; Cost-effective network state collection techniques;  Lightweight query processing mechanisms</a:t>
            </a:r>
          </a:p>
          <a:p>
            <a:pPr marL="571500" lvl="1" indent="-571500" defTabSz="219456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defTabSz="2194560" fontAlgn="auto">
              <a:spcBef>
                <a:spcPts val="0"/>
              </a:spcBef>
              <a:spcAft>
                <a:spcPts val="120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85" name="Rounded Rectangle 14"/>
          <p:cNvSpPr>
            <a:spLocks noChangeArrowheads="1"/>
          </p:cNvSpPr>
          <p:nvPr/>
        </p:nvSpPr>
        <p:spPr bwMode="auto">
          <a:xfrm>
            <a:off x="143155" y="16112360"/>
            <a:ext cx="14787107" cy="14808800"/>
          </a:xfrm>
          <a:prstGeom prst="roundRect">
            <a:avLst>
              <a:gd name="adj" fmla="val 8230"/>
            </a:avLst>
          </a:prstGeom>
          <a:solidFill>
            <a:schemeClr val="bg1"/>
          </a:solidFill>
          <a:ln w="508000">
            <a:solidFill>
              <a:srgbClr val="73ADB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365760" tIns="137160" rIns="365760"/>
          <a:lstStyle/>
          <a:p>
            <a:pPr algn="ctr">
              <a:spcAft>
                <a:spcPts val="1200"/>
              </a:spcAft>
            </a:pPr>
            <a:r>
              <a:rPr lang="en-US" sz="4000" b="1" dirty="0" err="1" smtClean="0">
                <a:solidFill>
                  <a:srgbClr val="73ADB2"/>
                </a:solidFill>
                <a:latin typeface="Arial Bold" charset="0"/>
              </a:rPr>
              <a:t>SenseDroid</a:t>
            </a:r>
            <a:r>
              <a:rPr lang="en-US" sz="4000" b="1" dirty="0" smtClean="0">
                <a:solidFill>
                  <a:srgbClr val="73ADB2"/>
                </a:solidFill>
                <a:latin typeface="Arial Bold" charset="0"/>
              </a:rPr>
              <a:t>- Cooperative Sensing Platform</a:t>
            </a:r>
            <a:endParaRPr lang="en-US" sz="4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73ADB2"/>
                </a:solidFill>
                <a:latin typeface="Arial Bold" charset="0"/>
              </a:rPr>
              <a:t>                                                  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73ADB2"/>
                </a:solidFill>
                <a:latin typeface="Arial Bold" charset="0"/>
              </a:rPr>
              <a:t>                                                     </a:t>
            </a: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r>
              <a:rPr lang="en-US" sz="2000" dirty="0" smtClean="0">
                <a:solidFill>
                  <a:srgbClr val="73ADB2"/>
                </a:solidFill>
                <a:latin typeface="Arial Bold" charset="0"/>
              </a:rPr>
              <a:t> </a:t>
            </a: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>
              <a:solidFill>
                <a:srgbClr val="73ADB2"/>
              </a:solidFill>
              <a:latin typeface="Arial Bold" charset="0"/>
            </a:endParaRPr>
          </a:p>
        </p:txBody>
      </p:sp>
      <p:sp>
        <p:nvSpPr>
          <p:cNvPr id="65" name="Rounded Rectangle 84"/>
          <p:cNvSpPr>
            <a:spLocks noChangeArrowheads="1"/>
          </p:cNvSpPr>
          <p:nvPr/>
        </p:nvSpPr>
        <p:spPr bwMode="auto">
          <a:xfrm>
            <a:off x="29229269" y="16112361"/>
            <a:ext cx="14402345" cy="15098671"/>
          </a:xfrm>
          <a:prstGeom prst="roundRect">
            <a:avLst>
              <a:gd name="adj" fmla="val 10282"/>
            </a:avLst>
          </a:prstGeom>
          <a:solidFill>
            <a:schemeClr val="bg1"/>
          </a:solidFill>
          <a:ln w="508000">
            <a:solidFill>
              <a:srgbClr val="73ADB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365760" tIns="137160" rIns="365760"/>
          <a:lstStyle/>
          <a:p>
            <a:pPr algn="ctr">
              <a:spcAft>
                <a:spcPts val="1200"/>
              </a:spcAft>
            </a:pPr>
            <a:r>
              <a:rPr lang="en-US" sz="4000" b="1" dirty="0" smtClean="0">
                <a:solidFill>
                  <a:srgbClr val="73ADB2"/>
                </a:solidFill>
                <a:latin typeface="Arial Bold" charset="0"/>
              </a:rPr>
              <a:t>Context Based Semantic Information Extraction</a:t>
            </a:r>
            <a:endParaRPr lang="en-US" sz="4000" b="1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1 : -&gt; Camera 7</a:t>
            </a: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5 : -&gt; Camera 1, 3</a:t>
            </a: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9 : -&gt; Camera 5, 6, 1</a:t>
            </a: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13 : -&gt; Camera 3</a:t>
            </a:r>
          </a:p>
          <a:p>
            <a:pPr fontAlgn="t"/>
            <a:r>
              <a:rPr lang="ro-RO" sz="4400" dirty="0" smtClean="0">
                <a:solidFill>
                  <a:srgbClr val="FFFFFF"/>
                </a:solidFill>
              </a:rPr>
              <a:t>: </a:t>
            </a:r>
            <a:r>
              <a:rPr lang="ro-RO" sz="4400" dirty="0">
                <a:solidFill>
                  <a:srgbClr val="FFFFFF"/>
                </a:solidFill>
              </a:rPr>
              <a:t>-&gt; Camera 4, 8</a:t>
            </a: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4 : -&gt; Camera 1, 2</a:t>
            </a: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rgbClr val="000000"/>
              </a:solidFill>
              <a:latin typeface="Arial Bold" charset="0"/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rgbClr val="000000"/>
              </a:solidFill>
              <a:latin typeface="Arial Bold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0800000" flipV="1">
            <a:off x="15522424" y="17337548"/>
            <a:ext cx="13281175" cy="26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400" dirty="0" smtClean="0"/>
              <a:t>Objectives 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400" dirty="0" smtClean="0"/>
              <a:t>Exploit heterogeneous connectivity to enhance </a:t>
            </a:r>
            <a:r>
              <a:rPr lang="en-US" sz="2400" b="1" dirty="0" smtClean="0"/>
              <a:t>infrastructure dependability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400" dirty="0" smtClean="0"/>
              <a:t>Structure  multiple networked devices into a hierarchical overlay and exploit overlay for flows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400" dirty="0" smtClean="0"/>
              <a:t>Collect global network state to enable effective, adaptive resource utilization, performance and device management, and fault detection.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400" dirty="0" smtClean="0"/>
              <a:t>Intelligent analysis on collected state will provide capabilities of tuning and  adapting.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400" dirty="0" smtClean="0"/>
              <a:t>Provide visual decision aids to pro- or reactively improve network resilience</a:t>
            </a:r>
          </a:p>
        </p:txBody>
      </p:sp>
      <p:pic>
        <p:nvPicPr>
          <p:cNvPr id="31" name="图片 22" descr="three tier.jpg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  <a14:imgEffect>
                      <a14:colorTemperature colorTemp="6125"/>
                    </a14:imgEffect>
                    <a14:imgEffect>
                      <a14:saturation sat="190000"/>
                    </a14:imgEffect>
                    <a14:imgEffect>
                      <a14:brightnessContrast bright="-12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1261" y="23854599"/>
            <a:ext cx="5715616" cy="4471669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16909567" y="20175569"/>
            <a:ext cx="10751060" cy="2754067"/>
          </a:xfrm>
          <a:prstGeom prst="wedgeRoundRectCallout">
            <a:avLst>
              <a:gd name="adj1" fmla="val -10758"/>
              <a:gd name="adj2" fmla="val 48064"/>
              <a:gd name="adj3" fmla="val 16667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Analyze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Achieving Resilience of Heterogeneous Networks Through Predictive, Formal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Analysis 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Maude is a rewrite logical based formal method enabling efficient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reasoning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What happens if a node fails? 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When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and where to deploy additional resources? 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How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to mitigate effects of load or link changes?</a:t>
            </a:r>
            <a:endParaRPr lang="en-US" sz="2400" b="1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25605366" y="23091430"/>
            <a:ext cx="3773639" cy="5180455"/>
          </a:xfrm>
          <a:prstGeom prst="wedgeRoundRectCallout">
            <a:avLst>
              <a:gd name="adj1" fmla="val -48251"/>
              <a:gd name="adj2" fmla="val -21311"/>
              <a:gd name="adj3" fmla="val 1666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Adapt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Path Switching over Multiple Networks 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Quickly switch path when link failed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Flows can be enhanced by exploiting multiple paths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Network planning/reconfiguration based on Analyze results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14930261" y="23176993"/>
            <a:ext cx="4296201" cy="5149275"/>
          </a:xfrm>
          <a:prstGeom prst="wedgeRoundRectCallout">
            <a:avLst>
              <a:gd name="adj1" fmla="val 47994"/>
              <a:gd name="adj2" fmla="val 4404"/>
              <a:gd name="adj3" fmla="val 1666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Observe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Network tomography with link correlation 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Employing Network tomography in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Multinetwork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 context, to decrease the collection overhead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Exploiting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heterogeneous link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correlation can greatly improve the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accuracy</a:t>
            </a:r>
            <a:endParaRPr lang="en-US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sz="24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Quality aware of network state information collection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endParaRPr lang="en-US" sz="20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9226462" y="23084583"/>
            <a:ext cx="2566738" cy="2667047"/>
          </a:xfrm>
          <a:custGeom>
            <a:avLst/>
            <a:gdLst>
              <a:gd name="connsiteX0" fmla="*/ 0 w 3162300"/>
              <a:gd name="connsiteY0" fmla="*/ 2819400 h 2819400"/>
              <a:gd name="connsiteX1" fmla="*/ 1790700 w 3162300"/>
              <a:gd name="connsiteY1" fmla="*/ 1790700 h 2819400"/>
              <a:gd name="connsiteX2" fmla="*/ 3162300 w 3162300"/>
              <a:gd name="connsiteY2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2300" h="2819400">
                <a:moveTo>
                  <a:pt x="0" y="2819400"/>
                </a:moveTo>
                <a:cubicBezTo>
                  <a:pt x="631825" y="2540000"/>
                  <a:pt x="1263650" y="2260600"/>
                  <a:pt x="1790700" y="1790700"/>
                </a:cubicBezTo>
                <a:cubicBezTo>
                  <a:pt x="2317750" y="1320800"/>
                  <a:pt x="2740025" y="660400"/>
                  <a:pt x="3162300" y="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1983700" y="23122683"/>
            <a:ext cx="3790950" cy="1657350"/>
          </a:xfrm>
          <a:custGeom>
            <a:avLst/>
            <a:gdLst>
              <a:gd name="connsiteX0" fmla="*/ 0 w 3790950"/>
              <a:gd name="connsiteY0" fmla="*/ 0 h 1657350"/>
              <a:gd name="connsiteX1" fmla="*/ 1809750 w 3790950"/>
              <a:gd name="connsiteY1" fmla="*/ 1238250 h 1657350"/>
              <a:gd name="connsiteX2" fmla="*/ 3790950 w 3790950"/>
              <a:gd name="connsiteY2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0950" h="1657350">
                <a:moveTo>
                  <a:pt x="0" y="0"/>
                </a:moveTo>
                <a:cubicBezTo>
                  <a:pt x="588962" y="481012"/>
                  <a:pt x="1177925" y="962025"/>
                  <a:pt x="1809750" y="1238250"/>
                </a:cubicBezTo>
                <a:cubicBezTo>
                  <a:pt x="2441575" y="1514475"/>
                  <a:pt x="3116262" y="1585912"/>
                  <a:pt x="3790950" y="165735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9226462" y="25008633"/>
            <a:ext cx="6548188" cy="2983706"/>
          </a:xfrm>
          <a:custGeom>
            <a:avLst/>
            <a:gdLst>
              <a:gd name="connsiteX0" fmla="*/ 7048500 w 7048500"/>
              <a:gd name="connsiteY0" fmla="*/ 0 h 2983706"/>
              <a:gd name="connsiteX1" fmla="*/ 5257800 w 7048500"/>
              <a:gd name="connsiteY1" fmla="*/ 1524000 h 2983706"/>
              <a:gd name="connsiteX2" fmla="*/ 3543300 w 7048500"/>
              <a:gd name="connsiteY2" fmla="*/ 2819400 h 2983706"/>
              <a:gd name="connsiteX3" fmla="*/ 1885950 w 7048500"/>
              <a:gd name="connsiteY3" fmla="*/ 2800350 h 2983706"/>
              <a:gd name="connsiteX4" fmla="*/ 0 w 7048500"/>
              <a:gd name="connsiteY4" fmla="*/ 1314450 h 298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8500" h="2983706">
                <a:moveTo>
                  <a:pt x="7048500" y="0"/>
                </a:moveTo>
                <a:cubicBezTo>
                  <a:pt x="6445250" y="527050"/>
                  <a:pt x="5842000" y="1054100"/>
                  <a:pt x="5257800" y="1524000"/>
                </a:cubicBezTo>
                <a:cubicBezTo>
                  <a:pt x="4673600" y="1993900"/>
                  <a:pt x="4105275" y="2606675"/>
                  <a:pt x="3543300" y="2819400"/>
                </a:cubicBezTo>
                <a:cubicBezTo>
                  <a:pt x="2981325" y="3032125"/>
                  <a:pt x="2476500" y="3051175"/>
                  <a:pt x="1885950" y="2800350"/>
                </a:cubicBezTo>
                <a:cubicBezTo>
                  <a:pt x="1295400" y="2549525"/>
                  <a:pt x="647700" y="1931987"/>
                  <a:pt x="0" y="131445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18"/>
          <p:cNvSpPr>
            <a:spLocks noChangeArrowheads="1"/>
          </p:cNvSpPr>
          <p:nvPr/>
        </p:nvSpPr>
        <p:spPr bwMode="auto">
          <a:xfrm>
            <a:off x="28638158" y="5475538"/>
            <a:ext cx="15013152" cy="5337859"/>
          </a:xfrm>
          <a:prstGeom prst="roundRect">
            <a:avLst>
              <a:gd name="adj" fmla="val 10282"/>
            </a:avLst>
          </a:prstGeom>
          <a:solidFill>
            <a:schemeClr val="bg1"/>
          </a:solidFill>
          <a:ln w="508000">
            <a:solidFill>
              <a:srgbClr val="73ADB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365760" tIns="137160" rIns="365760"/>
          <a:lstStyle/>
          <a:p>
            <a:pPr algn="ctr">
              <a:spcAft>
                <a:spcPts val="1200"/>
              </a:spcAft>
            </a:pP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Arial Bold" charset="0"/>
              </a:rPr>
              <a:t>Information Dependability Techniques</a:t>
            </a:r>
          </a:p>
        </p:txBody>
      </p:sp>
      <p:sp>
        <p:nvSpPr>
          <p:cNvPr id="98" name="Rounded Rectangle 4"/>
          <p:cNvSpPr>
            <a:spLocks noChangeArrowheads="1"/>
          </p:cNvSpPr>
          <p:nvPr/>
        </p:nvSpPr>
        <p:spPr bwMode="auto">
          <a:xfrm>
            <a:off x="240631" y="5534528"/>
            <a:ext cx="15098176" cy="10080812"/>
          </a:xfrm>
          <a:prstGeom prst="roundRect">
            <a:avLst>
              <a:gd name="adj" fmla="val 10282"/>
            </a:avLst>
          </a:prstGeom>
          <a:solidFill>
            <a:schemeClr val="bg1"/>
          </a:solidFill>
          <a:ln w="508000">
            <a:solidFill>
              <a:srgbClr val="73ADB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365760" tIns="137160" rIns="365760"/>
          <a:lstStyle/>
          <a:p>
            <a:pPr algn="ctr">
              <a:spcAft>
                <a:spcPts val="1200"/>
              </a:spcAft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 Bold" charset="0"/>
              </a:rPr>
              <a:t>Goals and Objectives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Arial Bold" charset="0"/>
            </a:endParaRPr>
          </a:p>
          <a:p>
            <a:pPr marL="339725" lvl="0" indent="-339725" defTabSz="457200" eaLnBrk="0" hangingPunct="0">
              <a:lnSpc>
                <a:spcPct val="97000"/>
              </a:lnSpc>
              <a:spcBef>
                <a:spcPts val="7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</a:pPr>
            <a:r>
              <a:rPr lang="en-US" sz="2800" kern="0" dirty="0" smtClean="0">
                <a:solidFill>
                  <a:srgbClr val="003399"/>
                </a:solidFill>
                <a:latin typeface="+mn-lt"/>
                <a:ea typeface="+mn-ea"/>
              </a:rPr>
              <a:t>Explores techniques for dependability and resilience and in instrumented cyber-physical spaces (ICPS).</a:t>
            </a:r>
          </a:p>
          <a:p>
            <a:pPr marL="339725" lvl="0" indent="-339725" defTabSz="457200" eaLnBrk="0" hangingPunct="0">
              <a:lnSpc>
                <a:spcPct val="97000"/>
              </a:lnSpc>
              <a:spcBef>
                <a:spcPts val="7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</a:pPr>
            <a:r>
              <a:rPr lang="en-US" sz="2800" kern="0" dirty="0" smtClean="0">
                <a:solidFill>
                  <a:srgbClr val="003399"/>
                </a:solidFill>
                <a:latin typeface="+mn-lt"/>
                <a:ea typeface="+mn-ea"/>
              </a:rPr>
              <a:t>Semantic foundations, cross-layer system architecture and adaptation services to improve dependability.</a:t>
            </a:r>
          </a:p>
          <a:p>
            <a:pPr marL="339725" lvl="0" indent="-339725" defTabSz="457200" eaLnBrk="0" hangingPunct="0">
              <a:lnSpc>
                <a:spcPct val="97000"/>
              </a:lnSpc>
              <a:spcBef>
                <a:spcPts val="7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</a:pPr>
            <a:r>
              <a:rPr lang="en-US" sz="2800" kern="0" dirty="0" smtClean="0">
                <a:solidFill>
                  <a:srgbClr val="003399"/>
                </a:solidFill>
                <a:latin typeface="+mn-lt"/>
                <a:ea typeface="+mn-ea"/>
              </a:rPr>
              <a:t>Reflective (observe-analyze-adapt) Architecture.</a:t>
            </a:r>
          </a:p>
          <a:p>
            <a:pPr lvl="0">
              <a:spcAft>
                <a:spcPts val="1200"/>
              </a:spcAft>
            </a:pPr>
            <a:r>
              <a:rPr lang="en-US" sz="4000" dirty="0">
                <a:solidFill>
                  <a:srgbClr val="73ADB2"/>
                </a:solidFill>
                <a:latin typeface="Arial Bold" charset="0"/>
              </a:rPr>
              <a:t> </a:t>
            </a:r>
            <a:r>
              <a:rPr lang="en-US" sz="4000" dirty="0" smtClean="0">
                <a:solidFill>
                  <a:srgbClr val="73ADB2"/>
                </a:solidFill>
                <a:latin typeface="Arial Bold" charset="0"/>
              </a:rPr>
              <a:t> </a:t>
            </a:r>
            <a:r>
              <a:rPr lang="en-US" sz="2800" dirty="0" smtClean="0"/>
              <a:t>Digital </a:t>
            </a:r>
            <a:r>
              <a:rPr lang="en-US" sz="2800" dirty="0"/>
              <a:t>state representation of ICPS guides a range of “safe” adaptations to achieve end-to-end </a:t>
            </a:r>
            <a:r>
              <a:rPr lang="en-US" sz="2800" b="1" i="1" dirty="0">
                <a:solidFill>
                  <a:srgbClr val="800080"/>
                </a:solidFill>
              </a:rPr>
              <a:t>infrastructure</a:t>
            </a:r>
            <a:r>
              <a:rPr lang="en-US" sz="2800" dirty="0"/>
              <a:t> and </a:t>
            </a:r>
            <a:r>
              <a:rPr lang="en-US" sz="2800" b="1" i="1" dirty="0">
                <a:solidFill>
                  <a:srgbClr val="800080"/>
                </a:solidFill>
              </a:rPr>
              <a:t>information</a:t>
            </a:r>
            <a:r>
              <a:rPr lang="en-US" sz="2800" dirty="0"/>
              <a:t> dependability</a:t>
            </a:r>
            <a:endParaRPr lang="en-US" sz="4000" dirty="0">
              <a:solidFill>
                <a:srgbClr val="73ADB2"/>
              </a:solidFill>
              <a:latin typeface="Arial Bold" charset="0"/>
            </a:endParaRPr>
          </a:p>
          <a:p>
            <a:pPr>
              <a:spcAft>
                <a:spcPts val="1200"/>
              </a:spcAft>
            </a:pPr>
            <a:endParaRPr lang="en-US" sz="3200" dirty="0" smtClean="0">
              <a:solidFill>
                <a:srgbClr val="000000"/>
              </a:solidFill>
              <a:latin typeface="Arial Bold" charset="0"/>
            </a:endParaRPr>
          </a:p>
          <a:p>
            <a:pPr>
              <a:spcAft>
                <a:spcPts val="1200"/>
              </a:spcAft>
            </a:pPr>
            <a:endParaRPr lang="en-US" sz="3200" dirty="0">
              <a:solidFill>
                <a:srgbClr val="000000"/>
              </a:solidFill>
              <a:latin typeface="Arial Bold" charset="0"/>
            </a:endParaRPr>
          </a:p>
        </p:txBody>
      </p:sp>
      <p:pic>
        <p:nvPicPr>
          <p:cNvPr id="99" name="Picture 117" descr="dcps fi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78557" y="10525397"/>
            <a:ext cx="10599243" cy="471708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492066" y="28625586"/>
            <a:ext cx="10120435" cy="171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Preprocessing: Overlay Construction and Modeling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Tree based overlay in heterogeneous network</a:t>
            </a:r>
            <a:r>
              <a:rPr lang="en-US" sz="18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Modeling path duration time in dynamic, mobile, </a:t>
            </a:r>
            <a:r>
              <a:rPr lang="en-US" sz="2400" b="1" dirty="0" err="1">
                <a:solidFill>
                  <a:schemeClr val="tx1"/>
                </a:solidFill>
              </a:rPr>
              <a:t>convergecast</a:t>
            </a:r>
            <a:r>
              <a:rPr lang="en-US" sz="2400" b="1" dirty="0">
                <a:solidFill>
                  <a:schemeClr val="tx1"/>
                </a:solidFill>
              </a:rPr>
              <a:t> network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938114" y="23989843"/>
            <a:ext cx="6834285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Objective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dirty="0"/>
              <a:t>Simple and Easy-to-Use  Framework for Sensing and collaboration using mobile </a:t>
            </a:r>
            <a:r>
              <a:rPr lang="en-US" sz="2800" dirty="0" smtClean="0"/>
              <a:t>phone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dirty="0" smtClean="0"/>
              <a:t>Powerful </a:t>
            </a:r>
            <a:r>
              <a:rPr lang="en-US" sz="2800" dirty="0"/>
              <a:t>additional sensing abilities and features for community of users by community of users 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dirty="0"/>
              <a:t>Understand user and group context efficiently 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dirty="0" smtClean="0"/>
              <a:t>Building </a:t>
            </a:r>
            <a:r>
              <a:rPr lang="en-US" sz="2800" dirty="0"/>
              <a:t>energy-efficient collaboration apps  in the Android framework 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dirty="0"/>
              <a:t>Empowered by community of users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986703" y="24332685"/>
            <a:ext cx="6546592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en-US" sz="2800" dirty="0" smtClean="0"/>
              <a:t>istributed </a:t>
            </a:r>
            <a:r>
              <a:rPr lang="en-US" sz="2800" dirty="0"/>
              <a:t>middleware </a:t>
            </a:r>
            <a:r>
              <a:rPr lang="en-US" sz="2800" dirty="0" smtClean="0"/>
              <a:t>framework</a:t>
            </a:r>
            <a:endParaRPr lang="en-US" sz="2800" dirty="0"/>
          </a:p>
          <a:p>
            <a:r>
              <a:rPr lang="en-US" sz="2800" dirty="0"/>
              <a:t>Provide API and libraries to perform: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dirty="0"/>
              <a:t>Collaboration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dirty="0"/>
              <a:t>Compressive Sensing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dirty="0"/>
              <a:t>Virtual Sensing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dirty="0"/>
              <a:t>Compressive Context Determination 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dirty="0"/>
              <a:t>Computational Offloading 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dirty="0" smtClean="0"/>
              <a:t>Scalable sensing</a:t>
            </a:r>
            <a:endParaRPr lang="en-US" sz="2800" dirty="0"/>
          </a:p>
        </p:txBody>
      </p:sp>
      <p:sp>
        <p:nvSpPr>
          <p:cNvPr id="102" name="TextBox 101"/>
          <p:cNvSpPr txBox="1"/>
          <p:nvPr/>
        </p:nvSpPr>
        <p:spPr>
          <a:xfrm>
            <a:off x="8212796" y="23030261"/>
            <a:ext cx="4995571" cy="719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Mobile Phone Sensing</a:t>
            </a:r>
            <a:endParaRPr lang="en-US" sz="4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109243" y="23036873"/>
            <a:ext cx="4995571" cy="719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Collaborative Sensing</a:t>
            </a:r>
            <a:endParaRPr lang="en-US" sz="4000" dirty="0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70600" y="17754600"/>
            <a:ext cx="8178800" cy="4826000"/>
          </a:xfrm>
          <a:prstGeom prst="rect">
            <a:avLst/>
          </a:prstGeom>
        </p:spPr>
      </p:pic>
      <p:grpSp>
        <p:nvGrpSpPr>
          <p:cNvPr id="107" name="Group 106"/>
          <p:cNvGrpSpPr/>
          <p:nvPr/>
        </p:nvGrpSpPr>
        <p:grpSpPr>
          <a:xfrm>
            <a:off x="736595" y="17576093"/>
            <a:ext cx="6172205" cy="5350707"/>
            <a:chOff x="1574800" y="1676400"/>
            <a:chExt cx="5683565" cy="4648200"/>
          </a:xfrm>
        </p:grpSpPr>
        <p:grpSp>
          <p:nvGrpSpPr>
            <p:cNvPr id="108" name="Group 71"/>
            <p:cNvGrpSpPr>
              <a:grpSpLocks/>
            </p:cNvGrpSpPr>
            <p:nvPr/>
          </p:nvGrpSpPr>
          <p:grpSpPr bwMode="auto">
            <a:xfrm>
              <a:off x="1574800" y="1676400"/>
              <a:ext cx="5214871" cy="4648200"/>
              <a:chOff x="1574747" y="1676400"/>
              <a:chExt cx="5214646" cy="4648200"/>
            </a:xfrm>
          </p:grpSpPr>
          <p:pic>
            <p:nvPicPr>
              <p:cNvPr id="113" name="Picture 2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4194" y="3352800"/>
                <a:ext cx="845206" cy="1142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4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41148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" name="Shape 97"/>
              <p:cNvSpPr>
                <a:spLocks noChangeArrowheads="1"/>
              </p:cNvSpPr>
              <p:nvPr/>
            </p:nvSpPr>
            <p:spPr bwMode="auto">
              <a:xfrm flipH="1">
                <a:off x="1574747" y="5257800"/>
                <a:ext cx="450565" cy="882073"/>
              </a:xfrm>
              <a:prstGeom prst="rect">
                <a:avLst/>
              </a:prstGeom>
              <a:blipFill dpi="0" rotWithShape="1">
                <a:blip r:embed="rId18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6" name="Shape 97"/>
              <p:cNvSpPr>
                <a:spLocks noChangeArrowheads="1"/>
              </p:cNvSpPr>
              <p:nvPr/>
            </p:nvSpPr>
            <p:spPr bwMode="auto">
              <a:xfrm flipH="1">
                <a:off x="4013147" y="5257800"/>
                <a:ext cx="450565" cy="882073"/>
              </a:xfrm>
              <a:prstGeom prst="rect">
                <a:avLst/>
              </a:prstGeom>
              <a:blipFill dpi="0" rotWithShape="1">
                <a:blip r:embed="rId18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8" name="TextBox 9"/>
              <p:cNvSpPr txBox="1">
                <a:spLocks noChangeArrowheads="1"/>
              </p:cNvSpPr>
              <p:nvPr/>
            </p:nvSpPr>
            <p:spPr bwMode="auto">
              <a:xfrm>
                <a:off x="2286000" y="5257800"/>
                <a:ext cx="3440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Calibri" charset="0"/>
                  </a:rPr>
                  <a:t>…</a:t>
                </a:r>
              </a:p>
            </p:txBody>
          </p:sp>
          <p:sp>
            <p:nvSpPr>
              <p:cNvPr id="119" name="TextBox 10"/>
              <p:cNvSpPr txBox="1">
                <a:spLocks noChangeArrowheads="1"/>
              </p:cNvSpPr>
              <p:nvPr/>
            </p:nvSpPr>
            <p:spPr bwMode="auto">
              <a:xfrm>
                <a:off x="5943600" y="4459069"/>
                <a:ext cx="84579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Calibri" charset="0"/>
                  </a:rPr>
                  <a:t>Mobile</a:t>
                </a:r>
              </a:p>
              <a:p>
                <a:r>
                  <a:rPr lang="en-US" sz="1800">
                    <a:latin typeface="Calibri" charset="0"/>
                  </a:rPr>
                  <a:t>Users </a:t>
                </a:r>
              </a:p>
            </p:txBody>
          </p:sp>
          <p:pic>
            <p:nvPicPr>
              <p:cNvPr id="120" name="Picture 11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6347" y="5130800"/>
                <a:ext cx="1066800" cy="1193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" name="Shape 97"/>
              <p:cNvSpPr>
                <a:spLocks noChangeArrowheads="1"/>
              </p:cNvSpPr>
              <p:nvPr/>
            </p:nvSpPr>
            <p:spPr bwMode="auto">
              <a:xfrm flipH="1">
                <a:off x="5340635" y="5232400"/>
                <a:ext cx="450565" cy="882073"/>
              </a:xfrm>
              <a:prstGeom prst="rect">
                <a:avLst/>
              </a:prstGeom>
              <a:blipFill dpi="0" rotWithShape="1">
                <a:blip r:embed="rId18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2" name="Shape 97"/>
              <p:cNvSpPr>
                <a:spLocks noChangeArrowheads="1"/>
              </p:cNvSpPr>
              <p:nvPr/>
            </p:nvSpPr>
            <p:spPr bwMode="auto">
              <a:xfrm flipH="1">
                <a:off x="4654835" y="5232400"/>
                <a:ext cx="450565" cy="882073"/>
              </a:xfrm>
              <a:prstGeom prst="rect">
                <a:avLst/>
              </a:prstGeom>
              <a:blipFill dpi="0" rotWithShape="1">
                <a:blip r:embed="rId18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3" name="Shape 97"/>
              <p:cNvSpPr>
                <a:spLocks noChangeArrowheads="1"/>
              </p:cNvSpPr>
              <p:nvPr/>
            </p:nvSpPr>
            <p:spPr bwMode="auto">
              <a:xfrm flipH="1">
                <a:off x="6096000" y="5257800"/>
                <a:ext cx="450565" cy="882073"/>
              </a:xfrm>
              <a:prstGeom prst="rect">
                <a:avLst/>
              </a:prstGeom>
              <a:blipFill dpi="0" rotWithShape="1">
                <a:blip r:embed="rId18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4" name="TextBox 15"/>
              <p:cNvSpPr txBox="1">
                <a:spLocks noChangeArrowheads="1"/>
              </p:cNvSpPr>
              <p:nvPr/>
            </p:nvSpPr>
            <p:spPr bwMode="auto">
              <a:xfrm>
                <a:off x="5721635" y="5156200"/>
                <a:ext cx="3440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Calibri" charset="0"/>
                  </a:rPr>
                  <a:t>…</a:t>
                </a:r>
              </a:p>
            </p:txBody>
          </p:sp>
          <p:cxnSp>
            <p:nvCxnSpPr>
              <p:cNvPr id="125" name="Straight Arrow Connector 124"/>
              <p:cNvCxnSpPr/>
              <p:nvPr/>
            </p:nvCxnSpPr>
            <p:spPr>
              <a:xfrm flipV="1">
                <a:off x="1676343" y="4495800"/>
                <a:ext cx="2666884" cy="68580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prstDash val="sys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 flipH="1" flipV="1">
                <a:off x="5028997" y="4572000"/>
                <a:ext cx="1219147" cy="68580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prstDash val="sys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stCxn id="122" idx="0"/>
                <a:endCxn id="114" idx="2"/>
              </p:cNvCxnSpPr>
              <p:nvPr/>
            </p:nvCxnSpPr>
            <p:spPr>
              <a:xfrm flipH="1" flipV="1">
                <a:off x="4686112" y="4648200"/>
                <a:ext cx="193667" cy="58420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prstDash val="sys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121" idx="0"/>
              </p:cNvCxnSpPr>
              <p:nvPr/>
            </p:nvCxnSpPr>
            <p:spPr>
              <a:xfrm flipH="1" flipV="1">
                <a:off x="4876604" y="4724400"/>
                <a:ext cx="688945" cy="50800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prstDash val="sys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116" idx="0"/>
              </p:cNvCxnSpPr>
              <p:nvPr/>
            </p:nvCxnSpPr>
            <p:spPr>
              <a:xfrm flipV="1">
                <a:off x="4238457" y="4724400"/>
                <a:ext cx="257164" cy="53340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prstDash val="sys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>
              <a:xfrm flipH="1">
                <a:off x="1828736" y="4343400"/>
                <a:ext cx="380983" cy="7620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dot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2514506" y="4419600"/>
                <a:ext cx="914360" cy="8382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dot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>
                <a:endCxn id="121" idx="0"/>
              </p:cNvCxnSpPr>
              <p:nvPr/>
            </p:nvCxnSpPr>
            <p:spPr>
              <a:xfrm>
                <a:off x="2666900" y="4267200"/>
                <a:ext cx="2898649" cy="9652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dot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3" name="Group 54"/>
              <p:cNvGrpSpPr>
                <a:grpSpLocks/>
              </p:cNvGrpSpPr>
              <p:nvPr/>
            </p:nvGrpSpPr>
            <p:grpSpPr bwMode="auto">
              <a:xfrm>
                <a:off x="4191000" y="3048000"/>
                <a:ext cx="1066800" cy="914400"/>
                <a:chOff x="1295400" y="1295400"/>
                <a:chExt cx="1676400" cy="1371600"/>
              </a:xfrm>
            </p:grpSpPr>
            <p:pic>
              <p:nvPicPr>
                <p:cNvPr id="143" name="Picture 55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5000" y="1295400"/>
                  <a:ext cx="1066800" cy="1066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4" name="Picture 56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371600"/>
                  <a:ext cx="1295400" cy="1295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34" name="Picture 57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1676400"/>
                <a:ext cx="34290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5" name="Straight Arrow Connector 134"/>
              <p:cNvCxnSpPr/>
              <p:nvPr/>
            </p:nvCxnSpPr>
            <p:spPr>
              <a:xfrm flipH="1">
                <a:off x="2590703" y="2743200"/>
                <a:ext cx="990557" cy="6858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>
                <a:endCxn id="144" idx="0"/>
              </p:cNvCxnSpPr>
              <p:nvPr/>
            </p:nvCxnSpPr>
            <p:spPr>
              <a:xfrm>
                <a:off x="4267030" y="2743200"/>
                <a:ext cx="336535" cy="3556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>
              <a:xfrm>
                <a:off x="4648014" y="3886200"/>
                <a:ext cx="0" cy="3810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64"/>
              <p:cNvSpPr txBox="1">
                <a:spLocks noChangeArrowheads="1"/>
              </p:cNvSpPr>
              <p:nvPr/>
            </p:nvSpPr>
            <p:spPr bwMode="auto">
              <a:xfrm>
                <a:off x="3581400" y="4572000"/>
                <a:ext cx="3440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Calibri" charset="0"/>
                  </a:rPr>
                  <a:t>…</a:t>
                </a:r>
              </a:p>
            </p:txBody>
          </p:sp>
          <p:sp>
            <p:nvSpPr>
              <p:cNvPr id="139" name="TextBox 67"/>
              <p:cNvSpPr txBox="1">
                <a:spLocks noChangeArrowheads="1"/>
              </p:cNvSpPr>
              <p:nvPr/>
            </p:nvSpPr>
            <p:spPr bwMode="auto">
              <a:xfrm>
                <a:off x="3160779" y="2209800"/>
                <a:ext cx="22493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 charset="0"/>
                  </a:rPr>
                  <a:t>Internet /Public Cloud</a:t>
                </a:r>
              </a:p>
            </p:txBody>
          </p:sp>
          <p:sp>
            <p:nvSpPr>
              <p:cNvPr id="140" name="TextBox 68"/>
              <p:cNvSpPr txBox="1">
                <a:spLocks noChangeArrowheads="1"/>
              </p:cNvSpPr>
              <p:nvPr/>
            </p:nvSpPr>
            <p:spPr bwMode="auto">
              <a:xfrm>
                <a:off x="5334000" y="3200400"/>
                <a:ext cx="131622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 charset="0"/>
                  </a:rPr>
                  <a:t>Middleware</a:t>
                </a:r>
              </a:p>
              <a:p>
                <a:r>
                  <a:rPr lang="en-US" sz="1800" dirty="0">
                    <a:latin typeface="Calibri" charset="0"/>
                  </a:rPr>
                  <a:t>Broker</a:t>
                </a:r>
              </a:p>
            </p:txBody>
          </p:sp>
          <p:sp>
            <p:nvSpPr>
              <p:cNvPr id="141" name="TextBox 69"/>
              <p:cNvSpPr txBox="1">
                <a:spLocks noChangeArrowheads="1"/>
              </p:cNvSpPr>
              <p:nvPr/>
            </p:nvSpPr>
            <p:spPr bwMode="auto">
              <a:xfrm>
                <a:off x="5029200" y="4191000"/>
                <a:ext cx="9797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Calibri" charset="0"/>
                  </a:rPr>
                  <a:t>Wi-Fi AP</a:t>
                </a:r>
              </a:p>
            </p:txBody>
          </p:sp>
          <p:sp>
            <p:nvSpPr>
              <p:cNvPr id="142" name="TextBox 70"/>
              <p:cNvSpPr txBox="1">
                <a:spLocks noChangeArrowheads="1"/>
              </p:cNvSpPr>
              <p:nvPr/>
            </p:nvSpPr>
            <p:spPr bwMode="auto">
              <a:xfrm>
                <a:off x="2895600" y="3733800"/>
                <a:ext cx="7522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Calibri" charset="0"/>
                  </a:rPr>
                  <a:t>3G AP</a:t>
                </a:r>
              </a:p>
            </p:txBody>
          </p:sp>
        </p:grpSp>
        <p:cxnSp>
          <p:nvCxnSpPr>
            <p:cNvPr id="109" name="Straight Arrow Connector 108"/>
            <p:cNvCxnSpPr/>
            <p:nvPr/>
          </p:nvCxnSpPr>
          <p:spPr>
            <a:xfrm>
              <a:off x="5562600" y="2438400"/>
              <a:ext cx="8382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5638800" y="1981200"/>
              <a:ext cx="108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Query/</a:t>
              </a:r>
            </a:p>
            <a:p>
              <a:r>
                <a:rPr lang="en-US" sz="1800" dirty="0" smtClean="0"/>
                <a:t>Response</a:t>
              </a:r>
              <a:endParaRPr lang="en-US" sz="1800" dirty="0"/>
            </a:p>
          </p:txBody>
        </p:sp>
        <p:pic>
          <p:nvPicPr>
            <p:cNvPr id="111" name="Picture 3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931" y="2133600"/>
              <a:ext cx="727869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TextBox 111"/>
            <p:cNvSpPr txBox="1"/>
            <p:nvPr/>
          </p:nvSpPr>
          <p:spPr>
            <a:xfrm>
              <a:off x="6533362" y="2667000"/>
              <a:ext cx="7250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Cloud </a:t>
              </a:r>
            </a:p>
            <a:p>
              <a:r>
                <a:rPr lang="en-US" sz="1800" dirty="0" smtClean="0"/>
                <a:t>Users</a:t>
              </a:r>
              <a:endParaRPr lang="en-US" sz="1800" dirty="0"/>
            </a:p>
          </p:txBody>
        </p:sp>
      </p:grpSp>
      <p:pic>
        <p:nvPicPr>
          <p:cNvPr id="145" name="Picture 8" descr="C:\Users\Liyan\Documents\context_feat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5998484" y="23148757"/>
            <a:ext cx="6978315" cy="4385125"/>
          </a:xfrm>
          <a:prstGeom prst="rect">
            <a:avLst/>
          </a:prstGeom>
          <a:noFill/>
        </p:spPr>
      </p:pic>
      <p:grpSp>
        <p:nvGrpSpPr>
          <p:cNvPr id="146" name="Group 145"/>
          <p:cNvGrpSpPr/>
          <p:nvPr/>
        </p:nvGrpSpPr>
        <p:grpSpPr>
          <a:xfrm>
            <a:off x="30238262" y="27521747"/>
            <a:ext cx="12833131" cy="3211886"/>
            <a:chOff x="30238262" y="27904966"/>
            <a:chExt cx="12833131" cy="2900855"/>
          </a:xfrm>
        </p:grpSpPr>
        <p:pic>
          <p:nvPicPr>
            <p:cNvPr id="147" name="Picture 11" descr="C:\Users\Liyan\Documents\humanloop.jpg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30238262" y="28319571"/>
              <a:ext cx="12833131" cy="2486250"/>
            </a:xfrm>
            <a:prstGeom prst="rect">
              <a:avLst/>
            </a:prstGeom>
            <a:noFill/>
          </p:spPr>
        </p:pic>
        <p:sp>
          <p:nvSpPr>
            <p:cNvPr id="148" name="TextBox 147"/>
            <p:cNvSpPr txBox="1"/>
            <p:nvPr/>
          </p:nvSpPr>
          <p:spPr>
            <a:xfrm>
              <a:off x="34873323" y="27904966"/>
              <a:ext cx="5297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/>
                <a:t>Human-In-The-Loop</a:t>
              </a:r>
              <a:endParaRPr lang="zh-CN" altLang="en-US" sz="2800" b="1" dirty="0"/>
            </a:p>
          </p:txBody>
        </p:sp>
      </p:grpSp>
      <p:pic>
        <p:nvPicPr>
          <p:cNvPr id="149" name="Picture 2" descr="C:\Users\Liyan\Documents\image_context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0247390" y="23568749"/>
            <a:ext cx="5360669" cy="3863250"/>
          </a:xfrm>
          <a:prstGeom prst="rect">
            <a:avLst/>
          </a:prstGeom>
          <a:noFill/>
        </p:spPr>
      </p:pic>
      <p:pic>
        <p:nvPicPr>
          <p:cNvPr id="150" name="Picture 3" descr="C:\Users\Liyan\Documents\PI_framework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9934569" y="18064413"/>
            <a:ext cx="5582653" cy="4556042"/>
          </a:xfrm>
          <a:prstGeom prst="rect">
            <a:avLst/>
          </a:prstGeom>
          <a:noFill/>
        </p:spPr>
      </p:pic>
      <p:pic>
        <p:nvPicPr>
          <p:cNvPr id="151" name="Picture 4" descr="C:\Users\Liyan\Documents\video_context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5589411" y="18136393"/>
            <a:ext cx="7459578" cy="4417086"/>
          </a:xfrm>
          <a:prstGeom prst="rect">
            <a:avLst/>
          </a:prstGeom>
          <a:noFill/>
        </p:spPr>
      </p:pic>
      <p:sp>
        <p:nvSpPr>
          <p:cNvPr id="152" name="TextBox 151"/>
          <p:cNvSpPr txBox="1"/>
          <p:nvPr/>
        </p:nvSpPr>
        <p:spPr>
          <a:xfrm>
            <a:off x="31450546" y="17614232"/>
            <a:ext cx="1949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Framework</a:t>
            </a:r>
            <a:endParaRPr lang="zh-CN" altLang="en-US" sz="2800" dirty="0"/>
          </a:p>
        </p:txBody>
      </p:sp>
      <p:sp>
        <p:nvSpPr>
          <p:cNvPr id="153" name="TextBox 152"/>
          <p:cNvSpPr txBox="1"/>
          <p:nvPr/>
        </p:nvSpPr>
        <p:spPr>
          <a:xfrm>
            <a:off x="38533135" y="17734549"/>
            <a:ext cx="266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Example</a:t>
            </a:r>
            <a:endParaRPr lang="zh-CN" altLang="en-US" sz="2800" dirty="0"/>
          </a:p>
        </p:txBody>
      </p:sp>
      <p:sp>
        <p:nvSpPr>
          <p:cNvPr id="154" name="TextBox 153"/>
          <p:cNvSpPr txBox="1"/>
          <p:nvPr/>
        </p:nvSpPr>
        <p:spPr>
          <a:xfrm>
            <a:off x="33046737" y="17309431"/>
            <a:ext cx="740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Context-assisted Person Identification for Videos</a:t>
            </a:r>
            <a:endParaRPr lang="en-US" altLang="zh-CN" sz="2800" b="1" dirty="0"/>
          </a:p>
        </p:txBody>
      </p:sp>
      <p:sp>
        <p:nvSpPr>
          <p:cNvPr id="155" name="矩形 119"/>
          <p:cNvSpPr/>
          <p:nvPr/>
        </p:nvSpPr>
        <p:spPr>
          <a:xfrm>
            <a:off x="29910505" y="22787810"/>
            <a:ext cx="13379116" cy="471637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TextBox 155"/>
          <p:cNvSpPr txBox="1"/>
          <p:nvPr/>
        </p:nvSpPr>
        <p:spPr>
          <a:xfrm>
            <a:off x="33391642" y="22755691"/>
            <a:ext cx="740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Context-assisted Face Clustering for Images</a:t>
            </a:r>
            <a:endParaRPr lang="en-US" altLang="zh-CN" sz="28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31771388" y="23156779"/>
            <a:ext cx="1949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Framework</a:t>
            </a:r>
            <a:endParaRPr lang="zh-CN" altLang="en-US" sz="2800" dirty="0"/>
          </a:p>
        </p:txBody>
      </p:sp>
      <p:sp>
        <p:nvSpPr>
          <p:cNvPr id="158" name="矩形 122"/>
          <p:cNvSpPr/>
          <p:nvPr/>
        </p:nvSpPr>
        <p:spPr>
          <a:xfrm>
            <a:off x="29894463" y="17373601"/>
            <a:ext cx="13379116" cy="531795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矩形 123"/>
          <p:cNvSpPr/>
          <p:nvPr/>
        </p:nvSpPr>
        <p:spPr>
          <a:xfrm>
            <a:off x="29886442" y="27600443"/>
            <a:ext cx="13379115" cy="3200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TextBox 160"/>
          <p:cNvSpPr txBox="1"/>
          <p:nvPr/>
        </p:nvSpPr>
        <p:spPr>
          <a:xfrm>
            <a:off x="28980571" y="6833934"/>
            <a:ext cx="39859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altLang="zh-CN" sz="1800" dirty="0" smtClean="0">
                <a:solidFill>
                  <a:srgbClr val="000000"/>
                </a:solidFill>
              </a:rPr>
              <a:t>Face Recognition is challenging in a resource-constrained environment.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altLang="zh-CN" sz="1800" dirty="0" smtClean="0"/>
              <a:t>Leverage heterogeneous context information to improve the performance of person identification and face clustering for surveillance videos and personal photos.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altLang="zh-CN" sz="1800" dirty="0" smtClean="0"/>
              <a:t>Employ </a:t>
            </a:r>
            <a:r>
              <a:rPr lang="en-US" altLang="zh-CN" sz="1800" dirty="0" err="1" smtClean="0"/>
              <a:t>RelDC</a:t>
            </a:r>
            <a:r>
              <a:rPr lang="en-US" altLang="zh-CN" sz="1800" dirty="0" smtClean="0"/>
              <a:t> and </a:t>
            </a:r>
            <a:r>
              <a:rPr lang="en-US" altLang="zh-CN" sz="1800" dirty="0" err="1" smtClean="0"/>
              <a:t>Boostrapping</a:t>
            </a:r>
            <a:r>
              <a:rPr lang="en-US" altLang="zh-CN" sz="1800" dirty="0" smtClean="0"/>
              <a:t> idea to integrate heterogeneous context features.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altLang="zh-CN" sz="1800" dirty="0" smtClean="0"/>
              <a:t>Integrate Human-in-the-loop to achieve high  quality results.</a:t>
            </a:r>
          </a:p>
        </p:txBody>
      </p:sp>
      <p:grpSp>
        <p:nvGrpSpPr>
          <p:cNvPr id="162" name="组合 100"/>
          <p:cNvGrpSpPr/>
          <p:nvPr/>
        </p:nvGrpSpPr>
        <p:grpSpPr>
          <a:xfrm>
            <a:off x="33060778" y="6729645"/>
            <a:ext cx="2088232" cy="3672408"/>
            <a:chOff x="5364088" y="1844824"/>
            <a:chExt cx="2088232" cy="3672408"/>
          </a:xfrm>
        </p:grpSpPr>
        <p:sp>
          <p:nvSpPr>
            <p:cNvPr id="163" name="Rectangle 6"/>
            <p:cNvSpPr/>
            <p:nvPr/>
          </p:nvSpPr>
          <p:spPr>
            <a:xfrm>
              <a:off x="5760132" y="1844824"/>
              <a:ext cx="1296144" cy="57606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Raw Sensor 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Data</a:t>
              </a:r>
            </a:p>
          </p:txBody>
        </p:sp>
        <p:grpSp>
          <p:nvGrpSpPr>
            <p:cNvPr id="164" name="Group 33"/>
            <p:cNvGrpSpPr/>
            <p:nvPr/>
          </p:nvGrpSpPr>
          <p:grpSpPr>
            <a:xfrm>
              <a:off x="5364088" y="2905780"/>
              <a:ext cx="2088232" cy="523220"/>
              <a:chOff x="3399656" y="133236"/>
              <a:chExt cx="2088232" cy="523220"/>
            </a:xfrm>
          </p:grpSpPr>
          <p:sp>
            <p:nvSpPr>
              <p:cNvPr id="172" name="Oval 8"/>
              <p:cNvSpPr/>
              <p:nvPr/>
            </p:nvSpPr>
            <p:spPr>
              <a:xfrm>
                <a:off x="3399656" y="152400"/>
                <a:ext cx="2088232" cy="504056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20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3615680" y="133236"/>
                <a:ext cx="175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Context-assisted Semantic Extraction</a:t>
                </a:r>
                <a:endParaRPr lang="en-US" sz="1400" b="1" dirty="0"/>
              </a:p>
            </p:txBody>
          </p:sp>
        </p:grpSp>
        <p:grpSp>
          <p:nvGrpSpPr>
            <p:cNvPr id="165" name="Group 33"/>
            <p:cNvGrpSpPr/>
            <p:nvPr/>
          </p:nvGrpSpPr>
          <p:grpSpPr>
            <a:xfrm>
              <a:off x="5364088" y="3933056"/>
              <a:ext cx="2088232" cy="504056"/>
              <a:chOff x="3399656" y="152400"/>
              <a:chExt cx="2088232" cy="504056"/>
            </a:xfrm>
          </p:grpSpPr>
          <p:sp>
            <p:nvSpPr>
              <p:cNvPr id="170" name="Oval 8"/>
              <p:cNvSpPr/>
              <p:nvPr/>
            </p:nvSpPr>
            <p:spPr>
              <a:xfrm>
                <a:off x="3399656" y="152400"/>
                <a:ext cx="2088232" cy="504056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20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3615680" y="257507"/>
                <a:ext cx="1752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Human-in-the-loop</a:t>
                </a:r>
                <a:endParaRPr lang="en-US" sz="1400" b="1" dirty="0"/>
              </a:p>
            </p:txBody>
          </p:sp>
        </p:grpSp>
        <p:sp>
          <p:nvSpPr>
            <p:cNvPr id="166" name="Rectangle 6"/>
            <p:cNvSpPr/>
            <p:nvPr/>
          </p:nvSpPr>
          <p:spPr>
            <a:xfrm>
              <a:off x="5760132" y="4941168"/>
              <a:ext cx="1296144" cy="57606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Reliable Semantics</a:t>
              </a:r>
            </a:p>
          </p:txBody>
        </p:sp>
        <p:sp>
          <p:nvSpPr>
            <p:cNvPr id="167" name="Right Arrow 38"/>
            <p:cNvSpPr/>
            <p:nvPr/>
          </p:nvSpPr>
          <p:spPr>
            <a:xfrm rot="5400000">
              <a:off x="6224550" y="2561270"/>
              <a:ext cx="360040" cy="223292"/>
            </a:xfrm>
            <a:prstGeom prst="rightArrow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8" name="Right Arrow 38"/>
            <p:cNvSpPr/>
            <p:nvPr/>
          </p:nvSpPr>
          <p:spPr>
            <a:xfrm rot="5400000">
              <a:off x="6224550" y="3569382"/>
              <a:ext cx="360040" cy="223292"/>
            </a:xfrm>
            <a:prstGeom prst="rightArrow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9" name="Right Arrow 38"/>
            <p:cNvSpPr/>
            <p:nvPr/>
          </p:nvSpPr>
          <p:spPr>
            <a:xfrm rot="5400000">
              <a:off x="6224550" y="4577494"/>
              <a:ext cx="360040" cy="223292"/>
            </a:xfrm>
            <a:prstGeom prst="rightArrow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28899853" y="6352673"/>
            <a:ext cx="543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</a:rPr>
              <a:t>Context Assisted Semantic Information Extraction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6753561" y="6398418"/>
            <a:ext cx="543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</a:rPr>
              <a:t>Adaptive Actuation for Event  </a:t>
            </a:r>
            <a:r>
              <a:rPr lang="en-US" sz="1800" b="1" dirty="0" smtClean="0">
                <a:solidFill>
                  <a:srgbClr val="000000"/>
                </a:solidFill>
              </a:rPr>
              <a:t>Detection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6600063" y="6890079"/>
            <a:ext cx="6554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Balance event capture vs. accuracy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Implement a lightweight, real-time scheduler applied in zoom-enabled camera networks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Modeled as Partially Observable Markov Model(POMDP)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endParaRPr lang="en-US" altLang="zh-CN" sz="1800" dirty="0" smtClean="0"/>
          </a:p>
        </p:txBody>
      </p:sp>
      <p:pic>
        <p:nvPicPr>
          <p:cNvPr id="180" name="Picture 1" descr="C:\Documents and Settings\Liyan Zhang\My Documents\group meeting\enter_exit_info.jpg"/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6070671" y="8306652"/>
            <a:ext cx="7042604" cy="223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5895</TotalTime>
  <Words>746</Words>
  <Application>Microsoft Office PowerPoint</Application>
  <PresentationFormat>Custom</PresentationFormat>
  <Paragraphs>170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SRI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 Gerrans</dc:creator>
  <cp:lastModifiedBy>gene</cp:lastModifiedBy>
  <cp:revision>317</cp:revision>
  <cp:lastPrinted>2011-07-27T02:13:08Z</cp:lastPrinted>
  <dcterms:created xsi:type="dcterms:W3CDTF">2011-07-19T03:32:50Z</dcterms:created>
  <dcterms:modified xsi:type="dcterms:W3CDTF">2013-10-14T21:43:37Z</dcterms:modified>
</cp:coreProperties>
</file>