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7315200" cy="9601200"/>
  <p:defaultTextStyle>
    <a:defPPr>
      <a:defRPr lang="en-US"/>
    </a:defPPr>
    <a:lvl1pPr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2193925" indent="-1736725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4387850" indent="-3473450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6583363" indent="-5211763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8777288" indent="-6948488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73ADB2"/>
    <a:srgbClr val="99C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21" autoAdjust="0"/>
    <p:restoredTop sz="94660"/>
  </p:normalViewPr>
  <p:slideViewPr>
    <p:cSldViewPr snapToGrid="0">
      <p:cViewPr>
        <p:scale>
          <a:sx n="40" d="100"/>
          <a:sy n="40" d="100"/>
        </p:scale>
        <p:origin x="-96" y="2562"/>
      </p:cViewPr>
      <p:guideLst>
        <p:guide orient="horz" pos="10368"/>
        <p:guide pos="138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994D88BF-252F-4D6A-AB92-87415B2EE56A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8A375F1E-6F0A-40D1-9F4D-8A1178B49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3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75F1E-6F0A-40D1-9F4D-8A1178B49E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777CE8-DE40-4068-8DEC-57AB9AF976AA}" type="datetimeFigureOut">
              <a:rPr lang="en-US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411C-49F5-4706-83A5-4C9B3CE19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37992-682E-45E8-B05C-24962118F017}" type="datetimeFigureOut">
              <a:rPr lang="en-US"/>
              <a:pPr/>
              <a:t>10/30/2014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0F5E1-EA09-49B9-A37B-80F7516A74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A44CA8-64A5-4700-9CDD-178C22541E67}" type="datetimeFigureOut">
              <a:rPr lang="en-US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31511-C75A-4653-A162-95A02ED3FC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92209C-F08F-4895-9D22-844C00504C3F}" type="datetimeFigureOut">
              <a:rPr lang="en-US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DBBF7-B220-4B37-96F9-33E9FD06D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9E65F9-D259-447A-B47F-48EB96070751}" type="datetimeFigureOut">
              <a:rPr lang="en-US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D55E0-5F82-4842-840F-94D7DADCDA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E35923-ACC0-4AE3-BC5E-DEC01A56BA0A}" type="datetimeFigureOut">
              <a:rPr lang="en-US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B8991-9929-4798-9D20-BFA5FFC7C8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D6F74-E4AE-4D81-B064-FA428E265355}" type="datetimeFigureOut">
              <a:rPr lang="en-US"/>
              <a:pPr/>
              <a:t>10/30/2014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F2299-8A34-4EE0-9A53-D5253E899E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1A562-0AE4-4717-BE60-4BB7E7EF38E9}" type="datetimeFigureOut">
              <a:rPr lang="en-US"/>
              <a:pPr/>
              <a:t>10/30/2014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E568-D804-4FED-8A24-FE27B1A08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FD908-D999-4A9B-BB56-584009DCEC45}" type="datetimeFigureOut">
              <a:rPr lang="en-US"/>
              <a:pPr/>
              <a:t>10/30/2014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C76BF-54AA-4987-A24A-DD4EEAC2D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E64E-6978-4155-ACB2-7FAA532F8527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3CF73-1843-49D4-A755-B4E0C3F61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3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47049C-0B6B-48AB-9253-3FC47FBAEA20}" type="datetimeFigureOut">
              <a:rPr lang="en-US"/>
              <a:pPr/>
              <a:t>10/30/2014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3197F-B96A-4C76-BB7C-6489105EFF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>
            <a:lvl1pPr>
              <a:defRPr sz="5800">
                <a:solidFill>
                  <a:srgbClr val="898989"/>
                </a:solidFill>
              </a:defRPr>
            </a:lvl1pPr>
          </a:lstStyle>
          <a:p>
            <a:fld id="{6717E64E-6978-4155-ACB2-7FAA532F8527}" type="datetimeFigureOut">
              <a:rPr lang="en-US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>
            <a:lvl1pPr algn="ctr">
              <a:defRPr sz="58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>
            <a:lvl1pPr algn="r">
              <a:defRPr sz="5800">
                <a:solidFill>
                  <a:srgbClr val="898989"/>
                </a:solidFill>
              </a:defRPr>
            </a:lvl1pPr>
          </a:lstStyle>
          <a:p>
            <a:fld id="{1563CF73-1843-49D4-A755-B4E0C3F617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2867025"/>
            <a:ext cx="43891200" cy="30051375"/>
          </a:xfrm>
          <a:prstGeom prst="rect">
            <a:avLst/>
          </a:prstGeom>
          <a:solidFill>
            <a:srgbClr val="99C5C8">
              <a:alpha val="34901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2" name="Picture 8" descr="logotype_Lg_v1A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438912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2193925" rtl="0" eaLnBrk="0" fontAlgn="base" hangingPunct="0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21939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21939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21939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219392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644650" indent="-1644650" algn="l" defTabSz="21939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3565525" indent="-1371600" algn="l" defTabSz="21939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5486400" indent="-1096963" algn="l" defTabSz="21939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7680325" indent="-1096963" algn="l" defTabSz="21939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874250" indent="-1096963" algn="l" defTabSz="21939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hyperlink" Target="mailto:nalini@ics.uci.edu" TargetMode="Externa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jpe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hyperlink" Target="mailto:Devesh.Bhatt@honeywell.com" TargetMode="External"/><Relationship Id="rId15" Type="http://schemas.openxmlformats.org/officeDocument/2006/relationships/image" Target="../media/image11.jpe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" Type="http://schemas.openxmlformats.org/officeDocument/2006/relationships/hyperlink" Target="mailto:grit.denker@sri.com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jpe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ounded Rectangle 84"/>
          <p:cNvSpPr>
            <a:spLocks noChangeArrowheads="1"/>
          </p:cNvSpPr>
          <p:nvPr/>
        </p:nvSpPr>
        <p:spPr bwMode="auto">
          <a:xfrm>
            <a:off x="15188232" y="16112361"/>
            <a:ext cx="14072568" cy="14926878"/>
          </a:xfrm>
          <a:prstGeom prst="roundRect">
            <a:avLst>
              <a:gd name="adj" fmla="val 10282"/>
            </a:avLst>
          </a:prstGeom>
          <a:solidFill>
            <a:schemeClr val="bg1"/>
          </a:solidFill>
          <a:ln w="508000">
            <a:solidFill>
              <a:srgbClr val="73ADB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365760" tIns="137160" rIns="365760"/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73ADB2"/>
                </a:solidFill>
                <a:latin typeface="Arial Bold" charset="0"/>
              </a:rPr>
              <a:t>MINA – </a:t>
            </a:r>
            <a:r>
              <a:rPr lang="en-US" sz="4000" b="1" dirty="0" err="1">
                <a:solidFill>
                  <a:srgbClr val="73ADB2"/>
                </a:solidFill>
                <a:latin typeface="Arial Bold" charset="0"/>
              </a:rPr>
              <a:t>Multinetwork</a:t>
            </a:r>
            <a:r>
              <a:rPr lang="en-US" sz="4000" b="1" dirty="0">
                <a:solidFill>
                  <a:srgbClr val="73ADB2"/>
                </a:solidFill>
                <a:latin typeface="Arial Bold" charset="0"/>
              </a:rPr>
              <a:t> </a:t>
            </a:r>
            <a:r>
              <a:rPr lang="en-US" sz="4000" b="1" dirty="0" err="1">
                <a:solidFill>
                  <a:srgbClr val="73ADB2"/>
                </a:solidFill>
                <a:latin typeface="Arial Bold" charset="0"/>
              </a:rPr>
              <a:t>INformation</a:t>
            </a:r>
            <a:r>
              <a:rPr lang="en-US" sz="4000" b="1" dirty="0">
                <a:solidFill>
                  <a:srgbClr val="73ADB2"/>
                </a:solidFill>
                <a:latin typeface="Arial Bold" charset="0"/>
              </a:rPr>
              <a:t> Architecture</a:t>
            </a:r>
            <a:endParaRPr lang="en-US" sz="40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1 : -&gt; Camera 7</a:t>
            </a: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5 : -&gt; Camera 1, 3</a:t>
            </a: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9 : -&gt; Camera 5, 6, 1</a:t>
            </a: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13 : -&gt; Camera 3</a:t>
            </a:r>
          </a:p>
          <a:p>
            <a:pPr fontAlgn="t"/>
            <a:r>
              <a:rPr lang="ro-RO" sz="4400" dirty="0" smtClean="0">
                <a:solidFill>
                  <a:srgbClr val="FFFFFF"/>
                </a:solidFill>
              </a:rPr>
              <a:t>: </a:t>
            </a:r>
            <a:r>
              <a:rPr lang="ro-RO" sz="4400" dirty="0">
                <a:solidFill>
                  <a:srgbClr val="FFFFFF"/>
                </a:solidFill>
              </a:rPr>
              <a:t>-&gt; Camera 4, 8</a:t>
            </a: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4 : -&gt; Camera 1, 2</a:t>
            </a: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rgbClr val="000000"/>
              </a:solidFill>
              <a:latin typeface="Arial Bold" charset="0"/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rgbClr val="000000"/>
              </a:solidFill>
              <a:latin typeface="Arial Bold" charset="0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1735958" y="31431748"/>
            <a:ext cx="40641752" cy="1173990"/>
          </a:xfrm>
          <a:prstGeom prst="roundRect">
            <a:avLst>
              <a:gd name="adj" fmla="val 23699"/>
            </a:avLst>
          </a:prstGeom>
          <a:solidFill>
            <a:schemeClr val="bg1"/>
          </a:solidFill>
          <a:ln w="508000">
            <a:solidFill>
              <a:srgbClr val="73ADB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365760" tIns="137160" rIns="365760"/>
          <a:lstStyle/>
          <a:p>
            <a:pPr algn="ctr">
              <a:spcAft>
                <a:spcPts val="1200"/>
              </a:spcAft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old" charset="0"/>
              </a:rPr>
              <a:t>Contact PIs:  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rial Bold" charset="0"/>
              </a:rPr>
              <a:t>Nalini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old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rial Bold" charset="0"/>
              </a:rPr>
              <a:t>Venkatasubramanian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rial Bold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old" charset="0"/>
              </a:rPr>
              <a:t>(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old" charset="0"/>
                <a:hlinkClick r:id="rId3"/>
              </a:rPr>
              <a:t>nalini@ics.uci.edu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old" charset="0"/>
              </a:rPr>
              <a:t>) and Grit Denker (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old" charset="0"/>
                <a:hlinkClick r:id="rId4"/>
              </a:rPr>
              <a:t>grit.denker@sri.com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old" charset="0"/>
              </a:rPr>
              <a:t>)   </a:t>
            </a:r>
            <a:r>
              <a:rPr lang="en-US" sz="3600" dirty="0" smtClean="0">
                <a:solidFill>
                  <a:srgbClr val="73ADB2"/>
                </a:solidFill>
                <a:latin typeface="Arial Bold" charset="0"/>
              </a:rPr>
              <a:t>Funded by the National Science Foundation  (Project Nos. 1063596 and 1063597)</a:t>
            </a:r>
          </a:p>
          <a:p>
            <a:pPr algn="ctr">
              <a:spcAft>
                <a:spcPts val="1200"/>
              </a:spcAft>
            </a:pPr>
            <a:endParaRPr lang="en-US" sz="2400" dirty="0">
              <a:solidFill>
                <a:srgbClr val="73ADB2"/>
              </a:solidFill>
              <a:latin typeface="Arial Bold" charset="0"/>
              <a:hlinkClick r:id="rId5"/>
            </a:endParaRPr>
          </a:p>
          <a:p>
            <a:pPr algn="ctr">
              <a:spcAft>
                <a:spcPts val="1200"/>
              </a:spcAft>
            </a:pPr>
            <a:endParaRPr lang="en-US" sz="32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000" dirty="0">
              <a:solidFill>
                <a:srgbClr val="73ADB2"/>
              </a:solidFill>
              <a:latin typeface="Arial Bold" charset="0"/>
            </a:endParaRPr>
          </a:p>
        </p:txBody>
      </p:sp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0" y="0"/>
            <a:ext cx="43891199" cy="62478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CYPRESS: Cyber-Physical </a:t>
            </a:r>
            <a:r>
              <a:rPr lang="en-US" sz="7200" b="1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RESilience</a:t>
            </a:r>
            <a:r>
              <a:rPr lang="en-US" sz="7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7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Sustainability</a:t>
            </a:r>
          </a:p>
          <a:p>
            <a:pPr algn="ctr"/>
            <a:r>
              <a:rPr lang="en-US" sz="8000" b="1" i="1" dirty="0"/>
              <a:t>Dependability Techniques for Instrumented Cyber-Physical </a:t>
            </a:r>
            <a:r>
              <a:rPr lang="en-US" sz="8000" b="1" i="1" dirty="0" smtClean="0"/>
              <a:t>Spaces</a:t>
            </a:r>
          </a:p>
          <a:p>
            <a:pPr algn="ctr"/>
            <a:r>
              <a:rPr lang="en-US" sz="5400" b="1" i="1" dirty="0" smtClean="0"/>
              <a:t>Grit Denker, </a:t>
            </a:r>
            <a:r>
              <a:rPr lang="en-US" sz="5400" b="1" i="1" dirty="0" err="1" smtClean="0"/>
              <a:t>Nikil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Dutt</a:t>
            </a:r>
            <a:r>
              <a:rPr lang="en-US" sz="5400" b="1" i="1" dirty="0" smtClean="0"/>
              <a:t>, </a:t>
            </a:r>
            <a:r>
              <a:rPr lang="en-US" sz="5400" b="1" i="1" dirty="0" err="1" smtClean="0"/>
              <a:t>Minyoung</a:t>
            </a:r>
            <a:r>
              <a:rPr lang="en-US" sz="5400" b="1" i="1" dirty="0" smtClean="0"/>
              <a:t> Kim, </a:t>
            </a:r>
            <a:r>
              <a:rPr lang="en-US" sz="5400" b="1" i="1" dirty="0" err="1" smtClean="0"/>
              <a:t>Sharad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Mehrotra</a:t>
            </a:r>
            <a:r>
              <a:rPr lang="en-US" sz="5400" b="1" i="1" dirty="0" smtClean="0"/>
              <a:t>, Mark-Oliver </a:t>
            </a:r>
            <a:r>
              <a:rPr lang="en-US" sz="5400" b="1" i="1" dirty="0" err="1" smtClean="0"/>
              <a:t>Stehr</a:t>
            </a:r>
            <a:r>
              <a:rPr lang="en-US" sz="5400" b="1" i="1" dirty="0" smtClean="0"/>
              <a:t>, Carolyn Talcott, </a:t>
            </a:r>
            <a:r>
              <a:rPr lang="en-US" sz="5400" b="1" i="1" dirty="0" err="1" smtClean="0"/>
              <a:t>Nalini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Venkatasubramanian</a:t>
            </a:r>
            <a:endParaRPr lang="en-US" sz="5400" b="1" i="1" dirty="0" smtClean="0"/>
          </a:p>
          <a:p>
            <a:pPr algn="ctr"/>
            <a:r>
              <a:rPr lang="en-US" sz="5400" b="1" i="1" smtClean="0"/>
              <a:t> </a:t>
            </a:r>
            <a:r>
              <a:rPr lang="en-US" sz="5400" b="1" i="1" dirty="0" smtClean="0"/>
              <a:t>Leila </a:t>
            </a:r>
            <a:r>
              <a:rPr lang="en-US" sz="5400" b="1" i="1" dirty="0" err="1" smtClean="0"/>
              <a:t>Jalali</a:t>
            </a:r>
            <a:r>
              <a:rPr lang="en-US" sz="5400" b="1" i="1" dirty="0" smtClean="0"/>
              <a:t>, </a:t>
            </a:r>
            <a:r>
              <a:rPr lang="en-US" sz="5400" b="1" i="1" dirty="0" err="1" smtClean="0"/>
              <a:t>Zhijing</a:t>
            </a:r>
            <a:r>
              <a:rPr lang="en-US" sz="5400" b="1" i="1" dirty="0" smtClean="0"/>
              <a:t> Qin, </a:t>
            </a:r>
            <a:r>
              <a:rPr lang="en-US" sz="5400" b="1" i="1" dirty="0" err="1" smtClean="0"/>
              <a:t>Santanu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Sarma</a:t>
            </a:r>
            <a:r>
              <a:rPr lang="en-US" sz="5400" b="1" i="1" dirty="0" smtClean="0"/>
              <a:t>, Ronen </a:t>
            </a:r>
            <a:r>
              <a:rPr lang="en-US" sz="5400" b="1" i="1" dirty="0" err="1" smtClean="0"/>
              <a:t>Vaisenberg</a:t>
            </a:r>
            <a:r>
              <a:rPr lang="en-US" sz="5400" b="1" i="1" dirty="0" smtClean="0"/>
              <a:t>, </a:t>
            </a:r>
            <a:r>
              <a:rPr lang="en-US" sz="5400" b="1" i="1" dirty="0" err="1" smtClean="0"/>
              <a:t>Xiujuan</a:t>
            </a:r>
            <a:r>
              <a:rPr lang="en-US" sz="5400" b="1" i="1" dirty="0" smtClean="0"/>
              <a:t> Yi, </a:t>
            </a:r>
            <a:r>
              <a:rPr lang="en-US" sz="5400" b="1" i="1" dirty="0" err="1" smtClean="0"/>
              <a:t>Liyan</a:t>
            </a:r>
            <a:r>
              <a:rPr lang="en-US" sz="5400" b="1" i="1" dirty="0" smtClean="0"/>
              <a:t> Zhang</a:t>
            </a:r>
          </a:p>
          <a:p>
            <a:pPr algn="ctr"/>
            <a:r>
              <a:rPr lang="en-US" sz="6000" b="1" i="1" dirty="0" smtClean="0"/>
              <a:t>University of California, Irvine and SRI International </a:t>
            </a:r>
          </a:p>
          <a:p>
            <a:pPr algn="r"/>
            <a:r>
              <a:rPr lang="en-US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8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5368" y="290882"/>
            <a:ext cx="4481652" cy="3163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55516" y="31018394"/>
            <a:ext cx="1784884" cy="1798406"/>
          </a:xfrm>
          <a:prstGeom prst="rect">
            <a:avLst/>
          </a:prstGeom>
          <a:solidFill>
            <a:srgbClr val="73ADB2"/>
          </a:solidFill>
          <a:ln>
            <a:solidFill>
              <a:srgbClr val="73ADB2"/>
            </a:solidFill>
          </a:ln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216" y="345586"/>
            <a:ext cx="4112184" cy="4112184"/>
          </a:xfrm>
          <a:prstGeom prst="rect">
            <a:avLst/>
          </a:prstGeom>
        </p:spPr>
      </p:pic>
      <p:pic>
        <p:nvPicPr>
          <p:cNvPr id="105" name="Picture 104" descr="cypresstre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1102300"/>
            <a:ext cx="1804750" cy="1816100"/>
          </a:xfrm>
          <a:prstGeom prst="rect">
            <a:avLst/>
          </a:prstGeom>
        </p:spPr>
      </p:pic>
      <p:sp>
        <p:nvSpPr>
          <p:cNvPr id="173" name="标题 1"/>
          <p:cNvSpPr>
            <a:spLocks noGrp="1"/>
          </p:cNvSpPr>
          <p:nvPr/>
        </p:nvSpPr>
        <p:spPr>
          <a:xfrm>
            <a:off x="32878719" y="5494632"/>
            <a:ext cx="9407801" cy="129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74" name="Rounded Rectangle 103"/>
          <p:cNvSpPr>
            <a:spLocks noChangeArrowheads="1"/>
          </p:cNvSpPr>
          <p:nvPr/>
        </p:nvSpPr>
        <p:spPr bwMode="auto">
          <a:xfrm>
            <a:off x="28674848" y="10771000"/>
            <a:ext cx="15045227" cy="4862700"/>
          </a:xfrm>
          <a:prstGeom prst="roundRect">
            <a:avLst>
              <a:gd name="adj" fmla="val 10282"/>
            </a:avLst>
          </a:prstGeom>
          <a:solidFill>
            <a:schemeClr val="bg1"/>
          </a:solidFill>
          <a:ln w="508000">
            <a:solidFill>
              <a:srgbClr val="73ADB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365760" tIns="137160" rIns="36576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9456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Infrastructure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Dependability Techniques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Infrastructure component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errors/failures -  Device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Failures, Network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Failures, Overload, Congestion</a:t>
            </a:r>
            <a:endParaRPr lang="en-US" b="1" i="1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  <a:p>
            <a:pPr defTabSz="2194560" fontAlgn="auto">
              <a:spcBef>
                <a:spcPts val="0"/>
              </a:spcBef>
              <a:spcAft>
                <a:spcPts val="1200"/>
              </a:spcAft>
              <a:defRPr/>
            </a:pPr>
            <a:endParaRPr lang="en-US" b="1" dirty="0">
              <a:solidFill>
                <a:srgbClr val="000000"/>
              </a:solidFill>
              <a:latin typeface="+mn-lt"/>
              <a:ea typeface="+mn-ea"/>
            </a:endParaRPr>
          </a:p>
          <a:p>
            <a:pPr defTabSz="2194560" fontAlgn="auto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177" name="Picture 6" descr="cpso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971597" y="12028798"/>
            <a:ext cx="4769919" cy="333626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636723" y="5423337"/>
            <a:ext cx="12851352" cy="10302759"/>
            <a:chOff x="22437648" y="5510462"/>
            <a:chExt cx="9728153" cy="11285622"/>
          </a:xfrm>
        </p:grpSpPr>
        <p:sp>
          <p:nvSpPr>
            <p:cNvPr id="183" name="Rounded Rectangle 21"/>
            <p:cNvSpPr>
              <a:spLocks noChangeArrowheads="1"/>
            </p:cNvSpPr>
            <p:nvPr/>
          </p:nvSpPr>
          <p:spPr bwMode="auto">
            <a:xfrm>
              <a:off x="22437648" y="5510462"/>
              <a:ext cx="9728153" cy="11285622"/>
            </a:xfrm>
            <a:prstGeom prst="roundRect">
              <a:avLst>
                <a:gd name="adj" fmla="val 12836"/>
              </a:avLst>
            </a:prstGeom>
            <a:solidFill>
              <a:schemeClr val="bg1"/>
            </a:solidFill>
            <a:ln w="508000">
              <a:solidFill>
                <a:srgbClr val="73ADB2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365760" tIns="137160" rIns="365760"/>
            <a:lstStyle/>
            <a:p>
              <a:pPr algn="ctr" defTabSz="2194560"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4000" b="1" dirty="0" smtClean="0">
                  <a:solidFill>
                    <a:schemeClr val="accent1">
                      <a:lumMod val="75000"/>
                    </a:schemeClr>
                  </a:solidFill>
                  <a:latin typeface="Arial Bold"/>
                  <a:ea typeface="+mn-ea"/>
                  <a:cs typeface="Arial Bold"/>
                </a:rPr>
                <a:t>Semantic Middleware for ICPS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Arial Bold"/>
                <a:ea typeface="+mn-ea"/>
                <a:cs typeface="Arial Bold"/>
              </a:endParaRPr>
            </a:p>
          </p:txBody>
        </p:sp>
        <p:pic>
          <p:nvPicPr>
            <p:cNvPr id="184" name="Picture 4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0033" y="6971502"/>
              <a:ext cx="8706861" cy="9433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6" name="TextBox 105"/>
          <p:cNvSpPr txBox="1"/>
          <p:nvPr/>
        </p:nvSpPr>
        <p:spPr>
          <a:xfrm>
            <a:off x="29044071" y="11951086"/>
            <a:ext cx="8604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945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Cross Layer Design of Cyber Physical System-on-Chips (</a:t>
            </a:r>
            <a:r>
              <a:rPr lang="en-US" sz="1800" b="1" dirty="0" err="1" smtClean="0">
                <a:solidFill>
                  <a:srgbClr val="000000"/>
                </a:solidFill>
              </a:rPr>
              <a:t>CPSoC</a:t>
            </a:r>
            <a:r>
              <a:rPr lang="en-US" sz="1800" b="1" dirty="0" smtClean="0">
                <a:solidFill>
                  <a:srgbClr val="000000"/>
                </a:solidFill>
              </a:rPr>
              <a:t>)</a:t>
            </a:r>
          </a:p>
          <a:p>
            <a:pPr marL="571500" indent="-571500" defTabSz="219456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Cross-layer virtual sensing makes ICPS devices self-aware for dependability</a:t>
            </a:r>
          </a:p>
          <a:p>
            <a:pPr marL="571500" lvl="1" indent="-571500" defTabSz="219456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Case study: </a:t>
            </a:r>
            <a:r>
              <a:rPr lang="en-US" sz="1800" dirty="0" err="1" smtClean="0">
                <a:solidFill>
                  <a:srgbClr val="000000"/>
                </a:solidFill>
              </a:rPr>
              <a:t>MPSoC</a:t>
            </a:r>
            <a:r>
              <a:rPr lang="en-US" sz="1800" dirty="0" smtClean="0">
                <a:solidFill>
                  <a:srgbClr val="000000"/>
                </a:solidFill>
              </a:rPr>
              <a:t> mobile phone/processor systems. </a:t>
            </a:r>
            <a:r>
              <a:rPr lang="en-US" sz="1800" dirty="0" err="1" smtClean="0">
                <a:solidFill>
                  <a:srgbClr val="000000"/>
                </a:solidFill>
              </a:rPr>
              <a:t>Autotune</a:t>
            </a:r>
            <a:r>
              <a:rPr lang="en-US" sz="1800" dirty="0" smtClean="0">
                <a:solidFill>
                  <a:srgbClr val="000000"/>
                </a:solidFill>
              </a:rPr>
              <a:t> parameters to address tradeoffs in performance/power/thermal impact/reliability</a:t>
            </a:r>
          </a:p>
          <a:p>
            <a:pPr indent="-571500" defTabSz="21945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Using Multiple Access Networks</a:t>
            </a:r>
          </a:p>
          <a:p>
            <a:pPr marL="571500" lvl="1" indent="-571500" defTabSz="219456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Exploiting multiple network to enhance infrastructure dependability</a:t>
            </a:r>
          </a:p>
          <a:p>
            <a:pPr marL="571500" lvl="1" indent="-571500" defTabSz="219456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Design of a </a:t>
            </a:r>
            <a:r>
              <a:rPr lang="en-US" sz="1800" dirty="0" err="1" smtClean="0">
                <a:solidFill>
                  <a:srgbClr val="000000"/>
                </a:solidFill>
              </a:rPr>
              <a:t>multinetwork</a:t>
            </a:r>
            <a:r>
              <a:rPr lang="en-US" sz="1800" dirty="0" smtClean="0">
                <a:solidFill>
                  <a:srgbClr val="000000"/>
                </a:solidFill>
              </a:rPr>
              <a:t> management platform (MINA) for state capture/analysis</a:t>
            </a:r>
          </a:p>
          <a:p>
            <a:pPr defTabSz="2194560" fontAlgn="auto">
              <a:spcBef>
                <a:spcPts val="0"/>
              </a:spcBef>
              <a:spcAft>
                <a:spcPts val="120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5" name="Rounded Rectangle 84"/>
          <p:cNvSpPr>
            <a:spLocks noChangeArrowheads="1"/>
          </p:cNvSpPr>
          <p:nvPr/>
        </p:nvSpPr>
        <p:spPr bwMode="auto">
          <a:xfrm>
            <a:off x="29229269" y="16112361"/>
            <a:ext cx="14402345" cy="15098671"/>
          </a:xfrm>
          <a:prstGeom prst="roundRect">
            <a:avLst>
              <a:gd name="adj" fmla="val 10282"/>
            </a:avLst>
          </a:prstGeom>
          <a:solidFill>
            <a:schemeClr val="bg1"/>
          </a:solidFill>
          <a:ln w="508000">
            <a:solidFill>
              <a:srgbClr val="73ADB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365760" tIns="137160" rIns="365760"/>
          <a:lstStyle/>
          <a:p>
            <a:pPr algn="ctr">
              <a:spcAft>
                <a:spcPts val="1200"/>
              </a:spcAft>
            </a:pPr>
            <a:r>
              <a:rPr lang="en-US" sz="4000" b="1" dirty="0" smtClean="0">
                <a:solidFill>
                  <a:srgbClr val="73ADB2"/>
                </a:solidFill>
                <a:latin typeface="Arial Bold" charset="0"/>
              </a:rPr>
              <a:t>Context Based Semantic Information Extraction</a:t>
            </a:r>
            <a:endParaRPr lang="en-US" sz="4000" b="1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1 : -&gt; Camera 7</a:t>
            </a: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5 : -&gt; Camera 1, 3</a:t>
            </a: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9 : -&gt; Camera 5, 6, 1</a:t>
            </a: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13 : -&gt; Camera 3</a:t>
            </a:r>
          </a:p>
          <a:p>
            <a:pPr fontAlgn="t"/>
            <a:r>
              <a:rPr lang="ro-RO" sz="4400" dirty="0" smtClean="0">
                <a:solidFill>
                  <a:srgbClr val="FFFFFF"/>
                </a:solidFill>
              </a:rPr>
              <a:t>: </a:t>
            </a:r>
            <a:r>
              <a:rPr lang="ro-RO" sz="4400" dirty="0">
                <a:solidFill>
                  <a:srgbClr val="FFFFFF"/>
                </a:solidFill>
              </a:rPr>
              <a:t>-&gt; Camera 4, 8</a:t>
            </a:r>
          </a:p>
          <a:p>
            <a:pPr fontAlgn="t"/>
            <a:r>
              <a:rPr lang="ro-RO" sz="4400" dirty="0">
                <a:solidFill>
                  <a:srgbClr val="FFFFFF"/>
                </a:solidFill>
              </a:rPr>
              <a:t>Area 4 : -&gt; Camera 1, 2</a:t>
            </a: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4400" dirty="0">
              <a:solidFill>
                <a:srgbClr val="73ADB2"/>
              </a:solidFill>
              <a:latin typeface="Arial Bold" charset="0"/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rgbClr val="000000"/>
              </a:solidFill>
              <a:latin typeface="Arial Bold" charset="0"/>
            </a:endParaRPr>
          </a:p>
          <a:p>
            <a:pPr>
              <a:spcAft>
                <a:spcPts val="1200"/>
              </a:spcAft>
            </a:pPr>
            <a:endParaRPr lang="en-US" sz="3600" dirty="0">
              <a:solidFill>
                <a:srgbClr val="000000"/>
              </a:solidFill>
              <a:latin typeface="Arial Bold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0800000" flipV="1">
            <a:off x="15522424" y="17152883"/>
            <a:ext cx="132811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400" dirty="0" smtClean="0"/>
              <a:t>Objectives 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400" dirty="0" smtClean="0"/>
              <a:t>Exploit heterogeneous connectivity to enhance </a:t>
            </a:r>
            <a:r>
              <a:rPr lang="en-US" sz="2400" b="1" dirty="0" smtClean="0"/>
              <a:t>infrastructure dependability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400" dirty="0" smtClean="0"/>
              <a:t>Structure  multiple networked devices into a hierarchical overlay and exploit overlay for flows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400" dirty="0" smtClean="0"/>
              <a:t>Collect global network state to enable effective, adaptive resource utilization, performance and device management, and fault detection.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400" dirty="0" smtClean="0"/>
              <a:t>Intelligent analysis on collected state will provide capabilities of tuning and  adapting.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400" b="1" dirty="0" smtClean="0"/>
              <a:t>SDN Based Heterogeneous flows adaptation with multiple </a:t>
            </a:r>
            <a:r>
              <a:rPr lang="en-US" sz="2400" b="1" dirty="0" err="1" smtClean="0"/>
              <a:t>QoS</a:t>
            </a:r>
            <a:r>
              <a:rPr lang="en-US" sz="2400" b="1" dirty="0" smtClean="0"/>
              <a:t> requirements in </a:t>
            </a:r>
            <a:r>
              <a:rPr lang="en-US" sz="2400" b="1" dirty="0" err="1" smtClean="0"/>
              <a:t>Multinetwork</a:t>
            </a:r>
            <a:r>
              <a:rPr lang="en-US" sz="2400" b="1" dirty="0" smtClean="0"/>
              <a:t> Environment</a:t>
            </a:r>
          </a:p>
        </p:txBody>
      </p:sp>
      <p:sp>
        <p:nvSpPr>
          <p:cNvPr id="40" name="Rounded Rectangle 18"/>
          <p:cNvSpPr>
            <a:spLocks noChangeArrowheads="1"/>
          </p:cNvSpPr>
          <p:nvPr/>
        </p:nvSpPr>
        <p:spPr bwMode="auto">
          <a:xfrm>
            <a:off x="28638158" y="5475538"/>
            <a:ext cx="15013152" cy="5337859"/>
          </a:xfrm>
          <a:prstGeom prst="roundRect">
            <a:avLst>
              <a:gd name="adj" fmla="val 10282"/>
            </a:avLst>
          </a:prstGeom>
          <a:solidFill>
            <a:schemeClr val="bg1"/>
          </a:solidFill>
          <a:ln w="508000">
            <a:solidFill>
              <a:srgbClr val="73ADB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365760" tIns="137160" rIns="365760"/>
          <a:lstStyle/>
          <a:p>
            <a:pPr algn="ctr">
              <a:spcAft>
                <a:spcPts val="1200"/>
              </a:spcAft>
            </a:pP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Arial Bold" charset="0"/>
              </a:rPr>
              <a:t>Information Dependability Techniques</a:t>
            </a:r>
          </a:p>
        </p:txBody>
      </p:sp>
      <p:sp>
        <p:nvSpPr>
          <p:cNvPr id="98" name="Rounded Rectangle 4"/>
          <p:cNvSpPr>
            <a:spLocks noChangeArrowheads="1"/>
          </p:cNvSpPr>
          <p:nvPr/>
        </p:nvSpPr>
        <p:spPr bwMode="auto">
          <a:xfrm>
            <a:off x="240631" y="5534528"/>
            <a:ext cx="15098176" cy="10080812"/>
          </a:xfrm>
          <a:prstGeom prst="roundRect">
            <a:avLst>
              <a:gd name="adj" fmla="val 10282"/>
            </a:avLst>
          </a:prstGeom>
          <a:solidFill>
            <a:schemeClr val="bg1"/>
          </a:solidFill>
          <a:ln w="508000">
            <a:solidFill>
              <a:srgbClr val="73ADB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365760" tIns="137160" rIns="365760"/>
          <a:lstStyle/>
          <a:p>
            <a:pPr algn="ctr">
              <a:spcAft>
                <a:spcPts val="1200"/>
              </a:spcAft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 Bold" charset="0"/>
              </a:rPr>
              <a:t>Goals and Objectives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Arial Bold" charset="0"/>
            </a:endParaRPr>
          </a:p>
          <a:p>
            <a:pPr marL="339725" lvl="0" indent="-339725" defTabSz="457200" eaLnBrk="0" hangingPunct="0">
              <a:lnSpc>
                <a:spcPct val="97000"/>
              </a:lnSpc>
              <a:spcBef>
                <a:spcPts val="7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</a:pPr>
            <a:r>
              <a:rPr lang="en-US" sz="2800" kern="0" dirty="0" smtClean="0">
                <a:solidFill>
                  <a:srgbClr val="003399"/>
                </a:solidFill>
                <a:latin typeface="+mn-lt"/>
                <a:ea typeface="+mn-ea"/>
              </a:rPr>
              <a:t>Explores techniques for dependability and resilience and in instrumented cyber-physical spaces (ICPS).</a:t>
            </a:r>
          </a:p>
          <a:p>
            <a:pPr marL="339725" lvl="0" indent="-339725" defTabSz="457200" eaLnBrk="0" hangingPunct="0">
              <a:lnSpc>
                <a:spcPct val="97000"/>
              </a:lnSpc>
              <a:spcBef>
                <a:spcPts val="7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</a:pPr>
            <a:r>
              <a:rPr lang="en-US" sz="2800" kern="0" dirty="0" smtClean="0">
                <a:solidFill>
                  <a:srgbClr val="003399"/>
                </a:solidFill>
                <a:latin typeface="+mn-lt"/>
                <a:ea typeface="+mn-ea"/>
              </a:rPr>
              <a:t>Semantic foundations, cross-layer system architecture and adaptation services to improve dependability.</a:t>
            </a:r>
          </a:p>
          <a:p>
            <a:pPr marL="339725" lvl="0" indent="-339725" defTabSz="457200" eaLnBrk="0" hangingPunct="0">
              <a:lnSpc>
                <a:spcPct val="97000"/>
              </a:lnSpc>
              <a:spcBef>
                <a:spcPts val="7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</a:pPr>
            <a:r>
              <a:rPr lang="en-US" sz="2800" kern="0" dirty="0" smtClean="0">
                <a:solidFill>
                  <a:srgbClr val="003399"/>
                </a:solidFill>
                <a:latin typeface="+mn-lt"/>
                <a:ea typeface="+mn-ea"/>
              </a:rPr>
              <a:t>Reflective (observe-analyze-adapt) Architecture.</a:t>
            </a:r>
          </a:p>
          <a:p>
            <a:pPr lvl="0">
              <a:spcAft>
                <a:spcPts val="1200"/>
              </a:spcAft>
            </a:pPr>
            <a:r>
              <a:rPr lang="en-US" sz="4000" dirty="0">
                <a:solidFill>
                  <a:srgbClr val="73ADB2"/>
                </a:solidFill>
                <a:latin typeface="Arial Bold" charset="0"/>
              </a:rPr>
              <a:t> </a:t>
            </a:r>
            <a:r>
              <a:rPr lang="en-US" sz="4000" dirty="0" smtClean="0">
                <a:solidFill>
                  <a:srgbClr val="73ADB2"/>
                </a:solidFill>
                <a:latin typeface="Arial Bold" charset="0"/>
              </a:rPr>
              <a:t> </a:t>
            </a:r>
            <a:r>
              <a:rPr lang="en-US" sz="2800" dirty="0" smtClean="0"/>
              <a:t>Digital </a:t>
            </a:r>
            <a:r>
              <a:rPr lang="en-US" sz="2800" dirty="0"/>
              <a:t>state representation of ICPS guides a range of “safe” adaptations to achieve end-to-end </a:t>
            </a:r>
            <a:r>
              <a:rPr lang="en-US" sz="2800" b="1" i="1" dirty="0">
                <a:solidFill>
                  <a:srgbClr val="800080"/>
                </a:solidFill>
              </a:rPr>
              <a:t>infrastructure</a:t>
            </a:r>
            <a:r>
              <a:rPr lang="en-US" sz="2800" dirty="0"/>
              <a:t> and </a:t>
            </a:r>
            <a:r>
              <a:rPr lang="en-US" sz="2800" b="1" i="1" dirty="0">
                <a:solidFill>
                  <a:srgbClr val="800080"/>
                </a:solidFill>
              </a:rPr>
              <a:t>information</a:t>
            </a:r>
            <a:r>
              <a:rPr lang="en-US" sz="2800" dirty="0"/>
              <a:t> dependability</a:t>
            </a:r>
            <a:endParaRPr lang="en-US" sz="4000" dirty="0">
              <a:solidFill>
                <a:srgbClr val="73ADB2"/>
              </a:solidFill>
              <a:latin typeface="Arial Bold" charset="0"/>
            </a:endParaRPr>
          </a:p>
          <a:p>
            <a:pPr>
              <a:spcAft>
                <a:spcPts val="1200"/>
              </a:spcAft>
            </a:pPr>
            <a:endParaRPr lang="en-US" sz="3200" dirty="0" smtClean="0">
              <a:solidFill>
                <a:srgbClr val="000000"/>
              </a:solidFill>
              <a:latin typeface="Arial Bold" charset="0"/>
            </a:endParaRPr>
          </a:p>
          <a:p>
            <a:pPr>
              <a:spcAft>
                <a:spcPts val="1200"/>
              </a:spcAft>
            </a:pPr>
            <a:endParaRPr lang="en-US" sz="3200" dirty="0">
              <a:solidFill>
                <a:srgbClr val="000000"/>
              </a:solidFill>
              <a:latin typeface="Arial Bold" charset="0"/>
            </a:endParaRPr>
          </a:p>
        </p:txBody>
      </p:sp>
      <p:pic>
        <p:nvPicPr>
          <p:cNvPr id="99" name="Picture 117" descr="dcps fi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78557" y="10525397"/>
            <a:ext cx="10599243" cy="4717081"/>
          </a:xfrm>
          <a:prstGeom prst="rect">
            <a:avLst/>
          </a:prstGeom>
          <a:noFill/>
        </p:spPr>
      </p:pic>
      <p:sp>
        <p:nvSpPr>
          <p:cNvPr id="161" name="TextBox 160"/>
          <p:cNvSpPr txBox="1"/>
          <p:nvPr/>
        </p:nvSpPr>
        <p:spPr>
          <a:xfrm>
            <a:off x="28840871" y="6833934"/>
            <a:ext cx="43315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altLang="zh-CN" sz="1800" dirty="0" smtClean="0">
                <a:solidFill>
                  <a:srgbClr val="000000"/>
                </a:solidFill>
              </a:rPr>
              <a:t>Face Recognition is challenging in a resource-constrained environment.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altLang="zh-CN" sz="1800" dirty="0" smtClean="0"/>
              <a:t>Leverage heterogeneous context  information to improve performance of person identification and face clustering for surveillance applications.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altLang="zh-CN" sz="1800" dirty="0" smtClean="0"/>
              <a:t>Employ </a:t>
            </a:r>
            <a:r>
              <a:rPr lang="en-US" altLang="zh-CN" sz="1800" dirty="0" err="1" smtClean="0"/>
              <a:t>RelDC</a:t>
            </a:r>
            <a:r>
              <a:rPr lang="en-US" altLang="zh-CN" sz="1800" dirty="0" smtClean="0"/>
              <a:t> (a graph-based entity resolution framework) to integrate heterogeneous context features.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altLang="zh-CN" sz="1800" dirty="0" smtClean="0"/>
              <a:t>Integrate Human-in-the-loop to achieve high  quality results.</a:t>
            </a:r>
          </a:p>
        </p:txBody>
      </p:sp>
      <p:grpSp>
        <p:nvGrpSpPr>
          <p:cNvPr id="162" name="组合 100"/>
          <p:cNvGrpSpPr/>
          <p:nvPr/>
        </p:nvGrpSpPr>
        <p:grpSpPr>
          <a:xfrm>
            <a:off x="33060778" y="6729645"/>
            <a:ext cx="2088232" cy="3672408"/>
            <a:chOff x="5364088" y="1844824"/>
            <a:chExt cx="2088232" cy="3672408"/>
          </a:xfrm>
        </p:grpSpPr>
        <p:sp>
          <p:nvSpPr>
            <p:cNvPr id="163" name="Rectangle 6"/>
            <p:cNvSpPr/>
            <p:nvPr/>
          </p:nvSpPr>
          <p:spPr>
            <a:xfrm>
              <a:off x="5760132" y="1844824"/>
              <a:ext cx="1296144" cy="57606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Raw Sensor 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Data</a:t>
              </a:r>
            </a:p>
          </p:txBody>
        </p:sp>
        <p:grpSp>
          <p:nvGrpSpPr>
            <p:cNvPr id="164" name="Group 33"/>
            <p:cNvGrpSpPr/>
            <p:nvPr/>
          </p:nvGrpSpPr>
          <p:grpSpPr>
            <a:xfrm>
              <a:off x="5364088" y="2905780"/>
              <a:ext cx="2088232" cy="523220"/>
              <a:chOff x="3399656" y="133236"/>
              <a:chExt cx="2088232" cy="523220"/>
            </a:xfrm>
          </p:grpSpPr>
          <p:sp>
            <p:nvSpPr>
              <p:cNvPr id="172" name="Oval 8"/>
              <p:cNvSpPr/>
              <p:nvPr/>
            </p:nvSpPr>
            <p:spPr>
              <a:xfrm>
                <a:off x="3399656" y="152400"/>
                <a:ext cx="2088232" cy="504056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20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3615680" y="133236"/>
                <a:ext cx="175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Context-assisted Semantic Extraction</a:t>
                </a:r>
                <a:endParaRPr lang="en-US" sz="1400" b="1" dirty="0"/>
              </a:p>
            </p:txBody>
          </p:sp>
        </p:grpSp>
        <p:grpSp>
          <p:nvGrpSpPr>
            <p:cNvPr id="165" name="Group 33"/>
            <p:cNvGrpSpPr/>
            <p:nvPr/>
          </p:nvGrpSpPr>
          <p:grpSpPr>
            <a:xfrm>
              <a:off x="5364088" y="3933056"/>
              <a:ext cx="2088232" cy="504056"/>
              <a:chOff x="3399656" y="152400"/>
              <a:chExt cx="2088232" cy="504056"/>
            </a:xfrm>
          </p:grpSpPr>
          <p:sp>
            <p:nvSpPr>
              <p:cNvPr id="170" name="Oval 8"/>
              <p:cNvSpPr/>
              <p:nvPr/>
            </p:nvSpPr>
            <p:spPr>
              <a:xfrm>
                <a:off x="3399656" y="152400"/>
                <a:ext cx="2088232" cy="504056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20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3615680" y="257507"/>
                <a:ext cx="1752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Human-in-the-loop</a:t>
                </a:r>
                <a:endParaRPr lang="en-US" sz="1400" b="1" dirty="0"/>
              </a:p>
            </p:txBody>
          </p:sp>
        </p:grpSp>
        <p:sp>
          <p:nvSpPr>
            <p:cNvPr id="166" name="Rectangle 6"/>
            <p:cNvSpPr/>
            <p:nvPr/>
          </p:nvSpPr>
          <p:spPr>
            <a:xfrm>
              <a:off x="5760132" y="4941168"/>
              <a:ext cx="1296144" cy="57606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Reliable Semantics</a:t>
              </a:r>
            </a:p>
          </p:txBody>
        </p:sp>
        <p:sp>
          <p:nvSpPr>
            <p:cNvPr id="167" name="Right Arrow 38"/>
            <p:cNvSpPr/>
            <p:nvPr/>
          </p:nvSpPr>
          <p:spPr>
            <a:xfrm rot="5400000">
              <a:off x="6224550" y="2561270"/>
              <a:ext cx="360040" cy="223292"/>
            </a:xfrm>
            <a:prstGeom prst="rightArrow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8" name="Right Arrow 38"/>
            <p:cNvSpPr/>
            <p:nvPr/>
          </p:nvSpPr>
          <p:spPr>
            <a:xfrm rot="5400000">
              <a:off x="6224550" y="3569382"/>
              <a:ext cx="360040" cy="223292"/>
            </a:xfrm>
            <a:prstGeom prst="rightArrow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2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9" name="Right Arrow 38"/>
            <p:cNvSpPr/>
            <p:nvPr/>
          </p:nvSpPr>
          <p:spPr>
            <a:xfrm rot="5400000">
              <a:off x="6224550" y="4577494"/>
              <a:ext cx="360040" cy="223292"/>
            </a:xfrm>
            <a:prstGeom prst="rightArrow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2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28899853" y="6352673"/>
            <a:ext cx="543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000000"/>
                </a:solidFill>
              </a:rPr>
              <a:t>Context Assisted Semantic Information Extraction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6753561" y="6429949"/>
            <a:ext cx="543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</a:rPr>
              <a:t>Adaptive Actuation </a:t>
            </a:r>
            <a:r>
              <a:rPr lang="en-US" sz="1800" b="1" dirty="0" smtClean="0">
                <a:solidFill>
                  <a:srgbClr val="000000"/>
                </a:solidFill>
              </a:rPr>
              <a:t>of Devices for </a:t>
            </a:r>
            <a:r>
              <a:rPr lang="en-US" sz="1800" b="1" dirty="0">
                <a:solidFill>
                  <a:srgbClr val="000000"/>
                </a:solidFill>
              </a:rPr>
              <a:t>Event  </a:t>
            </a:r>
            <a:r>
              <a:rPr lang="en-US" sz="1800" b="1" dirty="0" smtClean="0">
                <a:solidFill>
                  <a:srgbClr val="000000"/>
                </a:solidFill>
              </a:rPr>
              <a:t>Detection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6600063" y="6890079"/>
            <a:ext cx="6554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Balance event capture vs. accuracy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Implemented </a:t>
            </a:r>
            <a:r>
              <a:rPr lang="en-US" sz="1800" dirty="0">
                <a:solidFill>
                  <a:srgbClr val="000000"/>
                </a:solidFill>
              </a:rPr>
              <a:t>a lightweight, real-time scheduler applied in zoom-enabled camera networks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Modeled as Partially Observable Markov Model(POMDP)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endParaRPr lang="en-US" altLang="zh-CN" sz="1800" dirty="0" smtClean="0"/>
          </a:p>
        </p:txBody>
      </p:sp>
      <p:sp>
        <p:nvSpPr>
          <p:cNvPr id="160" name="TextBox 159"/>
          <p:cNvSpPr txBox="1"/>
          <p:nvPr/>
        </p:nvSpPr>
        <p:spPr>
          <a:xfrm>
            <a:off x="29017881" y="13869517"/>
            <a:ext cx="8953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1945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Exploiting Mobility</a:t>
            </a:r>
          </a:p>
          <a:p>
            <a:pPr marL="571500" lvl="0" indent="-571500" defTabSz="219456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Event-driven mobile sensing where trajectory of mobile nodes is dictated by evolution of events in space/time. </a:t>
            </a:r>
          </a:p>
          <a:p>
            <a:pPr marL="571500" lvl="0" indent="-571500" defTabSz="219456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Compute trajectory for mobile nodes while balancing energy/latency tradeoffs.</a:t>
            </a:r>
          </a:p>
          <a:p>
            <a:pPr marL="571500" lvl="0" indent="-571500" defTabSz="219456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Formulated as a Dynamic Vehicle Routing Problem with Time Window (DVRPTW) </a:t>
            </a:r>
          </a:p>
        </p:txBody>
      </p:sp>
      <p:pic>
        <p:nvPicPr>
          <p:cNvPr id="182" name="Picture 3" descr="C:\Users\Liyan\Documents\PI_framework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921869" y="18051713"/>
            <a:ext cx="5582653" cy="4556042"/>
          </a:xfrm>
          <a:prstGeom prst="rect">
            <a:avLst/>
          </a:prstGeom>
          <a:noFill/>
        </p:spPr>
      </p:pic>
      <p:pic>
        <p:nvPicPr>
          <p:cNvPr id="186" name="Picture 4" descr="C:\Users\Liyan\Documents\video_context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589411" y="18136393"/>
            <a:ext cx="7459578" cy="4417086"/>
          </a:xfrm>
          <a:prstGeom prst="rect">
            <a:avLst/>
          </a:prstGeom>
          <a:noFill/>
        </p:spPr>
      </p:pic>
      <p:sp>
        <p:nvSpPr>
          <p:cNvPr id="187" name="TextBox 186"/>
          <p:cNvSpPr txBox="1"/>
          <p:nvPr/>
        </p:nvSpPr>
        <p:spPr>
          <a:xfrm>
            <a:off x="30053546" y="17614232"/>
            <a:ext cx="1949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Framework</a:t>
            </a:r>
            <a:endParaRPr lang="zh-CN" altLang="en-US" sz="2800" dirty="0"/>
          </a:p>
        </p:txBody>
      </p:sp>
      <p:sp>
        <p:nvSpPr>
          <p:cNvPr id="188" name="TextBox 187"/>
          <p:cNvSpPr txBox="1"/>
          <p:nvPr/>
        </p:nvSpPr>
        <p:spPr>
          <a:xfrm>
            <a:off x="38533135" y="17734549"/>
            <a:ext cx="266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Example</a:t>
            </a:r>
            <a:endParaRPr lang="zh-CN" altLang="en-US" sz="2800" dirty="0"/>
          </a:p>
        </p:txBody>
      </p:sp>
      <p:sp>
        <p:nvSpPr>
          <p:cNvPr id="189" name="TextBox 188"/>
          <p:cNvSpPr txBox="1"/>
          <p:nvPr/>
        </p:nvSpPr>
        <p:spPr>
          <a:xfrm>
            <a:off x="33046737" y="17309431"/>
            <a:ext cx="740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Context-assisted Person Identification for Videos</a:t>
            </a:r>
            <a:endParaRPr lang="en-US" altLang="zh-CN" sz="2800" b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33121600" y="21424900"/>
            <a:ext cx="2781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Use </a:t>
            </a:r>
            <a:r>
              <a:rPr lang="en-US" altLang="zh-CN" sz="1600" b="1" dirty="0" err="1" smtClean="0"/>
              <a:t>RelDC</a:t>
            </a:r>
            <a:r>
              <a:rPr lang="en-US" altLang="zh-CN" sz="1600" b="1" dirty="0" smtClean="0"/>
              <a:t> (relation-based data cleaning) to integrate facial and context features </a:t>
            </a:r>
          </a:p>
          <a:p>
            <a:r>
              <a:rPr lang="en-US" altLang="zh-CN" sz="1600" b="1" dirty="0" smtClean="0"/>
              <a:t>for improved results.</a:t>
            </a:r>
            <a:endParaRPr lang="zh-CN" altLang="en-US" sz="1600" b="1" dirty="0"/>
          </a:p>
        </p:txBody>
      </p:sp>
      <p:sp>
        <p:nvSpPr>
          <p:cNvPr id="191" name="椭圆形标注 125"/>
          <p:cNvSpPr/>
          <p:nvPr/>
        </p:nvSpPr>
        <p:spPr>
          <a:xfrm>
            <a:off x="40747949" y="17602199"/>
            <a:ext cx="1443885" cy="929857"/>
          </a:xfrm>
          <a:prstGeom prst="wedgeEllipseCallout">
            <a:avLst>
              <a:gd name="adj1" fmla="val -46590"/>
              <a:gd name="adj2" fmla="val 64722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Only one face detected!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93" name="矩形 130"/>
          <p:cNvSpPr/>
          <p:nvPr/>
        </p:nvSpPr>
        <p:spPr>
          <a:xfrm>
            <a:off x="33134300" y="21247100"/>
            <a:ext cx="2501900" cy="13144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椭圆形标注 126"/>
          <p:cNvSpPr/>
          <p:nvPr/>
        </p:nvSpPr>
        <p:spPr>
          <a:xfrm>
            <a:off x="41546758" y="21570617"/>
            <a:ext cx="1718797" cy="1037138"/>
          </a:xfrm>
          <a:prstGeom prst="wedgeEllipseCallout">
            <a:avLst>
              <a:gd name="adj1" fmla="val -76689"/>
              <a:gd name="adj2" fmla="val -68612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194" name="矩形 122"/>
          <p:cNvSpPr/>
          <p:nvPr/>
        </p:nvSpPr>
        <p:spPr>
          <a:xfrm>
            <a:off x="29894463" y="17373601"/>
            <a:ext cx="13379116" cy="531795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TextBox 191"/>
          <p:cNvSpPr txBox="1"/>
          <p:nvPr/>
        </p:nvSpPr>
        <p:spPr>
          <a:xfrm>
            <a:off x="41681399" y="21621750"/>
            <a:ext cx="1606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Context features can help to identify entities in the eight frames.</a:t>
            </a:r>
            <a:endParaRPr lang="zh-CN" altLang="en-US" sz="1400" dirty="0"/>
          </a:p>
        </p:txBody>
      </p:sp>
      <p:pic>
        <p:nvPicPr>
          <p:cNvPr id="196" name="Picture 8" descr="C:\Users\Liyan\Documents\context_feat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998484" y="23148757"/>
            <a:ext cx="6978315" cy="4385125"/>
          </a:xfrm>
          <a:prstGeom prst="rect">
            <a:avLst/>
          </a:prstGeom>
          <a:noFill/>
        </p:spPr>
      </p:pic>
      <p:pic>
        <p:nvPicPr>
          <p:cNvPr id="197" name="Picture 2" descr="C:\Users\Liyan\Documents\image_context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0247390" y="23568749"/>
            <a:ext cx="5360669" cy="3863250"/>
          </a:xfrm>
          <a:prstGeom prst="rect">
            <a:avLst/>
          </a:prstGeom>
          <a:noFill/>
        </p:spPr>
      </p:pic>
      <p:sp>
        <p:nvSpPr>
          <p:cNvPr id="198" name="矩形 119"/>
          <p:cNvSpPr/>
          <p:nvPr/>
        </p:nvSpPr>
        <p:spPr>
          <a:xfrm>
            <a:off x="29910505" y="22787810"/>
            <a:ext cx="13379116" cy="471637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TextBox 198"/>
          <p:cNvSpPr txBox="1"/>
          <p:nvPr/>
        </p:nvSpPr>
        <p:spPr>
          <a:xfrm>
            <a:off x="33391642" y="22755691"/>
            <a:ext cx="7403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Context-assisted Face Clustering for Images</a:t>
            </a:r>
            <a:endParaRPr lang="en-US" altLang="zh-CN" sz="2800" b="1" dirty="0"/>
          </a:p>
        </p:txBody>
      </p:sp>
      <p:sp>
        <p:nvSpPr>
          <p:cNvPr id="200" name="TextBox 199"/>
          <p:cNvSpPr txBox="1"/>
          <p:nvPr/>
        </p:nvSpPr>
        <p:spPr>
          <a:xfrm>
            <a:off x="31771388" y="23156779"/>
            <a:ext cx="1949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Framework</a:t>
            </a:r>
            <a:endParaRPr lang="zh-CN" altLang="en-US" sz="2800" dirty="0"/>
          </a:p>
        </p:txBody>
      </p:sp>
      <p:sp>
        <p:nvSpPr>
          <p:cNvPr id="201" name="TextBox 200"/>
          <p:cNvSpPr txBox="1"/>
          <p:nvPr/>
        </p:nvSpPr>
        <p:spPr>
          <a:xfrm>
            <a:off x="40551100" y="24980900"/>
            <a:ext cx="2774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Developed Context –assisted framework to integrate multiple context features to improve face clustering results. </a:t>
            </a:r>
            <a:endParaRPr lang="zh-CN" altLang="en-US" sz="1600" b="1" dirty="0"/>
          </a:p>
        </p:txBody>
      </p:sp>
      <p:sp>
        <p:nvSpPr>
          <p:cNvPr id="202" name="矩形 129"/>
          <p:cNvSpPr/>
          <p:nvPr/>
        </p:nvSpPr>
        <p:spPr>
          <a:xfrm>
            <a:off x="40487600" y="25012650"/>
            <a:ext cx="2832100" cy="102641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4" name="Picture 11" descr="C:\Users\Liyan\Documents\humanloop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996962" y="27917306"/>
            <a:ext cx="12833131" cy="2752827"/>
          </a:xfrm>
          <a:prstGeom prst="rect">
            <a:avLst/>
          </a:prstGeom>
          <a:noFill/>
        </p:spPr>
      </p:pic>
      <p:sp>
        <p:nvSpPr>
          <p:cNvPr id="205" name="TextBox 204"/>
          <p:cNvSpPr txBox="1"/>
          <p:nvPr/>
        </p:nvSpPr>
        <p:spPr>
          <a:xfrm>
            <a:off x="34873323" y="27521747"/>
            <a:ext cx="5297214" cy="579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Human-In-The-Loop</a:t>
            </a:r>
            <a:endParaRPr lang="zh-CN" altLang="en-US" sz="2800" b="1" dirty="0"/>
          </a:p>
        </p:txBody>
      </p:sp>
      <p:sp>
        <p:nvSpPr>
          <p:cNvPr id="206" name="矩形 123"/>
          <p:cNvSpPr/>
          <p:nvPr/>
        </p:nvSpPr>
        <p:spPr>
          <a:xfrm>
            <a:off x="29886442" y="27600443"/>
            <a:ext cx="13379115" cy="3200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TextBox 206"/>
          <p:cNvSpPr txBox="1"/>
          <p:nvPr/>
        </p:nvSpPr>
        <p:spPr>
          <a:xfrm>
            <a:off x="30175200" y="29965651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We leverage human-in-the-loop to further improve data quality through iterative clustering and user feedback.</a:t>
            </a:r>
            <a:endParaRPr lang="zh-CN" altLang="en-US" sz="1600" b="1" dirty="0"/>
          </a:p>
        </p:txBody>
      </p:sp>
      <p:sp>
        <p:nvSpPr>
          <p:cNvPr id="208" name="矩形 133"/>
          <p:cNvSpPr/>
          <p:nvPr/>
        </p:nvSpPr>
        <p:spPr>
          <a:xfrm>
            <a:off x="30175200" y="29914850"/>
            <a:ext cx="3436883" cy="8191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5" name="Picture 4" descr="ptzdoor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5119690" y="8363961"/>
            <a:ext cx="4766714" cy="1886293"/>
          </a:xfrm>
          <a:prstGeom prst="rect">
            <a:avLst/>
          </a:prstGeom>
        </p:spPr>
      </p:pic>
      <p:pic>
        <p:nvPicPr>
          <p:cNvPr id="146" name="Picture 6" descr="pomdptransition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9877208" y="8253294"/>
            <a:ext cx="3533553" cy="2151361"/>
          </a:xfrm>
          <a:prstGeom prst="rect">
            <a:avLst/>
          </a:prstGeom>
        </p:spPr>
      </p:pic>
      <p:pic>
        <p:nvPicPr>
          <p:cNvPr id="147" name="Picture 1" descr="C:\Users\gene\AppData\Roaming\Tencent\Users\570696189\QQ\WinTemp\RichOle\X1W%M3O$IW%EF7C5LC4E)P4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164" y="21400418"/>
            <a:ext cx="7164689" cy="435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" name="TextBox 286"/>
          <p:cNvSpPr txBox="1"/>
          <p:nvPr/>
        </p:nvSpPr>
        <p:spPr>
          <a:xfrm>
            <a:off x="24551078" y="26555632"/>
            <a:ext cx="4252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Question: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Which route should a flow take, so that the </a:t>
            </a:r>
            <a:r>
              <a:rPr lang="en-US" sz="2400" dirty="0" err="1">
                <a:solidFill>
                  <a:schemeClr val="tx1"/>
                </a:solidFill>
              </a:rPr>
              <a:t>QoS</a:t>
            </a:r>
            <a:r>
              <a:rPr lang="en-US" sz="2400" dirty="0">
                <a:solidFill>
                  <a:schemeClr val="tx1"/>
                </a:solidFill>
              </a:rPr>
              <a:t> requirements of this flow is fulfilled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Which route should all flows take, so that the </a:t>
            </a:r>
            <a:r>
              <a:rPr lang="en-US" sz="2400" dirty="0" err="1" smtClean="0">
                <a:solidFill>
                  <a:schemeClr val="tx1"/>
                </a:solidFill>
              </a:rPr>
              <a:t>QoS</a:t>
            </a:r>
            <a:r>
              <a:rPr lang="en-US" sz="2400" dirty="0" smtClean="0">
                <a:solidFill>
                  <a:schemeClr val="tx1"/>
                </a:solidFill>
              </a:rPr>
              <a:t> requirements of all flows can be fulfilled best?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88" name="Group 287"/>
          <p:cNvGrpSpPr/>
          <p:nvPr/>
        </p:nvGrpSpPr>
        <p:grpSpPr>
          <a:xfrm>
            <a:off x="18563041" y="26013057"/>
            <a:ext cx="5507949" cy="4045572"/>
            <a:chOff x="5166239" y="1709282"/>
            <a:chExt cx="3653036" cy="2647183"/>
          </a:xfrm>
        </p:grpSpPr>
        <p:grpSp>
          <p:nvGrpSpPr>
            <p:cNvPr id="289" name="Group 288"/>
            <p:cNvGrpSpPr/>
            <p:nvPr/>
          </p:nvGrpSpPr>
          <p:grpSpPr>
            <a:xfrm>
              <a:off x="5560908" y="2835634"/>
              <a:ext cx="3258367" cy="1520831"/>
              <a:chOff x="5819347" y="2880365"/>
              <a:chExt cx="4440269" cy="3184929"/>
            </a:xfrm>
            <a:scene3d>
              <a:camera prst="orthographicFront">
                <a:rot lat="17999990" lon="0" rev="0"/>
              </a:camera>
              <a:lightRig rig="threePt" dir="t"/>
            </a:scene3d>
          </p:grpSpPr>
          <p:sp>
            <p:nvSpPr>
              <p:cNvPr id="298" name="椭圆 3"/>
              <p:cNvSpPr/>
              <p:nvPr/>
            </p:nvSpPr>
            <p:spPr>
              <a:xfrm>
                <a:off x="7865732" y="4491564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9" name="椭圆 4"/>
              <p:cNvSpPr/>
              <p:nvPr/>
            </p:nvSpPr>
            <p:spPr>
              <a:xfrm>
                <a:off x="6707401" y="4454094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0" name="椭圆 5"/>
              <p:cNvSpPr/>
              <p:nvPr/>
            </p:nvSpPr>
            <p:spPr>
              <a:xfrm>
                <a:off x="8908230" y="4491564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椭圆 6"/>
              <p:cNvSpPr/>
              <p:nvPr/>
            </p:nvSpPr>
            <p:spPr>
              <a:xfrm>
                <a:off x="8367675" y="3854578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2" name="椭圆 7"/>
              <p:cNvSpPr/>
              <p:nvPr/>
            </p:nvSpPr>
            <p:spPr>
              <a:xfrm>
                <a:off x="7325177" y="5315899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3" name="椭圆 8"/>
              <p:cNvSpPr/>
              <p:nvPr/>
            </p:nvSpPr>
            <p:spPr>
              <a:xfrm>
                <a:off x="7175417" y="3854578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4" name="椭圆 9"/>
              <p:cNvSpPr/>
              <p:nvPr/>
            </p:nvSpPr>
            <p:spPr>
              <a:xfrm>
                <a:off x="8539611" y="5315899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5" name="椭圆 10"/>
              <p:cNvSpPr/>
              <p:nvPr/>
            </p:nvSpPr>
            <p:spPr>
              <a:xfrm>
                <a:off x="6089624" y="3479881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306" name="椭圆 20"/>
              <p:cNvSpPr/>
              <p:nvPr/>
            </p:nvSpPr>
            <p:spPr>
              <a:xfrm>
                <a:off x="6784623" y="3217593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7" name="椭圆 21"/>
              <p:cNvSpPr/>
              <p:nvPr/>
            </p:nvSpPr>
            <p:spPr>
              <a:xfrm>
                <a:off x="9101284" y="4079397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8" name="椭圆 22"/>
              <p:cNvSpPr/>
              <p:nvPr/>
            </p:nvSpPr>
            <p:spPr>
              <a:xfrm>
                <a:off x="9024063" y="4941201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9" name="椭圆 23"/>
              <p:cNvSpPr/>
              <p:nvPr/>
            </p:nvSpPr>
            <p:spPr>
              <a:xfrm>
                <a:off x="8020176" y="3255062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0" name="椭圆 24"/>
              <p:cNvSpPr/>
              <p:nvPr/>
            </p:nvSpPr>
            <p:spPr>
              <a:xfrm>
                <a:off x="9873505" y="2880365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1" name="椭圆 25"/>
              <p:cNvSpPr/>
              <p:nvPr/>
            </p:nvSpPr>
            <p:spPr>
              <a:xfrm>
                <a:off x="8793741" y="3542310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2" name="椭圆 26"/>
              <p:cNvSpPr/>
              <p:nvPr/>
            </p:nvSpPr>
            <p:spPr>
              <a:xfrm>
                <a:off x="9526006" y="5278429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3" name="椭圆 27"/>
              <p:cNvSpPr/>
              <p:nvPr/>
            </p:nvSpPr>
            <p:spPr>
              <a:xfrm>
                <a:off x="9834894" y="3667230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4" name="椭圆 28"/>
              <p:cNvSpPr/>
              <p:nvPr/>
            </p:nvSpPr>
            <p:spPr>
              <a:xfrm>
                <a:off x="7634065" y="5765535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5" name="椭圆 29"/>
              <p:cNvSpPr/>
              <p:nvPr/>
            </p:nvSpPr>
            <p:spPr>
              <a:xfrm>
                <a:off x="8097398" y="5765535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6" name="椭圆 30"/>
              <p:cNvSpPr/>
              <p:nvPr/>
            </p:nvSpPr>
            <p:spPr>
              <a:xfrm>
                <a:off x="9139896" y="3142653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7" name="椭圆 31"/>
              <p:cNvSpPr/>
              <p:nvPr/>
            </p:nvSpPr>
            <p:spPr>
              <a:xfrm>
                <a:off x="9487395" y="4454094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8" name="椭圆 32"/>
              <p:cNvSpPr/>
              <p:nvPr/>
            </p:nvSpPr>
            <p:spPr>
              <a:xfrm>
                <a:off x="8946840" y="5653126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9" name="椭圆 33"/>
              <p:cNvSpPr/>
              <p:nvPr/>
            </p:nvSpPr>
            <p:spPr>
              <a:xfrm>
                <a:off x="6205458" y="5840475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0" name="椭圆 34"/>
              <p:cNvSpPr/>
              <p:nvPr/>
            </p:nvSpPr>
            <p:spPr>
              <a:xfrm>
                <a:off x="10027950" y="5016141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1" name="椭圆 36"/>
              <p:cNvSpPr/>
              <p:nvPr/>
            </p:nvSpPr>
            <p:spPr>
              <a:xfrm>
                <a:off x="6707401" y="5053610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2" name="椭圆 37"/>
              <p:cNvSpPr/>
              <p:nvPr/>
            </p:nvSpPr>
            <p:spPr>
              <a:xfrm>
                <a:off x="6784623" y="5765535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椭圆 38"/>
              <p:cNvSpPr/>
              <p:nvPr/>
            </p:nvSpPr>
            <p:spPr>
              <a:xfrm>
                <a:off x="6205458" y="5353369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4" name="椭圆 40"/>
              <p:cNvSpPr/>
              <p:nvPr/>
            </p:nvSpPr>
            <p:spPr>
              <a:xfrm>
                <a:off x="6012402" y="4529034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 dirty="0"/>
              </a:p>
            </p:txBody>
          </p:sp>
          <p:sp>
            <p:nvSpPr>
              <p:cNvPr id="325" name="椭圆 41"/>
              <p:cNvSpPr/>
              <p:nvPr/>
            </p:nvSpPr>
            <p:spPr>
              <a:xfrm>
                <a:off x="7518233" y="3180123"/>
                <a:ext cx="231666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26" name="直接连接符 44"/>
              <p:cNvCxnSpPr>
                <a:stCxn id="299" idx="6"/>
                <a:endCxn id="298" idx="2"/>
              </p:cNvCxnSpPr>
              <p:nvPr/>
            </p:nvCxnSpPr>
            <p:spPr>
              <a:xfrm>
                <a:off x="6939067" y="4566504"/>
                <a:ext cx="926665" cy="37470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直接连接符 46"/>
              <p:cNvCxnSpPr>
                <a:stCxn id="298" idx="0"/>
                <a:endCxn id="303" idx="5"/>
              </p:cNvCxnSpPr>
              <p:nvPr/>
            </p:nvCxnSpPr>
            <p:spPr>
              <a:xfrm flipH="1" flipV="1">
                <a:off x="7373157" y="4046473"/>
                <a:ext cx="608409" cy="445092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直接连接符 48"/>
              <p:cNvCxnSpPr>
                <a:stCxn id="298" idx="7"/>
                <a:endCxn id="301" idx="3"/>
              </p:cNvCxnSpPr>
              <p:nvPr/>
            </p:nvCxnSpPr>
            <p:spPr>
              <a:xfrm flipV="1">
                <a:off x="8063471" y="4046473"/>
                <a:ext cx="338131" cy="478015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直接连接符 50"/>
              <p:cNvCxnSpPr>
                <a:stCxn id="298" idx="6"/>
                <a:endCxn id="300" idx="2"/>
              </p:cNvCxnSpPr>
              <p:nvPr/>
            </p:nvCxnSpPr>
            <p:spPr>
              <a:xfrm>
                <a:off x="8097398" y="4603974"/>
                <a:ext cx="810832" cy="0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直接连接符 52"/>
              <p:cNvCxnSpPr>
                <a:stCxn id="298" idx="4"/>
                <a:endCxn id="302" idx="7"/>
              </p:cNvCxnSpPr>
              <p:nvPr/>
            </p:nvCxnSpPr>
            <p:spPr>
              <a:xfrm flipH="1">
                <a:off x="7522917" y="4716383"/>
                <a:ext cx="458648" cy="632440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直接连接符 54"/>
              <p:cNvCxnSpPr>
                <a:stCxn id="298" idx="5"/>
                <a:endCxn id="304" idx="0"/>
              </p:cNvCxnSpPr>
              <p:nvPr/>
            </p:nvCxnSpPr>
            <p:spPr>
              <a:xfrm>
                <a:off x="8063471" y="4683459"/>
                <a:ext cx="591973" cy="632440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直接连接符 58"/>
              <p:cNvCxnSpPr>
                <a:stCxn id="325" idx="4"/>
                <a:endCxn id="303" idx="0"/>
              </p:cNvCxnSpPr>
              <p:nvPr/>
            </p:nvCxnSpPr>
            <p:spPr>
              <a:xfrm flipH="1">
                <a:off x="7291251" y="3404942"/>
                <a:ext cx="342815" cy="449636"/>
              </a:xfrm>
              <a:prstGeom prst="line">
                <a:avLst/>
              </a:prstGeom>
              <a:no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直接连接符 60"/>
              <p:cNvCxnSpPr>
                <a:stCxn id="306" idx="4"/>
                <a:endCxn id="303" idx="0"/>
              </p:cNvCxnSpPr>
              <p:nvPr/>
            </p:nvCxnSpPr>
            <p:spPr>
              <a:xfrm>
                <a:off x="6900456" y="3442411"/>
                <a:ext cx="390795" cy="412167"/>
              </a:xfrm>
              <a:prstGeom prst="line">
                <a:avLst/>
              </a:prstGeom>
              <a:no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直接连接符 66"/>
              <p:cNvCxnSpPr>
                <a:stCxn id="324" idx="6"/>
                <a:endCxn id="299" idx="3"/>
              </p:cNvCxnSpPr>
              <p:nvPr/>
            </p:nvCxnSpPr>
            <p:spPr>
              <a:xfrm>
                <a:off x="6244068" y="4641443"/>
                <a:ext cx="497259" cy="4546"/>
              </a:xfrm>
              <a:prstGeom prst="line">
                <a:avLst/>
              </a:prstGeom>
              <a:no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接连接符 68"/>
              <p:cNvCxnSpPr>
                <a:stCxn id="299" idx="4"/>
                <a:endCxn id="321" idx="0"/>
              </p:cNvCxnSpPr>
              <p:nvPr/>
            </p:nvCxnSpPr>
            <p:spPr>
              <a:xfrm>
                <a:off x="6823234" y="4678913"/>
                <a:ext cx="0" cy="374697"/>
              </a:xfrm>
              <a:prstGeom prst="line">
                <a:avLst/>
              </a:prstGeom>
              <a:no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72"/>
              <p:cNvCxnSpPr>
                <a:stCxn id="376" idx="4"/>
                <a:endCxn id="324" idx="0"/>
              </p:cNvCxnSpPr>
              <p:nvPr/>
            </p:nvCxnSpPr>
            <p:spPr>
              <a:xfrm>
                <a:off x="5954485" y="4154337"/>
                <a:ext cx="173750" cy="374697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74"/>
              <p:cNvCxnSpPr>
                <a:stCxn id="309" idx="4"/>
                <a:endCxn id="301" idx="1"/>
              </p:cNvCxnSpPr>
              <p:nvPr/>
            </p:nvCxnSpPr>
            <p:spPr>
              <a:xfrm>
                <a:off x="8136009" y="3479881"/>
                <a:ext cx="265593" cy="407622"/>
              </a:xfrm>
              <a:prstGeom prst="line">
                <a:avLst/>
              </a:prstGeom>
              <a:no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接连接符 76"/>
              <p:cNvCxnSpPr>
                <a:stCxn id="301" idx="7"/>
                <a:endCxn id="311" idx="3"/>
              </p:cNvCxnSpPr>
              <p:nvPr/>
            </p:nvCxnSpPr>
            <p:spPr>
              <a:xfrm flipV="1">
                <a:off x="8565415" y="3734204"/>
                <a:ext cx="262253" cy="153299"/>
              </a:xfrm>
              <a:prstGeom prst="line">
                <a:avLst/>
              </a:prstGeom>
              <a:no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接连接符 78"/>
              <p:cNvCxnSpPr>
                <a:stCxn id="301" idx="6"/>
                <a:endCxn id="307" idx="1"/>
              </p:cNvCxnSpPr>
              <p:nvPr/>
            </p:nvCxnSpPr>
            <p:spPr>
              <a:xfrm>
                <a:off x="8599341" y="3966988"/>
                <a:ext cx="535870" cy="145334"/>
              </a:xfrm>
              <a:prstGeom prst="line">
                <a:avLst/>
              </a:prstGeom>
              <a:no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直接连接符 80"/>
              <p:cNvCxnSpPr>
                <a:stCxn id="300" idx="6"/>
                <a:endCxn id="307" idx="4"/>
              </p:cNvCxnSpPr>
              <p:nvPr/>
            </p:nvCxnSpPr>
            <p:spPr>
              <a:xfrm flipV="1">
                <a:off x="9139896" y="4304215"/>
                <a:ext cx="77222" cy="299758"/>
              </a:xfrm>
              <a:prstGeom prst="line">
                <a:avLst/>
              </a:prstGeom>
              <a:no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接连接符 82"/>
              <p:cNvCxnSpPr>
                <a:stCxn id="300" idx="6"/>
                <a:endCxn id="317" idx="3"/>
              </p:cNvCxnSpPr>
              <p:nvPr/>
            </p:nvCxnSpPr>
            <p:spPr>
              <a:xfrm>
                <a:off x="9139896" y="4603974"/>
                <a:ext cx="381426" cy="42016"/>
              </a:xfrm>
              <a:prstGeom prst="line">
                <a:avLst/>
              </a:prstGeom>
              <a:no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接连接符 84"/>
              <p:cNvCxnSpPr>
                <a:stCxn id="300" idx="4"/>
                <a:endCxn id="308" idx="0"/>
              </p:cNvCxnSpPr>
              <p:nvPr/>
            </p:nvCxnSpPr>
            <p:spPr>
              <a:xfrm>
                <a:off x="9024063" y="4716383"/>
                <a:ext cx="115833" cy="224819"/>
              </a:xfrm>
              <a:prstGeom prst="line">
                <a:avLst/>
              </a:prstGeom>
              <a:no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接连接符 86"/>
              <p:cNvCxnSpPr>
                <a:stCxn id="304" idx="6"/>
                <a:endCxn id="308" idx="3"/>
              </p:cNvCxnSpPr>
              <p:nvPr/>
            </p:nvCxnSpPr>
            <p:spPr>
              <a:xfrm flipV="1">
                <a:off x="8771277" y="5133095"/>
                <a:ext cx="286712" cy="295213"/>
              </a:xfrm>
              <a:prstGeom prst="line">
                <a:avLst/>
              </a:prstGeom>
              <a:no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直接连接符 88"/>
              <p:cNvCxnSpPr>
                <a:stCxn id="304" idx="5"/>
                <a:endCxn id="318" idx="1"/>
              </p:cNvCxnSpPr>
              <p:nvPr/>
            </p:nvCxnSpPr>
            <p:spPr>
              <a:xfrm>
                <a:off x="8737350" y="5507793"/>
                <a:ext cx="243417" cy="178257"/>
              </a:xfrm>
              <a:prstGeom prst="line">
                <a:avLst/>
              </a:prstGeom>
              <a:no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直接连接符 90"/>
              <p:cNvCxnSpPr>
                <a:stCxn id="315" idx="6"/>
                <a:endCxn id="304" idx="2"/>
              </p:cNvCxnSpPr>
              <p:nvPr/>
            </p:nvCxnSpPr>
            <p:spPr>
              <a:xfrm flipV="1">
                <a:off x="8329064" y="5428308"/>
                <a:ext cx="210547" cy="449636"/>
              </a:xfrm>
              <a:prstGeom prst="line">
                <a:avLst/>
              </a:prstGeom>
              <a:no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直接连接符 92"/>
              <p:cNvCxnSpPr>
                <a:stCxn id="302" idx="5"/>
                <a:endCxn id="314" idx="1"/>
              </p:cNvCxnSpPr>
              <p:nvPr/>
            </p:nvCxnSpPr>
            <p:spPr>
              <a:xfrm>
                <a:off x="7522917" y="5507793"/>
                <a:ext cx="145076" cy="290666"/>
              </a:xfrm>
              <a:prstGeom prst="line">
                <a:avLst/>
              </a:prstGeom>
              <a:no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直接连接符 94"/>
              <p:cNvCxnSpPr>
                <a:stCxn id="322" idx="7"/>
                <a:endCxn id="302" idx="3"/>
              </p:cNvCxnSpPr>
              <p:nvPr/>
            </p:nvCxnSpPr>
            <p:spPr>
              <a:xfrm flipV="1">
                <a:off x="6982362" y="5507793"/>
                <a:ext cx="376742" cy="290666"/>
              </a:xfrm>
              <a:prstGeom prst="line">
                <a:avLst/>
              </a:prstGeom>
              <a:no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直接连接符 96"/>
              <p:cNvCxnSpPr>
                <a:stCxn id="321" idx="4"/>
                <a:endCxn id="322" idx="0"/>
              </p:cNvCxnSpPr>
              <p:nvPr/>
            </p:nvCxnSpPr>
            <p:spPr>
              <a:xfrm>
                <a:off x="6823234" y="5278429"/>
                <a:ext cx="77222" cy="487107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直接连接符 98"/>
              <p:cNvCxnSpPr>
                <a:stCxn id="323" idx="7"/>
                <a:endCxn id="321" idx="2"/>
              </p:cNvCxnSpPr>
              <p:nvPr/>
            </p:nvCxnSpPr>
            <p:spPr>
              <a:xfrm flipV="1">
                <a:off x="6403197" y="5166019"/>
                <a:ext cx="304204" cy="220273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直接连接符 100"/>
              <p:cNvCxnSpPr>
                <a:stCxn id="324" idx="5"/>
                <a:endCxn id="323" idx="2"/>
              </p:cNvCxnSpPr>
              <p:nvPr/>
            </p:nvCxnSpPr>
            <p:spPr>
              <a:xfrm flipH="1">
                <a:off x="6205458" y="4720928"/>
                <a:ext cx="4684" cy="744849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直接连接符 102"/>
              <p:cNvCxnSpPr>
                <a:stCxn id="299" idx="7"/>
                <a:endCxn id="303" idx="3"/>
              </p:cNvCxnSpPr>
              <p:nvPr/>
            </p:nvCxnSpPr>
            <p:spPr>
              <a:xfrm flipV="1">
                <a:off x="6905140" y="4046473"/>
                <a:ext cx="304204" cy="440546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直接连接符 104"/>
              <p:cNvCxnSpPr>
                <a:stCxn id="303" idx="6"/>
                <a:endCxn id="301" idx="2"/>
              </p:cNvCxnSpPr>
              <p:nvPr/>
            </p:nvCxnSpPr>
            <p:spPr>
              <a:xfrm>
                <a:off x="7407084" y="3966988"/>
                <a:ext cx="960591" cy="0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直接连接符 106"/>
              <p:cNvCxnSpPr>
                <a:stCxn id="301" idx="5"/>
              </p:cNvCxnSpPr>
              <p:nvPr/>
            </p:nvCxnSpPr>
            <p:spPr>
              <a:xfrm>
                <a:off x="8565415" y="4046473"/>
                <a:ext cx="420037" cy="520031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直接连接符 108"/>
              <p:cNvCxnSpPr>
                <a:stCxn id="300" idx="3"/>
                <a:endCxn id="304" idx="7"/>
              </p:cNvCxnSpPr>
              <p:nvPr/>
            </p:nvCxnSpPr>
            <p:spPr>
              <a:xfrm flipH="1">
                <a:off x="8737350" y="4683459"/>
                <a:ext cx="204807" cy="665364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直接连接符 110"/>
              <p:cNvCxnSpPr>
                <a:stCxn id="302" idx="6"/>
                <a:endCxn id="304" idx="2"/>
              </p:cNvCxnSpPr>
              <p:nvPr/>
            </p:nvCxnSpPr>
            <p:spPr>
              <a:xfrm>
                <a:off x="7556844" y="5428308"/>
                <a:ext cx="982767" cy="0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直接连接符 112"/>
              <p:cNvCxnSpPr>
                <a:stCxn id="299" idx="5"/>
                <a:endCxn id="302" idx="1"/>
              </p:cNvCxnSpPr>
              <p:nvPr/>
            </p:nvCxnSpPr>
            <p:spPr>
              <a:xfrm>
                <a:off x="6905140" y="4645989"/>
                <a:ext cx="453964" cy="702834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直接连接符 116"/>
              <p:cNvCxnSpPr>
                <a:stCxn id="316" idx="7"/>
                <a:endCxn id="310" idx="3"/>
              </p:cNvCxnSpPr>
              <p:nvPr/>
            </p:nvCxnSpPr>
            <p:spPr>
              <a:xfrm flipV="1">
                <a:off x="9337635" y="3072259"/>
                <a:ext cx="569797" cy="103317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118"/>
              <p:cNvCxnSpPr>
                <a:stCxn id="310" idx="3"/>
                <a:endCxn id="313" idx="0"/>
              </p:cNvCxnSpPr>
              <p:nvPr/>
            </p:nvCxnSpPr>
            <p:spPr>
              <a:xfrm>
                <a:off x="9907432" y="3072259"/>
                <a:ext cx="43295" cy="594971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直接连接符 120"/>
              <p:cNvCxnSpPr>
                <a:stCxn id="311" idx="7"/>
              </p:cNvCxnSpPr>
              <p:nvPr/>
            </p:nvCxnSpPr>
            <p:spPr>
              <a:xfrm flipV="1">
                <a:off x="8991480" y="3317492"/>
                <a:ext cx="265593" cy="257742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直接连接符 122"/>
              <p:cNvCxnSpPr>
                <a:stCxn id="316" idx="5"/>
                <a:endCxn id="313" idx="2"/>
              </p:cNvCxnSpPr>
              <p:nvPr/>
            </p:nvCxnSpPr>
            <p:spPr>
              <a:xfrm>
                <a:off x="9337635" y="3334547"/>
                <a:ext cx="497259" cy="445092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直接连接符 124"/>
              <p:cNvCxnSpPr>
                <a:endCxn id="313" idx="3"/>
              </p:cNvCxnSpPr>
              <p:nvPr/>
            </p:nvCxnSpPr>
            <p:spPr>
              <a:xfrm flipV="1">
                <a:off x="9217118" y="3859124"/>
                <a:ext cx="651703" cy="295212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接连接符 126"/>
              <p:cNvCxnSpPr>
                <a:stCxn id="311" idx="5"/>
                <a:endCxn id="307" idx="0"/>
              </p:cNvCxnSpPr>
              <p:nvPr/>
            </p:nvCxnSpPr>
            <p:spPr>
              <a:xfrm>
                <a:off x="8991480" y="3734204"/>
                <a:ext cx="225638" cy="345193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直接连接符 128"/>
              <p:cNvCxnSpPr>
                <a:stCxn id="308" idx="5"/>
                <a:endCxn id="312" idx="1"/>
              </p:cNvCxnSpPr>
              <p:nvPr/>
            </p:nvCxnSpPr>
            <p:spPr>
              <a:xfrm>
                <a:off x="9221802" y="5133096"/>
                <a:ext cx="338131" cy="178257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直接连接符 130"/>
              <p:cNvCxnSpPr>
                <a:stCxn id="312" idx="4"/>
              </p:cNvCxnSpPr>
              <p:nvPr/>
            </p:nvCxnSpPr>
            <p:spPr>
              <a:xfrm flipV="1">
                <a:off x="9641839" y="5203490"/>
                <a:ext cx="424721" cy="299758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直接连接符 148"/>
              <p:cNvCxnSpPr>
                <a:stCxn id="319" idx="0"/>
                <a:endCxn id="323" idx="4"/>
              </p:cNvCxnSpPr>
              <p:nvPr/>
            </p:nvCxnSpPr>
            <p:spPr>
              <a:xfrm flipV="1">
                <a:off x="6321290" y="5578187"/>
                <a:ext cx="0" cy="262288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直接连接符 151"/>
              <p:cNvCxnSpPr>
                <a:stCxn id="319" idx="6"/>
                <a:endCxn id="322" idx="2"/>
              </p:cNvCxnSpPr>
              <p:nvPr/>
            </p:nvCxnSpPr>
            <p:spPr>
              <a:xfrm flipV="1">
                <a:off x="6437123" y="5877945"/>
                <a:ext cx="347499" cy="74940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直接连接符 97"/>
              <p:cNvCxnSpPr>
                <a:stCxn id="305" idx="7"/>
                <a:endCxn id="306" idx="2"/>
              </p:cNvCxnSpPr>
              <p:nvPr/>
            </p:nvCxnSpPr>
            <p:spPr>
              <a:xfrm flipV="1">
                <a:off x="6287363" y="3330002"/>
                <a:ext cx="497259" cy="182803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直接连接符 105"/>
              <p:cNvCxnSpPr>
                <a:stCxn id="306" idx="6"/>
                <a:endCxn id="325" idx="2"/>
              </p:cNvCxnSpPr>
              <p:nvPr/>
            </p:nvCxnSpPr>
            <p:spPr>
              <a:xfrm flipV="1">
                <a:off x="7016289" y="3292532"/>
                <a:ext cx="501943" cy="37470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直接连接符 111"/>
              <p:cNvCxnSpPr>
                <a:stCxn id="325" idx="6"/>
                <a:endCxn id="309" idx="2"/>
              </p:cNvCxnSpPr>
              <p:nvPr/>
            </p:nvCxnSpPr>
            <p:spPr>
              <a:xfrm>
                <a:off x="7749898" y="3292532"/>
                <a:ext cx="270277" cy="74940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直接连接符 115"/>
              <p:cNvCxnSpPr>
                <a:stCxn id="309" idx="6"/>
                <a:endCxn id="311" idx="1"/>
              </p:cNvCxnSpPr>
              <p:nvPr/>
            </p:nvCxnSpPr>
            <p:spPr>
              <a:xfrm>
                <a:off x="8251842" y="3367472"/>
                <a:ext cx="575826" cy="207762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直接连接符 121"/>
              <p:cNvCxnSpPr>
                <a:stCxn id="307" idx="5"/>
                <a:endCxn id="317" idx="1"/>
              </p:cNvCxnSpPr>
              <p:nvPr/>
            </p:nvCxnSpPr>
            <p:spPr>
              <a:xfrm>
                <a:off x="9299024" y="4271291"/>
                <a:ext cx="222297" cy="215727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直接连接符 127"/>
              <p:cNvCxnSpPr>
                <a:stCxn id="308" idx="7"/>
                <a:endCxn id="317" idx="3"/>
              </p:cNvCxnSpPr>
              <p:nvPr/>
            </p:nvCxnSpPr>
            <p:spPr>
              <a:xfrm flipV="1">
                <a:off x="9221802" y="4645989"/>
                <a:ext cx="299520" cy="328136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直接连接符 133"/>
              <p:cNvCxnSpPr>
                <a:stCxn id="317" idx="5"/>
                <a:endCxn id="320" idx="1"/>
              </p:cNvCxnSpPr>
              <p:nvPr/>
            </p:nvCxnSpPr>
            <p:spPr>
              <a:xfrm>
                <a:off x="9685134" y="4645989"/>
                <a:ext cx="376742" cy="403076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直接连接符 136"/>
              <p:cNvCxnSpPr>
                <a:stCxn id="315" idx="6"/>
                <a:endCxn id="318" idx="2"/>
              </p:cNvCxnSpPr>
              <p:nvPr/>
            </p:nvCxnSpPr>
            <p:spPr>
              <a:xfrm flipV="1">
                <a:off x="8329064" y="5765535"/>
                <a:ext cx="617776" cy="112409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直接连接符 144"/>
              <p:cNvCxnSpPr>
                <a:stCxn id="318" idx="7"/>
                <a:endCxn id="312" idx="3"/>
              </p:cNvCxnSpPr>
              <p:nvPr/>
            </p:nvCxnSpPr>
            <p:spPr>
              <a:xfrm flipV="1">
                <a:off x="9144580" y="5470324"/>
                <a:ext cx="415353" cy="215727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6" name="椭圆 153"/>
              <p:cNvSpPr/>
              <p:nvPr/>
            </p:nvSpPr>
            <p:spPr>
              <a:xfrm>
                <a:off x="5819347" y="3929518"/>
                <a:ext cx="270277" cy="2248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 dirty="0"/>
              </a:p>
            </p:txBody>
          </p:sp>
          <p:cxnSp>
            <p:nvCxnSpPr>
              <p:cNvPr id="377" name="直接连接符 160"/>
              <p:cNvCxnSpPr>
                <a:stCxn id="376" idx="0"/>
                <a:endCxn id="305" idx="3"/>
              </p:cNvCxnSpPr>
              <p:nvPr/>
            </p:nvCxnSpPr>
            <p:spPr>
              <a:xfrm flipV="1">
                <a:off x="5954485" y="3671775"/>
                <a:ext cx="169065" cy="257743"/>
              </a:xfrm>
              <a:prstGeom prst="line">
                <a:avLst/>
              </a:prstGeom>
              <a:noFill/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0" name="Group 289"/>
            <p:cNvGrpSpPr/>
            <p:nvPr/>
          </p:nvGrpSpPr>
          <p:grpSpPr>
            <a:xfrm>
              <a:off x="5166239" y="1709282"/>
              <a:ext cx="3596761" cy="1948318"/>
              <a:chOff x="5620356" y="2362200"/>
              <a:chExt cx="4741055" cy="3219389"/>
            </a:xfrm>
            <a:scene3d>
              <a:camera prst="orthographicFront">
                <a:rot lat="17999990" lon="0" rev="0"/>
              </a:camera>
              <a:lightRig rig="threePt" dir="t"/>
            </a:scene3d>
          </p:grpSpPr>
          <p:sp>
            <p:nvSpPr>
              <p:cNvPr id="291" name="任意多边形 83"/>
              <p:cNvSpPr/>
              <p:nvPr/>
            </p:nvSpPr>
            <p:spPr>
              <a:xfrm>
                <a:off x="6681252" y="4073457"/>
                <a:ext cx="1463748" cy="1488655"/>
              </a:xfrm>
              <a:custGeom>
                <a:avLst/>
                <a:gdLst>
                  <a:gd name="connsiteX0" fmla="*/ 2729831 w 2729831"/>
                  <a:gd name="connsiteY0" fmla="*/ 0 h 2860842"/>
                  <a:gd name="connsiteX1" fmla="*/ 1783347 w 2729831"/>
                  <a:gd name="connsiteY1" fmla="*/ 1764632 h 2860842"/>
                  <a:gd name="connsiteX2" fmla="*/ 259347 w 2729831"/>
                  <a:gd name="connsiteY2" fmla="*/ 2711116 h 2860842"/>
                  <a:gd name="connsiteX3" fmla="*/ 227263 w 2729831"/>
                  <a:gd name="connsiteY3" fmla="*/ 2662990 h 2860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9831" h="2860842">
                    <a:moveTo>
                      <a:pt x="2729831" y="0"/>
                    </a:moveTo>
                    <a:cubicBezTo>
                      <a:pt x="2462462" y="656390"/>
                      <a:pt x="2195094" y="1312780"/>
                      <a:pt x="1783347" y="1764632"/>
                    </a:cubicBezTo>
                    <a:cubicBezTo>
                      <a:pt x="1371600" y="2216484"/>
                      <a:pt x="518694" y="2561390"/>
                      <a:pt x="259347" y="2711116"/>
                    </a:cubicBezTo>
                    <a:cubicBezTo>
                      <a:pt x="0" y="2860842"/>
                      <a:pt x="113631" y="2761916"/>
                      <a:pt x="227263" y="26629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任意多边形 79"/>
              <p:cNvSpPr/>
              <p:nvPr/>
            </p:nvSpPr>
            <p:spPr>
              <a:xfrm>
                <a:off x="5620356" y="3718684"/>
                <a:ext cx="2275191" cy="488334"/>
              </a:xfrm>
              <a:custGeom>
                <a:avLst/>
                <a:gdLst>
                  <a:gd name="connsiteX0" fmla="*/ 4243137 w 4243137"/>
                  <a:gd name="connsiteY0" fmla="*/ 376989 h 938463"/>
                  <a:gd name="connsiteX1" fmla="*/ 2189747 w 4243137"/>
                  <a:gd name="connsiteY1" fmla="*/ 72189 h 938463"/>
                  <a:gd name="connsiteX2" fmla="*/ 312821 w 4243137"/>
                  <a:gd name="connsiteY2" fmla="*/ 810126 h 938463"/>
                  <a:gd name="connsiteX3" fmla="*/ 312821 w 4243137"/>
                  <a:gd name="connsiteY3" fmla="*/ 842210 h 93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3137" h="938463">
                    <a:moveTo>
                      <a:pt x="4243137" y="376989"/>
                    </a:moveTo>
                    <a:cubicBezTo>
                      <a:pt x="3543968" y="188494"/>
                      <a:pt x="2844800" y="0"/>
                      <a:pt x="2189747" y="72189"/>
                    </a:cubicBezTo>
                    <a:cubicBezTo>
                      <a:pt x="1534694" y="144379"/>
                      <a:pt x="625642" y="681789"/>
                      <a:pt x="312821" y="810126"/>
                    </a:cubicBezTo>
                    <a:cubicBezTo>
                      <a:pt x="0" y="938463"/>
                      <a:pt x="156410" y="890336"/>
                      <a:pt x="312821" y="84221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3" name="任意多边形 87"/>
              <p:cNvSpPr/>
              <p:nvPr/>
            </p:nvSpPr>
            <p:spPr>
              <a:xfrm>
                <a:off x="7864006" y="2559759"/>
                <a:ext cx="1872336" cy="1734908"/>
              </a:xfrm>
              <a:custGeom>
                <a:avLst/>
                <a:gdLst>
                  <a:gd name="connsiteX0" fmla="*/ 3491831 w 3491831"/>
                  <a:gd name="connsiteY0" fmla="*/ 2973137 h 3334084"/>
                  <a:gd name="connsiteX1" fmla="*/ 1679074 w 3491831"/>
                  <a:gd name="connsiteY1" fmla="*/ 3101473 h 3334084"/>
                  <a:gd name="connsiteX2" fmla="*/ 844884 w 3491831"/>
                  <a:gd name="connsiteY2" fmla="*/ 1577473 h 3334084"/>
                  <a:gd name="connsiteX3" fmla="*/ 122989 w 3491831"/>
                  <a:gd name="connsiteY3" fmla="*/ 229937 h 3334084"/>
                  <a:gd name="connsiteX4" fmla="*/ 106947 w 3491831"/>
                  <a:gd name="connsiteY4" fmla="*/ 197852 h 333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1831" h="3334084">
                    <a:moveTo>
                      <a:pt x="3491831" y="2973137"/>
                    </a:moveTo>
                    <a:cubicBezTo>
                      <a:pt x="2806031" y="3153610"/>
                      <a:pt x="2120232" y="3334084"/>
                      <a:pt x="1679074" y="3101473"/>
                    </a:cubicBezTo>
                    <a:cubicBezTo>
                      <a:pt x="1237916" y="2868862"/>
                      <a:pt x="1104231" y="2056062"/>
                      <a:pt x="844884" y="1577473"/>
                    </a:cubicBezTo>
                    <a:cubicBezTo>
                      <a:pt x="585537" y="1098884"/>
                      <a:pt x="245978" y="459874"/>
                      <a:pt x="122989" y="229937"/>
                    </a:cubicBezTo>
                    <a:cubicBezTo>
                      <a:pt x="0" y="0"/>
                      <a:pt x="53473" y="98926"/>
                      <a:pt x="106947" y="197852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任意多边形 89"/>
              <p:cNvSpPr/>
              <p:nvPr/>
            </p:nvSpPr>
            <p:spPr>
              <a:xfrm>
                <a:off x="6864758" y="2591040"/>
                <a:ext cx="1323252" cy="1434396"/>
              </a:xfrm>
              <a:custGeom>
                <a:avLst/>
                <a:gdLst>
                  <a:gd name="connsiteX0" fmla="*/ 2467811 w 2467811"/>
                  <a:gd name="connsiteY0" fmla="*/ 2756569 h 2756569"/>
                  <a:gd name="connsiteX1" fmla="*/ 542758 w 2467811"/>
                  <a:gd name="connsiteY1" fmla="*/ 1906337 h 2756569"/>
                  <a:gd name="connsiteX2" fmla="*/ 77537 w 2467811"/>
                  <a:gd name="connsiteY2" fmla="*/ 286084 h 2756569"/>
                  <a:gd name="connsiteX3" fmla="*/ 77537 w 2467811"/>
                  <a:gd name="connsiteY3" fmla="*/ 189832 h 2756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7811" h="2756569">
                    <a:moveTo>
                      <a:pt x="2467811" y="2756569"/>
                    </a:moveTo>
                    <a:cubicBezTo>
                      <a:pt x="1704474" y="2537326"/>
                      <a:pt x="941137" y="2318084"/>
                      <a:pt x="542758" y="1906337"/>
                    </a:cubicBezTo>
                    <a:cubicBezTo>
                      <a:pt x="144379" y="1494590"/>
                      <a:pt x="155074" y="572168"/>
                      <a:pt x="77537" y="286084"/>
                    </a:cubicBezTo>
                    <a:cubicBezTo>
                      <a:pt x="0" y="0"/>
                      <a:pt x="38768" y="94916"/>
                      <a:pt x="77537" y="189832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任意多边形 95"/>
              <p:cNvSpPr/>
              <p:nvPr/>
            </p:nvSpPr>
            <p:spPr>
              <a:xfrm>
                <a:off x="6699889" y="4532575"/>
                <a:ext cx="2941834" cy="726241"/>
              </a:xfrm>
              <a:custGeom>
                <a:avLst/>
                <a:gdLst>
                  <a:gd name="connsiteX0" fmla="*/ 0 w 5486400"/>
                  <a:gd name="connsiteY0" fmla="*/ 1395663 h 1395663"/>
                  <a:gd name="connsiteX1" fmla="*/ 1251285 w 5486400"/>
                  <a:gd name="connsiteY1" fmla="*/ 208547 h 1395663"/>
                  <a:gd name="connsiteX2" fmla="*/ 3609474 w 5486400"/>
                  <a:gd name="connsiteY2" fmla="*/ 176463 h 1395663"/>
                  <a:gd name="connsiteX3" fmla="*/ 4780548 w 5486400"/>
                  <a:gd name="connsiteY3" fmla="*/ 128337 h 1395663"/>
                  <a:gd name="connsiteX4" fmla="*/ 5486400 w 5486400"/>
                  <a:gd name="connsiteY4" fmla="*/ 946484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0" h="1395663">
                    <a:moveTo>
                      <a:pt x="0" y="1395663"/>
                    </a:moveTo>
                    <a:cubicBezTo>
                      <a:pt x="324853" y="903705"/>
                      <a:pt x="649706" y="411747"/>
                      <a:pt x="1251285" y="208547"/>
                    </a:cubicBezTo>
                    <a:cubicBezTo>
                      <a:pt x="1852864" y="5347"/>
                      <a:pt x="3021264" y="189831"/>
                      <a:pt x="3609474" y="176463"/>
                    </a:cubicBezTo>
                    <a:cubicBezTo>
                      <a:pt x="4197684" y="163095"/>
                      <a:pt x="4467727" y="0"/>
                      <a:pt x="4780548" y="128337"/>
                    </a:cubicBezTo>
                    <a:cubicBezTo>
                      <a:pt x="5093369" y="256674"/>
                      <a:pt x="5289884" y="601579"/>
                      <a:pt x="5486400" y="946484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任意多边形 143"/>
              <p:cNvSpPr/>
              <p:nvPr/>
            </p:nvSpPr>
            <p:spPr>
              <a:xfrm>
                <a:off x="8969344" y="2362200"/>
                <a:ext cx="1392067" cy="2564102"/>
              </a:xfrm>
              <a:custGeom>
                <a:avLst/>
                <a:gdLst>
                  <a:gd name="connsiteX0" fmla="*/ 2280653 w 2596148"/>
                  <a:gd name="connsiteY0" fmla="*/ 0 h 4927599"/>
                  <a:gd name="connsiteX1" fmla="*/ 2264611 w 2596148"/>
                  <a:gd name="connsiteY1" fmla="*/ 1700463 h 4927599"/>
                  <a:gd name="connsiteX2" fmla="*/ 291432 w 2596148"/>
                  <a:gd name="connsiteY2" fmla="*/ 2037347 h 4927599"/>
                  <a:gd name="connsiteX3" fmla="*/ 516021 w 2596148"/>
                  <a:gd name="connsiteY3" fmla="*/ 2903621 h 4927599"/>
                  <a:gd name="connsiteX4" fmla="*/ 2280653 w 2596148"/>
                  <a:gd name="connsiteY4" fmla="*/ 4636168 h 4927599"/>
                  <a:gd name="connsiteX5" fmla="*/ 2376906 w 2596148"/>
                  <a:gd name="connsiteY5" fmla="*/ 4652210 h 492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6148" h="4927599">
                    <a:moveTo>
                      <a:pt x="2280653" y="0"/>
                    </a:moveTo>
                    <a:cubicBezTo>
                      <a:pt x="2438400" y="680452"/>
                      <a:pt x="2596148" y="1360905"/>
                      <a:pt x="2264611" y="1700463"/>
                    </a:cubicBezTo>
                    <a:cubicBezTo>
                      <a:pt x="1933074" y="2040021"/>
                      <a:pt x="582864" y="1836821"/>
                      <a:pt x="291432" y="2037347"/>
                    </a:cubicBezTo>
                    <a:cubicBezTo>
                      <a:pt x="0" y="2237873"/>
                      <a:pt x="184484" y="2470484"/>
                      <a:pt x="516021" y="2903621"/>
                    </a:cubicBezTo>
                    <a:cubicBezTo>
                      <a:pt x="847558" y="3336758"/>
                      <a:pt x="1970506" y="4344737"/>
                      <a:pt x="2280653" y="4636168"/>
                    </a:cubicBezTo>
                    <a:cubicBezTo>
                      <a:pt x="2590800" y="4927599"/>
                      <a:pt x="2483853" y="4789904"/>
                      <a:pt x="2376906" y="465221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任意多边形 163"/>
              <p:cNvSpPr/>
              <p:nvPr/>
            </p:nvSpPr>
            <p:spPr>
              <a:xfrm>
                <a:off x="6071953" y="2629322"/>
                <a:ext cx="1608546" cy="2952267"/>
              </a:xfrm>
              <a:custGeom>
                <a:avLst/>
                <a:gdLst>
                  <a:gd name="connsiteX0" fmla="*/ 0 w 2999873"/>
                  <a:gd name="connsiteY0" fmla="*/ 5550568 h 5673558"/>
                  <a:gd name="connsiteX1" fmla="*/ 2646947 w 2999873"/>
                  <a:gd name="connsiteY1" fmla="*/ 5261811 h 5673558"/>
                  <a:gd name="connsiteX2" fmla="*/ 2117558 w 2999873"/>
                  <a:gd name="connsiteY2" fmla="*/ 3080084 h 5673558"/>
                  <a:gd name="connsiteX3" fmla="*/ 1395663 w 2999873"/>
                  <a:gd name="connsiteY3" fmla="*/ 2213811 h 5673558"/>
                  <a:gd name="connsiteX4" fmla="*/ 2759242 w 2999873"/>
                  <a:gd name="connsiteY4" fmla="*/ 1459832 h 5673558"/>
                  <a:gd name="connsiteX5" fmla="*/ 1941094 w 2999873"/>
                  <a:gd name="connsiteY5" fmla="*/ 0 h 567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9873" h="5673558">
                    <a:moveTo>
                      <a:pt x="0" y="5550568"/>
                    </a:moveTo>
                    <a:cubicBezTo>
                      <a:pt x="1147010" y="5612063"/>
                      <a:pt x="2294021" y="5673558"/>
                      <a:pt x="2646947" y="5261811"/>
                    </a:cubicBezTo>
                    <a:cubicBezTo>
                      <a:pt x="2999873" y="4850064"/>
                      <a:pt x="2326105" y="3588084"/>
                      <a:pt x="2117558" y="3080084"/>
                    </a:cubicBezTo>
                    <a:cubicBezTo>
                      <a:pt x="1909011" y="2572084"/>
                      <a:pt x="1288716" y="2483853"/>
                      <a:pt x="1395663" y="2213811"/>
                    </a:cubicBezTo>
                    <a:cubicBezTo>
                      <a:pt x="1502610" y="1943769"/>
                      <a:pt x="2668337" y="1828800"/>
                      <a:pt x="2759242" y="1459832"/>
                    </a:cubicBezTo>
                    <a:cubicBezTo>
                      <a:pt x="2850147" y="1090864"/>
                      <a:pt x="2395620" y="545432"/>
                      <a:pt x="1941094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8" name="Up-Down Arrow 377"/>
          <p:cNvSpPr/>
          <p:nvPr/>
        </p:nvSpPr>
        <p:spPr>
          <a:xfrm>
            <a:off x="18454886" y="6509147"/>
            <a:ext cx="226669" cy="304800"/>
          </a:xfrm>
          <a:prstGeom prst="up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TextBox 470"/>
          <p:cNvSpPr txBox="1"/>
          <p:nvPr/>
        </p:nvSpPr>
        <p:spPr>
          <a:xfrm>
            <a:off x="18623758" y="26584612"/>
            <a:ext cx="91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Flow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2" name="TextBox 471"/>
          <p:cNvSpPr txBox="1"/>
          <p:nvPr/>
        </p:nvSpPr>
        <p:spPr>
          <a:xfrm>
            <a:off x="18466873" y="29712255"/>
            <a:ext cx="150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Network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519022" y="21129635"/>
            <a:ext cx="2306347" cy="2863830"/>
            <a:chOff x="15492582" y="20473385"/>
            <a:chExt cx="1828800" cy="2371130"/>
          </a:xfrm>
        </p:grpSpPr>
        <p:sp>
          <p:nvSpPr>
            <p:cNvPr id="511" name="Flowchart: Document 510"/>
            <p:cNvSpPr/>
            <p:nvPr/>
          </p:nvSpPr>
          <p:spPr>
            <a:xfrm>
              <a:off x="15492582" y="20473385"/>
              <a:ext cx="1752600" cy="762000"/>
            </a:xfrm>
            <a:prstGeom prst="flowChartDocument">
              <a:avLst/>
            </a:prstGeom>
            <a:solidFill>
              <a:srgbClr val="FF8600"/>
            </a:solidFill>
            <a:ln w="19050" cap="flat" cmpd="sng" algn="ctr">
              <a:solidFill>
                <a:srgbClr val="838D9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High Level task description</a:t>
              </a:r>
            </a:p>
          </p:txBody>
        </p:sp>
        <p:sp>
          <p:nvSpPr>
            <p:cNvPr id="512" name="Flowchart: Document 511"/>
            <p:cNvSpPr/>
            <p:nvPr/>
          </p:nvSpPr>
          <p:spPr>
            <a:xfrm rot="10800000">
              <a:off x="15492582" y="21768784"/>
              <a:ext cx="1752600" cy="762000"/>
            </a:xfrm>
            <a:prstGeom prst="flowChartDocument">
              <a:avLst/>
            </a:prstGeom>
            <a:solidFill>
              <a:srgbClr val="FF8600"/>
            </a:solidFill>
            <a:ln w="19050" cap="flat" cmpd="sng" algn="ctr">
              <a:solidFill>
                <a:srgbClr val="838D9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" name="TextBox 512"/>
            <p:cNvSpPr txBox="1"/>
            <p:nvPr/>
          </p:nvSpPr>
          <p:spPr>
            <a:xfrm>
              <a:off x="15492582" y="21921185"/>
              <a:ext cx="1752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Arial"/>
                  <a:ea typeface="+mn-ea"/>
                </a:rPr>
                <a:t>Low level resource specification</a:t>
              </a:r>
              <a:endParaRPr lang="en-US" sz="1800" dirty="0">
                <a:solidFill>
                  <a:prstClr val="white"/>
                </a:solidFill>
                <a:latin typeface="Arial"/>
                <a:ea typeface="+mn-ea"/>
              </a:endParaRPr>
            </a:p>
          </p:txBody>
        </p:sp>
        <p:sp>
          <p:nvSpPr>
            <p:cNvPr id="514" name="Explosion 2 513"/>
            <p:cNvSpPr/>
            <p:nvPr/>
          </p:nvSpPr>
          <p:spPr>
            <a:xfrm>
              <a:off x="15568782" y="21159185"/>
              <a:ext cx="1752600" cy="685800"/>
            </a:xfrm>
            <a:prstGeom prst="irregularSeal2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838D9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86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GAP</a:t>
              </a:r>
            </a:p>
          </p:txBody>
        </p:sp>
      </p:grpSp>
      <p:sp>
        <p:nvSpPr>
          <p:cNvPr id="515" name="Rounded Rectangle 514"/>
          <p:cNvSpPr/>
          <p:nvPr/>
        </p:nvSpPr>
        <p:spPr>
          <a:xfrm>
            <a:off x="17879969" y="20473384"/>
            <a:ext cx="3416767" cy="450751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838D9B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831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characteristics and capabilities of network and device resources as well as services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831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831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IoT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831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tasks as hierarchical semantic tasks that are refined through sequences or alternatives of low-level tasks</a:t>
            </a:r>
          </a:p>
        </p:txBody>
      </p:sp>
      <p:sp>
        <p:nvSpPr>
          <p:cNvPr id="516" name="Rectangle 515"/>
          <p:cNvSpPr/>
          <p:nvPr/>
        </p:nvSpPr>
        <p:spPr>
          <a:xfrm>
            <a:off x="18249900" y="20016185"/>
            <a:ext cx="2557631" cy="685800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Semantic technology (Ontologies and rules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23188782" y="21720386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white"/>
                </a:solidFill>
                <a:latin typeface="Arial"/>
                <a:ea typeface="+mn-ea"/>
              </a:rPr>
              <a:t>Capability list</a:t>
            </a:r>
            <a:endParaRPr lang="en-US" sz="1200" dirty="0">
              <a:solidFill>
                <a:prstClr val="white"/>
              </a:solidFill>
              <a:latin typeface="Arial"/>
              <a:ea typeface="+mn-ea"/>
            </a:endParaRPr>
          </a:p>
        </p:txBody>
      </p:sp>
      <p:sp>
        <p:nvSpPr>
          <p:cNvPr id="537" name="TextBox 536"/>
          <p:cNvSpPr txBox="1"/>
          <p:nvPr/>
        </p:nvSpPr>
        <p:spPr>
          <a:xfrm>
            <a:off x="23493581" y="239023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Arial"/>
                <a:ea typeface="+mn-ea"/>
              </a:rPr>
              <a:t>…</a:t>
            </a:r>
            <a:endParaRPr lang="en-US" sz="1800" dirty="0">
              <a:solidFill>
                <a:prstClr val="white"/>
              </a:solidFill>
              <a:latin typeface="Arial"/>
              <a:ea typeface="+mn-e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504639" y="25101455"/>
            <a:ext cx="2686939" cy="2480509"/>
            <a:chOff x="16635582" y="23292785"/>
            <a:chExt cx="2057400" cy="2072056"/>
          </a:xfrm>
        </p:grpSpPr>
        <p:sp>
          <p:nvSpPr>
            <p:cNvPr id="541" name="Can 540"/>
            <p:cNvSpPr/>
            <p:nvPr/>
          </p:nvSpPr>
          <p:spPr>
            <a:xfrm>
              <a:off x="16635582" y="23292785"/>
              <a:ext cx="811644" cy="486429"/>
            </a:xfrm>
            <a:prstGeom prst="can">
              <a:avLst/>
            </a:prstGeom>
            <a:solidFill>
              <a:srgbClr val="838D9B"/>
            </a:solidFill>
            <a:ln w="19050" cap="flat" cmpd="sng" algn="ctr">
              <a:solidFill>
                <a:srgbClr val="838D9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Task KB</a:t>
              </a:r>
            </a:p>
          </p:txBody>
        </p:sp>
        <p:sp>
          <p:nvSpPr>
            <p:cNvPr id="542" name="Can 541"/>
            <p:cNvSpPr/>
            <p:nvPr/>
          </p:nvSpPr>
          <p:spPr>
            <a:xfrm>
              <a:off x="17728938" y="23307441"/>
              <a:ext cx="964044" cy="486429"/>
            </a:xfrm>
            <a:prstGeom prst="can">
              <a:avLst/>
            </a:prstGeom>
            <a:solidFill>
              <a:srgbClr val="838D9B"/>
            </a:solidFill>
            <a:ln w="19050" cap="flat" cmpd="sng" algn="ctr">
              <a:solidFill>
                <a:srgbClr val="838D9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Resource KB</a:t>
              </a:r>
            </a:p>
          </p:txBody>
        </p:sp>
        <p:sp>
          <p:nvSpPr>
            <p:cNvPr id="543" name="Diamond 542"/>
            <p:cNvSpPr/>
            <p:nvPr/>
          </p:nvSpPr>
          <p:spPr>
            <a:xfrm>
              <a:off x="16635583" y="24145641"/>
              <a:ext cx="1981199" cy="419044"/>
            </a:xfrm>
            <a:prstGeom prst="diamond">
              <a:avLst/>
            </a:prstGeom>
            <a:solidFill>
              <a:srgbClr val="838D9B"/>
            </a:solidFill>
            <a:ln w="19050" cap="flat" cmpd="sng" algn="ctr">
              <a:solidFill>
                <a:srgbClr val="838D9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Analyzer</a:t>
              </a:r>
            </a:p>
          </p:txBody>
        </p:sp>
        <p:sp>
          <p:nvSpPr>
            <p:cNvPr id="544" name="Flowchart: Punched Tape 543"/>
            <p:cNvSpPr/>
            <p:nvPr/>
          </p:nvSpPr>
          <p:spPr>
            <a:xfrm>
              <a:off x="16940382" y="24907641"/>
              <a:ext cx="1447800" cy="457200"/>
            </a:xfrm>
            <a:prstGeom prst="flowChartPunchedTape">
              <a:avLst/>
            </a:prstGeom>
            <a:solidFill>
              <a:srgbClr val="838D9B"/>
            </a:solidFill>
            <a:ln w="19050" cap="flat" cmpd="sng" algn="ctr">
              <a:solidFill>
                <a:srgbClr val="838D9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Solution lists</a:t>
              </a:r>
            </a:p>
          </p:txBody>
        </p:sp>
        <p:sp>
          <p:nvSpPr>
            <p:cNvPr id="545" name="Down Arrow 544"/>
            <p:cNvSpPr/>
            <p:nvPr/>
          </p:nvSpPr>
          <p:spPr>
            <a:xfrm rot="1550860">
              <a:off x="18030114" y="23769223"/>
              <a:ext cx="132336" cy="485121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6" name="Down Arrow 545"/>
            <p:cNvSpPr/>
            <p:nvPr/>
          </p:nvSpPr>
          <p:spPr>
            <a:xfrm rot="19811098">
              <a:off x="17218133" y="23738579"/>
              <a:ext cx="121671" cy="485121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7" name="Down Arrow 546"/>
            <p:cNvSpPr/>
            <p:nvPr/>
          </p:nvSpPr>
          <p:spPr>
            <a:xfrm>
              <a:off x="17643138" y="24520179"/>
              <a:ext cx="125899" cy="485121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" name="Down Arrow 11"/>
          <p:cNvSpPr/>
          <p:nvPr/>
        </p:nvSpPr>
        <p:spPr>
          <a:xfrm rot="7891120">
            <a:off x="21153339" y="21160902"/>
            <a:ext cx="537940" cy="15544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Down Arrow 547"/>
          <p:cNvSpPr/>
          <p:nvPr/>
        </p:nvSpPr>
        <p:spPr>
          <a:xfrm rot="1185249">
            <a:off x="21006091" y="23812665"/>
            <a:ext cx="493895" cy="29718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ounded Rectangle 14"/>
          <p:cNvSpPr>
            <a:spLocks noChangeArrowheads="1"/>
          </p:cNvSpPr>
          <p:nvPr/>
        </p:nvSpPr>
        <p:spPr bwMode="auto">
          <a:xfrm>
            <a:off x="143155" y="16112360"/>
            <a:ext cx="14787107" cy="14808800"/>
          </a:xfrm>
          <a:prstGeom prst="roundRect">
            <a:avLst>
              <a:gd name="adj" fmla="val 8230"/>
            </a:avLst>
          </a:prstGeom>
          <a:solidFill>
            <a:schemeClr val="bg1"/>
          </a:solidFill>
          <a:ln w="508000">
            <a:solidFill>
              <a:srgbClr val="73ADB2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365760" tIns="137160" rIns="365760"/>
          <a:lstStyle/>
          <a:p>
            <a:pPr algn="ctr">
              <a:spcAft>
                <a:spcPts val="1200"/>
              </a:spcAft>
            </a:pPr>
            <a:r>
              <a:rPr lang="en-US" sz="4000" b="1" dirty="0" err="1" smtClean="0">
                <a:solidFill>
                  <a:srgbClr val="73ADB2"/>
                </a:solidFill>
                <a:latin typeface="Arial Bold" charset="0"/>
              </a:rPr>
              <a:t>SenseDroid</a:t>
            </a:r>
            <a:r>
              <a:rPr lang="en-US" sz="4000" b="1" dirty="0" smtClean="0">
                <a:solidFill>
                  <a:srgbClr val="73ADB2"/>
                </a:solidFill>
                <a:latin typeface="Arial Bold" charset="0"/>
              </a:rPr>
              <a:t>- Cooperative Sensing Platform</a:t>
            </a:r>
            <a:endParaRPr lang="en-US" sz="4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73ADB2"/>
                </a:solidFill>
                <a:latin typeface="Arial Bold" charset="0"/>
              </a:rPr>
              <a:t>                                                  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73ADB2"/>
                </a:solidFill>
                <a:latin typeface="Arial Bold" charset="0"/>
              </a:rPr>
              <a:t>                                                     </a:t>
            </a: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r>
              <a:rPr lang="en-US" sz="2000" dirty="0" smtClean="0">
                <a:solidFill>
                  <a:srgbClr val="73ADB2"/>
                </a:solidFill>
                <a:latin typeface="Arial Bold" charset="0"/>
              </a:rPr>
              <a:t> </a:t>
            </a: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 smtClean="0">
              <a:solidFill>
                <a:srgbClr val="73ADB2"/>
              </a:solidFill>
              <a:latin typeface="Arial Bold" charset="0"/>
            </a:endParaRPr>
          </a:p>
          <a:p>
            <a:pPr algn="ctr">
              <a:spcAft>
                <a:spcPts val="1200"/>
              </a:spcAft>
            </a:pPr>
            <a:endParaRPr lang="en-US" sz="2000" dirty="0">
              <a:solidFill>
                <a:srgbClr val="73ADB2"/>
              </a:solidFill>
              <a:latin typeface="Arial Bold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813423" y="25319880"/>
            <a:ext cx="68342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Objective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dirty="0"/>
              <a:t>Simple </a:t>
            </a:r>
            <a:r>
              <a:rPr lang="en-US" sz="2800" dirty="0" smtClean="0"/>
              <a:t>Framework </a:t>
            </a:r>
            <a:r>
              <a:rPr lang="en-US" sz="2800" dirty="0"/>
              <a:t>for </a:t>
            </a:r>
            <a:r>
              <a:rPr lang="en-US" sz="2800" dirty="0" smtClean="0"/>
              <a:t>sensing </a:t>
            </a:r>
            <a:r>
              <a:rPr lang="en-US" sz="2800" dirty="0"/>
              <a:t>and collaboration using mobile </a:t>
            </a:r>
            <a:r>
              <a:rPr lang="en-US" sz="2800" dirty="0" smtClean="0"/>
              <a:t>phones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dirty="0" smtClean="0"/>
              <a:t>Powerful </a:t>
            </a:r>
            <a:r>
              <a:rPr lang="en-US" sz="2800" dirty="0"/>
              <a:t>additional sensing abilities and features for community of users by community of users 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dirty="0"/>
              <a:t>Understand user and group context efficiently 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dirty="0" smtClean="0"/>
              <a:t>Building </a:t>
            </a:r>
            <a:r>
              <a:rPr lang="en-US" sz="2800" dirty="0"/>
              <a:t>energy-efficient collaboration apps  in the Android framework 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dirty="0"/>
              <a:t>Empowered by community of users 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7778886" y="25870540"/>
            <a:ext cx="65465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en-US" sz="2800" dirty="0" smtClean="0"/>
              <a:t>istributed </a:t>
            </a:r>
            <a:r>
              <a:rPr lang="en-US" sz="2800" dirty="0"/>
              <a:t>middleware </a:t>
            </a:r>
            <a:r>
              <a:rPr lang="en-US" sz="2800" dirty="0" smtClean="0"/>
              <a:t>framework</a:t>
            </a:r>
            <a:endParaRPr lang="en-US" sz="2800" dirty="0"/>
          </a:p>
          <a:p>
            <a:r>
              <a:rPr lang="en-US" sz="2800" dirty="0"/>
              <a:t>Provide API and libraries to perform: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dirty="0"/>
              <a:t>Collaboration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dirty="0"/>
              <a:t>Compressive Sensing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dirty="0"/>
              <a:t>Virtual </a:t>
            </a:r>
            <a:r>
              <a:rPr lang="en-US" sz="2800" dirty="0" smtClean="0"/>
              <a:t>Sensing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2800" b="1" dirty="0" smtClean="0"/>
              <a:t>Hardware/Software Co-design for</a:t>
            </a:r>
            <a:endParaRPr lang="en-US" sz="2800" b="1" dirty="0"/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b="1" dirty="0" smtClean="0"/>
              <a:t>On-line </a:t>
            </a:r>
            <a:r>
              <a:rPr lang="en-US" sz="2800" b="1" dirty="0" err="1" smtClean="0"/>
              <a:t>Sensemaking</a:t>
            </a:r>
            <a:endParaRPr lang="en-US" sz="2800" b="1" dirty="0"/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b="1" dirty="0" smtClean="0"/>
              <a:t>Context classification using Machine learning 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Wingdings" charset="2"/>
              <a:buChar char="²"/>
            </a:pPr>
            <a:r>
              <a:rPr lang="en-US" sz="2800" b="1" dirty="0" smtClean="0"/>
              <a:t>Virtual sensing of user activities </a:t>
            </a:r>
            <a:endParaRPr lang="en-US" sz="2800" b="1" dirty="0"/>
          </a:p>
        </p:txBody>
      </p:sp>
      <p:sp>
        <p:nvSpPr>
          <p:cNvPr id="223" name="TextBox 222"/>
          <p:cNvSpPr txBox="1"/>
          <p:nvPr/>
        </p:nvSpPr>
        <p:spPr>
          <a:xfrm>
            <a:off x="8129668" y="24194043"/>
            <a:ext cx="4995571" cy="719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Mobile Phone Sensing</a:t>
            </a:r>
            <a:endParaRPr lang="en-US" sz="4000" dirty="0"/>
          </a:p>
        </p:txBody>
      </p:sp>
      <p:sp>
        <p:nvSpPr>
          <p:cNvPr id="224" name="TextBox 223"/>
          <p:cNvSpPr txBox="1"/>
          <p:nvPr/>
        </p:nvSpPr>
        <p:spPr>
          <a:xfrm>
            <a:off x="1067680" y="24075963"/>
            <a:ext cx="4995571" cy="719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Collaborative Sensing</a:t>
            </a:r>
            <a:endParaRPr lang="en-US" sz="4000" dirty="0"/>
          </a:p>
        </p:txBody>
      </p:sp>
      <p:pic>
        <p:nvPicPr>
          <p:cNvPr id="225" name="Picture 2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53727" y="18204873"/>
            <a:ext cx="8178800" cy="5539509"/>
          </a:xfrm>
          <a:prstGeom prst="rect">
            <a:avLst/>
          </a:prstGeom>
        </p:spPr>
      </p:pic>
      <p:grpSp>
        <p:nvGrpSpPr>
          <p:cNvPr id="226" name="Group 225"/>
          <p:cNvGrpSpPr/>
          <p:nvPr/>
        </p:nvGrpSpPr>
        <p:grpSpPr>
          <a:xfrm>
            <a:off x="695031" y="18532057"/>
            <a:ext cx="6172205" cy="5350707"/>
            <a:chOff x="1574800" y="1676400"/>
            <a:chExt cx="5683565" cy="4648200"/>
          </a:xfrm>
        </p:grpSpPr>
        <p:grpSp>
          <p:nvGrpSpPr>
            <p:cNvPr id="227" name="Group 71"/>
            <p:cNvGrpSpPr>
              <a:grpSpLocks/>
            </p:cNvGrpSpPr>
            <p:nvPr/>
          </p:nvGrpSpPr>
          <p:grpSpPr bwMode="auto">
            <a:xfrm>
              <a:off x="1574800" y="1676400"/>
              <a:ext cx="5214871" cy="4648200"/>
              <a:chOff x="1574747" y="1676400"/>
              <a:chExt cx="5214646" cy="4648200"/>
            </a:xfrm>
          </p:grpSpPr>
          <p:pic>
            <p:nvPicPr>
              <p:cNvPr id="232" name="Picture 2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4194" y="3352800"/>
                <a:ext cx="845206" cy="1142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" name="Picture 4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41148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4" name="Shape 97"/>
              <p:cNvSpPr>
                <a:spLocks noChangeArrowheads="1"/>
              </p:cNvSpPr>
              <p:nvPr/>
            </p:nvSpPr>
            <p:spPr bwMode="auto">
              <a:xfrm flipH="1">
                <a:off x="1574747" y="5257800"/>
                <a:ext cx="450565" cy="882073"/>
              </a:xfrm>
              <a:prstGeom prst="rect">
                <a:avLst/>
              </a:prstGeom>
              <a:blipFill dpi="0" rotWithShape="1">
                <a:blip r:embed="rId2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35" name="Shape 97"/>
              <p:cNvSpPr>
                <a:spLocks noChangeArrowheads="1"/>
              </p:cNvSpPr>
              <p:nvPr/>
            </p:nvSpPr>
            <p:spPr bwMode="auto">
              <a:xfrm flipH="1">
                <a:off x="4013147" y="5257800"/>
                <a:ext cx="450565" cy="882073"/>
              </a:xfrm>
              <a:prstGeom prst="rect">
                <a:avLst/>
              </a:prstGeom>
              <a:blipFill dpi="0" rotWithShape="1">
                <a:blip r:embed="rId2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36" name="TextBox 9"/>
              <p:cNvSpPr txBox="1">
                <a:spLocks noChangeArrowheads="1"/>
              </p:cNvSpPr>
              <p:nvPr/>
            </p:nvSpPr>
            <p:spPr bwMode="auto">
              <a:xfrm>
                <a:off x="2286000" y="5257800"/>
                <a:ext cx="3440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Calibri" charset="0"/>
                  </a:rPr>
                  <a:t>…</a:t>
                </a:r>
              </a:p>
            </p:txBody>
          </p:sp>
          <p:sp>
            <p:nvSpPr>
              <p:cNvPr id="237" name="TextBox 10"/>
              <p:cNvSpPr txBox="1">
                <a:spLocks noChangeArrowheads="1"/>
              </p:cNvSpPr>
              <p:nvPr/>
            </p:nvSpPr>
            <p:spPr bwMode="auto">
              <a:xfrm>
                <a:off x="5943600" y="4459069"/>
                <a:ext cx="84579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Calibri" charset="0"/>
                  </a:rPr>
                  <a:t>Mobile</a:t>
                </a:r>
              </a:p>
              <a:p>
                <a:r>
                  <a:rPr lang="en-US" sz="1800">
                    <a:latin typeface="Calibri" charset="0"/>
                  </a:rPr>
                  <a:t>Users </a:t>
                </a:r>
              </a:p>
            </p:txBody>
          </p:sp>
          <p:pic>
            <p:nvPicPr>
              <p:cNvPr id="238" name="Picture 11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6347" y="5130800"/>
                <a:ext cx="1066800" cy="1193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9" name="Shape 97"/>
              <p:cNvSpPr>
                <a:spLocks noChangeArrowheads="1"/>
              </p:cNvSpPr>
              <p:nvPr/>
            </p:nvSpPr>
            <p:spPr bwMode="auto">
              <a:xfrm flipH="1">
                <a:off x="6096000" y="5257800"/>
                <a:ext cx="450565" cy="882073"/>
              </a:xfrm>
              <a:prstGeom prst="rect">
                <a:avLst/>
              </a:prstGeom>
              <a:blipFill dpi="0" rotWithShape="1">
                <a:blip r:embed="rId2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40" name="TextBox 15"/>
              <p:cNvSpPr txBox="1">
                <a:spLocks noChangeArrowheads="1"/>
              </p:cNvSpPr>
              <p:nvPr/>
            </p:nvSpPr>
            <p:spPr bwMode="auto">
              <a:xfrm>
                <a:off x="5721635" y="5156200"/>
                <a:ext cx="3440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Calibri" charset="0"/>
                  </a:rPr>
                  <a:t>…</a:t>
                </a:r>
              </a:p>
            </p:txBody>
          </p:sp>
          <p:cxnSp>
            <p:nvCxnSpPr>
              <p:cNvPr id="241" name="Straight Arrow Connector 240"/>
              <p:cNvCxnSpPr/>
              <p:nvPr/>
            </p:nvCxnSpPr>
            <p:spPr>
              <a:xfrm flipV="1">
                <a:off x="1676343" y="4495800"/>
                <a:ext cx="2666884" cy="68580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prstDash val="sys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/>
              <p:nvPr/>
            </p:nvCxnSpPr>
            <p:spPr>
              <a:xfrm flipH="1" flipV="1">
                <a:off x="5028997" y="4572000"/>
                <a:ext cx="1219147" cy="68580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prstDash val="sys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>
                <a:endCxn id="233" idx="2"/>
              </p:cNvCxnSpPr>
              <p:nvPr/>
            </p:nvCxnSpPr>
            <p:spPr>
              <a:xfrm flipH="1" flipV="1">
                <a:off x="4686112" y="4648200"/>
                <a:ext cx="193667" cy="58420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prstDash val="sys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/>
              <p:nvPr/>
            </p:nvCxnSpPr>
            <p:spPr>
              <a:xfrm flipH="1" flipV="1">
                <a:off x="4876604" y="4724400"/>
                <a:ext cx="688945" cy="50800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prstDash val="sys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/>
              <p:cNvCxnSpPr>
                <a:stCxn id="235" idx="0"/>
              </p:cNvCxnSpPr>
              <p:nvPr/>
            </p:nvCxnSpPr>
            <p:spPr>
              <a:xfrm flipV="1">
                <a:off x="4238457" y="4724400"/>
                <a:ext cx="257164" cy="53340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prstDash val="sys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/>
              <p:nvPr/>
            </p:nvCxnSpPr>
            <p:spPr>
              <a:xfrm flipH="1">
                <a:off x="1828736" y="4343400"/>
                <a:ext cx="380983" cy="7620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dot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/>
              <p:cNvCxnSpPr/>
              <p:nvPr/>
            </p:nvCxnSpPr>
            <p:spPr>
              <a:xfrm>
                <a:off x="2514506" y="4419600"/>
                <a:ext cx="914360" cy="8382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dot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/>
              <p:nvPr/>
            </p:nvCxnSpPr>
            <p:spPr>
              <a:xfrm>
                <a:off x="2666900" y="4267200"/>
                <a:ext cx="2898649" cy="9652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dot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9" name="Group 54"/>
              <p:cNvGrpSpPr>
                <a:grpSpLocks/>
              </p:cNvGrpSpPr>
              <p:nvPr/>
            </p:nvGrpSpPr>
            <p:grpSpPr bwMode="auto">
              <a:xfrm>
                <a:off x="4191000" y="3048000"/>
                <a:ext cx="1066800" cy="914400"/>
                <a:chOff x="1295400" y="1295400"/>
                <a:chExt cx="1676400" cy="1371600"/>
              </a:xfrm>
            </p:grpSpPr>
            <p:pic>
              <p:nvPicPr>
                <p:cNvPr id="259" name="Picture 55"/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5000" y="1295400"/>
                  <a:ext cx="1066800" cy="1066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0" name="Picture 56"/>
                <p:cNvPicPr>
                  <a:picLocks noChangeAspect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1371600"/>
                  <a:ext cx="1295400" cy="1295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50" name="Picture 57"/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1676400"/>
                <a:ext cx="34290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51" name="Straight Arrow Connector 250"/>
              <p:cNvCxnSpPr/>
              <p:nvPr/>
            </p:nvCxnSpPr>
            <p:spPr>
              <a:xfrm flipH="1">
                <a:off x="2590703" y="2743200"/>
                <a:ext cx="990557" cy="6858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Arrow Connector 251"/>
              <p:cNvCxnSpPr>
                <a:endCxn id="260" idx="0"/>
              </p:cNvCxnSpPr>
              <p:nvPr/>
            </p:nvCxnSpPr>
            <p:spPr>
              <a:xfrm>
                <a:off x="4267030" y="2743200"/>
                <a:ext cx="336535" cy="3556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Arrow Connector 252"/>
              <p:cNvCxnSpPr/>
              <p:nvPr/>
            </p:nvCxnSpPr>
            <p:spPr>
              <a:xfrm>
                <a:off x="4648014" y="3886200"/>
                <a:ext cx="0" cy="3810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4" name="TextBox 64"/>
              <p:cNvSpPr txBox="1">
                <a:spLocks noChangeArrowheads="1"/>
              </p:cNvSpPr>
              <p:nvPr/>
            </p:nvSpPr>
            <p:spPr bwMode="auto">
              <a:xfrm>
                <a:off x="3581400" y="4572000"/>
                <a:ext cx="3440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Calibri" charset="0"/>
                  </a:rPr>
                  <a:t>…</a:t>
                </a:r>
              </a:p>
            </p:txBody>
          </p:sp>
          <p:sp>
            <p:nvSpPr>
              <p:cNvPr id="255" name="TextBox 67"/>
              <p:cNvSpPr txBox="1">
                <a:spLocks noChangeArrowheads="1"/>
              </p:cNvSpPr>
              <p:nvPr/>
            </p:nvSpPr>
            <p:spPr bwMode="auto">
              <a:xfrm>
                <a:off x="3160779" y="2209800"/>
                <a:ext cx="22493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 charset="0"/>
                  </a:rPr>
                  <a:t>Internet /Public Cloud</a:t>
                </a:r>
              </a:p>
            </p:txBody>
          </p:sp>
          <p:sp>
            <p:nvSpPr>
              <p:cNvPr id="256" name="TextBox 68"/>
              <p:cNvSpPr txBox="1">
                <a:spLocks noChangeArrowheads="1"/>
              </p:cNvSpPr>
              <p:nvPr/>
            </p:nvSpPr>
            <p:spPr bwMode="auto">
              <a:xfrm>
                <a:off x="5334000" y="3200400"/>
                <a:ext cx="131622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 charset="0"/>
                  </a:rPr>
                  <a:t>Middleware</a:t>
                </a:r>
              </a:p>
              <a:p>
                <a:r>
                  <a:rPr lang="en-US" sz="1800" dirty="0">
                    <a:latin typeface="Calibri" charset="0"/>
                  </a:rPr>
                  <a:t>Broker</a:t>
                </a:r>
              </a:p>
            </p:txBody>
          </p:sp>
          <p:sp>
            <p:nvSpPr>
              <p:cNvPr id="257" name="TextBox 69"/>
              <p:cNvSpPr txBox="1">
                <a:spLocks noChangeArrowheads="1"/>
              </p:cNvSpPr>
              <p:nvPr/>
            </p:nvSpPr>
            <p:spPr bwMode="auto">
              <a:xfrm>
                <a:off x="5029200" y="4191000"/>
                <a:ext cx="9797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Calibri" charset="0"/>
                  </a:rPr>
                  <a:t>Wi-Fi AP</a:t>
                </a:r>
              </a:p>
            </p:txBody>
          </p:sp>
          <p:sp>
            <p:nvSpPr>
              <p:cNvPr id="258" name="TextBox 70"/>
              <p:cNvSpPr txBox="1">
                <a:spLocks noChangeArrowheads="1"/>
              </p:cNvSpPr>
              <p:nvPr/>
            </p:nvSpPr>
            <p:spPr bwMode="auto">
              <a:xfrm>
                <a:off x="2895600" y="3733800"/>
                <a:ext cx="7522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latin typeface="Calibri" charset="0"/>
                  </a:rPr>
                  <a:t>3G AP</a:t>
                </a:r>
              </a:p>
            </p:txBody>
          </p:sp>
        </p:grpSp>
        <p:cxnSp>
          <p:nvCxnSpPr>
            <p:cNvPr id="228" name="Straight Arrow Connector 227"/>
            <p:cNvCxnSpPr/>
            <p:nvPr/>
          </p:nvCxnSpPr>
          <p:spPr>
            <a:xfrm>
              <a:off x="5562600" y="2438400"/>
              <a:ext cx="8382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/>
            <p:cNvSpPr txBox="1"/>
            <p:nvPr/>
          </p:nvSpPr>
          <p:spPr>
            <a:xfrm>
              <a:off x="5638800" y="1981200"/>
              <a:ext cx="108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Query/</a:t>
              </a:r>
            </a:p>
            <a:p>
              <a:r>
                <a:rPr lang="en-US" sz="1800" dirty="0" smtClean="0"/>
                <a:t>Response</a:t>
              </a:r>
              <a:endParaRPr lang="en-US" sz="1800" dirty="0"/>
            </a:p>
          </p:txBody>
        </p:sp>
        <p:pic>
          <p:nvPicPr>
            <p:cNvPr id="230" name="Picture 35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931" y="2133600"/>
              <a:ext cx="727869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" name="TextBox 230"/>
            <p:cNvSpPr txBox="1"/>
            <p:nvPr/>
          </p:nvSpPr>
          <p:spPr>
            <a:xfrm>
              <a:off x="6533362" y="2667000"/>
              <a:ext cx="7250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Cloud </a:t>
              </a:r>
            </a:p>
            <a:p>
              <a:r>
                <a:rPr lang="en-US" sz="1800" dirty="0" smtClean="0"/>
                <a:t>Users</a:t>
              </a:r>
              <a:endParaRPr lang="en-US" sz="1800" dirty="0"/>
            </a:p>
          </p:txBody>
        </p:sp>
      </p:grpSp>
      <p:pic>
        <p:nvPicPr>
          <p:cNvPr id="261" name="Picture 260"/>
          <p:cNvPicPr>
            <a:picLocks noChangeAspect="1"/>
          </p:cNvPicPr>
          <p:nvPr/>
        </p:nvPicPr>
        <p:blipFill rotWithShape="1">
          <a:blip r:embed="rId30"/>
          <a:srcRect l="18131" r="17937"/>
          <a:stretch/>
        </p:blipFill>
        <p:spPr>
          <a:xfrm>
            <a:off x="4712476" y="22743546"/>
            <a:ext cx="672279" cy="868967"/>
          </a:xfrm>
          <a:prstGeom prst="rect">
            <a:avLst/>
          </a:prstGeom>
        </p:spPr>
      </p:pic>
      <p:pic>
        <p:nvPicPr>
          <p:cNvPr id="262" name="Picture 26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816302" y="22744540"/>
            <a:ext cx="918106" cy="918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/>
      <p:bldP spid="378" grpId="0" animBg="1"/>
      <p:bldP spid="471" grpId="0"/>
      <p:bldP spid="472" grpId="0"/>
      <p:bldP spid="515" grpId="0" animBg="1"/>
      <p:bldP spid="516" grpId="0" animBg="1"/>
      <p:bldP spid="525" grpId="0"/>
      <p:bldP spid="5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6187</TotalTime>
  <Words>809</Words>
  <Application>Microsoft Office PowerPoint</Application>
  <PresentationFormat>Custom</PresentationFormat>
  <Paragraphs>175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SRI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 Gerrans</dc:creator>
  <cp:lastModifiedBy>gene</cp:lastModifiedBy>
  <cp:revision>334</cp:revision>
  <cp:lastPrinted>2011-07-27T02:13:08Z</cp:lastPrinted>
  <dcterms:created xsi:type="dcterms:W3CDTF">2011-07-19T03:32:50Z</dcterms:created>
  <dcterms:modified xsi:type="dcterms:W3CDTF">2014-10-30T17:30:41Z</dcterms:modified>
</cp:coreProperties>
</file>