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"/>
  </p:notesMasterIdLst>
  <p:sldIdLst>
    <p:sldId id="262" r:id="rId2"/>
  </p:sldIdLst>
  <p:sldSz cx="43891200" cy="32918400"/>
  <p:notesSz cx="32461200" cy="43434000"/>
  <p:custDataLst>
    <p:tags r:id="rId5"/>
  </p:custDataLst>
  <p:defaultTextStyle>
    <a:defPPr>
      <a:defRPr lang="en-US"/>
    </a:defPPr>
    <a:lvl1pPr algn="l" defTabSz="4385704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1pPr>
    <a:lvl2pPr marL="2192849" indent="-1735877" algn="l" defTabSz="4385704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2pPr>
    <a:lvl3pPr marL="4385704" indent="-3471751" algn="l" defTabSz="4385704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3pPr>
    <a:lvl4pPr marL="6580141" indent="-5209210" algn="l" defTabSz="4385704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4pPr>
    <a:lvl5pPr marL="8772992" indent="-6945088" algn="l" defTabSz="4385704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5pPr>
    <a:lvl6pPr marL="2284881" algn="l" defTabSz="913951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6pPr>
    <a:lvl7pPr marL="2741858" algn="l" defTabSz="913951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7pPr>
    <a:lvl8pPr marL="3198836" algn="l" defTabSz="913951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8pPr>
    <a:lvl9pPr marL="3655809" algn="l" defTabSz="913951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5FF"/>
    <a:srgbClr val="BBC3CF"/>
    <a:srgbClr val="A0ABBC"/>
    <a:srgbClr val="4B94FF"/>
    <a:srgbClr val="5D9FFF"/>
    <a:srgbClr val="3D62FD"/>
    <a:srgbClr val="158A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92" autoAdjust="0"/>
    <p:restoredTop sz="96000" autoAdjust="0"/>
  </p:normalViewPr>
  <p:slideViewPr>
    <p:cSldViewPr snapToGrid="0">
      <p:cViewPr varScale="1">
        <p:scale>
          <a:sx n="44" d="100"/>
          <a:sy n="44" d="100"/>
        </p:scale>
        <p:origin x="-3328" y="-184"/>
      </p:cViewPr>
      <p:guideLst>
        <p:guide orient="horz" pos="10368"/>
        <p:guide pos="13824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14070900" cy="21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559" tIns="214777" rIns="429559" bIns="214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2575" y="2"/>
            <a:ext cx="14070895" cy="21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559" tIns="214777" rIns="429559" bIns="214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800"/>
            </a:lvl1pPr>
          </a:lstStyle>
          <a:p>
            <a:pPr>
              <a:defRPr/>
            </a:pPr>
            <a:fld id="{F25567E4-24AB-4672-8E65-A6FAFE4F0E8A}" type="datetimeFigureOut">
              <a:rPr lang="en-US"/>
              <a:pPr>
                <a:defRPr/>
              </a:pPr>
              <a:t>9/3/12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2788"/>
            <a:ext cx="21724938" cy="162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5354" y="20633586"/>
            <a:ext cx="25970509" cy="195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559" tIns="214777" rIns="429559" bIns="214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1260226"/>
            <a:ext cx="14070900" cy="21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559" tIns="214777" rIns="429559" bIns="214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5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2575" y="41260226"/>
            <a:ext cx="14070895" cy="21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559" tIns="214777" rIns="429559" bIns="214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5800"/>
            </a:lvl1pPr>
          </a:lstStyle>
          <a:p>
            <a:pPr>
              <a:defRPr/>
            </a:pPr>
            <a:fld id="{0787116D-9712-49E5-BC24-C4854049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97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9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92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9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4881" algn="l" defTabSz="91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858" algn="l" defTabSz="91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36" algn="l" defTabSz="91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09" algn="l" defTabSz="91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72100" y="3252788"/>
            <a:ext cx="21724938" cy="162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87116D-9712-49E5-BC24-C48540492B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7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2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5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4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E80F8-6266-4DC5-B6BB-604DEF1B97C8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C9545-08DE-488A-8DAA-A0D24D9DC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1BD24-6435-4E0E-A812-5AD850745DEE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7E219-4878-40A6-BCEC-F0B3E2108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2" y="4221483"/>
            <a:ext cx="35547303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62" y="4221483"/>
            <a:ext cx="10592561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705B9-F314-492E-BA25-4C22F3694685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E1A9D-234B-4797-9379-3841C2AEF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194D4-56D5-46C2-8DD9-18258B7D3493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69B75-EC25-4A1C-8C70-EE9A5831A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37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261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52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778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043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304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556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4826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4087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F5AE4-718D-4F53-A63C-1A776EFEBD16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78EA3-B038-43E3-822A-5D4D73928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5" y="24582123"/>
            <a:ext cx="70736457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39" y="24582123"/>
            <a:ext cx="70736463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420F9-F6EF-4AFD-995B-E1D5EEE66251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CEB4-67B5-4752-9BE2-C3272D88B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610" indent="0">
              <a:buNone/>
              <a:defRPr sz="9700" b="1"/>
            </a:lvl2pPr>
            <a:lvl3pPr marL="4385219" indent="0">
              <a:buNone/>
              <a:defRPr sz="8700" b="1"/>
            </a:lvl3pPr>
            <a:lvl4pPr marL="6577829" indent="0">
              <a:buNone/>
              <a:defRPr sz="7700" b="1"/>
            </a:lvl4pPr>
            <a:lvl5pPr marL="8770439" indent="0">
              <a:buNone/>
              <a:defRPr sz="7700" b="1"/>
            </a:lvl5pPr>
            <a:lvl6pPr marL="10963047" indent="0">
              <a:buNone/>
              <a:defRPr sz="7700" b="1"/>
            </a:lvl6pPr>
            <a:lvl7pPr marL="13155657" indent="0">
              <a:buNone/>
              <a:defRPr sz="7700" b="1"/>
            </a:lvl7pPr>
            <a:lvl8pPr marL="15348269" indent="0">
              <a:buNone/>
              <a:defRPr sz="7700" b="1"/>
            </a:lvl8pPr>
            <a:lvl9pPr marL="17540876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610" indent="0">
              <a:buNone/>
              <a:defRPr sz="9700" b="1"/>
            </a:lvl2pPr>
            <a:lvl3pPr marL="4385219" indent="0">
              <a:buNone/>
              <a:defRPr sz="8700" b="1"/>
            </a:lvl3pPr>
            <a:lvl4pPr marL="6577829" indent="0">
              <a:buNone/>
              <a:defRPr sz="7700" b="1"/>
            </a:lvl4pPr>
            <a:lvl5pPr marL="8770439" indent="0">
              <a:buNone/>
              <a:defRPr sz="7700" b="1"/>
            </a:lvl5pPr>
            <a:lvl6pPr marL="10963047" indent="0">
              <a:buNone/>
              <a:defRPr sz="7700" b="1"/>
            </a:lvl6pPr>
            <a:lvl7pPr marL="13155657" indent="0">
              <a:buNone/>
              <a:defRPr sz="7700" b="1"/>
            </a:lvl7pPr>
            <a:lvl8pPr marL="15348269" indent="0">
              <a:buNone/>
              <a:defRPr sz="7700" b="1"/>
            </a:lvl8pPr>
            <a:lvl9pPr marL="17540876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2317B-6CE5-42D8-A33E-F97E0EE3D69F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3654-EF5B-4D04-A513-0485051DB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44CE5-D454-41F0-8B7C-66FE5253C8D1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C5615-A7F0-4F6B-BD0B-9EFA14B7D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FB3C0-22A7-4686-8C40-EDA3A53401E4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C20B0-D910-4679-9E83-E78622119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9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9" y="6888483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2610" indent="0">
              <a:buNone/>
              <a:defRPr sz="5700"/>
            </a:lvl2pPr>
            <a:lvl3pPr marL="4385219" indent="0">
              <a:buNone/>
              <a:defRPr sz="4800"/>
            </a:lvl3pPr>
            <a:lvl4pPr marL="6577829" indent="0">
              <a:buNone/>
              <a:defRPr sz="4300"/>
            </a:lvl4pPr>
            <a:lvl5pPr marL="8770439" indent="0">
              <a:buNone/>
              <a:defRPr sz="4300"/>
            </a:lvl5pPr>
            <a:lvl6pPr marL="10963047" indent="0">
              <a:buNone/>
              <a:defRPr sz="4300"/>
            </a:lvl6pPr>
            <a:lvl7pPr marL="13155657" indent="0">
              <a:buNone/>
              <a:defRPr sz="4300"/>
            </a:lvl7pPr>
            <a:lvl8pPr marL="15348269" indent="0">
              <a:buNone/>
              <a:defRPr sz="4300"/>
            </a:lvl8pPr>
            <a:lvl9pPr marL="1754087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19165-C765-49BA-8640-72CDBBBC0DE3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2B528-A99F-4E1A-BF0F-D93A6A038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2610" indent="0">
              <a:buNone/>
              <a:defRPr sz="13400"/>
            </a:lvl2pPr>
            <a:lvl3pPr marL="4385219" indent="0">
              <a:buNone/>
              <a:defRPr sz="11500"/>
            </a:lvl3pPr>
            <a:lvl4pPr marL="6577829" indent="0">
              <a:buNone/>
              <a:defRPr sz="9700"/>
            </a:lvl4pPr>
            <a:lvl5pPr marL="8770439" indent="0">
              <a:buNone/>
              <a:defRPr sz="9700"/>
            </a:lvl5pPr>
            <a:lvl6pPr marL="10963047" indent="0">
              <a:buNone/>
              <a:defRPr sz="9700"/>
            </a:lvl6pPr>
            <a:lvl7pPr marL="13155657" indent="0">
              <a:buNone/>
              <a:defRPr sz="9700"/>
            </a:lvl7pPr>
            <a:lvl8pPr marL="15348269" indent="0">
              <a:buNone/>
              <a:defRPr sz="9700"/>
            </a:lvl8pPr>
            <a:lvl9pPr marL="17540876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2610" indent="0">
              <a:buNone/>
              <a:defRPr sz="5700"/>
            </a:lvl2pPr>
            <a:lvl3pPr marL="4385219" indent="0">
              <a:buNone/>
              <a:defRPr sz="4800"/>
            </a:lvl3pPr>
            <a:lvl4pPr marL="6577829" indent="0">
              <a:buNone/>
              <a:defRPr sz="4300"/>
            </a:lvl4pPr>
            <a:lvl5pPr marL="8770439" indent="0">
              <a:buNone/>
              <a:defRPr sz="4300"/>
            </a:lvl5pPr>
            <a:lvl6pPr marL="10963047" indent="0">
              <a:buNone/>
              <a:defRPr sz="4300"/>
            </a:lvl6pPr>
            <a:lvl7pPr marL="13155657" indent="0">
              <a:buNone/>
              <a:defRPr sz="4300"/>
            </a:lvl7pPr>
            <a:lvl8pPr marL="15348269" indent="0">
              <a:buNone/>
              <a:defRPr sz="4300"/>
            </a:lvl8pPr>
            <a:lvl9pPr marL="1754087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5FE8B-84CA-4D8B-AF55-F53BA0C9A746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7C7A9-4146-4DB4-A322-BECBDEA2A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518" tIns="219267" rIns="438518" bIns="2192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3"/>
          </a:xfrm>
          <a:prstGeom prst="rect">
            <a:avLst/>
          </a:prstGeom>
        </p:spPr>
        <p:txBody>
          <a:bodyPr vert="horz" lIns="438518" tIns="219267" rIns="438518" bIns="2192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97"/>
            <a:ext cx="10241280" cy="1752600"/>
          </a:xfrm>
          <a:prstGeom prst="rect">
            <a:avLst/>
          </a:prstGeom>
        </p:spPr>
        <p:txBody>
          <a:bodyPr vert="horz" lIns="438518" tIns="219267" rIns="438518" bIns="21926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F1DC7-58DB-4F60-A509-06FDC150D741}" type="datetimeFigureOut">
              <a:rPr lang="en-US" smtClean="0"/>
              <a:pPr>
                <a:defRPr/>
              </a:pPr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97"/>
            <a:ext cx="13898880" cy="1752600"/>
          </a:xfrm>
          <a:prstGeom prst="rect">
            <a:avLst/>
          </a:prstGeom>
        </p:spPr>
        <p:txBody>
          <a:bodyPr vert="horz" lIns="438518" tIns="219267" rIns="438518" bIns="21926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97"/>
            <a:ext cx="10241280" cy="1752600"/>
          </a:xfrm>
          <a:prstGeom prst="rect">
            <a:avLst/>
          </a:prstGeom>
        </p:spPr>
        <p:txBody>
          <a:bodyPr vert="horz" lIns="438518" tIns="219267" rIns="438518" bIns="21926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1C8A2-E0B6-4463-890F-F18C1F4B0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3852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4455" indent="-1644455" algn="l" defTabSz="43852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2993" indent="-1370386" algn="l" defTabSz="43852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1524" indent="-1096305" algn="l" defTabSz="43852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134" indent="-1096305" algn="l" defTabSz="4385219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66742" indent="-1096305" algn="l" defTabSz="4385219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59352" indent="-1096305" algn="l" defTabSz="4385219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1962" indent="-1096305" algn="l" defTabSz="4385219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4571" indent="-1096305" algn="l" defTabSz="4385219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37181" indent="-1096305" algn="l" defTabSz="4385219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2610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5219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77829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0439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3047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5657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48269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0876" algn="l" defTabSz="438521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2" Type="http://schemas.openxmlformats.org/officeDocument/2006/relationships/image" Target="../media/image21.wmf"/><Relationship Id="rId143" Type="http://schemas.openxmlformats.org/officeDocument/2006/relationships/image" Target="../media/image22.jpeg"/><Relationship Id="rId144" Type="http://schemas.openxmlformats.org/officeDocument/2006/relationships/image" Target="../media/image23.jpeg"/><Relationship Id="rId145" Type="http://schemas.openxmlformats.org/officeDocument/2006/relationships/image" Target="../media/image24.png"/><Relationship Id="rId146" Type="http://schemas.openxmlformats.org/officeDocument/2006/relationships/image" Target="../media/image25.jpeg"/><Relationship Id="rId147" Type="http://schemas.openxmlformats.org/officeDocument/2006/relationships/image" Target="../media/image26.jpeg"/><Relationship Id="rId148" Type="http://schemas.microsoft.com/office/2007/relationships/hdphoto" Target="../media/hdphoto1.wdp"/><Relationship Id="rId149" Type="http://schemas.openxmlformats.org/officeDocument/2006/relationships/image" Target="../media/image27.jpeg"/><Relationship Id="rId40" Type="http://schemas.openxmlformats.org/officeDocument/2006/relationships/tags" Target="../tags/tag41.xml"/><Relationship Id="rId41" Type="http://schemas.openxmlformats.org/officeDocument/2006/relationships/tags" Target="../tags/tag42.xml"/><Relationship Id="rId42" Type="http://schemas.openxmlformats.org/officeDocument/2006/relationships/tags" Target="../tags/tag43.xml"/><Relationship Id="rId43" Type="http://schemas.openxmlformats.org/officeDocument/2006/relationships/tags" Target="../tags/tag44.xml"/><Relationship Id="rId44" Type="http://schemas.openxmlformats.org/officeDocument/2006/relationships/tags" Target="../tags/tag45.xml"/><Relationship Id="rId45" Type="http://schemas.openxmlformats.org/officeDocument/2006/relationships/tags" Target="../tags/tag46.xml"/><Relationship Id="rId46" Type="http://schemas.openxmlformats.org/officeDocument/2006/relationships/tags" Target="../tags/tag47.xml"/><Relationship Id="rId47" Type="http://schemas.openxmlformats.org/officeDocument/2006/relationships/tags" Target="../tags/tag48.xml"/><Relationship Id="rId48" Type="http://schemas.openxmlformats.org/officeDocument/2006/relationships/tags" Target="../tags/tag49.xml"/><Relationship Id="rId49" Type="http://schemas.openxmlformats.org/officeDocument/2006/relationships/tags" Target="../tags/tag50.xml"/><Relationship Id="rId80" Type="http://schemas.openxmlformats.org/officeDocument/2006/relationships/tags" Target="../tags/tag81.xml"/><Relationship Id="rId81" Type="http://schemas.openxmlformats.org/officeDocument/2006/relationships/tags" Target="../tags/tag82.xml"/><Relationship Id="rId82" Type="http://schemas.openxmlformats.org/officeDocument/2006/relationships/tags" Target="../tags/tag83.xml"/><Relationship Id="rId83" Type="http://schemas.openxmlformats.org/officeDocument/2006/relationships/tags" Target="../tags/tag84.xml"/><Relationship Id="rId84" Type="http://schemas.openxmlformats.org/officeDocument/2006/relationships/tags" Target="../tags/tag85.xml"/><Relationship Id="rId85" Type="http://schemas.openxmlformats.org/officeDocument/2006/relationships/tags" Target="../tags/tag86.xml"/><Relationship Id="rId86" Type="http://schemas.openxmlformats.org/officeDocument/2006/relationships/tags" Target="../tags/tag87.xml"/><Relationship Id="rId87" Type="http://schemas.openxmlformats.org/officeDocument/2006/relationships/tags" Target="../tags/tag88.xml"/><Relationship Id="rId88" Type="http://schemas.openxmlformats.org/officeDocument/2006/relationships/tags" Target="../tags/tag89.xml"/><Relationship Id="rId89" Type="http://schemas.openxmlformats.org/officeDocument/2006/relationships/tags" Target="../tags/tag90.xml"/><Relationship Id="rId110" Type="http://schemas.openxmlformats.org/officeDocument/2006/relationships/tags" Target="../tags/tag111.xml"/><Relationship Id="rId111" Type="http://schemas.openxmlformats.org/officeDocument/2006/relationships/tags" Target="../tags/tag112.xml"/><Relationship Id="rId112" Type="http://schemas.openxmlformats.org/officeDocument/2006/relationships/tags" Target="../tags/tag113.xml"/><Relationship Id="rId113" Type="http://schemas.openxmlformats.org/officeDocument/2006/relationships/tags" Target="../tags/tag114.xml"/><Relationship Id="rId114" Type="http://schemas.openxmlformats.org/officeDocument/2006/relationships/tags" Target="../tags/tag115.xml"/><Relationship Id="rId115" Type="http://schemas.openxmlformats.org/officeDocument/2006/relationships/tags" Target="../tags/tag116.xml"/><Relationship Id="rId116" Type="http://schemas.openxmlformats.org/officeDocument/2006/relationships/tags" Target="../tags/tag117.xml"/><Relationship Id="rId117" Type="http://schemas.openxmlformats.org/officeDocument/2006/relationships/tags" Target="../tags/tag118.xml"/><Relationship Id="rId118" Type="http://schemas.openxmlformats.org/officeDocument/2006/relationships/tags" Target="../tags/tag119.xml"/><Relationship Id="rId119" Type="http://schemas.openxmlformats.org/officeDocument/2006/relationships/tags" Target="../tags/tag120.xml"/><Relationship Id="rId150" Type="http://schemas.microsoft.com/office/2007/relationships/hdphoto" Target="../media/hdphoto2.wdp"/><Relationship Id="rId151" Type="http://schemas.openxmlformats.org/officeDocument/2006/relationships/image" Target="../media/image28.png"/><Relationship Id="rId152" Type="http://schemas.openxmlformats.org/officeDocument/2006/relationships/image" Target="../media/image29.wmf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tags" Target="../tags/tag20.xml"/><Relationship Id="rId153" Type="http://schemas.openxmlformats.org/officeDocument/2006/relationships/image" Target="../media/image30.png"/><Relationship Id="rId154" Type="http://schemas.openxmlformats.org/officeDocument/2006/relationships/image" Target="../media/image31.png"/><Relationship Id="rId155" Type="http://schemas.openxmlformats.org/officeDocument/2006/relationships/image" Target="../media/image32.png"/><Relationship Id="rId156" Type="http://schemas.openxmlformats.org/officeDocument/2006/relationships/image" Target="../media/image33.jpeg"/><Relationship Id="rId157" Type="http://schemas.openxmlformats.org/officeDocument/2006/relationships/image" Target="../media/image34.jpeg"/><Relationship Id="rId158" Type="http://schemas.openxmlformats.org/officeDocument/2006/relationships/image" Target="../media/image35.png"/><Relationship Id="rId159" Type="http://schemas.openxmlformats.org/officeDocument/2006/relationships/image" Target="../media/image36.png"/><Relationship Id="rId50" Type="http://schemas.openxmlformats.org/officeDocument/2006/relationships/tags" Target="../tags/tag51.xml"/><Relationship Id="rId51" Type="http://schemas.openxmlformats.org/officeDocument/2006/relationships/tags" Target="../tags/tag52.xml"/><Relationship Id="rId52" Type="http://schemas.openxmlformats.org/officeDocument/2006/relationships/tags" Target="../tags/tag53.xml"/><Relationship Id="rId53" Type="http://schemas.openxmlformats.org/officeDocument/2006/relationships/tags" Target="../tags/tag54.xml"/><Relationship Id="rId54" Type="http://schemas.openxmlformats.org/officeDocument/2006/relationships/tags" Target="../tags/tag55.xml"/><Relationship Id="rId55" Type="http://schemas.openxmlformats.org/officeDocument/2006/relationships/tags" Target="../tags/tag56.xml"/><Relationship Id="rId56" Type="http://schemas.openxmlformats.org/officeDocument/2006/relationships/tags" Target="../tags/tag57.xml"/><Relationship Id="rId57" Type="http://schemas.openxmlformats.org/officeDocument/2006/relationships/tags" Target="../tags/tag58.xml"/><Relationship Id="rId58" Type="http://schemas.openxmlformats.org/officeDocument/2006/relationships/tags" Target="../tags/tag59.xml"/><Relationship Id="rId59" Type="http://schemas.openxmlformats.org/officeDocument/2006/relationships/tags" Target="../tags/tag60.xml"/><Relationship Id="rId90" Type="http://schemas.openxmlformats.org/officeDocument/2006/relationships/tags" Target="../tags/tag91.xml"/><Relationship Id="rId91" Type="http://schemas.openxmlformats.org/officeDocument/2006/relationships/tags" Target="../tags/tag92.xml"/><Relationship Id="rId92" Type="http://schemas.openxmlformats.org/officeDocument/2006/relationships/tags" Target="../tags/tag93.xml"/><Relationship Id="rId93" Type="http://schemas.openxmlformats.org/officeDocument/2006/relationships/tags" Target="../tags/tag94.xml"/><Relationship Id="rId94" Type="http://schemas.openxmlformats.org/officeDocument/2006/relationships/tags" Target="../tags/tag95.xml"/><Relationship Id="rId95" Type="http://schemas.openxmlformats.org/officeDocument/2006/relationships/tags" Target="../tags/tag96.xml"/><Relationship Id="rId96" Type="http://schemas.openxmlformats.org/officeDocument/2006/relationships/tags" Target="../tags/tag97.xml"/><Relationship Id="rId97" Type="http://schemas.openxmlformats.org/officeDocument/2006/relationships/tags" Target="../tags/tag98.xml"/><Relationship Id="rId98" Type="http://schemas.openxmlformats.org/officeDocument/2006/relationships/tags" Target="../tags/tag99.xml"/><Relationship Id="rId99" Type="http://schemas.openxmlformats.org/officeDocument/2006/relationships/tags" Target="../tags/tag100.xml"/><Relationship Id="rId120" Type="http://schemas.openxmlformats.org/officeDocument/2006/relationships/slideLayout" Target="../slideLayouts/slideLayout2.xml"/><Relationship Id="rId121" Type="http://schemas.openxmlformats.org/officeDocument/2006/relationships/notesSlide" Target="../notesSlides/notesSlide1.xml"/><Relationship Id="rId122" Type="http://schemas.openxmlformats.org/officeDocument/2006/relationships/image" Target="../media/image1.gif"/><Relationship Id="rId123" Type="http://schemas.openxmlformats.org/officeDocument/2006/relationships/image" Target="../media/image2.png"/><Relationship Id="rId124" Type="http://schemas.openxmlformats.org/officeDocument/2006/relationships/image" Target="../media/image3.gif"/><Relationship Id="rId125" Type="http://schemas.openxmlformats.org/officeDocument/2006/relationships/image" Target="../media/image4.jpeg"/><Relationship Id="rId126" Type="http://schemas.openxmlformats.org/officeDocument/2006/relationships/image" Target="../media/image5.jpeg"/><Relationship Id="rId127" Type="http://schemas.openxmlformats.org/officeDocument/2006/relationships/image" Target="../media/image6.jpeg"/><Relationship Id="rId128" Type="http://schemas.openxmlformats.org/officeDocument/2006/relationships/image" Target="../media/image7.gif"/><Relationship Id="rId129" Type="http://schemas.openxmlformats.org/officeDocument/2006/relationships/image" Target="../media/image8.png"/><Relationship Id="rId20" Type="http://schemas.openxmlformats.org/officeDocument/2006/relationships/tags" Target="../tags/tag21.xml"/><Relationship Id="rId21" Type="http://schemas.openxmlformats.org/officeDocument/2006/relationships/tags" Target="../tags/tag22.xml"/><Relationship Id="rId22" Type="http://schemas.openxmlformats.org/officeDocument/2006/relationships/tags" Target="../tags/tag23.xml"/><Relationship Id="rId23" Type="http://schemas.openxmlformats.org/officeDocument/2006/relationships/tags" Target="../tags/tag24.xml"/><Relationship Id="rId24" Type="http://schemas.openxmlformats.org/officeDocument/2006/relationships/tags" Target="../tags/tag25.xml"/><Relationship Id="rId25" Type="http://schemas.openxmlformats.org/officeDocument/2006/relationships/tags" Target="../tags/tag26.xml"/><Relationship Id="rId26" Type="http://schemas.openxmlformats.org/officeDocument/2006/relationships/tags" Target="../tags/tag27.xml"/><Relationship Id="rId27" Type="http://schemas.openxmlformats.org/officeDocument/2006/relationships/tags" Target="../tags/tag28.xml"/><Relationship Id="rId28" Type="http://schemas.openxmlformats.org/officeDocument/2006/relationships/tags" Target="../tags/tag29.xml"/><Relationship Id="rId29" Type="http://schemas.openxmlformats.org/officeDocument/2006/relationships/tags" Target="../tags/tag30.xml"/><Relationship Id="rId60" Type="http://schemas.openxmlformats.org/officeDocument/2006/relationships/tags" Target="../tags/tag61.xml"/><Relationship Id="rId61" Type="http://schemas.openxmlformats.org/officeDocument/2006/relationships/tags" Target="../tags/tag62.xml"/><Relationship Id="rId62" Type="http://schemas.openxmlformats.org/officeDocument/2006/relationships/tags" Target="../tags/tag63.xml"/><Relationship Id="rId63" Type="http://schemas.openxmlformats.org/officeDocument/2006/relationships/tags" Target="../tags/tag64.xml"/><Relationship Id="rId64" Type="http://schemas.openxmlformats.org/officeDocument/2006/relationships/tags" Target="../tags/tag65.xml"/><Relationship Id="rId65" Type="http://schemas.openxmlformats.org/officeDocument/2006/relationships/tags" Target="../tags/tag66.xml"/><Relationship Id="rId66" Type="http://schemas.openxmlformats.org/officeDocument/2006/relationships/tags" Target="../tags/tag67.xml"/><Relationship Id="rId67" Type="http://schemas.openxmlformats.org/officeDocument/2006/relationships/tags" Target="../tags/tag68.xml"/><Relationship Id="rId68" Type="http://schemas.openxmlformats.org/officeDocument/2006/relationships/tags" Target="../tags/tag69.xml"/><Relationship Id="rId69" Type="http://schemas.openxmlformats.org/officeDocument/2006/relationships/tags" Target="../tags/tag70.xml"/><Relationship Id="rId130" Type="http://schemas.openxmlformats.org/officeDocument/2006/relationships/image" Target="../media/image9.png"/><Relationship Id="rId131" Type="http://schemas.openxmlformats.org/officeDocument/2006/relationships/image" Target="../media/image10.jpeg"/><Relationship Id="rId132" Type="http://schemas.openxmlformats.org/officeDocument/2006/relationships/image" Target="../media/image11.gif"/><Relationship Id="rId133" Type="http://schemas.openxmlformats.org/officeDocument/2006/relationships/image" Target="../media/image12.jpeg"/><Relationship Id="rId134" Type="http://schemas.openxmlformats.org/officeDocument/2006/relationships/image" Target="../media/image13.png"/><Relationship Id="rId135" Type="http://schemas.openxmlformats.org/officeDocument/2006/relationships/image" Target="../media/image14.jpeg"/><Relationship Id="rId136" Type="http://schemas.openxmlformats.org/officeDocument/2006/relationships/image" Target="../media/image15.png"/><Relationship Id="rId137" Type="http://schemas.openxmlformats.org/officeDocument/2006/relationships/image" Target="../media/image16.png"/><Relationship Id="rId138" Type="http://schemas.openxmlformats.org/officeDocument/2006/relationships/image" Target="../media/image17.png"/><Relationship Id="rId139" Type="http://schemas.openxmlformats.org/officeDocument/2006/relationships/image" Target="../media/image18.png"/><Relationship Id="rId30" Type="http://schemas.openxmlformats.org/officeDocument/2006/relationships/tags" Target="../tags/tag31.xml"/><Relationship Id="rId31" Type="http://schemas.openxmlformats.org/officeDocument/2006/relationships/tags" Target="../tags/tag32.xml"/><Relationship Id="rId32" Type="http://schemas.openxmlformats.org/officeDocument/2006/relationships/tags" Target="../tags/tag33.xml"/><Relationship Id="rId33" Type="http://schemas.openxmlformats.org/officeDocument/2006/relationships/tags" Target="../tags/tag34.xml"/><Relationship Id="rId34" Type="http://schemas.openxmlformats.org/officeDocument/2006/relationships/tags" Target="../tags/tag35.xml"/><Relationship Id="rId35" Type="http://schemas.openxmlformats.org/officeDocument/2006/relationships/tags" Target="../tags/tag36.xml"/><Relationship Id="rId36" Type="http://schemas.openxmlformats.org/officeDocument/2006/relationships/tags" Target="../tags/tag37.xml"/><Relationship Id="rId37" Type="http://schemas.openxmlformats.org/officeDocument/2006/relationships/tags" Target="../tags/tag38.xml"/><Relationship Id="rId38" Type="http://schemas.openxmlformats.org/officeDocument/2006/relationships/tags" Target="../tags/tag39.xml"/><Relationship Id="rId39" Type="http://schemas.openxmlformats.org/officeDocument/2006/relationships/tags" Target="../tags/tag40.xml"/><Relationship Id="rId70" Type="http://schemas.openxmlformats.org/officeDocument/2006/relationships/tags" Target="../tags/tag71.xml"/><Relationship Id="rId71" Type="http://schemas.openxmlformats.org/officeDocument/2006/relationships/tags" Target="../tags/tag72.xml"/><Relationship Id="rId72" Type="http://schemas.openxmlformats.org/officeDocument/2006/relationships/tags" Target="../tags/tag73.xml"/><Relationship Id="rId73" Type="http://schemas.openxmlformats.org/officeDocument/2006/relationships/tags" Target="../tags/tag74.xml"/><Relationship Id="rId74" Type="http://schemas.openxmlformats.org/officeDocument/2006/relationships/tags" Target="../tags/tag75.xml"/><Relationship Id="rId75" Type="http://schemas.openxmlformats.org/officeDocument/2006/relationships/tags" Target="../tags/tag76.xml"/><Relationship Id="rId76" Type="http://schemas.openxmlformats.org/officeDocument/2006/relationships/tags" Target="../tags/tag77.xml"/><Relationship Id="rId77" Type="http://schemas.openxmlformats.org/officeDocument/2006/relationships/tags" Target="../tags/tag78.xml"/><Relationship Id="rId78" Type="http://schemas.openxmlformats.org/officeDocument/2006/relationships/tags" Target="../tags/tag79.xml"/><Relationship Id="rId79" Type="http://schemas.openxmlformats.org/officeDocument/2006/relationships/tags" Target="../tags/tag80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100" Type="http://schemas.openxmlformats.org/officeDocument/2006/relationships/tags" Target="../tags/tag101.xml"/><Relationship Id="rId101" Type="http://schemas.openxmlformats.org/officeDocument/2006/relationships/tags" Target="../tags/tag102.xml"/><Relationship Id="rId102" Type="http://schemas.openxmlformats.org/officeDocument/2006/relationships/tags" Target="../tags/tag103.xml"/><Relationship Id="rId103" Type="http://schemas.openxmlformats.org/officeDocument/2006/relationships/tags" Target="../tags/tag104.xml"/><Relationship Id="rId104" Type="http://schemas.openxmlformats.org/officeDocument/2006/relationships/tags" Target="../tags/tag105.xml"/><Relationship Id="rId105" Type="http://schemas.openxmlformats.org/officeDocument/2006/relationships/tags" Target="../tags/tag106.xml"/><Relationship Id="rId106" Type="http://schemas.openxmlformats.org/officeDocument/2006/relationships/tags" Target="../tags/tag107.xml"/><Relationship Id="rId107" Type="http://schemas.openxmlformats.org/officeDocument/2006/relationships/tags" Target="../tags/tag108.xml"/><Relationship Id="rId108" Type="http://schemas.openxmlformats.org/officeDocument/2006/relationships/tags" Target="../tags/tag109.xml"/><Relationship Id="rId109" Type="http://schemas.openxmlformats.org/officeDocument/2006/relationships/tags" Target="../tags/tag110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140" Type="http://schemas.openxmlformats.org/officeDocument/2006/relationships/image" Target="../media/image19.png"/><Relationship Id="rId14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Picture 4" descr="C:\Users\tajana\Documents\Desktop\qualcomm-logo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22" cstate="print"/>
          <a:srcRect t="31378" b="27882"/>
          <a:stretch/>
        </p:blipFill>
        <p:spPr bwMode="auto">
          <a:xfrm>
            <a:off x="39188482" y="31483738"/>
            <a:ext cx="3449746" cy="1144439"/>
          </a:xfrm>
          <a:prstGeom prst="rect">
            <a:avLst/>
          </a:prstGeom>
          <a:noFill/>
        </p:spPr>
      </p:pic>
      <p:grpSp>
        <p:nvGrpSpPr>
          <p:cNvPr id="18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563124" y="22980950"/>
            <a:ext cx="11122523" cy="9418627"/>
            <a:chOff x="18454619" y="5467193"/>
            <a:chExt cx="11257612" cy="9533014"/>
          </a:xfrm>
        </p:grpSpPr>
        <p:pic>
          <p:nvPicPr>
            <p:cNvPr id="17415" name="Picture 4" descr="citisense_big_picture"/>
            <p:cNvPicPr>
              <a:picLocks noChangeAspect="1" noChangeArrowheads="1"/>
            </p:cNvPicPr>
            <p:nvPr>
              <p:custDataLst>
                <p:tags r:id="rId118"/>
              </p:custDataLst>
            </p:nvPr>
          </p:nvPicPr>
          <p:blipFill>
            <a:blip r:embed="rId123" cstate="print"/>
            <a:srcRect/>
            <a:stretch>
              <a:fillRect/>
            </a:stretch>
          </p:blipFill>
          <p:spPr bwMode="auto">
            <a:xfrm>
              <a:off x="18454619" y="6639094"/>
              <a:ext cx="11257612" cy="836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9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9534537" y="5467193"/>
              <a:ext cx="9017412" cy="131127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393" tIns="45699" rIns="91393" bIns="45699" anchor="ctr"/>
            <a:lstStyle/>
            <a:p>
              <a:pPr algn="ctr" defTabSz="913951">
                <a:defRPr/>
              </a:pPr>
              <a:r>
                <a:rPr lang="en-US" altLang="ko-KR" sz="63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굴림" pitchFamily="34" charset="-127"/>
                  <a:cs typeface="Arial" pitchFamily="34" charset="0"/>
                </a:rPr>
                <a:t>System </a:t>
              </a:r>
              <a:r>
                <a:rPr lang="en-US" altLang="ko-KR" sz="63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굴림" pitchFamily="34" charset="-127"/>
                  <a:cs typeface="Arial" pitchFamily="34" charset="0"/>
                </a:rPr>
                <a:t>Architecture</a:t>
              </a:r>
              <a:endParaRPr lang="en-US" altLang="ko-KR" sz="6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endParaRPr>
            </a:p>
          </p:txBody>
        </p:sp>
      </p:grpSp>
      <p:sp>
        <p:nvSpPr>
          <p:cNvPr id="174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-734041"/>
            <a:ext cx="258567" cy="14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01" tIns="64001" rIns="128001" bIns="640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4" name="Picture 8" descr="C:\Users\tajana\Desktop\aus-dfw\sponsors\nih_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4" cstate="print"/>
          <a:srcRect t="7385" r="85375"/>
          <a:stretch>
            <a:fillRect/>
          </a:stretch>
        </p:blipFill>
        <p:spPr bwMode="auto">
          <a:xfrm>
            <a:off x="36900976" y="31089600"/>
            <a:ext cx="1998386" cy="1828800"/>
          </a:xfrm>
          <a:prstGeom prst="rect">
            <a:avLst/>
          </a:prstGeom>
          <a:noFill/>
        </p:spPr>
      </p:pic>
      <p:sp>
        <p:nvSpPr>
          <p:cNvPr id="1321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1211972" y="4762474"/>
            <a:ext cx="11328234" cy="26390187"/>
          </a:xfrm>
          <a:prstGeom prst="rect">
            <a:avLst/>
          </a:prstGeom>
        </p:spPr>
        <p:txBody>
          <a:bodyPr vert="horz" lIns="438518" tIns="219267" rIns="438518" bIns="219267" rtlCol="0">
            <a:noAutofit/>
          </a:bodyPr>
          <a:lstStyle/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System</a:t>
            </a:r>
          </a:p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marL="320002" indent="-320002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Air Quality Board: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multilayer, low-power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architecture for rapid prototyping and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evaluation</a:t>
            </a:r>
          </a:p>
          <a:p>
            <a:pPr marL="771525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Sensors for Carbon Monoxide, NO</a:t>
            </a:r>
            <a:r>
              <a:rPr lang="en-US" sz="33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Ozone</a:t>
            </a:r>
          </a:p>
          <a:p>
            <a:pPr marL="771525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8-bit microcontroller, 128 KB Flash, 8 KB RAM, 4KB EEPROM, Bluetooth transceiver</a:t>
            </a: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Phone application with social bridge</a:t>
            </a: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Rich Services for server &amp; Android phones</a:t>
            </a: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Energy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Management</a:t>
            </a:r>
          </a:p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marL="320002" indent="-320002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Utilize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readings from other users </a:t>
            </a:r>
            <a:r>
              <a:rPr lang="en-US" sz="3300" dirty="0">
                <a:latin typeface="Arial" pitchFamily="34" charset="0"/>
                <a:cs typeface="Arial" pitchFamily="34" charset="0"/>
                <a:sym typeface="Wingdings"/>
              </a:rPr>
              <a:t> predictive model</a:t>
            </a: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320002" indent="-320002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Compare collected readings to predicted model, adapt upload of data to reduce power consumption</a:t>
            </a:r>
          </a:p>
          <a:p>
            <a:pPr marL="320002" indent="-320002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Power savings from 28% to 80%, dependent on mobility and acceptable error (simulation)</a:t>
            </a: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defTabSz="4385219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User Study</a:t>
            </a:r>
          </a:p>
          <a:p>
            <a:pPr algn="ctr" defTabSz="4385219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Completed full</a:t>
            </a:r>
            <a:r>
              <a:rPr lang="en-US" sz="3300" dirty="0"/>
              <a:t>-scale field </a:t>
            </a:r>
            <a:r>
              <a:rPr lang="en-US" sz="3300" dirty="0" smtClean="0"/>
              <a:t>trials</a:t>
            </a:r>
            <a:endParaRPr lang="en-US" sz="3300" dirty="0"/>
          </a:p>
          <a:p>
            <a:pPr marL="820737" lvl="1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29 commuters w/ variety of transportation methods</a:t>
            </a:r>
          </a:p>
          <a:p>
            <a:pPr marL="820737" lvl="1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Pollution levels on commutes often above EPA forecasts, identified micro-environments of variation</a:t>
            </a: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820737" lvl="1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i="1" dirty="0">
                <a:latin typeface="Arial" pitchFamily="34" charset="0"/>
                <a:cs typeface="Arial" pitchFamily="34" charset="0"/>
              </a:rPr>
              <a:t>“I've become more aware of how things like freeways, power plants, etc. affect the surrounding area. I guess I always just thought of the atmosphere as being evenly mixed but it is </a:t>
            </a:r>
            <a:r>
              <a:rPr lang="en-US" sz="3300" i="1" dirty="0" smtClean="0">
                <a:latin typeface="Arial" pitchFamily="34" charset="0"/>
                <a:cs typeface="Arial" pitchFamily="34" charset="0"/>
              </a:rPr>
              <a:t>not.”</a:t>
            </a:r>
          </a:p>
          <a:p>
            <a:pPr marL="363537" lvl="1" indent="0" defTabSz="4385219" fontAlgn="auto">
              <a:spcBef>
                <a:spcPts val="0"/>
              </a:spcBef>
              <a:spcAft>
                <a:spcPts val="600"/>
              </a:spcAft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algn="ctr" defTabSz="4385219" fontAlgn="auto">
              <a:spcBef>
                <a:spcPts val="0"/>
              </a:spcBef>
              <a:spcAft>
                <a:spcPts val="600"/>
              </a:spcAft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Current Work</a:t>
            </a:r>
          </a:p>
          <a:p>
            <a:pPr algn="ctr" defTabSz="4385219" fontAlgn="auto">
              <a:spcBef>
                <a:spcPts val="0"/>
              </a:spcBef>
              <a:spcAft>
                <a:spcPts val="60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Collaborating with the EPA to validate sensor board</a:t>
            </a: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Deploy public displays of air quality data and study how sharing data effects small-community groups</a:t>
            </a: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Techniques for in-field sensor calibration </a:t>
            </a:r>
          </a:p>
        </p:txBody>
      </p:sp>
      <p:pic>
        <p:nvPicPr>
          <p:cNvPr id="2050" name="Picture 2" descr="http://www.acm.org/icmi/2010/logo_nsf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5" cstate="print"/>
          <a:srcRect t="6246"/>
          <a:stretch/>
        </p:blipFill>
        <p:spPr bwMode="auto">
          <a:xfrm>
            <a:off x="34768469" y="30961224"/>
            <a:ext cx="2003311" cy="189186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>
            <p:custDataLst>
              <p:tags r:id="rId7"/>
            </p:custDataLst>
          </p:nvPr>
        </p:nvGrpSpPr>
        <p:grpSpPr>
          <a:xfrm>
            <a:off x="670097" y="209200"/>
            <a:ext cx="42451082" cy="4361291"/>
            <a:chOff x="670097" y="449830"/>
            <a:chExt cx="42451082" cy="4361291"/>
          </a:xfrm>
        </p:grpSpPr>
        <p:sp>
          <p:nvSpPr>
            <p:cNvPr id="12" name="AutoShape 96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670097" y="449830"/>
              <a:ext cx="42451082" cy="43612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393" tIns="45699" rIns="91393" bIns="45699" anchor="t"/>
            <a:lstStyle/>
            <a:p>
              <a:pPr algn="ctr"/>
              <a:r>
                <a:rPr lang="en-US" sz="8400" b="1" dirty="0" err="1" smtClean="0"/>
                <a:t>CitiSense</a:t>
              </a:r>
              <a:r>
                <a:rPr lang="en-US" sz="6700" b="1" dirty="0"/>
                <a:t> </a:t>
              </a:r>
              <a:r>
                <a:rPr lang="en-US" sz="7200" b="1" dirty="0" smtClean="0"/>
                <a:t>–  </a:t>
              </a:r>
              <a:r>
                <a:rPr lang="en-US" sz="8000" b="1" dirty="0" smtClean="0"/>
                <a:t>A Participatory Air Quality Sensing System for Real-Time User Feedback</a:t>
              </a:r>
              <a:endParaRPr lang="en-US" sz="6700" b="1" dirty="0" smtClean="0"/>
            </a:p>
            <a:p>
              <a:pPr algn="ctr"/>
              <a:r>
                <a:rPr lang="en-US" sz="5400" b="1" dirty="0">
                  <a:cs typeface="Arial" charset="0"/>
                </a:rPr>
                <a:t>William G. Griswold, </a:t>
              </a:r>
              <a:r>
                <a:rPr lang="en-US" sz="5400" b="1" dirty="0" err="1" smtClean="0">
                  <a:cs typeface="Arial" charset="0"/>
                </a:rPr>
                <a:t>Sanjoy</a:t>
              </a:r>
              <a:r>
                <a:rPr lang="en-US" sz="5400" b="1" dirty="0" smtClean="0">
                  <a:cs typeface="Arial" charset="0"/>
                </a:rPr>
                <a:t> </a:t>
              </a:r>
              <a:r>
                <a:rPr lang="en-US" sz="5400" b="1" dirty="0" err="1">
                  <a:cs typeface="Arial" charset="0"/>
                </a:rPr>
                <a:t>Dasgupta</a:t>
              </a:r>
              <a:r>
                <a:rPr lang="en-US" sz="5400" b="1" dirty="0">
                  <a:cs typeface="Arial" charset="0"/>
                </a:rPr>
                <a:t>, </a:t>
              </a:r>
              <a:r>
                <a:rPr lang="en-US" sz="5400" b="1" dirty="0" err="1">
                  <a:cs typeface="Arial" charset="0"/>
                </a:rPr>
                <a:t>Ingolf</a:t>
              </a:r>
              <a:r>
                <a:rPr lang="en-US" sz="5400" b="1" dirty="0">
                  <a:cs typeface="Arial" charset="0"/>
                </a:rPr>
                <a:t> </a:t>
              </a:r>
              <a:r>
                <a:rPr lang="en-US" sz="5400" b="1" dirty="0" smtClean="0">
                  <a:cs typeface="Arial" charset="0"/>
                </a:rPr>
                <a:t>Krueger, </a:t>
              </a:r>
              <a:r>
                <a:rPr lang="en-US" sz="5400" b="1" dirty="0">
                  <a:cs typeface="Arial" charset="0"/>
                </a:rPr>
                <a:t>Kevin Patrick*, </a:t>
              </a:r>
              <a:r>
                <a:rPr lang="en-US" sz="5400" b="1" dirty="0" err="1" smtClean="0">
                  <a:cs typeface="Arial" charset="0"/>
                </a:rPr>
                <a:t>Tajana</a:t>
              </a:r>
              <a:r>
                <a:rPr lang="en-US" sz="5400" b="1" dirty="0" smtClean="0">
                  <a:cs typeface="Arial" charset="0"/>
                </a:rPr>
                <a:t> </a:t>
              </a:r>
              <a:r>
                <a:rPr lang="en-US" sz="5400" b="1" dirty="0" err="1">
                  <a:cs typeface="Arial" charset="0"/>
                </a:rPr>
                <a:t>Rosing</a:t>
              </a:r>
              <a:r>
                <a:rPr lang="en-US" sz="5400" b="1" dirty="0">
                  <a:cs typeface="Arial" charset="0"/>
                </a:rPr>
                <a:t>, </a:t>
              </a:r>
              <a:r>
                <a:rPr lang="en-US" sz="5400" b="1" dirty="0" err="1" smtClean="0">
                  <a:cs typeface="Arial" charset="0"/>
                </a:rPr>
                <a:t>Hovav</a:t>
              </a:r>
              <a:r>
                <a:rPr lang="en-US" sz="5400" b="1" dirty="0">
                  <a:cs typeface="Arial" charset="0"/>
                </a:rPr>
                <a:t> </a:t>
              </a:r>
              <a:r>
                <a:rPr lang="en-US" sz="5400" b="1" dirty="0" err="1" smtClean="0">
                  <a:cs typeface="Arial" charset="0"/>
                </a:rPr>
                <a:t>Shacham</a:t>
              </a:r>
              <a:r>
                <a:rPr lang="en-US" sz="5400" b="1" dirty="0" smtClean="0">
                  <a:cs typeface="Arial" charset="0"/>
                </a:rPr>
                <a:t>,</a:t>
              </a:r>
              <a:br>
                <a:rPr lang="en-US" sz="5400" b="1" dirty="0" smtClean="0">
                  <a:cs typeface="Arial" charset="0"/>
                </a:rPr>
              </a:br>
              <a:r>
                <a:rPr lang="en-US" sz="5400" b="1" dirty="0" smtClean="0">
                  <a:cs typeface="Arial" charset="0"/>
                </a:rPr>
                <a:t>Elizabeth Bales, Nima Nikzad, Nichole </a:t>
              </a:r>
              <a:r>
                <a:rPr lang="en-US" sz="5400" b="1" dirty="0">
                  <a:cs typeface="Arial" charset="0"/>
                </a:rPr>
                <a:t>Quick*, </a:t>
              </a:r>
              <a:r>
                <a:rPr lang="en-US" sz="5400" b="1" dirty="0" err="1" smtClean="0">
                  <a:cs typeface="Arial" charset="0"/>
                </a:rPr>
                <a:t>Nakul</a:t>
              </a:r>
              <a:r>
                <a:rPr lang="en-US" sz="5400" b="1" dirty="0" smtClean="0">
                  <a:cs typeface="Arial" charset="0"/>
                </a:rPr>
                <a:t> </a:t>
              </a:r>
              <a:r>
                <a:rPr lang="en-US" sz="5400" b="1" dirty="0" err="1">
                  <a:cs typeface="Arial" charset="0"/>
                </a:rPr>
                <a:t>Verma</a:t>
              </a:r>
              <a:r>
                <a:rPr lang="en-US" sz="5400" b="1" dirty="0">
                  <a:cs typeface="Arial" charset="0"/>
                </a:rPr>
                <a:t>, </a:t>
              </a:r>
              <a:r>
                <a:rPr lang="en-US" sz="5400" b="1" dirty="0" err="1">
                  <a:cs typeface="Arial" charset="0"/>
                </a:rPr>
                <a:t>Piero</a:t>
              </a:r>
              <a:r>
                <a:rPr lang="en-US" sz="5400" b="1" dirty="0">
                  <a:cs typeface="Arial" charset="0"/>
                </a:rPr>
                <a:t> </a:t>
              </a:r>
              <a:r>
                <a:rPr lang="en-US" sz="5400" b="1" dirty="0" err="1">
                  <a:cs typeface="Arial" charset="0"/>
                </a:rPr>
                <a:t>Zappi</a:t>
              </a:r>
              <a:r>
                <a:rPr lang="en-US" sz="5400" b="1" dirty="0">
                  <a:cs typeface="Arial" charset="0"/>
                </a:rPr>
                <a:t>, </a:t>
              </a:r>
              <a:r>
                <a:rPr lang="en-US" sz="5400" b="1" dirty="0" err="1">
                  <a:cs typeface="Arial" charset="0"/>
                </a:rPr>
                <a:t>Celal</a:t>
              </a:r>
              <a:r>
                <a:rPr lang="en-US" sz="5400" b="1" dirty="0">
                  <a:cs typeface="Arial" charset="0"/>
                </a:rPr>
                <a:t> </a:t>
              </a:r>
              <a:r>
                <a:rPr lang="en-US" sz="5400" b="1" dirty="0" err="1" smtClean="0">
                  <a:cs typeface="Arial" charset="0"/>
                </a:rPr>
                <a:t>Ziftci</a:t>
              </a:r>
              <a:endParaRPr lang="ko-KR" altLang="en-US" sz="100" dirty="0">
                <a:latin typeface="+mj-lt"/>
                <a:ea typeface="굴림" pitchFamily="34" charset="-127"/>
              </a:endParaRPr>
            </a:p>
          </p:txBody>
        </p:sp>
        <p:sp>
          <p:nvSpPr>
            <p:cNvPr id="10" name="Text Box 8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805703" y="3686460"/>
              <a:ext cx="30421263" cy="76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93" tIns="45699" rIns="91393" bIns="45699">
              <a:spAutoFit/>
            </a:bodyPr>
            <a:lstStyle/>
            <a:p>
              <a:pPr algn="ctr" defTabSz="913951">
                <a:spcBef>
                  <a:spcPts val="0"/>
                </a:spcBef>
              </a:pPr>
              <a:r>
                <a:rPr lang="en-US" altLang="ko-KR" sz="4400" b="1" dirty="0" smtClean="0">
                  <a:ea typeface="굴림" pitchFamily="34" charset="-127"/>
                </a:rPr>
                <a:t>Computer </a:t>
              </a:r>
              <a:r>
                <a:rPr lang="en-US" altLang="ko-KR" sz="4400" b="1" dirty="0">
                  <a:ea typeface="굴림" pitchFamily="34" charset="-127"/>
                </a:rPr>
                <a:t>Science and Engineering, UCSD      </a:t>
              </a:r>
              <a:r>
                <a:rPr lang="en-US" altLang="ko-KR" sz="4400" b="1" baseline="30000" dirty="0" smtClean="0">
                  <a:ea typeface="굴림" pitchFamily="34" charset="-127"/>
                </a:rPr>
                <a:t>*</a:t>
              </a:r>
              <a:r>
                <a:rPr lang="en-US" altLang="ko-KR" sz="2400" b="1" baseline="30000" dirty="0" smtClean="0">
                  <a:ea typeface="굴림" pitchFamily="34" charset="-127"/>
                </a:rPr>
                <a:t> </a:t>
              </a:r>
              <a:r>
                <a:rPr lang="en-US" altLang="ko-KR" sz="4400" b="1" dirty="0" smtClean="0">
                  <a:ea typeface="굴림" pitchFamily="34" charset="-127"/>
                </a:rPr>
                <a:t>UCSD </a:t>
              </a:r>
              <a:r>
                <a:rPr lang="en-US" altLang="ko-KR" sz="4400" b="1" dirty="0">
                  <a:ea typeface="굴림" pitchFamily="34" charset="-127"/>
                </a:rPr>
                <a:t>School of </a:t>
              </a:r>
              <a:r>
                <a:rPr lang="en-US" altLang="ko-KR" sz="4400" b="1" dirty="0" smtClean="0">
                  <a:ea typeface="굴림" pitchFamily="34" charset="-127"/>
                </a:rPr>
                <a:t>Medicine and Calit2</a:t>
              </a:r>
              <a:endParaRPr lang="en-US" altLang="ko-KR" sz="4400" b="1" dirty="0">
                <a:ea typeface="굴림" pitchFamily="34" charset="-127"/>
              </a:endParaRPr>
            </a:p>
          </p:txBody>
        </p:sp>
        <p:pic>
          <p:nvPicPr>
            <p:cNvPr id="1305" name="Picture 5" descr="C:\Users\tajana\Documents\Desktop\VC images\calit2.jpg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26" cstate="print">
              <a:clrChange>
                <a:clrFrom>
                  <a:srgbClr val="FBFFFE"/>
                </a:clrFrom>
                <a:clrTo>
                  <a:srgbClr val="FB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58557" y="3172110"/>
              <a:ext cx="2181649" cy="1236840"/>
            </a:xfrm>
            <a:prstGeom prst="rect">
              <a:avLst/>
            </a:prstGeom>
            <a:noFill/>
          </p:spPr>
        </p:pic>
        <p:pic>
          <p:nvPicPr>
            <p:cNvPr id="17416" name="Picture 8" descr="C:\Users\tajana\Documents\research\papers09\Research overview 09\CNSlogoHiRes.jpg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 rotWithShape="1">
            <a:blip r:embed="rId1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939" b="-1"/>
            <a:stretch/>
          </p:blipFill>
          <p:spPr bwMode="auto">
            <a:xfrm>
              <a:off x="38215426" y="2879283"/>
              <a:ext cx="1786758" cy="1822493"/>
            </a:xfrm>
            <a:prstGeom prst="rect">
              <a:avLst/>
            </a:prstGeom>
            <a:noFill/>
          </p:spPr>
        </p:pic>
        <p:pic>
          <p:nvPicPr>
            <p:cNvPr id="2" name="Picture 2" descr="http://torgroup.ucsd.edu/template/images/UCSDa1.gif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877" y="3024786"/>
              <a:ext cx="1866616" cy="151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1" name="AutoShape 9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70228" y="4763964"/>
            <a:ext cx="9434511" cy="131127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93" tIns="45699" rIns="91393" bIns="45699" anchor="ctr"/>
          <a:lstStyle/>
          <a:p>
            <a:pPr algn="ctr" defTabSz="913951">
              <a:defRPr/>
            </a:pPr>
            <a:r>
              <a:rPr lang="en-US" altLang="ko-KR" sz="6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Motivation</a:t>
            </a:r>
          </a:p>
        </p:txBody>
      </p:sp>
      <p:sp>
        <p:nvSpPr>
          <p:cNvPr id="1325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39798" y="5985762"/>
            <a:ext cx="13807943" cy="6082330"/>
          </a:xfrm>
          <a:prstGeom prst="rect">
            <a:avLst/>
          </a:prstGeom>
        </p:spPr>
        <p:txBody>
          <a:bodyPr vert="horz" lIns="438518" tIns="219267" rIns="438518" bIns="219267" rtlCol="0">
            <a:noAutofit/>
          </a:bodyPr>
          <a:lstStyle/>
          <a:p>
            <a:pPr marL="320002" indent="-320002"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Interplay between environment and health is not fully understood</a:t>
            </a: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158 million experience poor air quality, 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higher cancer rates</a:t>
            </a: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30%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public schools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near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highways, where asthma rates ↑ 50%</a:t>
            </a: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Only 6 EPA monitors in SD Co., 4000 sq. mi.,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3M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residents</a:t>
            </a: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Air pollution not uniformly distributed in space or time</a:t>
            </a:r>
            <a:endParaRPr lang="en-US" sz="3300" dirty="0">
              <a:latin typeface="Arial" pitchFamily="34" charset="0"/>
              <a:cs typeface="Arial" pitchFamily="34" charset="0"/>
            </a:endParaRPr>
          </a:p>
          <a:p>
            <a:pPr marL="320002" lvl="1" indent="-320002"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ontinuously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monitor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environment with wearable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and environmental sensors, aggregate the data for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analysis</a:t>
            </a:r>
          </a:p>
          <a:p>
            <a:pPr marL="777201" lvl="1" indent="-457200"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Quickly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reflect personalized results back to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populace, 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3300" dirty="0" smtClean="0">
                <a:latin typeface="Arial" pitchFamily="34" charset="0"/>
                <a:cs typeface="Arial" pitchFamily="34" charset="0"/>
              </a:rPr>
              <a:t>and support scientific studies of behavior and health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9" cstate="print"/>
          <a:stretch>
            <a:fillRect/>
          </a:stretch>
        </p:blipFill>
        <p:spPr bwMode="auto">
          <a:xfrm>
            <a:off x="12853759" y="8862305"/>
            <a:ext cx="3840480" cy="280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>
            <p:custDataLst>
              <p:tags r:id="rId11"/>
            </p:custDataLst>
          </p:nvPr>
        </p:nvGrpSpPr>
        <p:grpSpPr>
          <a:xfrm>
            <a:off x="1173877" y="12093663"/>
            <a:ext cx="15758289" cy="10608395"/>
            <a:chOff x="1173877" y="13633695"/>
            <a:chExt cx="15758289" cy="10608395"/>
          </a:xfrm>
        </p:grpSpPr>
        <p:grpSp>
          <p:nvGrpSpPr>
            <p:cNvPr id="429" name="Group 428"/>
            <p:cNvGrpSpPr/>
            <p:nvPr>
              <p:custDataLst>
                <p:tags r:id="rId31"/>
              </p:custDataLst>
            </p:nvPr>
          </p:nvGrpSpPr>
          <p:grpSpPr>
            <a:xfrm>
              <a:off x="1173877" y="14005305"/>
              <a:ext cx="7132320" cy="10236785"/>
              <a:chOff x="-180110" y="1020265"/>
              <a:chExt cx="3733241" cy="5837933"/>
            </a:xfrm>
          </p:grpSpPr>
          <p:pic>
            <p:nvPicPr>
              <p:cNvPr id="521" name="Picture 8"/>
              <p:cNvPicPr>
                <a:picLocks noChangeAspect="1" noChangeArrowheads="1"/>
              </p:cNvPicPr>
              <p:nvPr>
                <p:custDataLst>
                  <p:tags r:id="rId96"/>
                </p:custDataLst>
              </p:nvPr>
            </p:nvPicPr>
            <p:blipFill rotWithShape="1">
              <a:blip r:embed="rId130" cstate="print"/>
              <a:srcRect l="6486" t="23578" r="28677" b="849"/>
              <a:stretch/>
            </p:blipFill>
            <p:spPr bwMode="auto">
              <a:xfrm>
                <a:off x="-180110" y="1020265"/>
                <a:ext cx="3733241" cy="583793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05" name="Picture 2" descr="http://blog.bestcontractmobilephone.co.uk/wp-content/uploads/2008/09/xperia-x11.jpg"/>
              <p:cNvPicPr>
                <a:picLocks noChangeAspect="1" noChangeArrowheads="1"/>
              </p:cNvPicPr>
              <p:nvPr>
                <p:custDataLst>
                  <p:tags r:id="rId97"/>
                </p:custDataLst>
              </p:nvPr>
            </p:nvPicPr>
            <p:blipFill>
              <a:blip r:embed="rId131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26494" t="6360" r="26494" b="17077"/>
              <a:stretch>
                <a:fillRect/>
              </a:stretch>
            </p:blipFill>
            <p:spPr bwMode="auto">
              <a:xfrm>
                <a:off x="2743200" y="1371600"/>
                <a:ext cx="192194" cy="4064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6" name="Picture 2" descr="http://blog.bestcontractmobilephone.co.uk/wp-content/uploads/2008/09/xperia-x11.jpg"/>
              <p:cNvPicPr>
                <a:picLocks noChangeAspect="1" noChangeArrowheads="1"/>
              </p:cNvPicPr>
              <p:nvPr>
                <p:custDataLst>
                  <p:tags r:id="rId98"/>
                </p:custDataLst>
              </p:nvPr>
            </p:nvPicPr>
            <p:blipFill>
              <a:blip r:embed="rId131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26494" t="6360" r="26494" b="17077"/>
              <a:stretch>
                <a:fillRect/>
              </a:stretch>
            </p:blipFill>
            <p:spPr bwMode="auto">
              <a:xfrm>
                <a:off x="1828800" y="3048000"/>
                <a:ext cx="192194" cy="4064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7" name="Picture 2" descr="http://blog.bestcontractmobilephone.co.uk/wp-content/uploads/2008/09/xperia-x11.jpg"/>
              <p:cNvPicPr>
                <a:picLocks noChangeAspect="1" noChangeArrowheads="1"/>
              </p:cNvPicPr>
              <p:nvPr>
                <p:custDataLst>
                  <p:tags r:id="rId99"/>
                </p:custDataLst>
              </p:nvPr>
            </p:nvPicPr>
            <p:blipFill>
              <a:blip r:embed="rId131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26494" t="6360" r="26494" b="17077"/>
              <a:stretch>
                <a:fillRect/>
              </a:stretch>
            </p:blipFill>
            <p:spPr bwMode="auto">
              <a:xfrm>
                <a:off x="990600" y="1752600"/>
                <a:ext cx="192194" cy="4064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8" name="Picture 2" descr="http://blog.bestcontractmobilephone.co.uk/wp-content/uploads/2008/09/xperia-x11.jpg"/>
              <p:cNvPicPr>
                <a:picLocks noChangeAspect="1" noChangeArrowheads="1"/>
              </p:cNvPicPr>
              <p:nvPr>
                <p:custDataLst>
                  <p:tags r:id="rId100"/>
                </p:custDataLst>
              </p:nvPr>
            </p:nvPicPr>
            <p:blipFill>
              <a:blip r:embed="rId131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26494" t="6360" r="26494" b="17077"/>
              <a:stretch>
                <a:fillRect/>
              </a:stretch>
            </p:blipFill>
            <p:spPr bwMode="auto">
              <a:xfrm>
                <a:off x="990600" y="3276600"/>
                <a:ext cx="192194" cy="4064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9" name="Picture 2" descr="http://blog.bestcontractmobilephone.co.uk/wp-content/uploads/2008/09/xperia-x11.jpg"/>
              <p:cNvPicPr>
                <a:picLocks noChangeAspect="1" noChangeArrowheads="1"/>
              </p:cNvPicPr>
              <p:nvPr>
                <p:custDataLst>
                  <p:tags r:id="rId101"/>
                </p:custDataLst>
              </p:nvPr>
            </p:nvPicPr>
            <p:blipFill>
              <a:blip r:embed="rId131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26494" t="6360" r="26494" b="17077"/>
              <a:stretch>
                <a:fillRect/>
              </a:stretch>
            </p:blipFill>
            <p:spPr bwMode="auto">
              <a:xfrm>
                <a:off x="2743200" y="4876800"/>
                <a:ext cx="192194" cy="4064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0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2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2590800" y="60198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1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3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2667000" y="22860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2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4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533400" y="25146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3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5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1981200" y="41910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4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6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304800" y="44958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5" name="Picture 4" descr="http://www.mp4converter.net/images/upload/iphone_home.gif"/>
              <p:cNvPicPr>
                <a:picLocks noChangeAspect="1" noChangeArrowheads="1"/>
              </p:cNvPicPr>
              <p:nvPr>
                <p:custDataLst>
                  <p:tags r:id="rId107"/>
                </p:custDataLst>
              </p:nvPr>
            </p:nvPicPr>
            <p:blipFill>
              <a:blip r:embed="rId1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765" t="7130" r="11765" b="7308"/>
              <a:stretch>
                <a:fillRect/>
              </a:stretch>
            </p:blipFill>
            <p:spPr bwMode="auto">
              <a:xfrm>
                <a:off x="1905000" y="1600200"/>
                <a:ext cx="263525" cy="4865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6" name="Picture 2" descr="HP iPAQ hw6945 Mobile Messenger - iPAQ Pocket PCs"/>
              <p:cNvPicPr>
                <a:picLocks noChangeAspect="1" noChangeArrowheads="1"/>
              </p:cNvPicPr>
              <p:nvPr>
                <p:custDataLst>
                  <p:tags r:id="rId108"/>
                </p:custDataLst>
              </p:nvPr>
            </p:nvPicPr>
            <p:blipFill>
              <a:blip r:embed="rId1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88" t="5053" r="22588" b="12632"/>
              <a:stretch>
                <a:fillRect/>
              </a:stretch>
            </p:blipFill>
            <p:spPr bwMode="auto">
              <a:xfrm>
                <a:off x="2514600" y="3581400"/>
                <a:ext cx="252013" cy="422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7" name="Picture 2" descr="HP iPAQ hw6945 Mobile Messenger - iPAQ Pocket PCs"/>
              <p:cNvPicPr>
                <a:picLocks noChangeAspect="1" noChangeArrowheads="1"/>
              </p:cNvPicPr>
              <p:nvPr>
                <p:custDataLst>
                  <p:tags r:id="rId109"/>
                </p:custDataLst>
              </p:nvPr>
            </p:nvPicPr>
            <p:blipFill>
              <a:blip r:embed="rId1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88" t="5053" r="22588" b="12632"/>
              <a:stretch>
                <a:fillRect/>
              </a:stretch>
            </p:blipFill>
            <p:spPr bwMode="auto">
              <a:xfrm>
                <a:off x="1524000" y="4648200"/>
                <a:ext cx="252013" cy="422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8" name="Picture 2" descr="HP iPAQ hw6945 Mobile Messenger - iPAQ Pocket PCs"/>
              <p:cNvPicPr>
                <a:picLocks noChangeAspect="1" noChangeArrowheads="1"/>
              </p:cNvPicPr>
              <p:nvPr>
                <p:custDataLst>
                  <p:tags r:id="rId110"/>
                </p:custDataLst>
              </p:nvPr>
            </p:nvPicPr>
            <p:blipFill>
              <a:blip r:embed="rId1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88" t="5053" r="22588" b="12632"/>
              <a:stretch>
                <a:fillRect/>
              </a:stretch>
            </p:blipFill>
            <p:spPr bwMode="auto">
              <a:xfrm>
                <a:off x="1371600" y="3810000"/>
                <a:ext cx="252013" cy="422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19" name="Picture 2" descr="HP iPAQ hw6945 Mobile Messenger - iPAQ Pocket PCs"/>
              <p:cNvPicPr>
                <a:picLocks noChangeAspect="1" noChangeArrowheads="1"/>
              </p:cNvPicPr>
              <p:nvPr>
                <p:custDataLst>
                  <p:tags r:id="rId111"/>
                </p:custDataLst>
              </p:nvPr>
            </p:nvPicPr>
            <p:blipFill>
              <a:blip r:embed="rId1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88" t="5053" r="22588" b="12632"/>
              <a:stretch>
                <a:fillRect/>
              </a:stretch>
            </p:blipFill>
            <p:spPr bwMode="auto">
              <a:xfrm>
                <a:off x="762000" y="5334000"/>
                <a:ext cx="252013" cy="422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0" name="Picture 2" descr="HP iPAQ hw6945 Mobile Messenger - iPAQ Pocket PCs"/>
              <p:cNvPicPr>
                <a:picLocks noChangeAspect="1" noChangeArrowheads="1"/>
              </p:cNvPicPr>
              <p:nvPr>
                <p:custDataLst>
                  <p:tags r:id="rId112"/>
                </p:custDataLst>
              </p:nvPr>
            </p:nvPicPr>
            <p:blipFill>
              <a:blip r:embed="rId1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588" t="5053" r="22588" b="12632"/>
              <a:stretch>
                <a:fillRect/>
              </a:stretch>
            </p:blipFill>
            <p:spPr bwMode="auto">
              <a:xfrm>
                <a:off x="1524000" y="2362200"/>
                <a:ext cx="252013" cy="422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430" name="Group 106"/>
            <p:cNvGrpSpPr/>
            <p:nvPr>
              <p:custDataLst>
                <p:tags r:id="rId32"/>
              </p:custDataLst>
            </p:nvPr>
          </p:nvGrpSpPr>
          <p:grpSpPr>
            <a:xfrm>
              <a:off x="3909848" y="14177326"/>
              <a:ext cx="9070485" cy="9414710"/>
              <a:chOff x="1567214" y="1905000"/>
              <a:chExt cx="3690586" cy="3352800"/>
            </a:xfrm>
          </p:grpSpPr>
          <p:sp>
            <p:nvSpPr>
              <p:cNvPr id="497" name="Circular Arrow 496"/>
              <p:cNvSpPr/>
              <p:nvPr>
                <p:custDataLst>
                  <p:tags r:id="rId89"/>
                </p:custDataLst>
              </p:nvPr>
            </p:nvSpPr>
            <p:spPr>
              <a:xfrm>
                <a:off x="1567214" y="1905000"/>
                <a:ext cx="3690586" cy="3352800"/>
              </a:xfrm>
              <a:prstGeom prst="circularArrow">
                <a:avLst>
                  <a:gd name="adj1" fmla="val 7901"/>
                  <a:gd name="adj2" fmla="val 680962"/>
                  <a:gd name="adj3" fmla="val 9732777"/>
                  <a:gd name="adj4" fmla="val 11350897"/>
                  <a:gd name="adj5" fmla="val 7731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0" dirty="0" err="1" smtClean="0">
                    <a:solidFill>
                      <a:schemeClr val="tx1"/>
                    </a:solidFill>
                  </a:rPr>
                  <a:t>CitiSense</a:t>
                </a:r>
                <a:endParaRPr lang="en-US" sz="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5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5000" dirty="0">
                    <a:solidFill>
                      <a:schemeClr val="tx1"/>
                    </a:solidFill>
                  </a:rPr>
                  <a:t/>
                </a:r>
                <a:br>
                  <a:rPr lang="en-US" sz="5000" dirty="0">
                    <a:solidFill>
                      <a:schemeClr val="tx1"/>
                    </a:solidFill>
                  </a:rPr>
                </a:br>
                <a:r>
                  <a:rPr lang="en-US" sz="5000" dirty="0">
                    <a:solidFill>
                      <a:schemeClr val="tx1"/>
                    </a:solidFill>
                  </a:rPr>
                  <a:t/>
                </a:r>
                <a:br>
                  <a:rPr lang="en-US" sz="5000" dirty="0">
                    <a:solidFill>
                      <a:schemeClr val="tx1"/>
                    </a:solidFill>
                  </a:rPr>
                </a:br>
                <a:r>
                  <a:rPr lang="en-US" sz="1300" dirty="0">
                    <a:solidFill>
                      <a:schemeClr val="tx1"/>
                    </a:solidFill>
                  </a:rPr>
                  <a:t/>
                </a:r>
                <a:br>
                  <a:rPr lang="en-US" sz="1300" dirty="0">
                    <a:solidFill>
                      <a:schemeClr val="tx1"/>
                    </a:solidFill>
                  </a:rPr>
                </a:br>
                <a:r>
                  <a:rPr lang="en-US" sz="1300" dirty="0">
                    <a:solidFill>
                      <a:schemeClr val="tx1"/>
                    </a:solidFill>
                  </a:rPr>
                  <a:t/>
                </a:r>
                <a:br>
                  <a:rPr lang="en-US" sz="1300" dirty="0">
                    <a:solidFill>
                      <a:schemeClr val="tx1"/>
                    </a:solidFill>
                  </a:rPr>
                </a:br>
                <a:r>
                  <a:rPr lang="en-US" sz="1300" dirty="0">
                    <a:solidFill>
                      <a:schemeClr val="tx1"/>
                    </a:solidFill>
                  </a:rPr>
                  <a:t/>
                </a:r>
                <a:br>
                  <a:rPr lang="en-US" sz="1300" dirty="0">
                    <a:solidFill>
                      <a:schemeClr val="tx1"/>
                    </a:solidFill>
                  </a:rPr>
                </a:b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TextBox 497"/>
              <p:cNvSpPr txBox="1"/>
              <p:nvPr>
                <p:custDataLst>
                  <p:tags r:id="rId90"/>
                </p:custDataLst>
              </p:nvPr>
            </p:nvSpPr>
            <p:spPr>
              <a:xfrm>
                <a:off x="2875575" y="2012851"/>
                <a:ext cx="1295400" cy="30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contribute</a:t>
                </a:r>
              </a:p>
            </p:txBody>
          </p:sp>
          <p:sp>
            <p:nvSpPr>
              <p:cNvPr id="499" name="TextBox 498"/>
              <p:cNvSpPr txBox="1"/>
              <p:nvPr>
                <p:custDataLst>
                  <p:tags r:id="rId91"/>
                </p:custDataLst>
              </p:nvPr>
            </p:nvSpPr>
            <p:spPr>
              <a:xfrm>
                <a:off x="2881210" y="4817445"/>
                <a:ext cx="1295400" cy="30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distribute</a:t>
                </a:r>
              </a:p>
            </p:txBody>
          </p:sp>
          <p:sp>
            <p:nvSpPr>
              <p:cNvPr id="500" name="TextBox 499"/>
              <p:cNvSpPr txBox="1"/>
              <p:nvPr>
                <p:custDataLst>
                  <p:tags r:id="rId92"/>
                </p:custDataLst>
              </p:nvPr>
            </p:nvSpPr>
            <p:spPr>
              <a:xfrm rot="18379040">
                <a:off x="1800800" y="2521720"/>
                <a:ext cx="762000" cy="3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sense</a:t>
                </a:r>
              </a:p>
            </p:txBody>
          </p:sp>
          <p:sp>
            <p:nvSpPr>
              <p:cNvPr id="501" name="TextBox 500"/>
              <p:cNvSpPr txBox="1"/>
              <p:nvPr>
                <p:custDataLst>
                  <p:tags r:id="rId93"/>
                </p:custDataLst>
              </p:nvPr>
            </p:nvSpPr>
            <p:spPr>
              <a:xfrm rot="2947119">
                <a:off x="1859315" y="4416261"/>
                <a:ext cx="1066800" cy="3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“display”</a:t>
                </a:r>
              </a:p>
            </p:txBody>
          </p:sp>
          <p:sp>
            <p:nvSpPr>
              <p:cNvPr id="502" name="TextBox 501"/>
              <p:cNvSpPr txBox="1"/>
              <p:nvPr>
                <p:custDataLst>
                  <p:tags r:id="rId94"/>
                </p:custDataLst>
              </p:nvPr>
            </p:nvSpPr>
            <p:spPr>
              <a:xfrm rot="18152372">
                <a:off x="4133696" y="4164055"/>
                <a:ext cx="1113495" cy="3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discover</a:t>
                </a:r>
              </a:p>
            </p:txBody>
          </p:sp>
          <p:sp>
            <p:nvSpPr>
              <p:cNvPr id="503" name="TextBox 502"/>
              <p:cNvSpPr txBox="1"/>
              <p:nvPr>
                <p:custDataLst>
                  <p:tags r:id="rId95"/>
                </p:custDataLst>
              </p:nvPr>
            </p:nvSpPr>
            <p:spPr>
              <a:xfrm rot="3030674">
                <a:off x="4109223" y="2491058"/>
                <a:ext cx="990600" cy="3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retrieve</a:t>
                </a:r>
              </a:p>
            </p:txBody>
          </p:sp>
        </p:grpSp>
        <p:pic>
          <p:nvPicPr>
            <p:cNvPr id="431" name="Picture 430" descr="Picture1.pn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34" cstate="print"/>
            <a:stretch>
              <a:fillRect/>
            </a:stretch>
          </p:blipFill>
          <p:spPr>
            <a:xfrm>
              <a:off x="6739586" y="17330385"/>
              <a:ext cx="4263396" cy="3235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32" name="Group 431"/>
            <p:cNvGrpSpPr/>
            <p:nvPr>
              <p:custDataLst>
                <p:tags r:id="rId34"/>
              </p:custDataLst>
            </p:nvPr>
          </p:nvGrpSpPr>
          <p:grpSpPr>
            <a:xfrm>
              <a:off x="10579370" y="16683743"/>
              <a:ext cx="6352796" cy="3683129"/>
              <a:chOff x="4419600" y="2517166"/>
              <a:chExt cx="4764597" cy="2455419"/>
            </a:xfrm>
          </p:grpSpPr>
          <p:sp>
            <p:nvSpPr>
              <p:cNvPr id="452" name="Cloud 451"/>
              <p:cNvSpPr/>
              <p:nvPr>
                <p:custDataLst>
                  <p:tags r:id="rId45"/>
                </p:custDataLst>
              </p:nvPr>
            </p:nvSpPr>
            <p:spPr>
              <a:xfrm>
                <a:off x="4537532" y="2517166"/>
                <a:ext cx="4646665" cy="2455419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15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Can 452"/>
              <p:cNvSpPr/>
              <p:nvPr>
                <p:custDataLst>
                  <p:tags r:id="rId46"/>
                </p:custDataLst>
              </p:nvPr>
            </p:nvSpPr>
            <p:spPr>
              <a:xfrm>
                <a:off x="6400800" y="45288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Can 453"/>
              <p:cNvSpPr/>
              <p:nvPr>
                <p:custDataLst>
                  <p:tags r:id="rId47"/>
                </p:custDataLst>
              </p:nvPr>
            </p:nvSpPr>
            <p:spPr>
              <a:xfrm>
                <a:off x="6172200" y="2819400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Can 454"/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0" y="33858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6" name="Picture 3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135" cstate="print"/>
              <a:srcRect/>
              <a:stretch>
                <a:fillRect/>
              </a:stretch>
            </p:blipFill>
            <p:spPr bwMode="auto">
              <a:xfrm>
                <a:off x="4495800" y="3276600"/>
                <a:ext cx="228600" cy="26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7" name="Picture 4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>
                <a:off x="6553200" y="2852446"/>
                <a:ext cx="161619" cy="18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8" name="Picture 5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137" cstate="print"/>
              <a:srcRect/>
              <a:stretch>
                <a:fillRect/>
              </a:stretch>
            </p:blipFill>
            <p:spPr bwMode="auto">
              <a:xfrm>
                <a:off x="5410200" y="3004846"/>
                <a:ext cx="199835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9" name="Picture 6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138" cstate="print"/>
              <a:srcRect/>
              <a:stretch>
                <a:fillRect/>
              </a:stretch>
            </p:blipFill>
            <p:spPr bwMode="auto">
              <a:xfrm>
                <a:off x="7696200" y="2700046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0" name="Picture 7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139" cstate="print"/>
              <a:srcRect/>
              <a:stretch>
                <a:fillRect/>
              </a:stretch>
            </p:blipFill>
            <p:spPr bwMode="auto">
              <a:xfrm>
                <a:off x="7696200" y="3810000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1" name="Can 460"/>
              <p:cNvSpPr/>
              <p:nvPr>
                <p:custDataLst>
                  <p:tags r:id="rId54"/>
                </p:custDataLst>
              </p:nvPr>
            </p:nvSpPr>
            <p:spPr>
              <a:xfrm>
                <a:off x="8458200" y="29286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Can 461"/>
              <p:cNvSpPr/>
              <p:nvPr>
                <p:custDataLst>
                  <p:tags r:id="rId55"/>
                </p:custDataLst>
              </p:nvPr>
            </p:nvSpPr>
            <p:spPr>
              <a:xfrm>
                <a:off x="5257800" y="43002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Can 462"/>
              <p:cNvSpPr/>
              <p:nvPr>
                <p:custDataLst>
                  <p:tags r:id="rId56"/>
                </p:custDataLst>
              </p:nvPr>
            </p:nvSpPr>
            <p:spPr>
              <a:xfrm>
                <a:off x="7696200" y="4191000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4" name="Picture 3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140" cstate="print"/>
              <a:srcRect/>
              <a:stretch>
                <a:fillRect/>
              </a:stretch>
            </p:blipFill>
            <p:spPr bwMode="auto">
              <a:xfrm>
                <a:off x="7620000" y="3093091"/>
                <a:ext cx="152400" cy="176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5" name="Picture 4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>
                <a:off x="6324600" y="4114800"/>
                <a:ext cx="161619" cy="18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6" name="Picture 5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137" cstate="print"/>
              <a:srcRect/>
              <a:stretch>
                <a:fillRect/>
              </a:stretch>
            </p:blipFill>
            <p:spPr bwMode="auto">
              <a:xfrm>
                <a:off x="6781800" y="3462046"/>
                <a:ext cx="199835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7" name="Picture 6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138" cstate="print"/>
              <a:srcRect/>
              <a:stretch>
                <a:fillRect/>
              </a:stretch>
            </p:blipFill>
            <p:spPr bwMode="auto">
              <a:xfrm>
                <a:off x="8077200" y="3385846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8" name="Picture 7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139" cstate="print"/>
              <a:srcRect/>
              <a:stretch>
                <a:fillRect/>
              </a:stretch>
            </p:blipFill>
            <p:spPr bwMode="auto">
              <a:xfrm>
                <a:off x="7239000" y="3505200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9" name="Can 468"/>
              <p:cNvSpPr/>
              <p:nvPr>
                <p:custDataLst>
                  <p:tags r:id="rId62"/>
                </p:custDataLst>
              </p:nvPr>
            </p:nvSpPr>
            <p:spPr>
              <a:xfrm flipH="1">
                <a:off x="8686800" y="36144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Can 469"/>
              <p:cNvSpPr/>
              <p:nvPr>
                <p:custDataLst>
                  <p:tags r:id="rId63"/>
                </p:custDataLst>
              </p:nvPr>
            </p:nvSpPr>
            <p:spPr>
              <a:xfrm flipH="1">
                <a:off x="7391400" y="27762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1" name="Picture 3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135" cstate="print"/>
              <a:srcRect/>
              <a:stretch>
                <a:fillRect/>
              </a:stretch>
            </p:blipFill>
            <p:spPr bwMode="auto">
              <a:xfrm flipH="1">
                <a:off x="8382000" y="3233446"/>
                <a:ext cx="228600" cy="26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2" name="Picture 4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 flipH="1">
                <a:off x="8067981" y="3462046"/>
                <a:ext cx="161619" cy="18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3" name="Picture 5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137" cstate="print"/>
              <a:srcRect/>
              <a:stretch>
                <a:fillRect/>
              </a:stretch>
            </p:blipFill>
            <p:spPr bwMode="auto">
              <a:xfrm flipH="1">
                <a:off x="8029765" y="2928646"/>
                <a:ext cx="199835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5" name="Picture 7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139" cstate="print"/>
              <a:srcRect/>
              <a:stretch>
                <a:fillRect/>
              </a:stretch>
            </p:blipFill>
            <p:spPr bwMode="auto">
              <a:xfrm flipH="1">
                <a:off x="6781800" y="4224046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6" name="Can 475"/>
              <p:cNvSpPr/>
              <p:nvPr>
                <p:custDataLst>
                  <p:tags r:id="rId68"/>
                </p:custDataLst>
              </p:nvPr>
            </p:nvSpPr>
            <p:spPr>
              <a:xfrm flipH="1">
                <a:off x="5130361" y="3027039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Can 476"/>
              <p:cNvSpPr/>
              <p:nvPr>
                <p:custDataLst>
                  <p:tags r:id="rId69"/>
                </p:custDataLst>
              </p:nvPr>
            </p:nvSpPr>
            <p:spPr>
              <a:xfrm flipH="1">
                <a:off x="7010400" y="3157246"/>
                <a:ext cx="1524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8" name="Picture 3"/>
              <p:cNvPicPr>
                <a:picLocks noChangeAspect="1" noChangeArrowheads="1"/>
              </p:cNvPicPr>
              <p:nvPr>
                <p:custDataLst>
                  <p:tags r:id="rId70"/>
                </p:custDataLst>
              </p:nvPr>
            </p:nvPicPr>
            <p:blipFill>
              <a:blip r:embed="rId135" cstate="print"/>
              <a:srcRect/>
              <a:stretch>
                <a:fillRect/>
              </a:stretch>
            </p:blipFill>
            <p:spPr bwMode="auto">
              <a:xfrm flipH="1">
                <a:off x="6781800" y="3810000"/>
                <a:ext cx="228600" cy="26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9" name="Picture 4"/>
              <p:cNvPicPr>
                <a:picLocks noChangeAspect="1" noChangeArrowheads="1"/>
              </p:cNvPicPr>
              <p:nvPr>
                <p:custDataLst>
                  <p:tags r:id="rId71"/>
                </p:custDataLst>
              </p:nvPr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 flipH="1">
                <a:off x="7315200" y="4038600"/>
                <a:ext cx="161619" cy="18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0" name="Picture 5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137" cstate="print"/>
              <a:srcRect/>
              <a:stretch>
                <a:fillRect/>
              </a:stretch>
            </p:blipFill>
            <p:spPr bwMode="auto">
              <a:xfrm flipH="1">
                <a:off x="6477000" y="3157246"/>
                <a:ext cx="199835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1" name="Picture 6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138" cstate="print"/>
              <a:srcRect/>
              <a:stretch>
                <a:fillRect/>
              </a:stretch>
            </p:blipFill>
            <p:spPr bwMode="auto">
              <a:xfrm flipH="1">
                <a:off x="6400800" y="3614446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2" name="Picture 4"/>
              <p:cNvPicPr>
                <a:picLocks noChangeAspect="1" noChangeArrowheads="1"/>
              </p:cNvPicPr>
              <p:nvPr>
                <p:custDataLst>
                  <p:tags r:id="rId74"/>
                </p:custDataLst>
              </p:nvPr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>
                <a:off x="4419600" y="4038600"/>
                <a:ext cx="161619" cy="18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83" name="Group 101"/>
              <p:cNvGrpSpPr/>
              <p:nvPr>
                <p:custDataLst>
                  <p:tags r:id="rId75"/>
                </p:custDataLst>
              </p:nvPr>
            </p:nvGrpSpPr>
            <p:grpSpPr>
              <a:xfrm>
                <a:off x="5486400" y="3843046"/>
                <a:ext cx="609600" cy="544469"/>
                <a:chOff x="6096000" y="3121223"/>
                <a:chExt cx="609600" cy="544469"/>
              </a:xfrm>
            </p:grpSpPr>
            <p:sp>
              <p:nvSpPr>
                <p:cNvPr id="494" name="Can 493"/>
                <p:cNvSpPr/>
                <p:nvPr>
                  <p:custDataLst>
                    <p:tags r:id="rId86"/>
                  </p:custDataLst>
                </p:nvPr>
              </p:nvSpPr>
              <p:spPr>
                <a:xfrm flipH="1">
                  <a:off x="6460816" y="3437092"/>
                  <a:ext cx="152400" cy="228600"/>
                </a:xfrm>
                <a:prstGeom prst="can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TextBox 494"/>
                <p:cNvSpPr txBox="1"/>
                <p:nvPr>
                  <p:custDataLst>
                    <p:tags r:id="rId87"/>
                  </p:custDataLst>
                </p:nvPr>
              </p:nvSpPr>
              <p:spPr>
                <a:xfrm>
                  <a:off x="6096000" y="3121223"/>
                  <a:ext cx="609600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/>
                    <a:t>EPA</a:t>
                  </a:r>
                </a:p>
              </p:txBody>
            </p:sp>
            <p:pic>
              <p:nvPicPr>
                <p:cNvPr id="496" name="Picture 7"/>
                <p:cNvPicPr>
                  <a:picLocks noChangeAspect="1" noChangeArrowheads="1"/>
                </p:cNvPicPr>
                <p:nvPr>
                  <p:custDataLst>
                    <p:tags r:id="rId88"/>
                  </p:custDataLst>
                </p:nvPr>
              </p:nvPicPr>
              <p:blipFill>
                <a:blip r:embed="rId139" cstate="print"/>
                <a:srcRect/>
                <a:stretch>
                  <a:fillRect/>
                </a:stretch>
              </p:blipFill>
              <p:spPr bwMode="auto">
                <a:xfrm flipH="1">
                  <a:off x="6278499" y="3352800"/>
                  <a:ext cx="198501" cy="196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484" name="Straight Arrow Connector 483"/>
              <p:cNvCxnSpPr/>
              <p:nvPr>
                <p:custDataLst>
                  <p:tags r:id="rId76"/>
                </p:custDataLst>
              </p:nvPr>
            </p:nvCxnSpPr>
            <p:spPr>
              <a:xfrm rot="10800000">
                <a:off x="5181600" y="3962400"/>
                <a:ext cx="457200" cy="1854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5" name="Picture 3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135" cstate="print"/>
              <a:srcRect/>
              <a:stretch>
                <a:fillRect/>
              </a:stretch>
            </p:blipFill>
            <p:spPr bwMode="auto">
              <a:xfrm flipH="1">
                <a:off x="6934200" y="2623846"/>
                <a:ext cx="228600" cy="26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6" name="Picture 7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139" cstate="print"/>
              <a:srcRect/>
              <a:stretch>
                <a:fillRect/>
              </a:stretch>
            </p:blipFill>
            <p:spPr bwMode="auto">
              <a:xfrm>
                <a:off x="6096000" y="3352800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7" name="Picture 6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138" cstate="print"/>
              <a:srcRect/>
              <a:stretch>
                <a:fillRect/>
              </a:stretch>
            </p:blipFill>
            <p:spPr bwMode="auto">
              <a:xfrm>
                <a:off x="5486400" y="3505200"/>
                <a:ext cx="198501" cy="196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8" name="Can 487"/>
              <p:cNvSpPr/>
              <p:nvPr>
                <p:custDataLst>
                  <p:tags r:id="rId80"/>
                </p:custDataLst>
              </p:nvPr>
            </p:nvSpPr>
            <p:spPr>
              <a:xfrm>
                <a:off x="6019800" y="3657600"/>
                <a:ext cx="304800" cy="304800"/>
              </a:xfrm>
              <a:prstGeom prst="can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700" dirty="0">
                    <a:solidFill>
                      <a:sysClr val="windowText" lastClr="000000"/>
                    </a:solidFill>
                  </a:rPr>
                  <a:t>C/A</a:t>
                </a:r>
              </a:p>
            </p:txBody>
          </p:sp>
          <p:sp>
            <p:nvSpPr>
              <p:cNvPr id="489" name="Can 488"/>
              <p:cNvSpPr/>
              <p:nvPr>
                <p:custDataLst>
                  <p:tags r:id="rId81"/>
                </p:custDataLst>
              </p:nvPr>
            </p:nvSpPr>
            <p:spPr>
              <a:xfrm>
                <a:off x="5867400" y="3124200"/>
                <a:ext cx="152400" cy="228600"/>
              </a:xfrm>
              <a:prstGeom prst="can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>
                    <a:solidFill>
                      <a:sysClr val="windowText" lastClr="000000"/>
                    </a:solidFill>
                  </a:rPr>
                  <a:t>L</a:t>
                </a:r>
              </a:p>
            </p:txBody>
          </p:sp>
          <p:sp>
            <p:nvSpPr>
              <p:cNvPr id="490" name="Can 489"/>
              <p:cNvSpPr/>
              <p:nvPr>
                <p:custDataLst>
                  <p:tags r:id="rId82"/>
                </p:custDataLst>
              </p:nvPr>
            </p:nvSpPr>
            <p:spPr>
              <a:xfrm>
                <a:off x="8382000" y="3733800"/>
                <a:ext cx="152400" cy="228600"/>
              </a:xfrm>
              <a:prstGeom prst="can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>
                    <a:solidFill>
                      <a:sysClr val="windowText" lastClr="000000"/>
                    </a:solidFill>
                  </a:rPr>
                  <a:t>S</a:t>
                </a:r>
              </a:p>
            </p:txBody>
          </p:sp>
          <p:sp>
            <p:nvSpPr>
              <p:cNvPr id="491" name="Can 490"/>
              <p:cNvSpPr/>
              <p:nvPr>
                <p:custDataLst>
                  <p:tags r:id="rId83"/>
                </p:custDataLst>
              </p:nvPr>
            </p:nvSpPr>
            <p:spPr>
              <a:xfrm>
                <a:off x="8025714" y="2566086"/>
                <a:ext cx="228600" cy="304800"/>
              </a:xfrm>
              <a:prstGeom prst="can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>
                    <a:solidFill>
                      <a:sysClr val="windowText" lastClr="000000"/>
                    </a:solidFill>
                  </a:rPr>
                  <a:t>W</a:t>
                </a:r>
              </a:p>
            </p:txBody>
          </p:sp>
          <p:sp>
            <p:nvSpPr>
              <p:cNvPr id="492" name="Can 491"/>
              <p:cNvSpPr/>
              <p:nvPr>
                <p:custDataLst>
                  <p:tags r:id="rId84"/>
                </p:custDataLst>
              </p:nvPr>
            </p:nvSpPr>
            <p:spPr>
              <a:xfrm>
                <a:off x="5562600" y="4495800"/>
                <a:ext cx="152400" cy="228600"/>
              </a:xfrm>
              <a:prstGeom prst="can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>
                    <a:solidFill>
                      <a:sysClr val="windowText" lastClr="000000"/>
                    </a:solidFill>
                  </a:rPr>
                  <a:t>F</a:t>
                </a:r>
              </a:p>
            </p:txBody>
          </p:sp>
          <p:cxnSp>
            <p:nvCxnSpPr>
              <p:cNvPr id="493" name="Straight Arrow Connector 492"/>
              <p:cNvCxnSpPr/>
              <p:nvPr>
                <p:custDataLst>
                  <p:tags r:id="rId85"/>
                </p:custDataLst>
              </p:nvPr>
            </p:nvCxnSpPr>
            <p:spPr>
              <a:xfrm rot="10800000">
                <a:off x="5257800" y="3733800"/>
                <a:ext cx="685800" cy="7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Group 432"/>
            <p:cNvGrpSpPr/>
            <p:nvPr>
              <p:custDataLst>
                <p:tags r:id="rId35"/>
              </p:custDataLst>
            </p:nvPr>
          </p:nvGrpSpPr>
          <p:grpSpPr>
            <a:xfrm>
              <a:off x="12547863" y="13633695"/>
              <a:ext cx="1846148" cy="2743200"/>
              <a:chOff x="7262813" y="736600"/>
              <a:chExt cx="1384611" cy="1828800"/>
            </a:xfrm>
          </p:grpSpPr>
          <p:pic>
            <p:nvPicPr>
              <p:cNvPr id="442" name="Picture 5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141" cstate="print"/>
              <a:srcRect l="10666" t="45141" r="8704" b="4498"/>
              <a:stretch>
                <a:fillRect/>
              </a:stretch>
            </p:blipFill>
            <p:spPr bwMode="auto">
              <a:xfrm>
                <a:off x="7262813" y="736600"/>
                <a:ext cx="1384611" cy="18288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43" name="Lightning Bolt 442"/>
              <p:cNvSpPr/>
              <p:nvPr>
                <p:custDataLst>
                  <p:tags r:id="rId44"/>
                </p:custDataLst>
              </p:nvPr>
            </p:nvSpPr>
            <p:spPr>
              <a:xfrm rot="16792985">
                <a:off x="7328748" y="1477827"/>
                <a:ext cx="728368" cy="212077"/>
              </a:xfrm>
              <a:prstGeom prst="lightningBolt">
                <a:avLst/>
              </a:prstGeom>
              <a:solidFill>
                <a:srgbClr val="FFFF00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" name="Group 433"/>
            <p:cNvGrpSpPr/>
            <p:nvPr>
              <p:custDataLst>
                <p:tags r:id="rId36"/>
              </p:custDataLst>
            </p:nvPr>
          </p:nvGrpSpPr>
          <p:grpSpPr>
            <a:xfrm>
              <a:off x="12044543" y="20668112"/>
              <a:ext cx="3451944" cy="3086100"/>
              <a:chOff x="838201" y="4595896"/>
              <a:chExt cx="2588958" cy="2057400"/>
            </a:xfrm>
          </p:grpSpPr>
          <p:pic>
            <p:nvPicPr>
              <p:cNvPr id="435" name="Picture 2" descr="C:\Users\Bill\AppData\Local\Microsoft\Windows\Temporary Internet Files\Content.IE5\YX7NFK32\MCj04369980000[1].wmf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142" cstate="print"/>
              <a:stretch>
                <a:fillRect/>
              </a:stretch>
            </p:blipFill>
            <p:spPr bwMode="auto">
              <a:xfrm>
                <a:off x="990600" y="5867401"/>
                <a:ext cx="1219200" cy="7858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436" name="Straight Arrow Connector 435"/>
              <p:cNvCxnSpPr/>
              <p:nvPr>
                <p:custDataLst>
                  <p:tags r:id="rId38"/>
                </p:custDataLst>
              </p:nvPr>
            </p:nvCxnSpPr>
            <p:spPr>
              <a:xfrm rot="16200000" flipH="1">
                <a:off x="735848" y="5155448"/>
                <a:ext cx="814305" cy="609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7" name="Picture 11" descr="http://www.poynter.org/resource/59006/AP_nyc_newsroom.jp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14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057399" y="5486400"/>
                <a:ext cx="1034515" cy="8620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438" name="Straight Arrow Connector 437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1295400" y="4824496"/>
                <a:ext cx="914400" cy="5857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9" name="Picture 14" descr="C:\Users\Bill\AppData\Local\Microsoft\Windows\Temporary Internet Files\Content.IE5\00YPL6UR\MPj04015910000[1].jp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144" cstate="print"/>
              <a:srcRect/>
              <a:stretch>
                <a:fillRect/>
              </a:stretch>
            </p:blipFill>
            <p:spPr bwMode="auto">
              <a:xfrm>
                <a:off x="2362200" y="4876800"/>
                <a:ext cx="1064959" cy="7096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440" name="Straight Arrow Connector 439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1524000" y="4595896"/>
                <a:ext cx="762000" cy="3571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>
            <p:custDataLst>
              <p:tags r:id="rId12"/>
            </p:custDataLst>
          </p:nvPr>
        </p:nvCxnSpPr>
        <p:spPr>
          <a:xfrm>
            <a:off x="17626272" y="5992692"/>
            <a:ext cx="0" cy="2394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>
            <p:custDataLst>
              <p:tags r:id="rId13"/>
            </p:custDataLst>
          </p:nvPr>
        </p:nvCxnSpPr>
        <p:spPr>
          <a:xfrm>
            <a:off x="30291432" y="6145092"/>
            <a:ext cx="0" cy="2394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>
            <p:custDataLst>
              <p:tags r:id="rId14"/>
            </p:custDataLst>
          </p:nvPr>
        </p:nvGrpSpPr>
        <p:grpSpPr>
          <a:xfrm>
            <a:off x="17534286" y="4762473"/>
            <a:ext cx="12877800" cy="15058709"/>
            <a:chOff x="17604342" y="4889629"/>
            <a:chExt cx="12877800" cy="15250692"/>
          </a:xfrm>
        </p:grpSpPr>
        <p:grpSp>
          <p:nvGrpSpPr>
            <p:cNvPr id="20" name="Group 19"/>
            <p:cNvGrpSpPr/>
            <p:nvPr>
              <p:custDataLst>
                <p:tags r:id="rId27"/>
              </p:custDataLst>
            </p:nvPr>
          </p:nvGrpSpPr>
          <p:grpSpPr>
            <a:xfrm>
              <a:off x="17604342" y="5557915"/>
              <a:ext cx="12877800" cy="14582406"/>
              <a:chOff x="17674398" y="14828756"/>
              <a:chExt cx="12877800" cy="14582406"/>
            </a:xfrm>
          </p:grpSpPr>
          <p:sp>
            <p:nvSpPr>
              <p:cNvPr id="1320" name="Content Placeholder 2"/>
              <p:cNvSpPr txBox="1">
                <a:spLocks/>
              </p:cNvSpPr>
              <p:nvPr>
                <p:custDataLst>
                  <p:tags r:id="rId29"/>
                </p:custDataLst>
              </p:nvPr>
            </p:nvSpPr>
            <p:spPr>
              <a:xfrm>
                <a:off x="17674398" y="14828756"/>
                <a:ext cx="12877800" cy="7554109"/>
              </a:xfrm>
              <a:prstGeom prst="rect">
                <a:avLst/>
              </a:prstGeom>
            </p:spPr>
            <p:txBody>
              <a:bodyPr vert="horz" lIns="438518" tIns="219267" rIns="438518" bIns="219267" rtlCol="0">
                <a:noAutofit/>
              </a:bodyPr>
              <a:lstStyle/>
              <a:p>
                <a:pPr marL="320002" indent="-320002" defTabSz="4385219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US" sz="3300" dirty="0" smtClean="0">
                  <a:latin typeface="Arial" pitchFamily="34" charset="0"/>
                  <a:cs typeface="Arial" pitchFamily="34" charset="0"/>
                </a:endParaRPr>
              </a:p>
              <a:p>
                <a:pPr marL="320002" indent="-320002" defTabSz="4385219" fontAlgn="auto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CitiSense integrates </a:t>
                </a:r>
                <a:r>
                  <a:rPr lang="en-US" sz="3300" dirty="0">
                    <a:latin typeface="Arial" pitchFamily="34" charset="0"/>
                    <a:cs typeface="Arial" pitchFamily="34" charset="0"/>
                  </a:rPr>
                  <a:t>components for</a:t>
                </a: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300" dirty="0">
                  <a:latin typeface="Arial" pitchFamily="34" charset="0"/>
                  <a:cs typeface="Arial" pitchFamily="34" charset="0"/>
                </a:endParaRPr>
              </a:p>
              <a:p>
                <a:pPr marL="777201" lvl="2" indent="-4572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-"/>
                </a:pPr>
                <a:r>
                  <a:rPr lang="en-US" sz="3300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ata </a:t>
                </a:r>
                <a:r>
                  <a:rPr lang="en-US" sz="3300" dirty="0">
                    <a:latin typeface="Arial" pitchFamily="34" charset="0"/>
                    <a:cs typeface="Arial" pitchFamily="34" charset="0"/>
                  </a:rPr>
                  <a:t>collection, </a:t>
                </a: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inference, and quality assurance</a:t>
                </a:r>
                <a:endParaRPr lang="en-US" sz="3300" dirty="0">
                  <a:latin typeface="Arial" pitchFamily="34" charset="0"/>
                  <a:cs typeface="Arial" pitchFamily="34" charset="0"/>
                </a:endParaRPr>
              </a:p>
              <a:p>
                <a:pPr marL="777201" lvl="2" indent="-4572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-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Event notification and data distribution</a:t>
                </a:r>
                <a:endParaRPr lang="en-US" sz="3300" dirty="0">
                  <a:latin typeface="Arial" pitchFamily="34" charset="0"/>
                  <a:cs typeface="Arial" pitchFamily="34" charset="0"/>
                </a:endParaRPr>
              </a:p>
              <a:p>
                <a:pPr marL="777201" lvl="2" indent="-4572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-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Security and privacy</a:t>
                </a:r>
              </a:p>
              <a:p>
                <a:pPr marL="346075" lvl="1" indent="-346075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CitiSense employs the aspect-oriented Rich Services Arch.</a:t>
                </a:r>
              </a:p>
              <a:p>
                <a:pPr marL="742950" lvl="1" indent="-4572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-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Decouples </a:t>
                </a:r>
                <a:r>
                  <a:rPr lang="en-US" sz="3300" dirty="0">
                    <a:latin typeface="Arial" pitchFamily="34" charset="0"/>
                    <a:cs typeface="Arial" pitchFamily="34" charset="0"/>
                  </a:rPr>
                  <a:t>the message-based orchestration of services from the enactment of </a:t>
                </a: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policies</a:t>
                </a:r>
              </a:p>
              <a:p>
                <a:pPr marL="746125" lvl="1" indent="-4572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-"/>
                </a:pPr>
                <a:r>
                  <a:rPr lang="en-US" sz="3300" dirty="0" smtClean="0">
                    <a:latin typeface="Arial" pitchFamily="34" charset="0"/>
                    <a:cs typeface="Arial" pitchFamily="34" charset="0"/>
                  </a:rPr>
                  <a:t>Provides separation of concerns, extensibility, and adaptability</a:t>
                </a:r>
              </a:p>
            </p:txBody>
          </p:sp>
          <p:pic>
            <p:nvPicPr>
              <p:cNvPr id="530" name="Picture 2" descr="ORS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145" cstate="print"/>
              <a:srcRect/>
              <a:stretch>
                <a:fillRect/>
              </a:stretch>
            </p:blipFill>
            <p:spPr bwMode="auto">
              <a:xfrm>
                <a:off x="18400443" y="20869439"/>
                <a:ext cx="11285599" cy="8541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9" name="AutoShape 9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9459215" y="4889629"/>
              <a:ext cx="8503733" cy="1236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393" tIns="45699" rIns="91393" bIns="45699" anchor="ctr"/>
            <a:lstStyle/>
            <a:p>
              <a:pPr algn="ctr" defTabSz="913951">
                <a:defRPr/>
              </a:pPr>
              <a:r>
                <a:rPr lang="en-US" altLang="ko-KR" sz="63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굴림" pitchFamily="34" charset="-127"/>
                  <a:cs typeface="Arial" pitchFamily="34" charset="0"/>
                </a:rPr>
                <a:t>Software Architecture</a:t>
              </a:r>
              <a:endParaRPr lang="en-US" altLang="ko-KR" sz="6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endParaRPr>
            </a:p>
          </p:txBody>
        </p:sp>
      </p:grpSp>
      <p:pic>
        <p:nvPicPr>
          <p:cNvPr id="421" name="Picture 420" descr="board_no_background.jp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1181800" y="10707020"/>
            <a:ext cx="3609088" cy="239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7" name="Picture 426" descr="board_no_background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2970" y="13908730"/>
            <a:ext cx="371241" cy="246820"/>
          </a:xfrm>
          <a:prstGeom prst="rect">
            <a:avLst/>
          </a:prstGeom>
        </p:spPr>
      </p:pic>
      <p:grpSp>
        <p:nvGrpSpPr>
          <p:cNvPr id="441" name="Group 440"/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35180989" y="10223939"/>
            <a:ext cx="1840761" cy="3577651"/>
            <a:chOff x="6014878" y="328797"/>
            <a:chExt cx="3081577" cy="5989265"/>
          </a:xfrm>
        </p:grpSpPr>
        <p:pic>
          <p:nvPicPr>
            <p:cNvPr id="444" name="Picture 44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 rotWithShape="1">
            <a:blip r:embed="rId147" cstate="print">
              <a:extLst>
                <a:ext uri="{BEBA8EAE-BF5A-486C-A8C5-ECC9F3942E4B}">
                  <a14:imgProps xmlns:a14="http://schemas.microsoft.com/office/drawing/2010/main">
                    <a14:imgLayer r:embed="rId148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26997" t="4777" r="27220" b="3830"/>
            <a:stretch/>
          </p:blipFill>
          <p:spPr>
            <a:xfrm>
              <a:off x="6014878" y="328797"/>
              <a:ext cx="3081577" cy="59892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5" name="Picture 444" descr="_MG_2383.jp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 rotWithShape="1">
            <a:blip r:embed="rId149" cstate="email">
              <a:extLst>
                <a:ext uri="{BEBA8EAE-BF5A-486C-A8C5-ECC9F3942E4B}">
                  <a14:imgProps xmlns:a14="http://schemas.microsoft.com/office/drawing/2010/main">
                    <a14:imgLayer r:embed="rId150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" r="8383" b="9759"/>
            <a:stretch/>
          </p:blipFill>
          <p:spPr>
            <a:xfrm>
              <a:off x="6298538" y="1044415"/>
              <a:ext cx="2491356" cy="4448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46" name="Picture 445" descr="Screen shot 2011-06-23 at 8.12.06 AM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510" y="10453173"/>
            <a:ext cx="4838372" cy="84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/>
          <p:cNvCxnSpPr/>
          <p:nvPr>
            <p:custDataLst>
              <p:tags r:id="rId19"/>
            </p:custDataLst>
          </p:nvPr>
        </p:nvCxnSpPr>
        <p:spPr>
          <a:xfrm flipV="1">
            <a:off x="36145837" y="11526814"/>
            <a:ext cx="2155057" cy="147930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utoShape 9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389157" y="20388183"/>
            <a:ext cx="8503733" cy="123657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93" tIns="45699" rIns="91393" bIns="45699" anchor="ctr"/>
          <a:lstStyle/>
          <a:p>
            <a:pPr algn="ctr" defTabSz="913951">
              <a:defRPr/>
            </a:pPr>
            <a:r>
              <a:rPr lang="en-US" altLang="ko-KR" sz="6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  <a:cs typeface="Arial" pitchFamily="34" charset="0"/>
              </a:rPr>
              <a:t>Statistical AI</a:t>
            </a:r>
            <a:endParaRPr lang="en-US" altLang="ko-KR" sz="63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69" name="Content Placeholder 2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7464230" y="21424980"/>
            <a:ext cx="12877800" cy="2554156"/>
          </a:xfrm>
          <a:prstGeom prst="rect">
            <a:avLst/>
          </a:prstGeom>
        </p:spPr>
        <p:txBody>
          <a:bodyPr vert="horz" lIns="438518" tIns="219267" rIns="438518" bIns="219267" rtlCol="0">
            <a:noAutofit/>
          </a:bodyPr>
          <a:lstStyle/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Latent variable based factorization model </a:t>
            </a:r>
            <a:r>
              <a:rPr lang="en-US" sz="3300" dirty="0"/>
              <a:t>to </a:t>
            </a:r>
            <a:r>
              <a:rPr lang="en-US" sz="3300" dirty="0" smtClean="0"/>
              <a:t>overcome sparseness and noise (e.g., sensing and GPS errors)</a:t>
            </a:r>
          </a:p>
          <a:p>
            <a:pPr marL="762000" indent="-457200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sz="3300" dirty="0" smtClean="0"/>
              <a:t>Combines </a:t>
            </a:r>
            <a:r>
              <a:rPr lang="en-US" sz="3300" dirty="0"/>
              <a:t>spatial and temporal </a:t>
            </a:r>
            <a:r>
              <a:rPr lang="en-US" sz="3300" dirty="0" smtClean="0"/>
              <a:t>interpolations</a:t>
            </a:r>
          </a:p>
          <a:p>
            <a:pPr marL="319088" indent="-319088" defTabSz="4385219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Generate pollution map for region using collected readings</a:t>
            </a:r>
          </a:p>
        </p:txBody>
      </p:sp>
      <p:pic>
        <p:nvPicPr>
          <p:cNvPr id="1026" name="Picture 2" descr="C:\Users\wgg\AppData\Local\Microsoft\Windows\Temporary Internet Files\Content.IE5\E1JZBX5X\MC900351855[1].wmf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15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b="63494"/>
          <a:stretch/>
        </p:blipFill>
        <p:spPr bwMode="auto">
          <a:xfrm rot="12606719">
            <a:off x="12502733" y="12054669"/>
            <a:ext cx="586384" cy="6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Shot 2012-08-27 at 5.29.06 PM.png"/>
          <p:cNvPicPr>
            <a:picLocks noChangeAspect="1"/>
          </p:cNvPicPr>
          <p:nvPr/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664" y="23891630"/>
            <a:ext cx="10752735" cy="8232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r="6006"/>
          <a:stretch/>
        </p:blipFill>
        <p:spPr>
          <a:xfrm>
            <a:off x="17724363" y="27249760"/>
            <a:ext cx="6746082" cy="322617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6286129" y="18272412"/>
            <a:ext cx="6248622" cy="3680159"/>
            <a:chOff x="36286129" y="18766299"/>
            <a:chExt cx="6248622" cy="3680159"/>
          </a:xfrm>
        </p:grpSpPr>
        <p:pic>
          <p:nvPicPr>
            <p:cNvPr id="183" name="Picture 182" descr="   male user icon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55" cstate="print"/>
            <a:srcRect/>
            <a:stretch>
              <a:fillRect/>
            </a:stretch>
          </p:blipFill>
          <p:spPr bwMode="auto">
            <a:xfrm>
              <a:off x="36542922" y="19964665"/>
              <a:ext cx="1278657" cy="1278657"/>
            </a:xfrm>
            <a:prstGeom prst="rect">
              <a:avLst/>
            </a:prstGeom>
            <a:noFill/>
          </p:spPr>
        </p:pic>
        <p:cxnSp>
          <p:nvCxnSpPr>
            <p:cNvPr id="184" name="Straight Connector 183"/>
            <p:cNvCxnSpPr/>
            <p:nvPr/>
          </p:nvCxnSpPr>
          <p:spPr>
            <a:xfrm>
              <a:off x="37998080" y="19793470"/>
              <a:ext cx="453667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7998080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8511666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40052422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0566007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9025251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9538836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1079592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1593178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42106763" y="19707872"/>
              <a:ext cx="0" cy="2567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37826885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0</a:t>
              </a:r>
              <a:endParaRPr lang="en-US" sz="12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340470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8854056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9367641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9881227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0394812" y="19964665"/>
              <a:ext cx="344968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0908397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1421983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1935568" y="19964665"/>
              <a:ext cx="344293" cy="31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8</a:t>
              </a:r>
              <a:endParaRPr lang="en-US" sz="1200" baseline="-25000" dirty="0"/>
            </a:p>
          </p:txBody>
        </p:sp>
        <p:grpSp>
          <p:nvGrpSpPr>
            <p:cNvPr id="203" name="Group 38"/>
            <p:cNvGrpSpPr/>
            <p:nvPr/>
          </p:nvGrpSpPr>
          <p:grpSpPr>
            <a:xfrm>
              <a:off x="37313300" y="20478250"/>
              <a:ext cx="1112768" cy="914537"/>
              <a:chOff x="1981200" y="4495800"/>
              <a:chExt cx="2286000" cy="1878767"/>
            </a:xfrm>
          </p:grpSpPr>
          <p:pic>
            <p:nvPicPr>
              <p:cNvPr id="204" name="Picture 2" descr="http://www.phonebeez.com/wp-content/uploads/2010/05/Nexus_One.jpg"/>
              <p:cNvPicPr>
                <a:picLocks noChangeAspect="1" noChangeArrowheads="1"/>
              </p:cNvPicPr>
              <p:nvPr/>
            </p:nvPicPr>
            <p:blipFill>
              <a:blip r:embed="rId156" cstate="print"/>
              <a:srcRect/>
              <a:stretch>
                <a:fillRect/>
              </a:stretch>
            </p:blipFill>
            <p:spPr bwMode="auto">
              <a:xfrm>
                <a:off x="3048000" y="4495800"/>
                <a:ext cx="1219200" cy="1878767"/>
              </a:xfrm>
              <a:prstGeom prst="rect">
                <a:avLst/>
              </a:prstGeom>
              <a:noFill/>
            </p:spPr>
          </p:pic>
          <p:pic>
            <p:nvPicPr>
              <p:cNvPr id="205" name="Picture 204" descr="board_no_background.jpg"/>
              <p:cNvPicPr>
                <a:picLocks noChangeAspect="1"/>
              </p:cNvPicPr>
              <p:nvPr/>
            </p:nvPicPr>
            <p:blipFill>
              <a:blip r:embed="rId1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81200" y="5568846"/>
                <a:ext cx="914400" cy="6079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6" name="Lightning Bolt 205"/>
              <p:cNvSpPr/>
              <p:nvPr/>
            </p:nvSpPr>
            <p:spPr>
              <a:xfrm rot="16018038">
                <a:off x="2644652" y="5087228"/>
                <a:ext cx="609600" cy="533400"/>
              </a:xfrm>
              <a:prstGeom prst="lightningBol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36286129" y="18851897"/>
              <a:ext cx="1172615" cy="38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Real (</a:t>
              </a:r>
              <a:r>
                <a:rPr lang="en-US" sz="1600" i="1" dirty="0" smtClean="0"/>
                <a:t>S </a:t>
              </a:r>
              <a:r>
                <a:rPr lang="en-US" sz="1600" dirty="0" smtClean="0"/>
                <a:t>):</a:t>
              </a:r>
              <a:endParaRPr lang="en-US" sz="16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36286129" y="19279884"/>
              <a:ext cx="1545360" cy="38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 (</a:t>
              </a:r>
              <a:r>
                <a:rPr lang="en-US" sz="1600" i="1" dirty="0" smtClean="0"/>
                <a:t>S’ </a:t>
              </a:r>
              <a:r>
                <a:rPr lang="en-US" sz="1600" dirty="0" smtClean="0"/>
                <a:t>):</a:t>
              </a:r>
              <a:endParaRPr lang="en-US" sz="16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1336385" y="19194287"/>
              <a:ext cx="1027171" cy="51358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40530728" y="21076897"/>
              <a:ext cx="1540756" cy="1369561"/>
              <a:chOff x="6934200" y="5029200"/>
              <a:chExt cx="2057400" cy="1828800"/>
            </a:xfrm>
          </p:grpSpPr>
          <p:sp>
            <p:nvSpPr>
              <p:cNvPr id="211" name="Cloud 210"/>
              <p:cNvSpPr/>
              <p:nvPr/>
            </p:nvSpPr>
            <p:spPr>
              <a:xfrm>
                <a:off x="6934200" y="5029200"/>
                <a:ext cx="2057400" cy="1828800"/>
              </a:xfrm>
              <a:prstGeom prst="cloud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2" name="Picture 12" descr="http://blogs.guardian.co.uk/technology/archives/images/hp_mediasmart_whs.jpg"/>
              <p:cNvPicPr>
                <a:picLocks noChangeAspect="1" noChangeArrowheads="1"/>
              </p:cNvPicPr>
              <p:nvPr/>
            </p:nvPicPr>
            <p:blipFill rotWithShape="1">
              <a:blip r:embed="rId1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65" t="6013" r="18065" b="20042"/>
              <a:stretch/>
            </p:blipFill>
            <p:spPr bwMode="auto">
              <a:xfrm>
                <a:off x="7480885" y="5258052"/>
                <a:ext cx="944915" cy="140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3" name="Straight Arrow Connector 212"/>
            <p:cNvCxnSpPr/>
            <p:nvPr/>
          </p:nvCxnSpPr>
          <p:spPr>
            <a:xfrm>
              <a:off x="38511666" y="21248628"/>
              <a:ext cx="1811968" cy="588199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H="1" flipV="1">
              <a:off x="38511667" y="20820643"/>
              <a:ext cx="1882525" cy="5928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158" cstate="print"/>
            <a:srcRect/>
            <a:stretch>
              <a:fillRect/>
            </a:stretch>
          </p:blipFill>
          <p:spPr bwMode="auto">
            <a:xfrm>
              <a:off x="40530728" y="20392117"/>
              <a:ext cx="684780" cy="75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" name="Oval 217"/>
            <p:cNvSpPr/>
            <p:nvPr/>
          </p:nvSpPr>
          <p:spPr>
            <a:xfrm>
              <a:off x="37826885" y="19279884"/>
              <a:ext cx="342390" cy="34239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7826885" y="18766299"/>
              <a:ext cx="342390" cy="34239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8340470" y="19279884"/>
              <a:ext cx="342390" cy="34239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38340470" y="18766299"/>
              <a:ext cx="342390" cy="342390"/>
            </a:xfrm>
            <a:prstGeom prst="ellipse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38854056" y="19279884"/>
              <a:ext cx="342390" cy="342390"/>
            </a:xfrm>
            <a:prstGeom prst="ellips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8854056" y="18766299"/>
              <a:ext cx="342390" cy="342390"/>
            </a:xfrm>
            <a:prstGeom prst="ellips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39367641" y="19279884"/>
              <a:ext cx="342390" cy="34239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39367641" y="18766299"/>
              <a:ext cx="342390" cy="34239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39881227" y="19279884"/>
              <a:ext cx="342390" cy="34239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39881227" y="18766299"/>
              <a:ext cx="342390" cy="34239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40394812" y="19279884"/>
              <a:ext cx="342390" cy="34239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394812" y="18766299"/>
              <a:ext cx="342390" cy="34239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0908397" y="19279884"/>
              <a:ext cx="342390" cy="342390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0908397" y="18766299"/>
              <a:ext cx="342390" cy="342390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1421983" y="19279884"/>
              <a:ext cx="342390" cy="342390"/>
            </a:xfrm>
            <a:prstGeom prst="ellipse">
              <a:avLst/>
            </a:prstGeom>
            <a:solidFill>
              <a:srgbClr val="93D1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41421983" y="18766299"/>
              <a:ext cx="342390" cy="342390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41935568" y="19279884"/>
              <a:ext cx="342390" cy="342390"/>
            </a:xfrm>
            <a:prstGeom prst="ellipse">
              <a:avLst/>
            </a:prstGeom>
            <a:solidFill>
              <a:srgbClr val="93D1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41935568" y="18766299"/>
              <a:ext cx="342390" cy="34239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7741288" y="21419823"/>
              <a:ext cx="342390" cy="342390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8254873" y="21419823"/>
              <a:ext cx="342390" cy="34239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159" cstate="print"/>
          <a:srcRect b="7151"/>
          <a:stretch>
            <a:fillRect/>
          </a:stretch>
        </p:blipFill>
        <p:spPr bwMode="auto">
          <a:xfrm>
            <a:off x="31229573" y="18683892"/>
            <a:ext cx="5060559" cy="30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19663</TotalTime>
  <Words>462</Words>
  <Application>Microsoft Macintosh PowerPoint</Application>
  <PresentationFormat>Custom</PresentationFormat>
  <Paragraphs>94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SHiMmer Poster</dc:title>
  <dc:creator>Jamie Steck</dc:creator>
  <cp:lastModifiedBy>William Griswold</cp:lastModifiedBy>
  <cp:revision>559</cp:revision>
  <cp:lastPrinted>2012-09-04T02:43:22Z</cp:lastPrinted>
  <dcterms:created xsi:type="dcterms:W3CDTF">2007-01-25T04:38:38Z</dcterms:created>
  <dcterms:modified xsi:type="dcterms:W3CDTF">2012-09-04T02:44:31Z</dcterms:modified>
  <cp:contentStatus>in progress…</cp:contentStatus>
</cp:coreProperties>
</file>