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7315200" cy="9601200"/>
  <p:custDataLst>
    <p:tags r:id="rId4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ald Voit" initials="hv" lastIdx="4" clrIdx="0"/>
  <p:cmAuthor id="1" name="aan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F5"/>
    <a:srgbClr val="C0C0C0"/>
    <a:srgbClr val="0046D2"/>
    <a:srgbClr val="FF0000"/>
    <a:srgbClr val="698ED9"/>
    <a:srgbClr val="A7C4FF"/>
    <a:srgbClr val="003064"/>
    <a:srgbClr val="0033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095" autoAdjust="0"/>
  </p:normalViewPr>
  <p:slideViewPr>
    <p:cSldViewPr snapToGrid="0">
      <p:cViewPr>
        <p:scale>
          <a:sx n="30" d="100"/>
          <a:sy n="30" d="100"/>
        </p:scale>
        <p:origin x="-58" y="2410"/>
      </p:cViewPr>
      <p:guideLst>
        <p:guide orient="horz" pos="4836"/>
        <p:guide orient="horz" pos="20196"/>
        <p:guide orient="horz" pos="2148"/>
        <p:guide pos="6912"/>
        <p:guide pos="20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349" cy="4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49" tIns="48424" rIns="96849" bIns="484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0" y="0"/>
            <a:ext cx="3170349" cy="4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49" tIns="48424" rIns="96849" bIns="484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950" y="4560921"/>
            <a:ext cx="5851301" cy="43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49" tIns="48424" rIns="96849" bIns="48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088"/>
            <a:ext cx="3170349" cy="4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49" tIns="48424" rIns="96849" bIns="484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0" y="9120088"/>
            <a:ext cx="3170349" cy="4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49" tIns="48424" rIns="96849" bIns="484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A0617F-6088-4A3F-8863-DA2E808FA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3D3B2-91F4-45C9-B38C-77609527239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35814000" y="32385000"/>
          <a:ext cx="6759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CorelDRAW" r:id="rId14" imgW="8833104" imgH="310896" progId="">
                  <p:embed/>
                </p:oleObj>
              </mc:Choice>
              <mc:Fallback>
                <p:oleObj name="CorelDRAW" r:id="rId14" imgW="8833104" imgH="310896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0" y="32385000"/>
                        <a:ext cx="6759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emf"/><Relationship Id="rId7" Type="http://schemas.openxmlformats.org/officeDocument/2006/relationships/image" Target="../media/image6.pn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2.emf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23" Type="http://schemas.openxmlformats.org/officeDocument/2006/relationships/image" Target="../media/image21.emf"/><Relationship Id="rId28" Type="http://schemas.openxmlformats.org/officeDocument/2006/relationships/image" Target="../media/image26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0.emf"/><Relationship Id="rId27" Type="http://schemas.openxmlformats.org/officeDocument/2006/relationships/image" Target="../media/image25.png"/><Relationship Id="rId30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30"/>
          <p:cNvSpPr>
            <a:spLocks noChangeArrowheads="1"/>
          </p:cNvSpPr>
          <p:nvPr/>
        </p:nvSpPr>
        <p:spPr bwMode="auto">
          <a:xfrm>
            <a:off x="33192720" y="6217920"/>
            <a:ext cx="10058400" cy="260604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29"/>
          <p:cNvSpPr>
            <a:spLocks noChangeArrowheads="1"/>
          </p:cNvSpPr>
          <p:nvPr/>
        </p:nvSpPr>
        <p:spPr bwMode="auto">
          <a:xfrm>
            <a:off x="11247120" y="6217920"/>
            <a:ext cx="10424160" cy="260604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AutoShape 31"/>
          <p:cNvSpPr>
            <a:spLocks noChangeArrowheads="1"/>
          </p:cNvSpPr>
          <p:nvPr/>
        </p:nvSpPr>
        <p:spPr bwMode="auto">
          <a:xfrm>
            <a:off x="22219920" y="6217920"/>
            <a:ext cx="10424160" cy="2596896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AutoShape 4"/>
          <p:cNvSpPr>
            <a:spLocks noChangeArrowheads="1"/>
          </p:cNvSpPr>
          <p:nvPr/>
        </p:nvSpPr>
        <p:spPr bwMode="auto">
          <a:xfrm>
            <a:off x="640079" y="6217920"/>
            <a:ext cx="10058400" cy="2596896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1372850" y="6400800"/>
            <a:ext cx="10382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Control Design</a:t>
            </a:r>
            <a:endParaRPr lang="en-US" sz="6600" b="1" dirty="0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640080" y="381000"/>
            <a:ext cx="42611040" cy="5257800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389438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8911576" y="690563"/>
            <a:ext cx="2714024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8000" b="1" dirty="0"/>
              <a:t>CPS: Medium: Collaborative Research: Co-Design of Multimodal CPS Architectures and Adaptive </a:t>
            </a:r>
            <a:r>
              <a:rPr lang="en-US" sz="8000" b="1" dirty="0" smtClean="0"/>
              <a:t>Controllers</a:t>
            </a:r>
          </a:p>
          <a:p>
            <a:pPr defTabSz="4389438">
              <a:spcBef>
                <a:spcPct val="50000"/>
              </a:spcBef>
            </a:pPr>
            <a:endParaRPr lang="en-US" sz="2800" b="1" dirty="0"/>
          </a:p>
          <a:p>
            <a:pPr defTabSz="4389438"/>
            <a:r>
              <a:rPr lang="en-US" sz="4800" b="1" dirty="0" smtClean="0"/>
              <a:t>            Anuradha M. Annaswamy                         </a:t>
            </a:r>
            <a:r>
              <a:rPr lang="en-US" sz="4800" b="1" dirty="0" err="1" smtClean="0"/>
              <a:t>Linh</a:t>
            </a:r>
            <a:r>
              <a:rPr lang="en-US" sz="4800" b="1" dirty="0" smtClean="0"/>
              <a:t> T.X. </a:t>
            </a:r>
            <a:r>
              <a:rPr lang="en-US" sz="4800" b="1" dirty="0" err="1" smtClean="0"/>
              <a:t>Phan</a:t>
            </a:r>
            <a:r>
              <a:rPr lang="en-US" sz="4800" b="1" dirty="0" smtClean="0"/>
              <a:t>         Oleg Sokolsky</a:t>
            </a:r>
          </a:p>
          <a:p>
            <a:pPr defTabSz="4389438"/>
            <a:r>
              <a:rPr lang="en-US" sz="4400" b="1" i="1" dirty="0" smtClean="0"/>
              <a:t>Massachusetts </a:t>
            </a:r>
            <a:r>
              <a:rPr lang="en-US" sz="4400" b="1" i="1" dirty="0"/>
              <a:t>Institute of </a:t>
            </a:r>
            <a:r>
              <a:rPr lang="en-US" sz="4400" b="1" i="1" dirty="0" smtClean="0"/>
              <a:t>Technology                         University of Pennsylvania</a:t>
            </a:r>
          </a:p>
        </p:txBody>
      </p:sp>
      <p:sp>
        <p:nvSpPr>
          <p:cNvPr id="2067" name="Text Box 42"/>
          <p:cNvSpPr txBox="1">
            <a:spLocks noChangeArrowheads="1"/>
          </p:cNvSpPr>
          <p:nvPr/>
        </p:nvSpPr>
        <p:spPr bwMode="auto">
          <a:xfrm>
            <a:off x="695324" y="6278317"/>
            <a:ext cx="9829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/>
              <a:t>Objective</a:t>
            </a:r>
            <a:endParaRPr lang="en-US" sz="8000" b="1" dirty="0"/>
          </a:p>
        </p:txBody>
      </p:sp>
      <p:sp>
        <p:nvSpPr>
          <p:cNvPr id="2068" name="Text Box 43"/>
          <p:cNvSpPr txBox="1">
            <a:spLocks noChangeArrowheads="1"/>
          </p:cNvSpPr>
          <p:nvPr/>
        </p:nvSpPr>
        <p:spPr bwMode="auto">
          <a:xfrm>
            <a:off x="22236605" y="6400800"/>
            <a:ext cx="10401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Case Study</a:t>
            </a:r>
            <a:endParaRPr lang="en-US" sz="8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3" name="TextBox 31"/>
              <p:cNvSpPr txBox="1">
                <a:spLocks noChangeArrowheads="1"/>
              </p:cNvSpPr>
              <p:nvPr/>
            </p:nvSpPr>
            <p:spPr bwMode="auto">
              <a:xfrm>
                <a:off x="648208" y="19826207"/>
                <a:ext cx="100502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Implementation of a Control Application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1" dirty="0"/>
                  <a:t> computational </a:t>
                </a:r>
                <a:r>
                  <a:rPr lang="en-US" sz="2400" b="1" dirty="0" smtClean="0"/>
                  <a:t>delay;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b="1" dirty="0" smtClean="0"/>
                  <a:t>: actuator delay;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400" b="1" dirty="0" smtClean="0"/>
                  <a:t> sensor delay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073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208" y="19826207"/>
                <a:ext cx="10050272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109" b="-16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7" name="Text Box 42"/>
          <p:cNvSpPr txBox="1">
            <a:spLocks noChangeArrowheads="1"/>
          </p:cNvSpPr>
          <p:nvPr/>
        </p:nvSpPr>
        <p:spPr bwMode="auto">
          <a:xfrm>
            <a:off x="665035" y="15064244"/>
            <a:ext cx="100583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Problem Statement</a:t>
            </a:r>
            <a:endParaRPr lang="en-US" sz="8000" b="1" dirty="0"/>
          </a:p>
        </p:txBody>
      </p:sp>
      <p:sp>
        <p:nvSpPr>
          <p:cNvPr id="2079" name="Rectangle 50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0" name="Rectangle 52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2" name="Rectangle 54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3" name="Rectangle 56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4" name="Rectangle 58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0" name="Rectangle 55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3" name="Rectangle 57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4" name="Rectangle 59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5" name="Rectangle 63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6" name="Rectangle 65"/>
          <p:cNvSpPr>
            <a:spLocks noChangeArrowheads="1"/>
          </p:cNvSpPr>
          <p:nvPr/>
        </p:nvSpPr>
        <p:spPr bwMode="auto">
          <a:xfrm>
            <a:off x="0" y="0"/>
            <a:ext cx="4389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2" name="Text Box 40"/>
          <p:cNvSpPr txBox="1">
            <a:spLocks noChangeArrowheads="1"/>
          </p:cNvSpPr>
          <p:nvPr/>
        </p:nvSpPr>
        <p:spPr bwMode="auto">
          <a:xfrm>
            <a:off x="33410366" y="24391433"/>
            <a:ext cx="9601200" cy="723295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lIns="61170" tIns="30584" rIns="61170" bIns="30584">
            <a:spAutoFit/>
          </a:bodyPr>
          <a:lstStyle/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Annaswamy </a:t>
            </a:r>
            <a:r>
              <a:rPr lang="en-US" sz="1800" dirty="0">
                <a:latin typeface="Times New Roman" pitchFamily="18" charset="0"/>
              </a:rPr>
              <a:t>A.M., Soudbakhsh D., Schneider R., Goswami D., Chakraborty S., “Arbitrated Network Control Systems: A co-design of control and platform for cyber-physical systems,” Control of Cyber-Physical Systems, Lecture Notes in Control and Information Sciences, Vol. 449, Ed: D.C. </a:t>
            </a:r>
            <a:r>
              <a:rPr lang="en-US" sz="1800" dirty="0" err="1">
                <a:latin typeface="Times New Roman" pitchFamily="18" charset="0"/>
              </a:rPr>
              <a:t>Tarraf</a:t>
            </a:r>
            <a:r>
              <a:rPr lang="en-US" sz="1800" dirty="0">
                <a:latin typeface="Times New Roman" pitchFamily="18" charset="0"/>
              </a:rPr>
              <a:t>, Springer Verlag, 2013</a:t>
            </a:r>
            <a:r>
              <a:rPr lang="en-US" sz="1800" dirty="0" smtClean="0">
                <a:latin typeface="Times New Roman" pitchFamily="18" charset="0"/>
              </a:rPr>
              <a:t>.</a:t>
            </a: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Soudbakhsh </a:t>
            </a:r>
            <a:r>
              <a:rPr lang="en-US" sz="1800" dirty="0">
                <a:latin typeface="Times New Roman" pitchFamily="18" charset="0"/>
              </a:rPr>
              <a:t>D., Annaswamy A., “Parallelized model predictive control,” American Control Conference, Washington, DC, 2013.</a:t>
            </a: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Soudbakhsh </a:t>
            </a:r>
            <a:r>
              <a:rPr lang="en-US" sz="1800" dirty="0">
                <a:latin typeface="Times New Roman" pitchFamily="18" charset="0"/>
              </a:rPr>
              <a:t>D., </a:t>
            </a:r>
            <a:r>
              <a:rPr lang="en-US" sz="1800" dirty="0" err="1">
                <a:latin typeface="Times New Roman" pitchFamily="18" charset="0"/>
              </a:rPr>
              <a:t>Phan</a:t>
            </a:r>
            <a:r>
              <a:rPr lang="en-US" sz="1800" dirty="0">
                <a:latin typeface="Times New Roman" pitchFamily="18" charset="0"/>
              </a:rPr>
              <a:t> L.X, </a:t>
            </a:r>
            <a:r>
              <a:rPr lang="en-US" sz="1800" dirty="0" err="1">
                <a:latin typeface="Times New Roman" pitchFamily="18" charset="0"/>
              </a:rPr>
              <a:t>Sokolsky</a:t>
            </a:r>
            <a:r>
              <a:rPr lang="en-US" sz="1800" dirty="0">
                <a:latin typeface="Times New Roman" pitchFamily="18" charset="0"/>
              </a:rPr>
              <a:t> O., Lee I., and Annaswamy A., “Co-design of control and platform with dropped signals,” The 4th ACM/IEEE International Conference on Cyber-Physical Systems [ICCPS’13], Philadelphia, PA, 2013. </a:t>
            </a:r>
            <a:endParaRPr lang="en-US" sz="1800" dirty="0" smtClean="0">
              <a:latin typeface="Times New Roman" pitchFamily="18" charset="0"/>
            </a:endParaRP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</a:rPr>
              <a:t>Masrur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A., Goswami D., Chakraborty S., Chen J., Annaswamy A., </a:t>
            </a:r>
            <a:r>
              <a:rPr lang="en-US" sz="1800" dirty="0" smtClean="0">
                <a:latin typeface="Times New Roman" pitchFamily="18" charset="0"/>
              </a:rPr>
              <a:t>Banerjee A</a:t>
            </a:r>
            <a:r>
              <a:rPr lang="en-US" sz="1800" dirty="0">
                <a:latin typeface="Times New Roman" pitchFamily="18" charset="0"/>
              </a:rPr>
              <a:t>., “Timing Analysis of Cyber-Physical Applications for Hybrid </a:t>
            </a:r>
            <a:r>
              <a:rPr lang="en-US" sz="1800" dirty="0" smtClean="0">
                <a:latin typeface="Times New Roman" pitchFamily="18" charset="0"/>
              </a:rPr>
              <a:t>Communication Protocols</a:t>
            </a:r>
            <a:r>
              <a:rPr lang="en-US" sz="1800" dirty="0">
                <a:latin typeface="Times New Roman" pitchFamily="18" charset="0"/>
              </a:rPr>
              <a:t>”, Design, Automation, and Test in Europe (DATE2012</a:t>
            </a:r>
            <a:r>
              <a:rPr lang="en-US" sz="1800" dirty="0" smtClean="0">
                <a:latin typeface="Times New Roman" pitchFamily="18" charset="0"/>
              </a:rPr>
              <a:t>), Dresden</a:t>
            </a:r>
            <a:r>
              <a:rPr lang="en-US" sz="1800" dirty="0">
                <a:latin typeface="Times New Roman" pitchFamily="18" charset="0"/>
              </a:rPr>
              <a:t>, Germany, March 2012</a:t>
            </a: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err="1" smtClean="0">
                <a:latin typeface="Times New Roman" pitchFamily="18" charset="0"/>
              </a:rPr>
              <a:t>Voit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H., Annaswamy A., Schneider R., Goswami D., Chakraborty S., “</a:t>
            </a:r>
            <a:r>
              <a:rPr lang="en-US" sz="1800" dirty="0" smtClean="0">
                <a:latin typeface="Times New Roman" pitchFamily="18" charset="0"/>
              </a:rPr>
              <a:t>Adaptive Switching </a:t>
            </a:r>
            <a:r>
              <a:rPr lang="en-US" sz="1800" dirty="0">
                <a:latin typeface="Times New Roman" pitchFamily="18" charset="0"/>
              </a:rPr>
              <a:t>Controllers for Systems with Hybrid Communication Protocols</a:t>
            </a:r>
            <a:r>
              <a:rPr lang="en-US" sz="1800" dirty="0" smtClean="0">
                <a:latin typeface="Times New Roman" pitchFamily="18" charset="0"/>
              </a:rPr>
              <a:t>”, American </a:t>
            </a:r>
            <a:r>
              <a:rPr lang="en-US" sz="1800" dirty="0">
                <a:latin typeface="Times New Roman" pitchFamily="18" charset="0"/>
              </a:rPr>
              <a:t>Control Conference (ACC 2012), June 2012.</a:t>
            </a: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P</a:t>
            </a:r>
            <a:r>
              <a:rPr lang="en-US" sz="1800" dirty="0">
                <a:latin typeface="Times New Roman" pitchFamily="18" charset="0"/>
              </a:rPr>
              <a:t>. Kumar, D. Goswami, S. Chakraborty, A. Annaswamy, K. </a:t>
            </a:r>
            <a:r>
              <a:rPr lang="en-US" sz="1800" dirty="0" err="1">
                <a:latin typeface="Times New Roman" pitchFamily="18" charset="0"/>
              </a:rPr>
              <a:t>Lampka</a:t>
            </a:r>
            <a:r>
              <a:rPr lang="en-US" sz="1800" dirty="0">
                <a:latin typeface="Times New Roman" pitchFamily="18" charset="0"/>
              </a:rPr>
              <a:t>, and </a:t>
            </a:r>
            <a:r>
              <a:rPr lang="en-US" sz="1800" dirty="0" err="1" smtClean="0">
                <a:latin typeface="Times New Roman" pitchFamily="18" charset="0"/>
              </a:rPr>
              <a:t>L.Thiele</a:t>
            </a:r>
            <a:r>
              <a:rPr lang="en-US" sz="1800" dirty="0">
                <a:latin typeface="Times New Roman" pitchFamily="18" charset="0"/>
              </a:rPr>
              <a:t>, “A hybrid approach to cyber-physical systems verification”, in </a:t>
            </a:r>
            <a:r>
              <a:rPr lang="en-US" sz="1800" dirty="0" smtClean="0">
                <a:latin typeface="Times New Roman" pitchFamily="18" charset="0"/>
              </a:rPr>
              <a:t>49</a:t>
            </a:r>
            <a:r>
              <a:rPr lang="en-US" sz="1800" baseline="30000" dirty="0" smtClean="0">
                <a:latin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</a:rPr>
              <a:t> Design </a:t>
            </a:r>
            <a:r>
              <a:rPr lang="en-US" sz="1800" dirty="0">
                <a:latin typeface="Times New Roman" pitchFamily="18" charset="0"/>
              </a:rPr>
              <a:t>Automation </a:t>
            </a:r>
            <a:r>
              <a:rPr lang="en-US" sz="1800" dirty="0" smtClean="0">
                <a:latin typeface="Times New Roman" pitchFamily="18" charset="0"/>
              </a:rPr>
              <a:t>Conference, </a:t>
            </a:r>
            <a:r>
              <a:rPr lang="en-US" sz="1800" dirty="0">
                <a:latin typeface="Times New Roman" pitchFamily="18" charset="0"/>
              </a:rPr>
              <a:t>2012.</a:t>
            </a: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Annaswamy </a:t>
            </a:r>
            <a:r>
              <a:rPr lang="en-US" sz="1800" dirty="0">
                <a:latin typeface="Times New Roman" pitchFamily="18" charset="0"/>
              </a:rPr>
              <a:t>A., Chakraborty S., Soudbakhsh D., Goswami D., “The </a:t>
            </a:r>
            <a:r>
              <a:rPr lang="en-US" sz="1800" dirty="0" smtClean="0">
                <a:latin typeface="Times New Roman" pitchFamily="18" charset="0"/>
              </a:rPr>
              <a:t>Arbitrated Networked </a:t>
            </a:r>
            <a:r>
              <a:rPr lang="en-US" sz="1800" dirty="0">
                <a:latin typeface="Times New Roman" pitchFamily="18" charset="0"/>
              </a:rPr>
              <a:t>Control Systems Approach to Designing </a:t>
            </a:r>
            <a:r>
              <a:rPr lang="en-US" sz="1800" dirty="0" smtClean="0">
                <a:latin typeface="Times New Roman" pitchFamily="18" charset="0"/>
              </a:rPr>
              <a:t>Cyber-Physical Systems</a:t>
            </a:r>
            <a:r>
              <a:rPr lang="en-US" sz="1800" dirty="0">
                <a:latin typeface="Times New Roman" pitchFamily="18" charset="0"/>
              </a:rPr>
              <a:t>”, </a:t>
            </a:r>
            <a:r>
              <a:rPr lang="en-US" sz="1800" dirty="0" err="1">
                <a:latin typeface="Times New Roman" pitchFamily="18" charset="0"/>
              </a:rPr>
              <a:t>NecSys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2012.</a:t>
            </a:r>
            <a:endParaRPr lang="en-US" sz="1800" dirty="0">
              <a:latin typeface="Times New Roman" pitchFamily="18" charset="0"/>
            </a:endParaRPr>
          </a:p>
          <a:p>
            <a:pPr marL="457200" indent="-457200" algn="just" defTabSz="61277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sz="1800" dirty="0" smtClean="0">
                <a:latin typeface="Times New Roman" pitchFamily="18" charset="0"/>
              </a:rPr>
              <a:t>H</a:t>
            </a:r>
            <a:r>
              <a:rPr lang="en-US" sz="1800" dirty="0">
                <a:latin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</a:rPr>
              <a:t>Voit</a:t>
            </a:r>
            <a:r>
              <a:rPr lang="en-US" sz="1800" dirty="0">
                <a:latin typeface="Times New Roman" pitchFamily="18" charset="0"/>
              </a:rPr>
              <a:t>, A. Annaswamy, R. Schneider, D. Goswami, S. Chakraborty , “</a:t>
            </a:r>
            <a:r>
              <a:rPr lang="en-US" sz="1800" dirty="0" smtClean="0">
                <a:latin typeface="Times New Roman" pitchFamily="18" charset="0"/>
              </a:rPr>
              <a:t>Adaptive Switching </a:t>
            </a:r>
            <a:r>
              <a:rPr lang="en-US" sz="1800" dirty="0">
                <a:latin typeface="Times New Roman" pitchFamily="18" charset="0"/>
              </a:rPr>
              <a:t>Controllers for Tracking with Hybrid Communication Protocols</a:t>
            </a:r>
            <a:r>
              <a:rPr lang="en-US" sz="1800" dirty="0" smtClean="0">
                <a:latin typeface="Times New Roman" pitchFamily="18" charset="0"/>
              </a:rPr>
              <a:t>”., Proceedings </a:t>
            </a:r>
            <a:r>
              <a:rPr lang="en-US" sz="1800" dirty="0">
                <a:latin typeface="Times New Roman" pitchFamily="18" charset="0"/>
              </a:rPr>
              <a:t>of the Conference on Decision and Control, Maui, </a:t>
            </a:r>
            <a:r>
              <a:rPr lang="en-US" sz="1800" dirty="0" smtClean="0">
                <a:latin typeface="Times New Roman" pitchFamily="18" charset="0"/>
              </a:rPr>
              <a:t>HI, USA </a:t>
            </a:r>
            <a:r>
              <a:rPr lang="en-US" sz="1800" dirty="0">
                <a:latin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</a:rPr>
              <a:t>2012.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2113" name="Text Box 11"/>
          <p:cNvSpPr txBox="1">
            <a:spLocks noChangeArrowheads="1"/>
          </p:cNvSpPr>
          <p:nvPr/>
        </p:nvSpPr>
        <p:spPr bwMode="auto">
          <a:xfrm>
            <a:off x="33192720" y="23184160"/>
            <a:ext cx="100364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Selected Publications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93" y="1164656"/>
            <a:ext cx="3352801" cy="3200400"/>
          </a:xfrm>
          <a:prstGeom prst="rect">
            <a:avLst/>
          </a:prstGeom>
        </p:spPr>
      </p:pic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923924" y="16262512"/>
            <a:ext cx="9601200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389438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2700" dirty="0" smtClean="0">
                <a:latin typeface="+mn-lt"/>
              </a:rPr>
              <a:t>Co-design </a:t>
            </a:r>
            <a:r>
              <a:rPr lang="en-US" sz="2700" dirty="0">
                <a:latin typeface="+mn-lt"/>
              </a:rPr>
              <a:t>the controller and the DES architecture </a:t>
            </a:r>
            <a:r>
              <a:rPr lang="en-US" sz="2700" dirty="0" smtClean="0">
                <a:latin typeface="+mn-lt"/>
              </a:rPr>
              <a:t>to control multiple applications with </a:t>
            </a:r>
            <a:r>
              <a:rPr lang="en-US" sz="2700" dirty="0">
                <a:latin typeface="+mn-lt"/>
              </a:rPr>
              <a:t>minimal </a:t>
            </a:r>
            <a:r>
              <a:rPr lang="en-US" sz="2700" dirty="0" smtClean="0">
                <a:latin typeface="+mn-lt"/>
              </a:rPr>
              <a:t>DES resources. </a:t>
            </a:r>
            <a:endParaRPr lang="en-US" sz="105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9"/>
              <p:cNvSpPr txBox="1">
                <a:spLocks noChangeArrowheads="1"/>
              </p:cNvSpPr>
              <p:nvPr/>
            </p:nvSpPr>
            <p:spPr bwMode="auto">
              <a:xfrm>
                <a:off x="860625" y="20901863"/>
                <a:ext cx="9601200" cy="3697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 defTabSz="4389438" eaLnBrk="0" hangingPunct="0">
                  <a:lnSpc>
                    <a:spcPct val="95000"/>
                  </a:lnSpc>
                  <a:defRPr/>
                </a:pPr>
                <a:r>
                  <a:rPr lang="en-US" sz="3200" b="1" dirty="0" smtClean="0">
                    <a:solidFill>
                      <a:sysClr val="windowText" lastClr="000000"/>
                    </a:solidFill>
                    <a:latin typeface="+mn-lt"/>
                  </a:rPr>
                  <a:t>Impact of Shared Resources</a:t>
                </a:r>
              </a:p>
              <a:p>
                <a:pPr marL="457200" indent="-457200" algn="just" defTabSz="4389438" eaLnBrk="0" hangingPunct="0">
                  <a:lnSpc>
                    <a:spcPct val="9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700" dirty="0">
                    <a:latin typeface="Arial" pitchFamily="34" charset="0"/>
                    <a:cs typeface="Arial" pitchFamily="34" charset="0"/>
                  </a:rPr>
                  <a:t>Nominal Case </a:t>
                </a:r>
                <a:r>
                  <a:rPr lang="en-US" sz="2700" dirty="0" smtClean="0">
                    <a:latin typeface="Arial" pitchFamily="34" charset="0"/>
                    <a:cs typeface="Arial" pitchFamily="34" charset="0"/>
                  </a:rPr>
                  <a:t> -  </a:t>
                </a:r>
                <a14:m>
                  <m:oMath xmlns:m="http://schemas.openxmlformats.org/officeDocument/2006/math">
                    <m:r>
                      <a:rPr lang="en-US" sz="2700" b="0" i="0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en-US" sz="2700">
                        <a:latin typeface="Cambria Math"/>
                        <a:cs typeface="Arial" pitchFamily="34" charset="0"/>
                      </a:rPr>
                      <m:t>𝝉</m:t>
                    </m:r>
                    <m:r>
                      <a:rPr lang="en-US" sz="2700" i="1">
                        <a:latin typeface="Cambria Math"/>
                        <a:cs typeface="Arial" pitchFamily="34" charset="0"/>
                      </a:rPr>
                      <m:t>≤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700">
                            <a:latin typeface="Cambria Math"/>
                            <a:cs typeface="Arial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700">
                            <a:latin typeface="Cambria Math"/>
                            <a:cs typeface="Arial" pitchFamily="34" charset="0"/>
                          </a:rPr>
                          <m:t>𝒕𝒉</m:t>
                        </m:r>
                      </m:sub>
                    </m:sSub>
                  </m:oMath>
                </a14:m>
                <a:endParaRPr lang="en-US" sz="27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 defTabSz="4389438" eaLnBrk="0" hangingPunct="0">
                  <a:lnSpc>
                    <a:spcPct val="95000"/>
                  </a:lnSpc>
                  <a:defRPr/>
                </a:pPr>
                <a:endParaRPr lang="en-US" sz="2700" dirty="0">
                  <a:latin typeface="Arial" pitchFamily="34" charset="0"/>
                  <a:cs typeface="Arial" pitchFamily="34" charset="0"/>
                </a:endParaRPr>
              </a:p>
              <a:p>
                <a:pPr lvl="1" algn="just" defTabSz="4389438" eaLnBrk="0" hangingPunct="0">
                  <a:lnSpc>
                    <a:spcPct val="95000"/>
                  </a:lnSpc>
                  <a:spcAft>
                    <a:spcPts val="1200"/>
                  </a:spcAft>
                  <a:defRPr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Plant: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7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𝐴𝑥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700" b="0" i="1" smtClean="0">
                        <a:latin typeface="Cambria Math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7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700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700" b="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 defTabSz="4389438" eaLnBrk="0" hangingPunct="0">
                  <a:lnSpc>
                    <a:spcPct val="95000"/>
                  </a:lnSpc>
                  <a:defRPr/>
                </a:pPr>
                <a:endParaRPr lang="en-US" sz="27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just" defTabSz="4389438" eaLnBrk="0" hangingPunct="0">
                  <a:lnSpc>
                    <a:spcPct val="9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700" dirty="0" smtClean="0">
                    <a:latin typeface="Arial" pitchFamily="34" charset="0"/>
                    <a:cs typeface="Arial" pitchFamily="34" charset="0"/>
                  </a:rPr>
                  <a:t>Dropped Case  -       </a:t>
                </a:r>
                <a14:m>
                  <m:oMath xmlns:m="http://schemas.openxmlformats.org/officeDocument/2006/math">
                    <m:r>
                      <a:rPr lang="en-US" sz="2700">
                        <a:latin typeface="Cambria Math"/>
                        <a:cs typeface="Arial" pitchFamily="34" charset="0"/>
                      </a:rPr>
                      <m:t>𝝉</m:t>
                    </m:r>
                    <m:r>
                      <a:rPr lang="en-US" sz="2700" b="0" i="1" smtClean="0">
                        <a:latin typeface="Cambria Math"/>
                        <a:cs typeface="Arial" pitchFamily="34" charset="0"/>
                      </a:rPr>
                      <m:t>&gt;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700">
                            <a:latin typeface="Cambria Math"/>
                            <a:cs typeface="Arial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700">
                            <a:latin typeface="Cambria Math"/>
                            <a:cs typeface="Arial" pitchFamily="34" charset="0"/>
                          </a:rPr>
                          <m:t>𝒕𝒉</m:t>
                        </m:r>
                      </m:sub>
                    </m:sSub>
                  </m:oMath>
                </a14:m>
                <a:endParaRPr lang="en-US" sz="2700" b="0" dirty="0" smtClean="0">
                  <a:latin typeface="Arial" pitchFamily="34" charset="0"/>
                  <a:cs typeface="Arial" pitchFamily="34" charset="0"/>
                </a:endParaRPr>
              </a:p>
              <a:p>
                <a:pPr lvl="1" algn="just" defTabSz="4389438" eaLnBrk="0" hangingPunct="0">
                  <a:lnSpc>
                    <a:spcPct val="95000"/>
                  </a:lnSpc>
                  <a:spcBef>
                    <a:spcPts val="1200"/>
                  </a:spcBef>
                  <a:defRPr/>
                </a:pPr>
                <a:r>
                  <a:rPr lang="en-US" sz="2400" b="0" dirty="0" smtClean="0">
                    <a:latin typeface="Arial" pitchFamily="34" charset="0"/>
                    <a:cs typeface="Arial" pitchFamily="34" charset="0"/>
                  </a:rPr>
                  <a:t>ZOH</a:t>
                </a:r>
              </a:p>
              <a:p>
                <a:pPr lvl="1" algn="just" defTabSz="4389438" eaLnBrk="0" hangingPunct="0">
                  <a:lnSpc>
                    <a:spcPct val="95000"/>
                  </a:lnSpc>
                  <a:spcBef>
                    <a:spcPts val="1200"/>
                  </a:spcBef>
                  <a:defRPr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lant: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𝐴𝑥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sz="24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625" y="20901863"/>
                <a:ext cx="9601200" cy="3697166"/>
              </a:xfrm>
              <a:prstGeom prst="rect">
                <a:avLst/>
              </a:prstGeom>
              <a:blipFill rotWithShape="1">
                <a:blip r:embed="rId5"/>
                <a:stretch>
                  <a:fillRect l="-1587" t="-2805" b="-29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11289030" y="20123728"/>
            <a:ext cx="10382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Platform </a:t>
            </a:r>
            <a:r>
              <a:rPr lang="en-US" sz="7200" b="1" dirty="0" smtClean="0"/>
              <a:t>Design</a:t>
            </a:r>
            <a:endParaRPr lang="en-US" sz="7200" b="1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236119" y="3010418"/>
            <a:ext cx="5500050" cy="140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4432" y="984984"/>
            <a:ext cx="5521736" cy="19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vehiclemod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86171" y="7995311"/>
            <a:ext cx="5251305" cy="4381620"/>
          </a:xfrm>
          <a:prstGeom prst="rect">
            <a:avLst/>
          </a:prstGeom>
        </p:spPr>
      </p:pic>
      <p:pic>
        <p:nvPicPr>
          <p:cNvPr id="61" name="Picture 60" descr="exp-setu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83157" y="13179594"/>
            <a:ext cx="4937925" cy="327376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2613754" y="29371408"/>
            <a:ext cx="976964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</a:rPr>
              <a:t>Our approach enables efficient design space exploration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</a:rPr>
              <a:t>Co-design always outperforms the baseline approach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</a:rPr>
              <a:t>Resource savings increase on more constrained platforms</a:t>
            </a:r>
            <a:endParaRPr lang="en-US" sz="2400" dirty="0" smtClean="0">
              <a:solidFill>
                <a:sysClr val="windowText" lastClr="000000"/>
              </a:solidFill>
              <a:latin typeface="+mn-lt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</a:rPr>
              <a:t>Co-design provides a larger feasible design space</a:t>
            </a:r>
          </a:p>
        </p:txBody>
      </p:sp>
      <p:pic>
        <p:nvPicPr>
          <p:cNvPr id="70" name="Picture 69" descr="dynamic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55726" y="10208396"/>
            <a:ext cx="4387516" cy="162573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2442906" y="7940759"/>
            <a:ext cx="5013157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Control system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Lane keeping system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ysClr val="windowText" lastClr="000000"/>
                </a:solidFill>
                <a:latin typeface="+mn-lt"/>
              </a:rPr>
              <a:t> is position error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ysClr val="windowText" lastClr="000000"/>
                </a:solidFill>
                <a:latin typeface="+mn-lt"/>
              </a:rPr>
              <a:t> is yaw angle error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553536" y="12863127"/>
            <a:ext cx="9265270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Platform</a:t>
            </a:r>
            <a:endParaRPr lang="en-US" sz="2800" b="1" dirty="0" smtClean="0">
              <a:solidFill>
                <a:sysClr val="windowText" lastClr="000000"/>
              </a:solidFill>
              <a:latin typeface="+mn-lt"/>
            </a:endParaRP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Control system is deployed </a:t>
            </a:r>
            <a:br>
              <a:rPr lang="en-US" sz="2800" dirty="0" smtClean="0"/>
            </a:br>
            <a:r>
              <a:rPr lang="en-US" sz="2800" dirty="0" smtClean="0"/>
              <a:t>on two ECUs connected </a:t>
            </a:r>
            <a:br>
              <a:rPr lang="en-US" sz="2800" dirty="0" smtClean="0"/>
            </a:br>
            <a:r>
              <a:rPr lang="en-US" sz="2800" dirty="0" smtClean="0"/>
              <a:t>by a CAN bus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ECU1 and ECU2 also run </a:t>
            </a:r>
            <a:br>
              <a:rPr lang="en-US" sz="2800" dirty="0" smtClean="0"/>
            </a:br>
            <a:r>
              <a:rPr lang="en-US" sz="2800" dirty="0" smtClean="0"/>
              <a:t>higher-priority tasks from </a:t>
            </a:r>
            <a:br>
              <a:rPr lang="en-US" sz="2800" dirty="0" smtClean="0"/>
            </a:br>
            <a:r>
              <a:rPr lang="en-US" sz="2800" dirty="0" smtClean="0"/>
              <a:t>other control loops and use </a:t>
            </a:r>
            <a:br>
              <a:rPr lang="en-US" sz="2800" dirty="0" smtClean="0"/>
            </a:br>
            <a:r>
              <a:rPr lang="en-US" sz="2800" dirty="0" smtClean="0"/>
              <a:t>preemptive scheduling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+mn-lt"/>
              </a:rPr>
              <a:t>Third ECU places additional load on the CAN bus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2485418" y="17653826"/>
            <a:ext cx="5013157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Control design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Satisfactory performance with up to 7 dropped messages over 40 samples</a:t>
            </a:r>
          </a:p>
        </p:txBody>
      </p:sp>
      <p:pic>
        <p:nvPicPr>
          <p:cNvPr id="81" name="Picture 80" descr="vehiclesimulation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7263" y="17293941"/>
            <a:ext cx="5100641" cy="3825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1502204" y="13573884"/>
                <a:ext cx="9890946" cy="239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l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ysClr val="windowText" lastClr="000000"/>
                    </a:solidFill>
                    <a:latin typeface="+mn-lt"/>
                  </a:rPr>
                  <a:t>Stability with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3200" b="1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ysClr val="windowText" lastClr="000000"/>
                    </a:solidFill>
                    <a:latin typeface="+mn-lt"/>
                  </a:rPr>
                  <a:t> drops</a:t>
                </a:r>
              </a:p>
              <a:p>
                <a:pPr marL="342900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/>
                  <a:t>Theorem 1: If there are at most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800" i="1" baseline="-25000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drops, there exists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 baseline="-25000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sz="2800" dirty="0" smtClean="0"/>
                  <a:t> such that the system is stable if, in any interval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800" i="1" baseline="-25000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drops,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𝑁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&gt;</m:t>
                    </m:r>
                    <m:r>
                      <a:rPr lang="en-US" sz="2800" i="1" dirty="0" smtClean="0"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 baseline="-25000" dirty="0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signals are not dropped.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2204" y="13573884"/>
                <a:ext cx="9890946" cy="2394502"/>
              </a:xfrm>
              <a:prstGeom prst="rect">
                <a:avLst/>
              </a:prstGeom>
              <a:blipFill rotWithShape="1">
                <a:blip r:embed="rId13"/>
                <a:stretch>
                  <a:fillRect l="-1603" t="-3316" b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1558352" y="7888980"/>
                <a:ext cx="9785669" cy="305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 algn="l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US" sz="3200" b="1" dirty="0" smtClean="0">
                    <a:solidFill>
                      <a:sysClr val="windowText" lastClr="000000"/>
                    </a:solidFill>
                    <a:latin typeface="+mn-lt"/>
                  </a:rPr>
                  <a:t>Switched system formulation</a:t>
                </a:r>
              </a:p>
              <a:p>
                <a:pPr marL="342900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ysClr val="windowText" lastClr="000000"/>
                    </a:solidFill>
                    <a:latin typeface="+mn-lt"/>
                  </a:rPr>
                  <a:t>Large delays occur often</a:t>
                </a:r>
              </a:p>
              <a:p>
                <a:pPr marL="342900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ysClr val="windowText" lastClr="000000"/>
                    </a:solidFill>
                    <a:latin typeface="+mn-lt"/>
                  </a:rPr>
                  <a:t>If delay exceeds a threshold, a drop occurs</a:t>
                </a:r>
              </a:p>
              <a:p>
                <a:pPr marL="342900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ysClr val="windowText" lastClr="000000"/>
                    </a:solidFill>
                    <a:latin typeface="+mn-lt"/>
                  </a:rPr>
                  <a:t>Switching System</a:t>
                </a:r>
              </a:p>
              <a:p>
                <a:pPr marL="800100" lvl="1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] 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itchFamily="18" charset="0"/>
                          </a:rPr>
                          <m:t>𝐿𝑄𝑅</m:t>
                        </m:r>
                      </m:sub>
                    </m:sSub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ysClr val="windowText" lastClr="000000"/>
                    </a:solidFill>
                    <a:latin typeface="+mn-lt"/>
                  </a:rPr>
                  <a:t>, 		if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ysClr val="windowText" lastClr="000000"/>
                  </a:solidFill>
                  <a:latin typeface="+mn-lt"/>
                </a:endParaRPr>
              </a:p>
              <a:p>
                <a:pPr marL="800100" lvl="1" indent="-342900" algn="l" fontAlgn="auto">
                  <a:spcBef>
                    <a:spcPct val="2000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] =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i="1" dirty="0" err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]</m:t>
                    </m:r>
                  </m:oMath>
                </a14:m>
                <a:r>
                  <a:rPr lang="en-US" sz="2400" dirty="0" smtClean="0">
                    <a:solidFill>
                      <a:sysClr val="windowText" lastClr="000000"/>
                    </a:solidFill>
                    <a:latin typeface="+mn-lt"/>
                  </a:rPr>
                  <a:t>, 		if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𝜏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   	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drops</m:t>
                    </m:r>
                  </m:oMath>
                </a14:m>
                <a:endParaRPr lang="en-US" sz="2400" dirty="0" smtClean="0">
                  <a:solidFill>
                    <a:sysClr val="windowText" lastClr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352" y="7888980"/>
                <a:ext cx="9785669" cy="3053656"/>
              </a:xfrm>
              <a:prstGeom prst="rect">
                <a:avLst/>
              </a:prstGeom>
              <a:blipFill rotWithShape="1">
                <a:blip r:embed="rId14"/>
                <a:stretch>
                  <a:fillRect l="-1558" t="-2595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11502204" y="16324945"/>
            <a:ext cx="5985696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LMI-based analysis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Multiple Lyapunov </a:t>
            </a:r>
            <a:r>
              <a:rPr lang="en-US" sz="2800" dirty="0" smtClean="0"/>
              <a:t>Functions(MLF)</a:t>
            </a:r>
            <a:endParaRPr lang="en-US" sz="2800" dirty="0"/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Stable mode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Dropped mode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Benefits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Less conservative than norm-based approach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Drops can be non-consecutive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1502204" y="21582539"/>
            <a:ext cx="9890946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Architecture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 sequence of processing elements connected by buffers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Processing elements are tasks on an ECU or messages on the network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21254" y="27253513"/>
            <a:ext cx="9890946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>Design approach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Introduce buffer control into the platform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Delayed samples are proactively dropped from buffers</a:t>
            </a:r>
          </a:p>
          <a:p>
            <a:pPr marL="800100" lvl="1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Benefits: Reduce resource consumption in the system, reduce delays of remaining samples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Use a shaper element into the architecture to ensure fixed sensor-to-actuator delay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Develop analysis methods based on Real-Time Calculus to account for buffer control</a:t>
            </a:r>
          </a:p>
        </p:txBody>
      </p:sp>
      <p:pic>
        <p:nvPicPr>
          <p:cNvPr id="92" name="Picture 91" descr="buffer-contro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17331" y="23699279"/>
            <a:ext cx="9698792" cy="286307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50" y="17139934"/>
            <a:ext cx="5100188" cy="277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r="5031"/>
          <a:stretch/>
        </p:blipFill>
        <p:spPr bwMode="auto">
          <a:xfrm>
            <a:off x="7178040" y="20737694"/>
            <a:ext cx="3392356" cy="144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/>
          <a:stretch/>
        </p:blipFill>
        <p:spPr bwMode="auto">
          <a:xfrm>
            <a:off x="7002998" y="22774260"/>
            <a:ext cx="3742440" cy="14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/>
          <a:stretch/>
        </p:blipFill>
        <p:spPr bwMode="auto">
          <a:xfrm>
            <a:off x="22413499" y="21671872"/>
            <a:ext cx="10230581" cy="76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xt Box 42"/>
          <p:cNvSpPr txBox="1">
            <a:spLocks noChangeArrowheads="1"/>
          </p:cNvSpPr>
          <p:nvPr/>
        </p:nvSpPr>
        <p:spPr bwMode="auto">
          <a:xfrm>
            <a:off x="665035" y="24710100"/>
            <a:ext cx="100583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6600" b="1" dirty="0" smtClean="0"/>
              <a:t>Co-Design Algorithm</a:t>
            </a:r>
            <a:endParaRPr lang="en-US" sz="8000" b="1" dirty="0"/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33588960" y="6372782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65113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Non-Monotonicity of System Dynamics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Content Placeholder 4"/>
          <p:cNvSpPr txBox="1">
            <a:spLocks/>
          </p:cNvSpPr>
          <p:nvPr/>
        </p:nvSpPr>
        <p:spPr>
          <a:xfrm>
            <a:off x="33360360" y="8918180"/>
            <a:ext cx="9601200" cy="4249748"/>
          </a:xfrm>
          <a:prstGeom prst="rect">
            <a:avLst/>
          </a:prstGeom>
        </p:spPr>
        <p:txBody>
          <a:bodyPr vert="horz" lIns="64008" tIns="27432" rIns="64008" bIns="27432" rtlCol="0">
            <a:normAutofit/>
          </a:bodyPr>
          <a:lstStyle>
            <a:lvl1pPr marL="619175" indent="-619175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1545" indent="-515979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3915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9481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15047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40613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66179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91745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17311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Hybrid communication protocols such as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Flexray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often used in DES.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Messages are sent through segments</a:t>
            </a:r>
          </a:p>
          <a:p>
            <a:pPr marL="342900" indent="-342900" fontAlgn="auto">
              <a:spcAft>
                <a:spcPts val="0"/>
              </a:spcAf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propose a co-design that uses information from closed-loop responses to determine an efficient resource utilization </a:t>
            </a:r>
            <a:r>
              <a:rPr lang="en-US" sz="2800" dirty="0"/>
              <a:t>for control systems under hybrid communication </a:t>
            </a:r>
            <a:r>
              <a:rPr lang="en-US" sz="2800" dirty="0" smtClean="0"/>
              <a:t>protocols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0" name="Content Placeholder 4"/>
          <p:cNvSpPr txBox="1">
            <a:spLocks/>
          </p:cNvSpPr>
          <p:nvPr/>
        </p:nvSpPr>
        <p:spPr>
          <a:xfrm>
            <a:off x="39294099" y="16824338"/>
            <a:ext cx="3867626" cy="5471269"/>
          </a:xfrm>
          <a:prstGeom prst="rect">
            <a:avLst/>
          </a:prstGeom>
        </p:spPr>
        <p:txBody>
          <a:bodyPr vert="horz" lIns="64008" tIns="27432" rIns="64008" bIns="27432" rtlCol="0">
            <a:noAutofit/>
          </a:bodyPr>
          <a:lstStyle>
            <a:lvl1pPr marL="619175" indent="-619175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41545" indent="-515979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3915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9481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15047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40613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66179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91745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17311" indent="-412783" algn="l" defTabSz="165113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spcBef>
                <a:spcPts val="30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Simulation using </a:t>
            </a:r>
            <a:r>
              <a:rPr lang="en-US" sz="28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Truetime</a:t>
            </a:r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+ Simulink</a:t>
            </a:r>
          </a:p>
          <a:p>
            <a:pPr marL="0" fontAlgn="auto">
              <a:spcBef>
                <a:spcPts val="30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For 6 non-monotonic control applications:</a:t>
            </a:r>
          </a:p>
          <a:p>
            <a:pPr marL="0" lvl="1" indent="-457200" fontAlgn="auto">
              <a:spcBef>
                <a:spcPts val="3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Our approach: 3 slots</a:t>
            </a:r>
          </a:p>
          <a:p>
            <a:pPr marL="0" lvl="1" indent="-457200" fontAlgn="auto">
              <a:spcBef>
                <a:spcPts val="30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Monotonic upper-bound: 5 slots</a:t>
            </a:r>
          </a:p>
          <a:p>
            <a:pPr marL="0" fontAlgn="auto">
              <a:spcBef>
                <a:spcPts val="30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Reduced number of TT slots compared to those based on monotonic upper-bound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375922" y="15628109"/>
            <a:ext cx="5875391" cy="7584538"/>
            <a:chOff x="33192720" y="15372319"/>
            <a:chExt cx="6126480" cy="7974772"/>
          </a:xfrm>
        </p:grpSpPr>
        <p:pic>
          <p:nvPicPr>
            <p:cNvPr id="173" name="Picture 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959" y="21095649"/>
              <a:ext cx="2926081" cy="225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1298" y="21072753"/>
              <a:ext cx="2918461" cy="227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960" y="18393739"/>
              <a:ext cx="2948941" cy="227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" name="Picture 7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1299" y="18416635"/>
              <a:ext cx="2887981" cy="225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7" name="Picture 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5960" y="15753319"/>
              <a:ext cx="2918461" cy="227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1299" y="15753319"/>
              <a:ext cx="2918461" cy="227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5874960" y="15372319"/>
              <a:ext cx="1070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511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Slot 1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5874960" y="18020209"/>
              <a:ext cx="1070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511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Slot 2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5874960" y="20687209"/>
              <a:ext cx="10706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51132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Slot 3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33192720" y="15383982"/>
              <a:ext cx="6126480" cy="2655337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6511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33192720" y="18039319"/>
              <a:ext cx="6126480" cy="2655337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6511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33192720" y="20691754"/>
              <a:ext cx="6126480" cy="2655337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16511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3820570" y="10228356"/>
            <a:ext cx="8561870" cy="1277856"/>
            <a:chOff x="228600" y="182562"/>
            <a:chExt cx="9021762" cy="1361708"/>
          </a:xfrm>
        </p:grpSpPr>
        <p:sp>
          <p:nvSpPr>
            <p:cNvPr id="189" name="Rectangle 188"/>
            <p:cNvSpPr/>
            <p:nvPr/>
          </p:nvSpPr>
          <p:spPr>
            <a:xfrm>
              <a:off x="236432" y="563562"/>
              <a:ext cx="4495800" cy="457200"/>
            </a:xfrm>
            <a:prstGeom prst="rect">
              <a:avLst/>
            </a:prstGeom>
            <a:solidFill>
              <a:srgbClr val="FF8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364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460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4556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28600" y="18256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Slots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968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0064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6160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0652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8" name="Straight Arrow Connector 197"/>
            <p:cNvCxnSpPr/>
            <p:nvPr/>
          </p:nvCxnSpPr>
          <p:spPr>
            <a:xfrm>
              <a:off x="236432" y="1173162"/>
              <a:ext cx="2438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99" name="Straight Arrow Connector 198"/>
            <p:cNvCxnSpPr/>
            <p:nvPr/>
          </p:nvCxnSpPr>
          <p:spPr>
            <a:xfrm>
              <a:off x="2674832" y="1173162"/>
              <a:ext cx="205740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00" name="TextBox 199"/>
            <p:cNvSpPr txBox="1"/>
            <p:nvPr/>
          </p:nvSpPr>
          <p:spPr>
            <a:xfrm>
              <a:off x="574782" y="1144160"/>
              <a:ext cx="17617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Time-triggered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790718" y="1144160"/>
              <a:ext cx="1825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Event-triggered</a:t>
              </a: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4732232" y="563562"/>
              <a:ext cx="4495800" cy="457200"/>
            </a:xfrm>
            <a:prstGeom prst="rect">
              <a:avLst/>
            </a:prstGeom>
            <a:solidFill>
              <a:srgbClr val="FF8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47322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3418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9514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4724400" y="18256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Slots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8926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5022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111801" y="6228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561032" y="563562"/>
              <a:ext cx="609600" cy="457200"/>
            </a:xfrm>
            <a:prstGeom prst="rect">
              <a:avLst/>
            </a:prstGeom>
            <a:solidFill>
              <a:srgbClr val="61BDFC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smtClea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4732232" y="1173162"/>
              <a:ext cx="4518130" cy="1588"/>
            </a:xfrm>
            <a:prstGeom prst="straightConnector1">
              <a:avLst/>
            </a:prstGeom>
            <a:noFill/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5753226" y="1144160"/>
              <a:ext cx="2453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83301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 smtClean="0">
                  <a:solidFill>
                    <a:prstClr val="black"/>
                  </a:solidFill>
                  <a:latin typeface="Calibri"/>
                </a:rPr>
                <a:t>Communication cycle</a:t>
              </a:r>
            </a:p>
          </p:txBody>
        </p:sp>
      </p:grpSp>
      <p:pic>
        <p:nvPicPr>
          <p:cNvPr id="213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410" y="12946853"/>
            <a:ext cx="4800599" cy="34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" name="TextBox 213"/>
          <p:cNvSpPr txBox="1"/>
          <p:nvPr/>
        </p:nvSpPr>
        <p:spPr>
          <a:xfrm>
            <a:off x="33390839" y="13197222"/>
            <a:ext cx="6287168" cy="224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defTabSz="165113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multi-mode control structure</a:t>
            </a:r>
          </a:p>
          <a:p>
            <a:pPr marL="342900" indent="-342900" algn="l" defTabSz="165113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 systems with non-monotonic behavior</a:t>
            </a:r>
          </a:p>
          <a:p>
            <a:pPr marL="685800" lvl="1" indent="-342900" algn="l" defTabSz="1651132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a less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conservative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schedulability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921070" y="8836709"/>
            <a:ext cx="9601200" cy="6157070"/>
          </a:xfrm>
          <a:prstGeom prst="rect">
            <a:avLst/>
          </a:prstGeom>
          <a:gradFill>
            <a:gsLst>
              <a:gs pos="0">
                <a:srgbClr val="D3D3F5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 w="15875" cap="rnd"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389438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2700" dirty="0" smtClean="0">
                <a:latin typeface="+mn-lt"/>
              </a:rPr>
              <a:t>Approach</a:t>
            </a:r>
            <a:endParaRPr lang="en-US" sz="2700" dirty="0">
              <a:latin typeface="+mn-lt"/>
            </a:endParaRP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Co-design of control and platform that delivers high quality of control with efficient resource </a:t>
            </a:r>
            <a:r>
              <a:rPr lang="en-US" sz="2700" dirty="0" smtClean="0">
                <a:latin typeface="+mn-lt"/>
              </a:rPr>
              <a:t>utilization</a:t>
            </a:r>
          </a:p>
          <a:p>
            <a:pPr algn="just" defTabSz="4389438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2700" dirty="0" smtClean="0">
                <a:latin typeface="+mn-lt"/>
              </a:rPr>
              <a:t>Rationale</a:t>
            </a:r>
            <a:endParaRPr lang="en-US" sz="2700" dirty="0">
              <a:latin typeface="+mn-lt"/>
            </a:endParaRP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Several complex systems consist of multiple control and non-control applications mapped onto a DES</a:t>
            </a: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Resource sharing introduces </a:t>
            </a:r>
            <a:r>
              <a:rPr lang="en-US" sz="2700" dirty="0" smtClean="0"/>
              <a:t>delays</a:t>
            </a:r>
            <a:endParaRPr lang="en-US" sz="2700" dirty="0">
              <a:latin typeface="+mn-lt"/>
            </a:endParaRP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Significant transparency and flexibility available in platform design</a:t>
            </a: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Powerful analytical methods exist both for control of systems with delays and for estimation of </a:t>
            </a:r>
            <a:r>
              <a:rPr lang="en-US" sz="2700" dirty="0" smtClean="0">
                <a:latin typeface="+mn-lt"/>
              </a:rPr>
              <a:t>end-to-end </a:t>
            </a:r>
            <a:r>
              <a:rPr lang="en-US" sz="2700" dirty="0">
                <a:latin typeface="+mn-lt"/>
              </a:rPr>
              <a:t>delays in real-time systems</a:t>
            </a:r>
          </a:p>
          <a:p>
            <a:pPr marL="457200" indent="-457200" algn="just" defTabSz="4389438" eaLnBrk="0" hangingPunct="0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latin typeface="+mn-lt"/>
              </a:rPr>
              <a:t>Co-design of control and platform can </a:t>
            </a:r>
            <a:r>
              <a:rPr lang="en-US" sz="2700" dirty="0" smtClean="0"/>
              <a:t>leverage</a:t>
            </a:r>
            <a:r>
              <a:rPr lang="en-US" sz="2700" dirty="0" smtClean="0">
                <a:latin typeface="+mn-lt"/>
              </a:rPr>
              <a:t> </a:t>
            </a:r>
            <a:r>
              <a:rPr lang="en-US" sz="2700" dirty="0">
                <a:latin typeface="+mn-lt"/>
              </a:rPr>
              <a:t>these </a:t>
            </a:r>
            <a:r>
              <a:rPr lang="en-US" sz="2700" dirty="0" smtClean="0">
                <a:latin typeface="+mn-lt"/>
              </a:rPr>
              <a:t>methods</a:t>
            </a:r>
            <a:endParaRPr lang="en-US" sz="2700" dirty="0">
              <a:latin typeface="+mn-lt"/>
            </a:endParaRPr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911044" y="7657781"/>
            <a:ext cx="9601200" cy="88178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0">
                <a:srgbClr val="DCDCF5"/>
              </a:gs>
              <a:gs pos="55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389438" eaLnBrk="0" hangingPunct="0">
              <a:lnSpc>
                <a:spcPct val="95000"/>
              </a:lnSpc>
              <a:spcAft>
                <a:spcPts val="600"/>
              </a:spcAft>
              <a:defRPr/>
            </a:pPr>
            <a:r>
              <a:rPr lang="en-US" sz="2700" dirty="0">
                <a:latin typeface="+mn-lt"/>
              </a:rPr>
              <a:t>Efficient implementation of multiple control applications in a Distributed Embedded System (DES</a:t>
            </a:r>
            <a:r>
              <a:rPr lang="en-US" sz="2700" dirty="0" smtClean="0">
                <a:latin typeface="+mn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34823" y="13197883"/>
            <a:ext cx="593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Control messages with nominal (i’s) and drops (j’s)</a:t>
            </a:r>
            <a:endParaRPr lang="en-US" sz="2000" dirty="0"/>
          </a:p>
        </p:txBody>
      </p:sp>
      <p:pic>
        <p:nvPicPr>
          <p:cNvPr id="9" name="Picture 3" descr="C:\Users\Damoon\Documents\Dropbox\mypapers\ICCPS_Latest_Jan2013\Matlab_ICCPS_MLF_Matrix_mn\mn_comparing_theorem1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" r="7553"/>
          <a:stretch/>
        </p:blipFill>
        <p:spPr bwMode="auto">
          <a:xfrm>
            <a:off x="17468849" y="16453356"/>
            <a:ext cx="4117413" cy="33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/>
        </p:blipFill>
        <p:spPr bwMode="auto">
          <a:xfrm>
            <a:off x="2673207" y="25910429"/>
            <a:ext cx="6104812" cy="604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2485418" y="20926804"/>
            <a:ext cx="3643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Arial"/>
              </a:rPr>
              <a:t>Co-design results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105" y="10969632"/>
            <a:ext cx="8773740" cy="222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6"/>
          <a:stretch/>
        </p:blipFill>
        <p:spPr>
          <a:xfrm>
            <a:off x="952587" y="1164656"/>
            <a:ext cx="4543664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943</Words>
  <Application>Microsoft Office PowerPoint</Application>
  <PresentationFormat>Custom</PresentationFormat>
  <Paragraphs>109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CorelDRAW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Tri-Fold Template</dc:title>
  <dc:creator>Damoon Soudbakhsh</dc:creator>
  <cp:lastModifiedBy>aanna</cp:lastModifiedBy>
  <cp:revision>303</cp:revision>
  <dcterms:created xsi:type="dcterms:W3CDTF">2008-12-04T00:20:37Z</dcterms:created>
  <dcterms:modified xsi:type="dcterms:W3CDTF">2013-10-15T12:05:31Z</dcterms:modified>
  <cp:category>Research Poster</cp:category>
</cp:coreProperties>
</file>