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8" autoAdjust="0"/>
    <p:restoredTop sz="92995" autoAdjust="0"/>
  </p:normalViewPr>
  <p:slideViewPr>
    <p:cSldViewPr snapToGrid="0" snapToObjects="1">
      <p:cViewPr>
        <p:scale>
          <a:sx n="75" d="100"/>
          <a:sy n="75" d="100"/>
        </p:scale>
        <p:origin x="6776" y="16984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C8DF1-07A4-EA41-8137-9200534F1F16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71198-E36B-7A46-A4E4-875D1B00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4BA7-59C9-444F-86F5-2347AF3DC52E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EC53-6780-BF4D-B71A-F1A85B0B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4BA7-59C9-444F-86F5-2347AF3DC52E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EC53-6780-BF4D-B71A-F1A85B0B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757686"/>
            <a:ext cx="7406640" cy="37449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757686"/>
            <a:ext cx="21671280" cy="37449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4BA7-59C9-444F-86F5-2347AF3DC52E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EC53-6780-BF4D-B71A-F1A85B0B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4BA7-59C9-444F-86F5-2347AF3DC52E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EC53-6780-BF4D-B71A-F1A85B0B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04163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2966"/>
            <a:ext cx="27980640" cy="96011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4BA7-59C9-444F-86F5-2347AF3DC52E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EC53-6780-BF4D-B71A-F1A85B0B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3"/>
            <a:ext cx="1453896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3"/>
            <a:ext cx="1453896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4BA7-59C9-444F-86F5-2347AF3DC52E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EC53-6780-BF4D-B71A-F1A85B0B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3"/>
            <a:ext cx="14544677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19200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4BA7-59C9-444F-86F5-2347AF3DC52E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EC53-6780-BF4D-B71A-F1A85B0B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4BA7-59C9-444F-86F5-2347AF3DC52E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EC53-6780-BF4D-B71A-F1A85B0B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4BA7-59C9-444F-86F5-2347AF3DC52E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EC53-6780-BF4D-B71A-F1A85B0B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3"/>
            <a:ext cx="184023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3"/>
            <a:ext cx="10829927" cy="30022803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4BA7-59C9-444F-86F5-2347AF3DC52E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EC53-6780-BF4D-B71A-F1A85B0B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4BA7-59C9-444F-86F5-2347AF3DC52E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EC53-6780-BF4D-B71A-F1A85B0B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3"/>
            <a:ext cx="296265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C4BA7-59C9-444F-86F5-2347AF3DC52E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5EC53-6780-BF4D-B71A-F1A85B0B2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66836" y="4988445"/>
            <a:ext cx="31580715" cy="919240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6837" y="14498326"/>
            <a:ext cx="31580715" cy="5900816"/>
          </a:xfrm>
          <a:prstGeom prst="rect">
            <a:avLst/>
          </a:prstGeom>
          <a:solidFill>
            <a:srgbClr val="F2F2F2"/>
          </a:solidFill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665677" y="20716619"/>
            <a:ext cx="15581875" cy="217905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6837" y="20716619"/>
            <a:ext cx="15581875" cy="21790587"/>
          </a:xfrm>
          <a:prstGeom prst="rect">
            <a:avLst/>
          </a:prstGeom>
          <a:solidFill>
            <a:srgbClr val="F2F2F2"/>
          </a:solidFill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82700" y="35237495"/>
            <a:ext cx="14351000" cy="706197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59928" y="268009"/>
            <a:ext cx="2862086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Control Subject to Human Behavioral Disturbances:</a:t>
            </a:r>
            <a:r>
              <a:rPr lang="en-US" sz="8000" dirty="0"/>
              <a:t> </a:t>
            </a:r>
            <a:r>
              <a:rPr lang="en-US" sz="8000" dirty="0" smtClean="0"/>
              <a:t> </a:t>
            </a:r>
          </a:p>
          <a:p>
            <a:r>
              <a:rPr lang="en-US" sz="7600" b="1" dirty="0" smtClean="0"/>
              <a:t>Anticipating</a:t>
            </a:r>
            <a:r>
              <a:rPr lang="en-US" sz="7600" dirty="0" smtClean="0"/>
              <a:t> </a:t>
            </a:r>
            <a:r>
              <a:rPr lang="en-US" sz="7600" b="1" dirty="0" smtClean="0"/>
              <a:t>Behavioral </a:t>
            </a:r>
            <a:r>
              <a:rPr lang="en-US" sz="7600" b="1" dirty="0"/>
              <a:t>Influences in the Control of </a:t>
            </a:r>
            <a:r>
              <a:rPr lang="en-US" sz="7600" b="1" dirty="0" smtClean="0"/>
              <a:t>Diabetes</a:t>
            </a:r>
            <a:endParaRPr lang="en-US" sz="7600" dirty="0" smtClean="0"/>
          </a:p>
          <a:p>
            <a:r>
              <a:rPr lang="en-US" sz="6600" dirty="0"/>
              <a:t>Stephen D. Patek (PI),</a:t>
            </a:r>
            <a:r>
              <a:rPr lang="en-US" sz="6600" dirty="0" smtClean="0"/>
              <a:t> Project CNS-0931633</a:t>
            </a:r>
          </a:p>
          <a:p>
            <a:r>
              <a:rPr lang="en-US" sz="6000" dirty="0" smtClean="0"/>
              <a:t>School </a:t>
            </a:r>
            <a:r>
              <a:rPr lang="en-US" sz="6000" dirty="0"/>
              <a:t>of Engineering and Applied Science, University of Virginia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55" y="5022598"/>
            <a:ext cx="307354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smtClean="0"/>
              <a:t>Project Overview:</a:t>
            </a:r>
          </a:p>
          <a:p>
            <a:pPr>
              <a:spcAft>
                <a:spcPts val="1200"/>
              </a:spcAft>
            </a:pPr>
            <a:r>
              <a:rPr lang="en-US" sz="6600" dirty="0" smtClean="0"/>
              <a:t>This project addresses the design of control systems where the principle disturbances are the result of routine human behavior, i.e. behaviors that are (</a:t>
            </a:r>
            <a:r>
              <a:rPr lang="en-US" sz="6600" dirty="0" err="1" smtClean="0"/>
              <a:t>i</a:t>
            </a:r>
            <a:r>
              <a:rPr lang="en-US" sz="6600" dirty="0" smtClean="0"/>
              <a:t>) random but cannot be treated as zero-mean, white noise processes and (ii) occur with statistical regularity but cannot be treated as periodic due to natural variation in human behavior.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55" y="14604151"/>
            <a:ext cx="154231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smtClean="0"/>
              <a:t>Target Application:</a:t>
            </a:r>
          </a:p>
          <a:p>
            <a:r>
              <a:rPr lang="en-US" sz="6600" dirty="0" smtClean="0"/>
              <a:t>Control of blood glucose concentration for patients with Type 1 Diabetes Mellitus (T1DM), where meals and exercise are the main disturbances.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064" y="20716619"/>
            <a:ext cx="15159945" cy="14588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6600" b="1" u="sng" dirty="0"/>
              <a:t>Estimating Behavioral Disturbances via Deconvolution: “Net Effects”</a:t>
            </a:r>
            <a:r>
              <a:rPr lang="en-US" sz="6600" b="1" dirty="0" smtClean="0"/>
              <a:t> </a:t>
            </a:r>
          </a:p>
          <a:p>
            <a:pPr marL="450850" lvl="1" indent="-450850">
              <a:spcAft>
                <a:spcPts val="600"/>
              </a:spcAft>
            </a:pPr>
            <a:r>
              <a:rPr lang="en-US" sz="5400" u="sng" dirty="0"/>
              <a:t>Goal</a:t>
            </a:r>
            <a:r>
              <a:rPr lang="en-US" sz="5400" dirty="0"/>
              <a:t>: Since people are notoriously inaccurate when it comes to behavioral self-reporting (e.g. food diaries), methods of reconstructing behavioral </a:t>
            </a:r>
            <a:r>
              <a:rPr lang="en-US" sz="5400" dirty="0" smtClean="0"/>
              <a:t>influences </a:t>
            </a:r>
            <a:r>
              <a:rPr lang="en-US" sz="5400" dirty="0"/>
              <a:t>from sensor data are needed.</a:t>
            </a:r>
          </a:p>
          <a:p>
            <a:pPr marL="450850" lvl="1" indent="-450850">
              <a:spcAft>
                <a:spcPts val="600"/>
              </a:spcAft>
            </a:pPr>
            <a:r>
              <a:rPr lang="en-US" sz="5400" u="sng" dirty="0"/>
              <a:t>Opportunity</a:t>
            </a:r>
            <a:r>
              <a:rPr lang="en-US" sz="5400" dirty="0"/>
              <a:t>: With an LTI system model it is possible to recover behavioral influences via decovolution.</a:t>
            </a:r>
          </a:p>
          <a:p>
            <a:pPr marL="450850" lvl="1" indent="-450850">
              <a:spcAft>
                <a:spcPts val="600"/>
              </a:spcAft>
            </a:pPr>
            <a:r>
              <a:rPr lang="en-US" sz="5400" u="sng" dirty="0"/>
              <a:t>Challenges</a:t>
            </a:r>
            <a:r>
              <a:rPr lang="en-US" sz="5400" dirty="0"/>
              <a:t>:</a:t>
            </a:r>
          </a:p>
          <a:p>
            <a:pPr marL="685800" lvl="1" indent="-347663">
              <a:spcAft>
                <a:spcPts val="600"/>
              </a:spcAft>
              <a:buFont typeface="Arial"/>
              <a:buChar char="•"/>
            </a:pPr>
            <a:r>
              <a:rPr lang="en-US" sz="4800" dirty="0"/>
              <a:t>The inverse is not unique and has to be computed as the solution to a regularized optimization problem.</a:t>
            </a:r>
          </a:p>
          <a:p>
            <a:pPr marL="685800" lvl="1" indent="-347663">
              <a:spcAft>
                <a:spcPts val="600"/>
              </a:spcAft>
              <a:buFont typeface="Arial"/>
              <a:buChar char="•"/>
            </a:pPr>
            <a:r>
              <a:rPr lang="en-US" sz="4800" dirty="0"/>
              <a:t>The inverse has to account for true nonlinear and time-varying effects (e.g. circadian rhythm), so the unknown input isn’t necessarily zero-mean or sparse.</a:t>
            </a:r>
          </a:p>
          <a:p>
            <a:pPr marL="450850" lvl="1" indent="-450850">
              <a:spcAft>
                <a:spcPts val="600"/>
              </a:spcAft>
            </a:pPr>
            <a:r>
              <a:rPr lang="en-US" sz="5400" u="sng" dirty="0"/>
              <a:t>Approach</a:t>
            </a:r>
            <a:r>
              <a:rPr lang="en-US" sz="5400" dirty="0"/>
              <a:t>: Outer-loop optimization of LTI model parameters based on the “shape” of the L</a:t>
            </a:r>
            <a:r>
              <a:rPr lang="en-US" sz="5400" baseline="-25000" dirty="0"/>
              <a:t>2</a:t>
            </a:r>
            <a:r>
              <a:rPr lang="en-US" sz="5400" dirty="0"/>
              <a:t>- regularized inverse solution.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07621" y="42560119"/>
            <a:ext cx="3039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Acknowledgement: NSF-CNS-0931633. </a:t>
            </a:r>
            <a:r>
              <a:rPr lang="en-US" sz="6000" dirty="0" smtClean="0"/>
              <a:t>Please direct correspondence to </a:t>
            </a:r>
            <a:r>
              <a:rPr lang="en-US" sz="6000" dirty="0" err="1" smtClean="0"/>
              <a:t>patek@virginia.edu</a:t>
            </a:r>
            <a:r>
              <a:rPr lang="en-US" sz="6000" dirty="0" smtClean="0"/>
              <a:t>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6948" y="10285577"/>
            <a:ext cx="317915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68675" lvl="1" indent="-2333625">
              <a:spcAft>
                <a:spcPts val="1200"/>
              </a:spcAft>
            </a:pPr>
            <a:r>
              <a:rPr lang="en-US" sz="6000" b="1" dirty="0" smtClean="0"/>
              <a:t>Goal 1:</a:t>
            </a:r>
            <a:r>
              <a:rPr lang="en-US" sz="6000" dirty="0" smtClean="0"/>
              <a:t> To develop new mathematical models (“profiles”) of human behavioral disturbances, focusing especially on appropriate statistical characterizations of routine behavior.</a:t>
            </a:r>
          </a:p>
          <a:p>
            <a:pPr marL="3368675" lvl="1" indent="-2333625"/>
            <a:r>
              <a:rPr lang="en-US" sz="6000" b="1" dirty="0" smtClean="0"/>
              <a:t>Goal 2:</a:t>
            </a:r>
            <a:r>
              <a:rPr lang="en-US" sz="6000" dirty="0" smtClean="0"/>
              <a:t> To formulate and solve new control-theoretic models that seek to anticipate human behavioral disturbances</a:t>
            </a:r>
          </a:p>
          <a:p>
            <a:endParaRPr lang="en-US" dirty="0"/>
          </a:p>
        </p:txBody>
      </p:sp>
      <p:sp>
        <p:nvSpPr>
          <p:cNvPr id="24" name="Line 1026"/>
          <p:cNvSpPr>
            <a:spLocks noChangeShapeType="1"/>
          </p:cNvSpPr>
          <p:nvPr/>
        </p:nvSpPr>
        <p:spPr bwMode="auto">
          <a:xfrm>
            <a:off x="17241462" y="15535019"/>
            <a:ext cx="1452987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027"/>
          <p:cNvSpPr>
            <a:spLocks noChangeShapeType="1"/>
          </p:cNvSpPr>
          <p:nvPr/>
        </p:nvSpPr>
        <p:spPr bwMode="auto">
          <a:xfrm>
            <a:off x="17241463" y="18771932"/>
            <a:ext cx="145298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28"/>
          <p:cNvSpPr>
            <a:spLocks noChangeShapeType="1"/>
          </p:cNvSpPr>
          <p:nvPr/>
        </p:nvSpPr>
        <p:spPr bwMode="auto">
          <a:xfrm>
            <a:off x="20970183" y="15603282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" name="Text Box 1029"/>
          <p:cNvSpPr txBox="1">
            <a:spLocks noChangeArrowheads="1"/>
          </p:cNvSpPr>
          <p:nvPr/>
        </p:nvSpPr>
        <p:spPr bwMode="auto">
          <a:xfrm>
            <a:off x="17305102" y="15850011"/>
            <a:ext cx="3434254" cy="255454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4000" b="1" i="0" dirty="0">
                <a:solidFill>
                  <a:schemeClr val="tx1"/>
                </a:solidFill>
                <a:latin typeface="+mj-lt"/>
              </a:rPr>
              <a:t>Target Blood</a:t>
            </a:r>
          </a:p>
          <a:p>
            <a:pPr algn="l"/>
            <a:r>
              <a:rPr lang="en-US" sz="4000" b="1" i="0" dirty="0">
                <a:solidFill>
                  <a:schemeClr val="tx1"/>
                </a:solidFill>
                <a:latin typeface="+mj-lt"/>
              </a:rPr>
              <a:t>Glucose Range:</a:t>
            </a:r>
          </a:p>
          <a:p>
            <a:pPr algn="l"/>
            <a:r>
              <a:rPr lang="en-US" sz="4000" b="1" i="0" dirty="0">
                <a:solidFill>
                  <a:schemeClr val="tx1"/>
                </a:solidFill>
                <a:latin typeface="+mj-lt"/>
              </a:rPr>
              <a:t>70-180 mg/dl</a:t>
            </a:r>
          </a:p>
          <a:p>
            <a:pPr algn="l"/>
            <a:r>
              <a:rPr lang="en-US" sz="4000" b="1" i="0" dirty="0">
                <a:solidFill>
                  <a:schemeClr val="tx1"/>
                </a:solidFill>
                <a:latin typeface="+mj-lt"/>
              </a:rPr>
              <a:t>(DCCT, 1993)</a:t>
            </a:r>
            <a:endParaRPr lang="en-US" sz="2000" b="1" i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" name="Text Box 1030"/>
          <p:cNvSpPr txBox="1">
            <a:spLocks noChangeArrowheads="1"/>
          </p:cNvSpPr>
          <p:nvPr/>
        </p:nvSpPr>
        <p:spPr bwMode="auto">
          <a:xfrm>
            <a:off x="17329468" y="14777059"/>
            <a:ext cx="3336069" cy="7078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4000" b="1" i="0" dirty="0">
                <a:solidFill>
                  <a:schemeClr val="tx1"/>
                </a:solidFill>
                <a:latin typeface="+mj-lt"/>
              </a:rPr>
              <a:t>Hyperglycemia</a:t>
            </a:r>
          </a:p>
        </p:txBody>
      </p:sp>
      <p:sp>
        <p:nvSpPr>
          <p:cNvPr id="29" name="Text Box 1031"/>
          <p:cNvSpPr txBox="1">
            <a:spLocks noChangeArrowheads="1"/>
          </p:cNvSpPr>
          <p:nvPr/>
        </p:nvSpPr>
        <p:spPr bwMode="auto">
          <a:xfrm>
            <a:off x="17369640" y="18895034"/>
            <a:ext cx="3177272" cy="7078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4000" b="1" i="0" dirty="0">
                <a:solidFill>
                  <a:schemeClr val="tx1"/>
                </a:solidFill>
                <a:latin typeface="+mj-lt"/>
              </a:rPr>
              <a:t>Hypoglycemia</a:t>
            </a:r>
          </a:p>
        </p:txBody>
      </p:sp>
      <p:sp>
        <p:nvSpPr>
          <p:cNvPr id="32" name="Line 1034"/>
          <p:cNvSpPr>
            <a:spLocks noChangeShapeType="1"/>
          </p:cNvSpPr>
          <p:nvPr/>
        </p:nvSpPr>
        <p:spPr bwMode="auto">
          <a:xfrm>
            <a:off x="21198782" y="15820769"/>
            <a:ext cx="1009401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038"/>
          <p:cNvSpPr>
            <a:spLocks noChangeShapeType="1"/>
          </p:cNvSpPr>
          <p:nvPr/>
        </p:nvSpPr>
        <p:spPr bwMode="auto">
          <a:xfrm flipV="1">
            <a:off x="20970183" y="14773019"/>
            <a:ext cx="0" cy="631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4" name="Line 1039"/>
          <p:cNvSpPr>
            <a:spLocks noChangeShapeType="1"/>
          </p:cNvSpPr>
          <p:nvPr/>
        </p:nvSpPr>
        <p:spPr bwMode="auto">
          <a:xfrm>
            <a:off x="20970183" y="19672300"/>
            <a:ext cx="0" cy="5855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Line 1049"/>
          <p:cNvSpPr>
            <a:spLocks noChangeShapeType="1"/>
          </p:cNvSpPr>
          <p:nvPr/>
        </p:nvSpPr>
        <p:spPr bwMode="auto">
          <a:xfrm>
            <a:off x="21198782" y="18519519"/>
            <a:ext cx="10094018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1031"/>
          <p:cNvSpPr txBox="1">
            <a:spLocks noChangeArrowheads="1"/>
          </p:cNvSpPr>
          <p:nvPr/>
        </p:nvSpPr>
        <p:spPr bwMode="auto">
          <a:xfrm>
            <a:off x="17374842" y="19532344"/>
            <a:ext cx="3180027" cy="7078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4000" b="1" i="0" dirty="0" smtClean="0">
                <a:solidFill>
                  <a:schemeClr val="tx1"/>
                </a:solidFill>
                <a:latin typeface="+mj-lt"/>
              </a:rPr>
              <a:t>(Severe Hypo)</a:t>
            </a:r>
            <a:endParaRPr lang="en-US" sz="4000" b="1" i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AutoShape 1048"/>
          <p:cNvSpPr>
            <a:spLocks noChangeArrowheads="1"/>
          </p:cNvSpPr>
          <p:nvPr/>
        </p:nvSpPr>
        <p:spPr bwMode="auto">
          <a:xfrm>
            <a:off x="24272183" y="17193290"/>
            <a:ext cx="2971800" cy="1143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i="0" dirty="0" smtClean="0">
                <a:solidFill>
                  <a:srgbClr val="FF0000"/>
                </a:solidFill>
              </a:rPr>
              <a:t>Physical</a:t>
            </a:r>
          </a:p>
          <a:p>
            <a:r>
              <a:rPr lang="en-US" sz="2400" b="1" i="0" dirty="0" smtClean="0">
                <a:solidFill>
                  <a:srgbClr val="FF0000"/>
                </a:solidFill>
              </a:rPr>
              <a:t>Activity</a:t>
            </a:r>
            <a:endParaRPr lang="en-US" sz="2400" b="1" i="0" dirty="0">
              <a:solidFill>
                <a:srgbClr val="FF0000"/>
              </a:solidFill>
            </a:endParaRPr>
          </a:p>
        </p:txBody>
      </p:sp>
      <p:sp>
        <p:nvSpPr>
          <p:cNvPr id="38" name="AutoShape 1048"/>
          <p:cNvSpPr>
            <a:spLocks noChangeArrowheads="1"/>
          </p:cNvSpPr>
          <p:nvPr/>
        </p:nvSpPr>
        <p:spPr bwMode="auto">
          <a:xfrm>
            <a:off x="27370983" y="16798925"/>
            <a:ext cx="2971800" cy="213493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i="0">
                <a:solidFill>
                  <a:srgbClr val="000099"/>
                </a:solidFill>
              </a:rPr>
              <a:t>Insulin</a:t>
            </a:r>
          </a:p>
        </p:txBody>
      </p:sp>
      <p:sp>
        <p:nvSpPr>
          <p:cNvPr id="31" name="AutoShape 1033"/>
          <p:cNvSpPr>
            <a:spLocks noChangeArrowheads="1"/>
          </p:cNvSpPr>
          <p:nvPr/>
        </p:nvSpPr>
        <p:spPr bwMode="auto">
          <a:xfrm flipV="1">
            <a:off x="21960783" y="15603281"/>
            <a:ext cx="2971800" cy="1513809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r>
              <a:rPr lang="en-US" sz="2400" b="1" i="0">
                <a:solidFill>
                  <a:srgbClr val="FF0000"/>
                </a:solidFill>
              </a:rPr>
              <a:t>Food</a:t>
            </a:r>
          </a:p>
        </p:txBody>
      </p:sp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17008375" y="34086484"/>
            <a:ext cx="14917738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67" name="Picture 2" descr="rolg_scblue.fh.tif                                             00033A04Macintosh HD                   B5E539B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52537" y="487236"/>
            <a:ext cx="4095015" cy="4169097"/>
          </a:xfrm>
          <a:prstGeom prst="rect">
            <a:avLst/>
          </a:prstGeom>
          <a:noFill/>
        </p:spPr>
      </p:pic>
      <p:sp>
        <p:nvSpPr>
          <p:cNvPr id="1967" name="Rectangle 1966"/>
          <p:cNvSpPr/>
          <p:nvPr/>
        </p:nvSpPr>
        <p:spPr>
          <a:xfrm>
            <a:off x="16665677" y="20706189"/>
            <a:ext cx="15581875" cy="21790587"/>
          </a:xfrm>
          <a:prstGeom prst="rect">
            <a:avLst/>
          </a:prstGeom>
          <a:solidFill>
            <a:srgbClr val="F2F2F2"/>
          </a:solidFill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826965" y="20757056"/>
            <a:ext cx="15271854" cy="14311608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6600" b="1" u="sng" dirty="0" smtClean="0"/>
              <a:t>Behavioral Initialization of Closed-Loop Control of Diabetes</a:t>
            </a:r>
            <a:r>
              <a:rPr lang="en-US" sz="6600" b="1" dirty="0" smtClean="0"/>
              <a:t>: </a:t>
            </a:r>
            <a:endParaRPr lang="en-US" sz="6600" b="1" dirty="0" smtClean="0"/>
          </a:p>
          <a:p>
            <a:pPr>
              <a:spcAft>
                <a:spcPts val="600"/>
              </a:spcAft>
            </a:pPr>
            <a:r>
              <a:rPr lang="en-US" sz="5400" u="sng" dirty="0"/>
              <a:t>Goal</a:t>
            </a:r>
            <a:r>
              <a:rPr lang="en-US" sz="5400" dirty="0"/>
              <a:t>: </a:t>
            </a:r>
            <a:r>
              <a:rPr lang="en-US" sz="5400" dirty="0" smtClean="0"/>
              <a:t>To optimize the “basal” insulin delivery as a set-point for closed-loop control of diabetes.</a:t>
            </a:r>
            <a:endParaRPr lang="en-US" sz="5400" dirty="0"/>
          </a:p>
          <a:p>
            <a:pPr>
              <a:spcAft>
                <a:spcPts val="600"/>
              </a:spcAft>
            </a:pPr>
            <a:r>
              <a:rPr lang="en-US" sz="5400" u="sng" dirty="0"/>
              <a:t>Approach</a:t>
            </a:r>
            <a:r>
              <a:rPr lang="en-US" sz="5400" dirty="0"/>
              <a:t>: </a:t>
            </a:r>
            <a:r>
              <a:rPr lang="en-US" sz="5400" dirty="0" smtClean="0"/>
              <a:t>Use carbohydrate “net effect” curves to replay and optimize the patient’s </a:t>
            </a:r>
            <a:r>
              <a:rPr lang="en-US" sz="5400" dirty="0" smtClean="0"/>
              <a:t>basal profile over a preliminary data collection period. </a:t>
            </a:r>
            <a:endParaRPr lang="en-US" sz="5400" dirty="0"/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4800" dirty="0" smtClean="0"/>
              <a:t>Compute carbohydrate net effects from a patient-individualized mathematical model.</a:t>
            </a:r>
            <a:endParaRPr lang="en-US" sz="4800" dirty="0"/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4800" dirty="0" smtClean="0"/>
              <a:t>Use clinical guidelines to iteratively propose modifications to the basal profile, avoiding changes within two-hours of meals, validating improvements with net effect replays.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4800" dirty="0" smtClean="0"/>
              <a:t>Report median optimized basal rate for each 30-minute interval of day, subject to constraints: (</a:t>
            </a:r>
            <a:r>
              <a:rPr lang="en-US" sz="4800" dirty="0" err="1" smtClean="0"/>
              <a:t>i</a:t>
            </a:r>
            <a:r>
              <a:rPr lang="en-US" sz="4800" dirty="0" smtClean="0"/>
              <a:t>) no more that +/- 25% change and (ii) at </a:t>
            </a:r>
            <a:r>
              <a:rPr lang="en-US" sz="4800" smtClean="0"/>
              <a:t>most seven </a:t>
            </a:r>
            <a:r>
              <a:rPr lang="en-US" sz="4800" dirty="0" smtClean="0"/>
              <a:t>basal “levels”.</a:t>
            </a:r>
          </a:p>
          <a:p>
            <a:pPr>
              <a:spcAft>
                <a:spcPts val="600"/>
              </a:spcAft>
            </a:pPr>
            <a:r>
              <a:rPr lang="en-US" sz="5400" u="sng" dirty="0" smtClean="0"/>
              <a:t>Status</a:t>
            </a:r>
            <a:r>
              <a:rPr lang="en-US" sz="5400" dirty="0" smtClean="0"/>
              <a:t>: Clinical trials underway; one subject completed- reduced risk of pre-lunch hypoglycemia.</a:t>
            </a:r>
            <a:endParaRPr lang="en-US" sz="5400" dirty="0"/>
          </a:p>
        </p:txBody>
      </p:sp>
      <p:pic>
        <p:nvPicPr>
          <p:cNvPr id="120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2" t="9983" r="3931" b="6790"/>
          <a:stretch/>
        </p:blipFill>
        <p:spPr bwMode="auto">
          <a:xfrm>
            <a:off x="4227416" y="35588027"/>
            <a:ext cx="8518691" cy="63925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3" name="TextBox 1212"/>
          <p:cNvSpPr txBox="1"/>
          <p:nvPr/>
        </p:nvSpPr>
        <p:spPr>
          <a:xfrm>
            <a:off x="1676205" y="36874224"/>
            <a:ext cx="207831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Hyperglycemia</a:t>
            </a:r>
            <a:endParaRPr lang="en-US" sz="2400" b="1" dirty="0"/>
          </a:p>
        </p:txBody>
      </p:sp>
      <p:sp>
        <p:nvSpPr>
          <p:cNvPr id="1214" name="TextBox 1213"/>
          <p:cNvSpPr txBox="1"/>
          <p:nvPr/>
        </p:nvSpPr>
        <p:spPr>
          <a:xfrm>
            <a:off x="12919300" y="36156771"/>
            <a:ext cx="207831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Hypoglycemia</a:t>
            </a:r>
            <a:endParaRPr lang="en-US" sz="2400" b="1" dirty="0"/>
          </a:p>
        </p:txBody>
      </p:sp>
      <p:sp>
        <p:nvSpPr>
          <p:cNvPr id="1215" name="TextBox 1214"/>
          <p:cNvSpPr txBox="1"/>
          <p:nvPr/>
        </p:nvSpPr>
        <p:spPr>
          <a:xfrm>
            <a:off x="1878263" y="37959998"/>
            <a:ext cx="207831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Dawn Effect</a:t>
            </a:r>
            <a:endParaRPr lang="en-US" sz="2400" b="1" dirty="0"/>
          </a:p>
        </p:txBody>
      </p:sp>
      <p:sp>
        <p:nvSpPr>
          <p:cNvPr id="1216" name="TextBox 1215"/>
          <p:cNvSpPr txBox="1"/>
          <p:nvPr/>
        </p:nvSpPr>
        <p:spPr>
          <a:xfrm>
            <a:off x="12821877" y="39106339"/>
            <a:ext cx="2460781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Counter Regulation</a:t>
            </a:r>
            <a:endParaRPr lang="en-US" sz="2400" b="1" dirty="0"/>
          </a:p>
        </p:txBody>
      </p:sp>
      <p:sp>
        <p:nvSpPr>
          <p:cNvPr id="1218" name="TextBox 1217"/>
          <p:cNvSpPr txBox="1"/>
          <p:nvPr/>
        </p:nvSpPr>
        <p:spPr>
          <a:xfrm>
            <a:off x="12919300" y="37710009"/>
            <a:ext cx="2265938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Correction Bolus</a:t>
            </a:r>
            <a:endParaRPr lang="en-US" sz="2400" b="1" dirty="0"/>
          </a:p>
        </p:txBody>
      </p:sp>
      <p:sp>
        <p:nvSpPr>
          <p:cNvPr id="1222" name="TextBox 1221"/>
          <p:cNvSpPr txBox="1"/>
          <p:nvPr/>
        </p:nvSpPr>
        <p:spPr>
          <a:xfrm rot="16200000">
            <a:off x="3925353" y="40821432"/>
            <a:ext cx="1308729" cy="276999"/>
          </a:xfrm>
          <a:prstGeom prst="rect">
            <a:avLst/>
          </a:prstGeom>
          <a:solidFill>
            <a:srgbClr val="C9C9C9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Actual Meals </a:t>
            </a:r>
            <a:r>
              <a:rPr lang="en-US" sz="900" b="1" dirty="0" smtClean="0"/>
              <a:t>(g)</a:t>
            </a:r>
            <a:endParaRPr lang="en-US" sz="900" b="1" dirty="0"/>
          </a:p>
        </p:txBody>
      </p:sp>
      <p:sp>
        <p:nvSpPr>
          <p:cNvPr id="1223" name="TextBox 1222"/>
          <p:cNvSpPr txBox="1"/>
          <p:nvPr/>
        </p:nvSpPr>
        <p:spPr>
          <a:xfrm rot="16200000">
            <a:off x="3919711" y="39318432"/>
            <a:ext cx="1284806" cy="276999"/>
          </a:xfrm>
          <a:prstGeom prst="rect">
            <a:avLst/>
          </a:prstGeom>
          <a:solidFill>
            <a:srgbClr val="C9C9C9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Net Effect </a:t>
            </a:r>
            <a:r>
              <a:rPr lang="en-US" sz="900" b="1" dirty="0" smtClean="0"/>
              <a:t>(mg/min)</a:t>
            </a:r>
            <a:endParaRPr lang="en-US" sz="1400" b="1" dirty="0"/>
          </a:p>
        </p:txBody>
      </p:sp>
      <p:sp>
        <p:nvSpPr>
          <p:cNvPr id="1224" name="TextBox 1223"/>
          <p:cNvSpPr txBox="1"/>
          <p:nvPr/>
        </p:nvSpPr>
        <p:spPr>
          <a:xfrm rot="16200000">
            <a:off x="3913503" y="37802728"/>
            <a:ext cx="1248957" cy="276999"/>
          </a:xfrm>
          <a:prstGeom prst="rect">
            <a:avLst/>
          </a:prstGeom>
          <a:solidFill>
            <a:srgbClr val="C9C9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Insulin</a:t>
            </a:r>
            <a:r>
              <a:rPr lang="en-US" sz="1000" b="1" dirty="0" smtClean="0"/>
              <a:t> </a:t>
            </a:r>
            <a:r>
              <a:rPr lang="en-US" sz="900" b="1" dirty="0" smtClean="0"/>
              <a:t>(</a:t>
            </a:r>
            <a:r>
              <a:rPr lang="en-US" sz="900" b="1" dirty="0" err="1" smtClean="0"/>
              <a:t>mU</a:t>
            </a:r>
            <a:r>
              <a:rPr lang="en-US" sz="900" b="1" dirty="0" smtClean="0"/>
              <a:t>/min)</a:t>
            </a:r>
            <a:endParaRPr lang="en-US" sz="900" b="1" dirty="0"/>
          </a:p>
        </p:txBody>
      </p:sp>
      <p:sp>
        <p:nvSpPr>
          <p:cNvPr id="1225" name="TextBox 1224"/>
          <p:cNvSpPr txBox="1"/>
          <p:nvPr/>
        </p:nvSpPr>
        <p:spPr>
          <a:xfrm rot="16200000">
            <a:off x="4031135" y="36317665"/>
            <a:ext cx="955273" cy="307777"/>
          </a:xfrm>
          <a:prstGeom prst="rect">
            <a:avLst/>
          </a:prstGeom>
          <a:solidFill>
            <a:srgbClr val="C9C9C9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CGM</a:t>
            </a:r>
            <a:r>
              <a:rPr lang="en-US" sz="1400" b="1" dirty="0" smtClean="0"/>
              <a:t> </a:t>
            </a:r>
            <a:r>
              <a:rPr lang="en-US" sz="900" b="1" dirty="0" smtClean="0"/>
              <a:t>(mg/dl)</a:t>
            </a:r>
            <a:endParaRPr lang="en-US" sz="900" b="1" dirty="0"/>
          </a:p>
        </p:txBody>
      </p:sp>
      <p:sp>
        <p:nvSpPr>
          <p:cNvPr id="2" name="Freeform 1"/>
          <p:cNvSpPr/>
          <p:nvPr/>
        </p:nvSpPr>
        <p:spPr>
          <a:xfrm>
            <a:off x="5086350" y="36404787"/>
            <a:ext cx="6934200" cy="472129"/>
          </a:xfrm>
          <a:custGeom>
            <a:avLst/>
            <a:gdLst>
              <a:gd name="connsiteX0" fmla="*/ 0 w 6934200"/>
              <a:gd name="connsiteY0" fmla="*/ 389231 h 472129"/>
              <a:gd name="connsiteX1" fmla="*/ 209550 w 6934200"/>
              <a:gd name="connsiteY1" fmla="*/ 376531 h 472129"/>
              <a:gd name="connsiteX2" fmla="*/ 355600 w 6934200"/>
              <a:gd name="connsiteY2" fmla="*/ 401931 h 472129"/>
              <a:gd name="connsiteX3" fmla="*/ 520700 w 6934200"/>
              <a:gd name="connsiteY3" fmla="*/ 420981 h 472129"/>
              <a:gd name="connsiteX4" fmla="*/ 717550 w 6934200"/>
              <a:gd name="connsiteY4" fmla="*/ 420981 h 472129"/>
              <a:gd name="connsiteX5" fmla="*/ 946150 w 6934200"/>
              <a:gd name="connsiteY5" fmla="*/ 376531 h 472129"/>
              <a:gd name="connsiteX6" fmla="*/ 1263650 w 6934200"/>
              <a:gd name="connsiteY6" fmla="*/ 287631 h 472129"/>
              <a:gd name="connsiteX7" fmla="*/ 1555750 w 6934200"/>
              <a:gd name="connsiteY7" fmla="*/ 179681 h 472129"/>
              <a:gd name="connsiteX8" fmla="*/ 1778000 w 6934200"/>
              <a:gd name="connsiteY8" fmla="*/ 122531 h 472129"/>
              <a:gd name="connsiteX9" fmla="*/ 2190750 w 6934200"/>
              <a:gd name="connsiteY9" fmla="*/ 8231 h 472129"/>
              <a:gd name="connsiteX10" fmla="*/ 2425700 w 6934200"/>
              <a:gd name="connsiteY10" fmla="*/ 14581 h 472129"/>
              <a:gd name="connsiteX11" fmla="*/ 2705100 w 6934200"/>
              <a:gd name="connsiteY11" fmla="*/ 59031 h 472129"/>
              <a:gd name="connsiteX12" fmla="*/ 2933700 w 6934200"/>
              <a:gd name="connsiteY12" fmla="*/ 135231 h 472129"/>
              <a:gd name="connsiteX13" fmla="*/ 3086100 w 6934200"/>
              <a:gd name="connsiteY13" fmla="*/ 205081 h 472129"/>
              <a:gd name="connsiteX14" fmla="*/ 3276600 w 6934200"/>
              <a:gd name="connsiteY14" fmla="*/ 274931 h 472129"/>
              <a:gd name="connsiteX15" fmla="*/ 3556000 w 6934200"/>
              <a:gd name="connsiteY15" fmla="*/ 300331 h 472129"/>
              <a:gd name="connsiteX16" fmla="*/ 3810000 w 6934200"/>
              <a:gd name="connsiteY16" fmla="*/ 236831 h 472129"/>
              <a:gd name="connsiteX17" fmla="*/ 4076700 w 6934200"/>
              <a:gd name="connsiteY17" fmla="*/ 128881 h 472129"/>
              <a:gd name="connsiteX18" fmla="*/ 4248150 w 6934200"/>
              <a:gd name="connsiteY18" fmla="*/ 71731 h 472129"/>
              <a:gd name="connsiteX19" fmla="*/ 4476750 w 6934200"/>
              <a:gd name="connsiteY19" fmla="*/ 103481 h 472129"/>
              <a:gd name="connsiteX20" fmla="*/ 4641850 w 6934200"/>
              <a:gd name="connsiteY20" fmla="*/ 192381 h 472129"/>
              <a:gd name="connsiteX21" fmla="*/ 4870450 w 6934200"/>
              <a:gd name="connsiteY21" fmla="*/ 351131 h 472129"/>
              <a:gd name="connsiteX22" fmla="*/ 5048250 w 6934200"/>
              <a:gd name="connsiteY22" fmla="*/ 446381 h 472129"/>
              <a:gd name="connsiteX23" fmla="*/ 5219700 w 6934200"/>
              <a:gd name="connsiteY23" fmla="*/ 471781 h 472129"/>
              <a:gd name="connsiteX24" fmla="*/ 5410200 w 6934200"/>
              <a:gd name="connsiteY24" fmla="*/ 433681 h 472129"/>
              <a:gd name="connsiteX25" fmla="*/ 5467350 w 6934200"/>
              <a:gd name="connsiteY25" fmla="*/ 363831 h 472129"/>
              <a:gd name="connsiteX26" fmla="*/ 5632450 w 6934200"/>
              <a:gd name="connsiteY26" fmla="*/ 306681 h 472129"/>
              <a:gd name="connsiteX27" fmla="*/ 5892800 w 6934200"/>
              <a:gd name="connsiteY27" fmla="*/ 287631 h 472129"/>
              <a:gd name="connsiteX28" fmla="*/ 6045200 w 6934200"/>
              <a:gd name="connsiteY28" fmla="*/ 300331 h 472129"/>
              <a:gd name="connsiteX29" fmla="*/ 6242050 w 6934200"/>
              <a:gd name="connsiteY29" fmla="*/ 313031 h 472129"/>
              <a:gd name="connsiteX30" fmla="*/ 6400800 w 6934200"/>
              <a:gd name="connsiteY30" fmla="*/ 319381 h 472129"/>
              <a:gd name="connsiteX31" fmla="*/ 6553200 w 6934200"/>
              <a:gd name="connsiteY31" fmla="*/ 300331 h 472129"/>
              <a:gd name="connsiteX32" fmla="*/ 6711950 w 6934200"/>
              <a:gd name="connsiteY32" fmla="*/ 274931 h 472129"/>
              <a:gd name="connsiteX33" fmla="*/ 6934200 w 6934200"/>
              <a:gd name="connsiteY33" fmla="*/ 255881 h 472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934200" h="472129">
                <a:moveTo>
                  <a:pt x="0" y="389231"/>
                </a:moveTo>
                <a:cubicBezTo>
                  <a:pt x="75141" y="381822"/>
                  <a:pt x="150283" y="374414"/>
                  <a:pt x="209550" y="376531"/>
                </a:cubicBezTo>
                <a:cubicBezTo>
                  <a:pt x="268817" y="378648"/>
                  <a:pt x="303742" y="394523"/>
                  <a:pt x="355600" y="401931"/>
                </a:cubicBezTo>
                <a:cubicBezTo>
                  <a:pt x="407458" y="409339"/>
                  <a:pt x="460375" y="417806"/>
                  <a:pt x="520700" y="420981"/>
                </a:cubicBezTo>
                <a:cubicBezTo>
                  <a:pt x="581025" y="424156"/>
                  <a:pt x="646642" y="428389"/>
                  <a:pt x="717550" y="420981"/>
                </a:cubicBezTo>
                <a:cubicBezTo>
                  <a:pt x="788458" y="413573"/>
                  <a:pt x="855133" y="398756"/>
                  <a:pt x="946150" y="376531"/>
                </a:cubicBezTo>
                <a:cubicBezTo>
                  <a:pt x="1037167" y="354306"/>
                  <a:pt x="1162050" y="320439"/>
                  <a:pt x="1263650" y="287631"/>
                </a:cubicBezTo>
                <a:cubicBezTo>
                  <a:pt x="1365250" y="254823"/>
                  <a:pt x="1470025" y="207198"/>
                  <a:pt x="1555750" y="179681"/>
                </a:cubicBezTo>
                <a:cubicBezTo>
                  <a:pt x="1641475" y="152164"/>
                  <a:pt x="1778000" y="122531"/>
                  <a:pt x="1778000" y="122531"/>
                </a:cubicBezTo>
                <a:cubicBezTo>
                  <a:pt x="1883833" y="93956"/>
                  <a:pt x="2082800" y="26223"/>
                  <a:pt x="2190750" y="8231"/>
                </a:cubicBezTo>
                <a:cubicBezTo>
                  <a:pt x="2298700" y="-9761"/>
                  <a:pt x="2339975" y="6114"/>
                  <a:pt x="2425700" y="14581"/>
                </a:cubicBezTo>
                <a:cubicBezTo>
                  <a:pt x="2511425" y="23048"/>
                  <a:pt x="2620433" y="38923"/>
                  <a:pt x="2705100" y="59031"/>
                </a:cubicBezTo>
                <a:cubicBezTo>
                  <a:pt x="2789767" y="79139"/>
                  <a:pt x="2870200" y="110889"/>
                  <a:pt x="2933700" y="135231"/>
                </a:cubicBezTo>
                <a:cubicBezTo>
                  <a:pt x="2997200" y="159573"/>
                  <a:pt x="3028950" y="181798"/>
                  <a:pt x="3086100" y="205081"/>
                </a:cubicBezTo>
                <a:cubicBezTo>
                  <a:pt x="3143250" y="228364"/>
                  <a:pt x="3198284" y="259056"/>
                  <a:pt x="3276600" y="274931"/>
                </a:cubicBezTo>
                <a:cubicBezTo>
                  <a:pt x="3354916" y="290806"/>
                  <a:pt x="3467100" y="306681"/>
                  <a:pt x="3556000" y="300331"/>
                </a:cubicBezTo>
                <a:cubicBezTo>
                  <a:pt x="3644900" y="293981"/>
                  <a:pt x="3723217" y="265406"/>
                  <a:pt x="3810000" y="236831"/>
                </a:cubicBezTo>
                <a:cubicBezTo>
                  <a:pt x="3896783" y="208256"/>
                  <a:pt x="4003675" y="156398"/>
                  <a:pt x="4076700" y="128881"/>
                </a:cubicBezTo>
                <a:cubicBezTo>
                  <a:pt x="4149725" y="101364"/>
                  <a:pt x="4181475" y="75964"/>
                  <a:pt x="4248150" y="71731"/>
                </a:cubicBezTo>
                <a:cubicBezTo>
                  <a:pt x="4314825" y="67498"/>
                  <a:pt x="4411133" y="83373"/>
                  <a:pt x="4476750" y="103481"/>
                </a:cubicBezTo>
                <a:cubicBezTo>
                  <a:pt x="4542367" y="123589"/>
                  <a:pt x="4576233" y="151106"/>
                  <a:pt x="4641850" y="192381"/>
                </a:cubicBezTo>
                <a:cubicBezTo>
                  <a:pt x="4707467" y="233656"/>
                  <a:pt x="4802717" y="308798"/>
                  <a:pt x="4870450" y="351131"/>
                </a:cubicBezTo>
                <a:cubicBezTo>
                  <a:pt x="4938183" y="393464"/>
                  <a:pt x="4990042" y="426273"/>
                  <a:pt x="5048250" y="446381"/>
                </a:cubicBezTo>
                <a:cubicBezTo>
                  <a:pt x="5106458" y="466489"/>
                  <a:pt x="5159375" y="473898"/>
                  <a:pt x="5219700" y="471781"/>
                </a:cubicBezTo>
                <a:cubicBezTo>
                  <a:pt x="5280025" y="469664"/>
                  <a:pt x="5368925" y="451673"/>
                  <a:pt x="5410200" y="433681"/>
                </a:cubicBezTo>
                <a:cubicBezTo>
                  <a:pt x="5451475" y="415689"/>
                  <a:pt x="5430308" y="384998"/>
                  <a:pt x="5467350" y="363831"/>
                </a:cubicBezTo>
                <a:cubicBezTo>
                  <a:pt x="5504392" y="342664"/>
                  <a:pt x="5561542" y="319381"/>
                  <a:pt x="5632450" y="306681"/>
                </a:cubicBezTo>
                <a:cubicBezTo>
                  <a:pt x="5703358" y="293981"/>
                  <a:pt x="5824008" y="288689"/>
                  <a:pt x="5892800" y="287631"/>
                </a:cubicBezTo>
                <a:cubicBezTo>
                  <a:pt x="5961592" y="286573"/>
                  <a:pt x="6045200" y="300331"/>
                  <a:pt x="6045200" y="300331"/>
                </a:cubicBezTo>
                <a:lnTo>
                  <a:pt x="6242050" y="313031"/>
                </a:lnTo>
                <a:cubicBezTo>
                  <a:pt x="6301317" y="316206"/>
                  <a:pt x="6348942" y="321498"/>
                  <a:pt x="6400800" y="319381"/>
                </a:cubicBezTo>
                <a:cubicBezTo>
                  <a:pt x="6452658" y="317264"/>
                  <a:pt x="6501342" y="307739"/>
                  <a:pt x="6553200" y="300331"/>
                </a:cubicBezTo>
                <a:cubicBezTo>
                  <a:pt x="6605058" y="292923"/>
                  <a:pt x="6648450" y="282339"/>
                  <a:pt x="6711950" y="274931"/>
                </a:cubicBezTo>
                <a:cubicBezTo>
                  <a:pt x="6775450" y="267523"/>
                  <a:pt x="6934200" y="255881"/>
                  <a:pt x="6934200" y="255881"/>
                </a:cubicBezTo>
              </a:path>
            </a:pathLst>
          </a:cu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Oval 1209"/>
          <p:cNvSpPr/>
          <p:nvPr/>
        </p:nvSpPr>
        <p:spPr>
          <a:xfrm>
            <a:off x="9744100" y="36721933"/>
            <a:ext cx="923695" cy="19082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19" name="Straight Connector 1218"/>
          <p:cNvCxnSpPr>
            <a:stCxn id="1210" idx="6"/>
            <a:endCxn id="1214" idx="1"/>
          </p:cNvCxnSpPr>
          <p:nvPr/>
        </p:nvCxnSpPr>
        <p:spPr>
          <a:xfrm flipV="1">
            <a:off x="10667795" y="36387604"/>
            <a:ext cx="2251505" cy="4297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6" name="Straight Connector 1225"/>
          <p:cNvCxnSpPr>
            <a:stCxn id="1213" idx="3"/>
            <a:endCxn id="1209" idx="2"/>
          </p:cNvCxnSpPr>
          <p:nvPr/>
        </p:nvCxnSpPr>
        <p:spPr>
          <a:xfrm flipV="1">
            <a:off x="3754518" y="36446734"/>
            <a:ext cx="2987574" cy="6583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9" name="Oval 1208"/>
          <p:cNvSpPr/>
          <p:nvPr/>
        </p:nvSpPr>
        <p:spPr>
          <a:xfrm>
            <a:off x="6742092" y="36351322"/>
            <a:ext cx="1385542" cy="19082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080000" y="37511568"/>
            <a:ext cx="6953250" cy="984250"/>
          </a:xfrm>
          <a:custGeom>
            <a:avLst/>
            <a:gdLst>
              <a:gd name="connsiteX0" fmla="*/ 0 w 6953250"/>
              <a:gd name="connsiteY0" fmla="*/ 88900 h 996950"/>
              <a:gd name="connsiteX1" fmla="*/ 82550 w 6953250"/>
              <a:gd name="connsiteY1" fmla="*/ 996950 h 996950"/>
              <a:gd name="connsiteX2" fmla="*/ 584200 w 6953250"/>
              <a:gd name="connsiteY2" fmla="*/ 990600 h 996950"/>
              <a:gd name="connsiteX3" fmla="*/ 660400 w 6953250"/>
              <a:gd name="connsiteY3" fmla="*/ 876300 h 996950"/>
              <a:gd name="connsiteX4" fmla="*/ 742950 w 6953250"/>
              <a:gd name="connsiteY4" fmla="*/ 977900 h 996950"/>
              <a:gd name="connsiteX5" fmla="*/ 2698750 w 6953250"/>
              <a:gd name="connsiteY5" fmla="*/ 977900 h 996950"/>
              <a:gd name="connsiteX6" fmla="*/ 2781300 w 6953250"/>
              <a:gd name="connsiteY6" fmla="*/ 139700 h 996950"/>
              <a:gd name="connsiteX7" fmla="*/ 2876550 w 6953250"/>
              <a:gd name="connsiteY7" fmla="*/ 977900 h 996950"/>
              <a:gd name="connsiteX8" fmla="*/ 3511550 w 6953250"/>
              <a:gd name="connsiteY8" fmla="*/ 984250 h 996950"/>
              <a:gd name="connsiteX9" fmla="*/ 3594100 w 6953250"/>
              <a:gd name="connsiteY9" fmla="*/ 0 h 996950"/>
              <a:gd name="connsiteX10" fmla="*/ 3676650 w 6953250"/>
              <a:gd name="connsiteY10" fmla="*/ 977900 h 996950"/>
              <a:gd name="connsiteX11" fmla="*/ 4527550 w 6953250"/>
              <a:gd name="connsiteY11" fmla="*/ 984250 h 996950"/>
              <a:gd name="connsiteX12" fmla="*/ 4616450 w 6953250"/>
              <a:gd name="connsiteY12" fmla="*/ 793750 h 996950"/>
              <a:gd name="connsiteX13" fmla="*/ 4692650 w 6953250"/>
              <a:gd name="connsiteY13" fmla="*/ 977900 h 996950"/>
              <a:gd name="connsiteX14" fmla="*/ 5422900 w 6953250"/>
              <a:gd name="connsiteY14" fmla="*/ 984250 h 996950"/>
              <a:gd name="connsiteX15" fmla="*/ 5492750 w 6953250"/>
              <a:gd name="connsiteY15" fmla="*/ 882650 h 996950"/>
              <a:gd name="connsiteX16" fmla="*/ 5549900 w 6953250"/>
              <a:gd name="connsiteY16" fmla="*/ 971550 h 996950"/>
              <a:gd name="connsiteX17" fmla="*/ 5848350 w 6953250"/>
              <a:gd name="connsiteY17" fmla="*/ 977900 h 996950"/>
              <a:gd name="connsiteX18" fmla="*/ 5930900 w 6953250"/>
              <a:gd name="connsiteY18" fmla="*/ 298450 h 996950"/>
              <a:gd name="connsiteX19" fmla="*/ 6013450 w 6953250"/>
              <a:gd name="connsiteY19" fmla="*/ 971550 h 996950"/>
              <a:gd name="connsiteX20" fmla="*/ 6445250 w 6953250"/>
              <a:gd name="connsiteY20" fmla="*/ 977900 h 996950"/>
              <a:gd name="connsiteX21" fmla="*/ 6508750 w 6953250"/>
              <a:gd name="connsiteY21" fmla="*/ 812800 h 996950"/>
              <a:gd name="connsiteX22" fmla="*/ 6591300 w 6953250"/>
              <a:gd name="connsiteY22" fmla="*/ 869950 h 996950"/>
              <a:gd name="connsiteX23" fmla="*/ 6654800 w 6953250"/>
              <a:gd name="connsiteY23" fmla="*/ 977900 h 996950"/>
              <a:gd name="connsiteX24" fmla="*/ 6953250 w 6953250"/>
              <a:gd name="connsiteY24" fmla="*/ 977900 h 996950"/>
              <a:gd name="connsiteX0" fmla="*/ 0 w 6953250"/>
              <a:gd name="connsiteY0" fmla="*/ 88900 h 990600"/>
              <a:gd name="connsiteX1" fmla="*/ 82550 w 6953250"/>
              <a:gd name="connsiteY1" fmla="*/ 977900 h 990600"/>
              <a:gd name="connsiteX2" fmla="*/ 584200 w 6953250"/>
              <a:gd name="connsiteY2" fmla="*/ 990600 h 990600"/>
              <a:gd name="connsiteX3" fmla="*/ 660400 w 6953250"/>
              <a:gd name="connsiteY3" fmla="*/ 876300 h 990600"/>
              <a:gd name="connsiteX4" fmla="*/ 742950 w 6953250"/>
              <a:gd name="connsiteY4" fmla="*/ 977900 h 990600"/>
              <a:gd name="connsiteX5" fmla="*/ 2698750 w 6953250"/>
              <a:gd name="connsiteY5" fmla="*/ 977900 h 990600"/>
              <a:gd name="connsiteX6" fmla="*/ 2781300 w 6953250"/>
              <a:gd name="connsiteY6" fmla="*/ 139700 h 990600"/>
              <a:gd name="connsiteX7" fmla="*/ 2876550 w 6953250"/>
              <a:gd name="connsiteY7" fmla="*/ 977900 h 990600"/>
              <a:gd name="connsiteX8" fmla="*/ 3511550 w 6953250"/>
              <a:gd name="connsiteY8" fmla="*/ 984250 h 990600"/>
              <a:gd name="connsiteX9" fmla="*/ 3594100 w 6953250"/>
              <a:gd name="connsiteY9" fmla="*/ 0 h 990600"/>
              <a:gd name="connsiteX10" fmla="*/ 3676650 w 6953250"/>
              <a:gd name="connsiteY10" fmla="*/ 977900 h 990600"/>
              <a:gd name="connsiteX11" fmla="*/ 4527550 w 6953250"/>
              <a:gd name="connsiteY11" fmla="*/ 984250 h 990600"/>
              <a:gd name="connsiteX12" fmla="*/ 4616450 w 6953250"/>
              <a:gd name="connsiteY12" fmla="*/ 793750 h 990600"/>
              <a:gd name="connsiteX13" fmla="*/ 4692650 w 6953250"/>
              <a:gd name="connsiteY13" fmla="*/ 977900 h 990600"/>
              <a:gd name="connsiteX14" fmla="*/ 5422900 w 6953250"/>
              <a:gd name="connsiteY14" fmla="*/ 984250 h 990600"/>
              <a:gd name="connsiteX15" fmla="*/ 5492750 w 6953250"/>
              <a:gd name="connsiteY15" fmla="*/ 882650 h 990600"/>
              <a:gd name="connsiteX16" fmla="*/ 5549900 w 6953250"/>
              <a:gd name="connsiteY16" fmla="*/ 971550 h 990600"/>
              <a:gd name="connsiteX17" fmla="*/ 5848350 w 6953250"/>
              <a:gd name="connsiteY17" fmla="*/ 977900 h 990600"/>
              <a:gd name="connsiteX18" fmla="*/ 5930900 w 6953250"/>
              <a:gd name="connsiteY18" fmla="*/ 298450 h 990600"/>
              <a:gd name="connsiteX19" fmla="*/ 6013450 w 6953250"/>
              <a:gd name="connsiteY19" fmla="*/ 971550 h 990600"/>
              <a:gd name="connsiteX20" fmla="*/ 6445250 w 6953250"/>
              <a:gd name="connsiteY20" fmla="*/ 977900 h 990600"/>
              <a:gd name="connsiteX21" fmla="*/ 6508750 w 6953250"/>
              <a:gd name="connsiteY21" fmla="*/ 812800 h 990600"/>
              <a:gd name="connsiteX22" fmla="*/ 6591300 w 6953250"/>
              <a:gd name="connsiteY22" fmla="*/ 869950 h 990600"/>
              <a:gd name="connsiteX23" fmla="*/ 6654800 w 6953250"/>
              <a:gd name="connsiteY23" fmla="*/ 977900 h 990600"/>
              <a:gd name="connsiteX24" fmla="*/ 6953250 w 6953250"/>
              <a:gd name="connsiteY24" fmla="*/ 977900 h 990600"/>
              <a:gd name="connsiteX0" fmla="*/ 0 w 6953250"/>
              <a:gd name="connsiteY0" fmla="*/ 88900 h 984250"/>
              <a:gd name="connsiteX1" fmla="*/ 82550 w 6953250"/>
              <a:gd name="connsiteY1" fmla="*/ 977900 h 984250"/>
              <a:gd name="connsiteX2" fmla="*/ 590550 w 6953250"/>
              <a:gd name="connsiteY2" fmla="*/ 977900 h 984250"/>
              <a:gd name="connsiteX3" fmla="*/ 660400 w 6953250"/>
              <a:gd name="connsiteY3" fmla="*/ 876300 h 984250"/>
              <a:gd name="connsiteX4" fmla="*/ 742950 w 6953250"/>
              <a:gd name="connsiteY4" fmla="*/ 977900 h 984250"/>
              <a:gd name="connsiteX5" fmla="*/ 2698750 w 6953250"/>
              <a:gd name="connsiteY5" fmla="*/ 977900 h 984250"/>
              <a:gd name="connsiteX6" fmla="*/ 2781300 w 6953250"/>
              <a:gd name="connsiteY6" fmla="*/ 139700 h 984250"/>
              <a:gd name="connsiteX7" fmla="*/ 2876550 w 6953250"/>
              <a:gd name="connsiteY7" fmla="*/ 977900 h 984250"/>
              <a:gd name="connsiteX8" fmla="*/ 3511550 w 6953250"/>
              <a:gd name="connsiteY8" fmla="*/ 984250 h 984250"/>
              <a:gd name="connsiteX9" fmla="*/ 3594100 w 6953250"/>
              <a:gd name="connsiteY9" fmla="*/ 0 h 984250"/>
              <a:gd name="connsiteX10" fmla="*/ 3676650 w 6953250"/>
              <a:gd name="connsiteY10" fmla="*/ 977900 h 984250"/>
              <a:gd name="connsiteX11" fmla="*/ 4527550 w 6953250"/>
              <a:gd name="connsiteY11" fmla="*/ 984250 h 984250"/>
              <a:gd name="connsiteX12" fmla="*/ 4616450 w 6953250"/>
              <a:gd name="connsiteY12" fmla="*/ 793750 h 984250"/>
              <a:gd name="connsiteX13" fmla="*/ 4692650 w 6953250"/>
              <a:gd name="connsiteY13" fmla="*/ 977900 h 984250"/>
              <a:gd name="connsiteX14" fmla="*/ 5422900 w 6953250"/>
              <a:gd name="connsiteY14" fmla="*/ 984250 h 984250"/>
              <a:gd name="connsiteX15" fmla="*/ 5492750 w 6953250"/>
              <a:gd name="connsiteY15" fmla="*/ 882650 h 984250"/>
              <a:gd name="connsiteX16" fmla="*/ 5549900 w 6953250"/>
              <a:gd name="connsiteY16" fmla="*/ 971550 h 984250"/>
              <a:gd name="connsiteX17" fmla="*/ 5848350 w 6953250"/>
              <a:gd name="connsiteY17" fmla="*/ 977900 h 984250"/>
              <a:gd name="connsiteX18" fmla="*/ 5930900 w 6953250"/>
              <a:gd name="connsiteY18" fmla="*/ 298450 h 984250"/>
              <a:gd name="connsiteX19" fmla="*/ 6013450 w 6953250"/>
              <a:gd name="connsiteY19" fmla="*/ 971550 h 984250"/>
              <a:gd name="connsiteX20" fmla="*/ 6445250 w 6953250"/>
              <a:gd name="connsiteY20" fmla="*/ 977900 h 984250"/>
              <a:gd name="connsiteX21" fmla="*/ 6508750 w 6953250"/>
              <a:gd name="connsiteY21" fmla="*/ 812800 h 984250"/>
              <a:gd name="connsiteX22" fmla="*/ 6591300 w 6953250"/>
              <a:gd name="connsiteY22" fmla="*/ 869950 h 984250"/>
              <a:gd name="connsiteX23" fmla="*/ 6654800 w 6953250"/>
              <a:gd name="connsiteY23" fmla="*/ 977900 h 984250"/>
              <a:gd name="connsiteX24" fmla="*/ 6953250 w 6953250"/>
              <a:gd name="connsiteY24" fmla="*/ 977900 h 9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953250" h="984250">
                <a:moveTo>
                  <a:pt x="0" y="88900"/>
                </a:moveTo>
                <a:lnTo>
                  <a:pt x="82550" y="977900"/>
                </a:lnTo>
                <a:lnTo>
                  <a:pt x="590550" y="977900"/>
                </a:lnTo>
                <a:lnTo>
                  <a:pt x="660400" y="876300"/>
                </a:lnTo>
                <a:lnTo>
                  <a:pt x="742950" y="977900"/>
                </a:lnTo>
                <a:lnTo>
                  <a:pt x="2698750" y="977900"/>
                </a:lnTo>
                <a:lnTo>
                  <a:pt x="2781300" y="139700"/>
                </a:lnTo>
                <a:lnTo>
                  <a:pt x="2876550" y="977900"/>
                </a:lnTo>
                <a:lnTo>
                  <a:pt x="3511550" y="984250"/>
                </a:lnTo>
                <a:lnTo>
                  <a:pt x="3594100" y="0"/>
                </a:lnTo>
                <a:lnTo>
                  <a:pt x="3676650" y="977900"/>
                </a:lnTo>
                <a:lnTo>
                  <a:pt x="4527550" y="984250"/>
                </a:lnTo>
                <a:lnTo>
                  <a:pt x="4616450" y="793750"/>
                </a:lnTo>
                <a:lnTo>
                  <a:pt x="4692650" y="977900"/>
                </a:lnTo>
                <a:lnTo>
                  <a:pt x="5422900" y="984250"/>
                </a:lnTo>
                <a:lnTo>
                  <a:pt x="5492750" y="882650"/>
                </a:lnTo>
                <a:lnTo>
                  <a:pt x="5549900" y="971550"/>
                </a:lnTo>
                <a:lnTo>
                  <a:pt x="5848350" y="977900"/>
                </a:lnTo>
                <a:lnTo>
                  <a:pt x="5930900" y="298450"/>
                </a:lnTo>
                <a:lnTo>
                  <a:pt x="6013450" y="971550"/>
                </a:lnTo>
                <a:lnTo>
                  <a:pt x="6445250" y="977900"/>
                </a:lnTo>
                <a:lnTo>
                  <a:pt x="6508750" y="812800"/>
                </a:lnTo>
                <a:lnTo>
                  <a:pt x="6591300" y="869950"/>
                </a:lnTo>
                <a:lnTo>
                  <a:pt x="6654800" y="977900"/>
                </a:lnTo>
                <a:lnTo>
                  <a:pt x="6953250" y="977900"/>
                </a:lnTo>
              </a:path>
            </a:pathLst>
          </a:cu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Oval 1216"/>
          <p:cNvSpPr/>
          <p:nvPr/>
        </p:nvSpPr>
        <p:spPr>
          <a:xfrm>
            <a:off x="9282253" y="38259559"/>
            <a:ext cx="923695" cy="28623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20" name="Straight Connector 1219"/>
          <p:cNvCxnSpPr>
            <a:stCxn id="1217" idx="6"/>
            <a:endCxn id="1218" idx="1"/>
          </p:cNvCxnSpPr>
          <p:nvPr/>
        </p:nvCxnSpPr>
        <p:spPr>
          <a:xfrm flipV="1">
            <a:off x="10205948" y="38125508"/>
            <a:ext cx="2713352" cy="2771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5086350" y="38965718"/>
            <a:ext cx="6921500" cy="819150"/>
          </a:xfrm>
          <a:custGeom>
            <a:avLst/>
            <a:gdLst>
              <a:gd name="connsiteX0" fmla="*/ 0 w 6921500"/>
              <a:gd name="connsiteY0" fmla="*/ 558800 h 819150"/>
              <a:gd name="connsiteX1" fmla="*/ 82550 w 6921500"/>
              <a:gd name="connsiteY1" fmla="*/ 184150 h 819150"/>
              <a:gd name="connsiteX2" fmla="*/ 152400 w 6921500"/>
              <a:gd name="connsiteY2" fmla="*/ 190500 h 819150"/>
              <a:gd name="connsiteX3" fmla="*/ 228600 w 6921500"/>
              <a:gd name="connsiteY3" fmla="*/ 476250 h 819150"/>
              <a:gd name="connsiteX4" fmla="*/ 298450 w 6921500"/>
              <a:gd name="connsiteY4" fmla="*/ 476250 h 819150"/>
              <a:gd name="connsiteX5" fmla="*/ 381000 w 6921500"/>
              <a:gd name="connsiteY5" fmla="*/ 520700 h 819150"/>
              <a:gd name="connsiteX6" fmla="*/ 444500 w 6921500"/>
              <a:gd name="connsiteY6" fmla="*/ 520700 h 819150"/>
              <a:gd name="connsiteX7" fmla="*/ 565150 w 6921500"/>
              <a:gd name="connsiteY7" fmla="*/ 508000 h 819150"/>
              <a:gd name="connsiteX8" fmla="*/ 654050 w 6921500"/>
              <a:gd name="connsiteY8" fmla="*/ 463550 h 819150"/>
              <a:gd name="connsiteX9" fmla="*/ 654050 w 6921500"/>
              <a:gd name="connsiteY9" fmla="*/ 463550 h 819150"/>
              <a:gd name="connsiteX10" fmla="*/ 806450 w 6921500"/>
              <a:gd name="connsiteY10" fmla="*/ 431800 h 819150"/>
              <a:gd name="connsiteX11" fmla="*/ 927100 w 6921500"/>
              <a:gd name="connsiteY11" fmla="*/ 431800 h 819150"/>
              <a:gd name="connsiteX12" fmla="*/ 984250 w 6921500"/>
              <a:gd name="connsiteY12" fmla="*/ 457200 h 819150"/>
              <a:gd name="connsiteX13" fmla="*/ 1174750 w 6921500"/>
              <a:gd name="connsiteY13" fmla="*/ 450850 h 819150"/>
              <a:gd name="connsiteX14" fmla="*/ 1238250 w 6921500"/>
              <a:gd name="connsiteY14" fmla="*/ 393700 h 819150"/>
              <a:gd name="connsiteX15" fmla="*/ 1352550 w 6921500"/>
              <a:gd name="connsiteY15" fmla="*/ 393700 h 819150"/>
              <a:gd name="connsiteX16" fmla="*/ 1352550 w 6921500"/>
              <a:gd name="connsiteY16" fmla="*/ 393700 h 819150"/>
              <a:gd name="connsiteX17" fmla="*/ 1511300 w 6921500"/>
              <a:gd name="connsiteY17" fmla="*/ 419100 h 819150"/>
              <a:gd name="connsiteX18" fmla="*/ 1511300 w 6921500"/>
              <a:gd name="connsiteY18" fmla="*/ 419100 h 819150"/>
              <a:gd name="connsiteX19" fmla="*/ 1644650 w 6921500"/>
              <a:gd name="connsiteY19" fmla="*/ 412750 h 819150"/>
              <a:gd name="connsiteX20" fmla="*/ 1860550 w 6921500"/>
              <a:gd name="connsiteY20" fmla="*/ 425450 h 819150"/>
              <a:gd name="connsiteX21" fmla="*/ 1860550 w 6921500"/>
              <a:gd name="connsiteY21" fmla="*/ 425450 h 819150"/>
              <a:gd name="connsiteX22" fmla="*/ 1974850 w 6921500"/>
              <a:gd name="connsiteY22" fmla="*/ 450850 h 819150"/>
              <a:gd name="connsiteX23" fmla="*/ 2197100 w 6921500"/>
              <a:gd name="connsiteY23" fmla="*/ 463550 h 819150"/>
              <a:gd name="connsiteX24" fmla="*/ 2292350 w 6921500"/>
              <a:gd name="connsiteY24" fmla="*/ 488950 h 819150"/>
              <a:gd name="connsiteX25" fmla="*/ 2476500 w 6921500"/>
              <a:gd name="connsiteY25" fmla="*/ 495300 h 819150"/>
              <a:gd name="connsiteX26" fmla="*/ 2552700 w 6921500"/>
              <a:gd name="connsiteY26" fmla="*/ 590550 h 819150"/>
              <a:gd name="connsiteX27" fmla="*/ 2628900 w 6921500"/>
              <a:gd name="connsiteY27" fmla="*/ 596900 h 819150"/>
              <a:gd name="connsiteX28" fmla="*/ 2717800 w 6921500"/>
              <a:gd name="connsiteY28" fmla="*/ 577850 h 819150"/>
              <a:gd name="connsiteX29" fmla="*/ 2781300 w 6921500"/>
              <a:gd name="connsiteY29" fmla="*/ 571500 h 819150"/>
              <a:gd name="connsiteX30" fmla="*/ 2857500 w 6921500"/>
              <a:gd name="connsiteY30" fmla="*/ 184150 h 819150"/>
              <a:gd name="connsiteX31" fmla="*/ 2933700 w 6921500"/>
              <a:gd name="connsiteY31" fmla="*/ 184150 h 819150"/>
              <a:gd name="connsiteX32" fmla="*/ 3003550 w 6921500"/>
              <a:gd name="connsiteY32" fmla="*/ 457200 h 819150"/>
              <a:gd name="connsiteX33" fmla="*/ 3079750 w 6921500"/>
              <a:gd name="connsiteY33" fmla="*/ 463550 h 819150"/>
              <a:gd name="connsiteX34" fmla="*/ 3130550 w 6921500"/>
              <a:gd name="connsiteY34" fmla="*/ 508000 h 819150"/>
              <a:gd name="connsiteX35" fmla="*/ 3200400 w 6921500"/>
              <a:gd name="connsiteY35" fmla="*/ 514350 h 819150"/>
              <a:gd name="connsiteX36" fmla="*/ 3308350 w 6921500"/>
              <a:gd name="connsiteY36" fmla="*/ 463550 h 819150"/>
              <a:gd name="connsiteX37" fmla="*/ 3384550 w 6921500"/>
              <a:gd name="connsiteY37" fmla="*/ 463550 h 819150"/>
              <a:gd name="connsiteX38" fmla="*/ 3429000 w 6921500"/>
              <a:gd name="connsiteY38" fmla="*/ 495300 h 819150"/>
              <a:gd name="connsiteX39" fmla="*/ 3517900 w 6921500"/>
              <a:gd name="connsiteY39" fmla="*/ 482600 h 819150"/>
              <a:gd name="connsiteX40" fmla="*/ 3587750 w 6921500"/>
              <a:gd name="connsiteY40" fmla="*/ 38100 h 819150"/>
              <a:gd name="connsiteX41" fmla="*/ 3670300 w 6921500"/>
              <a:gd name="connsiteY41" fmla="*/ 38100 h 819150"/>
              <a:gd name="connsiteX42" fmla="*/ 3746500 w 6921500"/>
              <a:gd name="connsiteY42" fmla="*/ 0 h 819150"/>
              <a:gd name="connsiteX43" fmla="*/ 3746500 w 6921500"/>
              <a:gd name="connsiteY43" fmla="*/ 0 h 819150"/>
              <a:gd name="connsiteX44" fmla="*/ 3803650 w 6921500"/>
              <a:gd name="connsiteY44" fmla="*/ 0 h 819150"/>
              <a:gd name="connsiteX45" fmla="*/ 3867150 w 6921500"/>
              <a:gd name="connsiteY45" fmla="*/ 381000 h 819150"/>
              <a:gd name="connsiteX46" fmla="*/ 3956050 w 6921500"/>
              <a:gd name="connsiteY46" fmla="*/ 387350 h 819150"/>
              <a:gd name="connsiteX47" fmla="*/ 4013200 w 6921500"/>
              <a:gd name="connsiteY47" fmla="*/ 469900 h 819150"/>
              <a:gd name="connsiteX48" fmla="*/ 4095750 w 6921500"/>
              <a:gd name="connsiteY48" fmla="*/ 469900 h 819150"/>
              <a:gd name="connsiteX49" fmla="*/ 4178300 w 6921500"/>
              <a:gd name="connsiteY49" fmla="*/ 603250 h 819150"/>
              <a:gd name="connsiteX50" fmla="*/ 4241800 w 6921500"/>
              <a:gd name="connsiteY50" fmla="*/ 603250 h 819150"/>
              <a:gd name="connsiteX51" fmla="*/ 4324350 w 6921500"/>
              <a:gd name="connsiteY51" fmla="*/ 654050 h 819150"/>
              <a:gd name="connsiteX52" fmla="*/ 4387850 w 6921500"/>
              <a:gd name="connsiteY52" fmla="*/ 654050 h 819150"/>
              <a:gd name="connsiteX53" fmla="*/ 4451350 w 6921500"/>
              <a:gd name="connsiteY53" fmla="*/ 812800 h 819150"/>
              <a:gd name="connsiteX54" fmla="*/ 4540250 w 6921500"/>
              <a:gd name="connsiteY54" fmla="*/ 819150 h 819150"/>
              <a:gd name="connsiteX55" fmla="*/ 4616450 w 6921500"/>
              <a:gd name="connsiteY55" fmla="*/ 596900 h 819150"/>
              <a:gd name="connsiteX56" fmla="*/ 4737100 w 6921500"/>
              <a:gd name="connsiteY56" fmla="*/ 584200 h 819150"/>
              <a:gd name="connsiteX57" fmla="*/ 4838700 w 6921500"/>
              <a:gd name="connsiteY57" fmla="*/ 584200 h 819150"/>
              <a:gd name="connsiteX58" fmla="*/ 4895850 w 6921500"/>
              <a:gd name="connsiteY58" fmla="*/ 482600 h 819150"/>
              <a:gd name="connsiteX59" fmla="*/ 4978400 w 6921500"/>
              <a:gd name="connsiteY59" fmla="*/ 482600 h 819150"/>
              <a:gd name="connsiteX60" fmla="*/ 5054600 w 6921500"/>
              <a:gd name="connsiteY60" fmla="*/ 641350 h 819150"/>
              <a:gd name="connsiteX61" fmla="*/ 5111750 w 6921500"/>
              <a:gd name="connsiteY61" fmla="*/ 641350 h 819150"/>
              <a:gd name="connsiteX62" fmla="*/ 5194300 w 6921500"/>
              <a:gd name="connsiteY62" fmla="*/ 184150 h 819150"/>
              <a:gd name="connsiteX63" fmla="*/ 5276850 w 6921500"/>
              <a:gd name="connsiteY63" fmla="*/ 190500 h 819150"/>
              <a:gd name="connsiteX64" fmla="*/ 5340350 w 6921500"/>
              <a:gd name="connsiteY64" fmla="*/ 342900 h 819150"/>
              <a:gd name="connsiteX65" fmla="*/ 5416550 w 6921500"/>
              <a:gd name="connsiteY65" fmla="*/ 355600 h 819150"/>
              <a:gd name="connsiteX66" fmla="*/ 5492750 w 6921500"/>
              <a:gd name="connsiteY66" fmla="*/ 692150 h 819150"/>
              <a:gd name="connsiteX67" fmla="*/ 5562600 w 6921500"/>
              <a:gd name="connsiteY67" fmla="*/ 692150 h 819150"/>
              <a:gd name="connsiteX68" fmla="*/ 5645150 w 6921500"/>
              <a:gd name="connsiteY68" fmla="*/ 393700 h 819150"/>
              <a:gd name="connsiteX69" fmla="*/ 5715000 w 6921500"/>
              <a:gd name="connsiteY69" fmla="*/ 393700 h 819150"/>
              <a:gd name="connsiteX70" fmla="*/ 5784850 w 6921500"/>
              <a:gd name="connsiteY70" fmla="*/ 679450 h 819150"/>
              <a:gd name="connsiteX71" fmla="*/ 5848350 w 6921500"/>
              <a:gd name="connsiteY71" fmla="*/ 679450 h 819150"/>
              <a:gd name="connsiteX72" fmla="*/ 5930900 w 6921500"/>
              <a:gd name="connsiteY72" fmla="*/ 311150 h 819150"/>
              <a:gd name="connsiteX73" fmla="*/ 6038850 w 6921500"/>
              <a:gd name="connsiteY73" fmla="*/ 311150 h 819150"/>
              <a:gd name="connsiteX74" fmla="*/ 6140450 w 6921500"/>
              <a:gd name="connsiteY74" fmla="*/ 298450 h 819150"/>
              <a:gd name="connsiteX75" fmla="*/ 6216650 w 6921500"/>
              <a:gd name="connsiteY75" fmla="*/ 444500 h 819150"/>
              <a:gd name="connsiteX76" fmla="*/ 6311900 w 6921500"/>
              <a:gd name="connsiteY76" fmla="*/ 469900 h 819150"/>
              <a:gd name="connsiteX77" fmla="*/ 6432550 w 6921500"/>
              <a:gd name="connsiteY77" fmla="*/ 482600 h 819150"/>
              <a:gd name="connsiteX78" fmla="*/ 6515100 w 6921500"/>
              <a:gd name="connsiteY78" fmla="*/ 444500 h 819150"/>
              <a:gd name="connsiteX79" fmla="*/ 6597650 w 6921500"/>
              <a:gd name="connsiteY79" fmla="*/ 444500 h 819150"/>
              <a:gd name="connsiteX80" fmla="*/ 6654800 w 6921500"/>
              <a:gd name="connsiteY80" fmla="*/ 412750 h 819150"/>
              <a:gd name="connsiteX81" fmla="*/ 6737350 w 6921500"/>
              <a:gd name="connsiteY81" fmla="*/ 412750 h 819150"/>
              <a:gd name="connsiteX82" fmla="*/ 6800850 w 6921500"/>
              <a:gd name="connsiteY82" fmla="*/ 571500 h 819150"/>
              <a:gd name="connsiteX83" fmla="*/ 6921500 w 6921500"/>
              <a:gd name="connsiteY83" fmla="*/ 57150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6921500" h="819150">
                <a:moveTo>
                  <a:pt x="0" y="558800"/>
                </a:moveTo>
                <a:lnTo>
                  <a:pt x="82550" y="184150"/>
                </a:lnTo>
                <a:lnTo>
                  <a:pt x="152400" y="190500"/>
                </a:lnTo>
                <a:lnTo>
                  <a:pt x="228600" y="476250"/>
                </a:lnTo>
                <a:lnTo>
                  <a:pt x="298450" y="476250"/>
                </a:lnTo>
                <a:lnTo>
                  <a:pt x="381000" y="520700"/>
                </a:lnTo>
                <a:lnTo>
                  <a:pt x="444500" y="520700"/>
                </a:lnTo>
                <a:lnTo>
                  <a:pt x="565150" y="508000"/>
                </a:lnTo>
                <a:lnTo>
                  <a:pt x="654050" y="463550"/>
                </a:lnTo>
                <a:lnTo>
                  <a:pt x="654050" y="463550"/>
                </a:lnTo>
                <a:lnTo>
                  <a:pt x="806450" y="431800"/>
                </a:lnTo>
                <a:lnTo>
                  <a:pt x="927100" y="431800"/>
                </a:lnTo>
                <a:lnTo>
                  <a:pt x="984250" y="457200"/>
                </a:lnTo>
                <a:lnTo>
                  <a:pt x="1174750" y="450850"/>
                </a:lnTo>
                <a:lnTo>
                  <a:pt x="1238250" y="393700"/>
                </a:lnTo>
                <a:lnTo>
                  <a:pt x="1352550" y="393700"/>
                </a:lnTo>
                <a:lnTo>
                  <a:pt x="1352550" y="393700"/>
                </a:lnTo>
                <a:lnTo>
                  <a:pt x="1511300" y="419100"/>
                </a:lnTo>
                <a:lnTo>
                  <a:pt x="1511300" y="419100"/>
                </a:lnTo>
                <a:lnTo>
                  <a:pt x="1644650" y="412750"/>
                </a:lnTo>
                <a:lnTo>
                  <a:pt x="1860550" y="425450"/>
                </a:lnTo>
                <a:lnTo>
                  <a:pt x="1860550" y="425450"/>
                </a:lnTo>
                <a:lnTo>
                  <a:pt x="1974850" y="450850"/>
                </a:lnTo>
                <a:lnTo>
                  <a:pt x="2197100" y="463550"/>
                </a:lnTo>
                <a:lnTo>
                  <a:pt x="2292350" y="488950"/>
                </a:lnTo>
                <a:lnTo>
                  <a:pt x="2476500" y="495300"/>
                </a:lnTo>
                <a:lnTo>
                  <a:pt x="2552700" y="590550"/>
                </a:lnTo>
                <a:lnTo>
                  <a:pt x="2628900" y="596900"/>
                </a:lnTo>
                <a:lnTo>
                  <a:pt x="2717800" y="577850"/>
                </a:lnTo>
                <a:lnTo>
                  <a:pt x="2781300" y="571500"/>
                </a:lnTo>
                <a:lnTo>
                  <a:pt x="2857500" y="184150"/>
                </a:lnTo>
                <a:lnTo>
                  <a:pt x="2933700" y="184150"/>
                </a:lnTo>
                <a:lnTo>
                  <a:pt x="3003550" y="457200"/>
                </a:lnTo>
                <a:lnTo>
                  <a:pt x="3079750" y="463550"/>
                </a:lnTo>
                <a:lnTo>
                  <a:pt x="3130550" y="508000"/>
                </a:lnTo>
                <a:lnTo>
                  <a:pt x="3200400" y="514350"/>
                </a:lnTo>
                <a:lnTo>
                  <a:pt x="3308350" y="463550"/>
                </a:lnTo>
                <a:lnTo>
                  <a:pt x="3384550" y="463550"/>
                </a:lnTo>
                <a:lnTo>
                  <a:pt x="3429000" y="495300"/>
                </a:lnTo>
                <a:lnTo>
                  <a:pt x="3517900" y="482600"/>
                </a:lnTo>
                <a:lnTo>
                  <a:pt x="3587750" y="38100"/>
                </a:lnTo>
                <a:lnTo>
                  <a:pt x="3670300" y="38100"/>
                </a:lnTo>
                <a:lnTo>
                  <a:pt x="3746500" y="0"/>
                </a:lnTo>
                <a:lnTo>
                  <a:pt x="3746500" y="0"/>
                </a:lnTo>
                <a:lnTo>
                  <a:pt x="3803650" y="0"/>
                </a:lnTo>
                <a:lnTo>
                  <a:pt x="3867150" y="381000"/>
                </a:lnTo>
                <a:lnTo>
                  <a:pt x="3956050" y="387350"/>
                </a:lnTo>
                <a:lnTo>
                  <a:pt x="4013200" y="469900"/>
                </a:lnTo>
                <a:lnTo>
                  <a:pt x="4095750" y="469900"/>
                </a:lnTo>
                <a:lnTo>
                  <a:pt x="4178300" y="603250"/>
                </a:lnTo>
                <a:lnTo>
                  <a:pt x="4241800" y="603250"/>
                </a:lnTo>
                <a:lnTo>
                  <a:pt x="4324350" y="654050"/>
                </a:lnTo>
                <a:lnTo>
                  <a:pt x="4387850" y="654050"/>
                </a:lnTo>
                <a:lnTo>
                  <a:pt x="4451350" y="812800"/>
                </a:lnTo>
                <a:lnTo>
                  <a:pt x="4540250" y="819150"/>
                </a:lnTo>
                <a:lnTo>
                  <a:pt x="4616450" y="596900"/>
                </a:lnTo>
                <a:lnTo>
                  <a:pt x="4737100" y="584200"/>
                </a:lnTo>
                <a:lnTo>
                  <a:pt x="4838700" y="584200"/>
                </a:lnTo>
                <a:lnTo>
                  <a:pt x="4895850" y="482600"/>
                </a:lnTo>
                <a:lnTo>
                  <a:pt x="4978400" y="482600"/>
                </a:lnTo>
                <a:lnTo>
                  <a:pt x="5054600" y="641350"/>
                </a:lnTo>
                <a:lnTo>
                  <a:pt x="5111750" y="641350"/>
                </a:lnTo>
                <a:lnTo>
                  <a:pt x="5194300" y="184150"/>
                </a:lnTo>
                <a:lnTo>
                  <a:pt x="5276850" y="190500"/>
                </a:lnTo>
                <a:lnTo>
                  <a:pt x="5340350" y="342900"/>
                </a:lnTo>
                <a:lnTo>
                  <a:pt x="5416550" y="355600"/>
                </a:lnTo>
                <a:lnTo>
                  <a:pt x="5492750" y="692150"/>
                </a:lnTo>
                <a:lnTo>
                  <a:pt x="5562600" y="692150"/>
                </a:lnTo>
                <a:lnTo>
                  <a:pt x="5645150" y="393700"/>
                </a:lnTo>
                <a:lnTo>
                  <a:pt x="5715000" y="393700"/>
                </a:lnTo>
                <a:lnTo>
                  <a:pt x="5784850" y="679450"/>
                </a:lnTo>
                <a:lnTo>
                  <a:pt x="5848350" y="679450"/>
                </a:lnTo>
                <a:lnTo>
                  <a:pt x="5930900" y="311150"/>
                </a:lnTo>
                <a:lnTo>
                  <a:pt x="6038850" y="311150"/>
                </a:lnTo>
                <a:lnTo>
                  <a:pt x="6140450" y="298450"/>
                </a:lnTo>
                <a:lnTo>
                  <a:pt x="6216650" y="444500"/>
                </a:lnTo>
                <a:lnTo>
                  <a:pt x="6311900" y="469900"/>
                </a:lnTo>
                <a:lnTo>
                  <a:pt x="6432550" y="482600"/>
                </a:lnTo>
                <a:lnTo>
                  <a:pt x="6515100" y="444500"/>
                </a:lnTo>
                <a:lnTo>
                  <a:pt x="6597650" y="444500"/>
                </a:lnTo>
                <a:lnTo>
                  <a:pt x="6654800" y="412750"/>
                </a:lnTo>
                <a:lnTo>
                  <a:pt x="6737350" y="412750"/>
                </a:lnTo>
                <a:lnTo>
                  <a:pt x="6800850" y="571500"/>
                </a:lnTo>
                <a:lnTo>
                  <a:pt x="6921500" y="571500"/>
                </a:lnTo>
              </a:path>
            </a:pathLst>
          </a:custGeom>
          <a:ln w="3810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1" name="Oval 1210"/>
          <p:cNvSpPr/>
          <p:nvPr/>
        </p:nvSpPr>
        <p:spPr>
          <a:xfrm>
            <a:off x="5356551" y="39213677"/>
            <a:ext cx="2309236" cy="38164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12" name="Oval 1211"/>
          <p:cNvSpPr/>
          <p:nvPr/>
        </p:nvSpPr>
        <p:spPr>
          <a:xfrm>
            <a:off x="10090485" y="39106339"/>
            <a:ext cx="577309" cy="66788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21" name="Straight Connector 1220"/>
          <p:cNvCxnSpPr>
            <a:stCxn id="1212" idx="6"/>
            <a:endCxn id="1216" idx="1"/>
          </p:cNvCxnSpPr>
          <p:nvPr/>
        </p:nvCxnSpPr>
        <p:spPr>
          <a:xfrm>
            <a:off x="10667794" y="39440281"/>
            <a:ext cx="2154083" cy="815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7" name="Straight Connector 1226"/>
          <p:cNvCxnSpPr>
            <a:stCxn id="1215" idx="3"/>
            <a:endCxn id="1211" idx="2"/>
          </p:cNvCxnSpPr>
          <p:nvPr/>
        </p:nvCxnSpPr>
        <p:spPr>
          <a:xfrm>
            <a:off x="3956576" y="38190831"/>
            <a:ext cx="1399975" cy="12136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5086350" y="40502418"/>
            <a:ext cx="6934200" cy="1003300"/>
          </a:xfrm>
          <a:custGeom>
            <a:avLst/>
            <a:gdLst>
              <a:gd name="connsiteX0" fmla="*/ 0 w 6934200"/>
              <a:gd name="connsiteY0" fmla="*/ 177800 h 1003300"/>
              <a:gd name="connsiteX1" fmla="*/ 76200 w 6934200"/>
              <a:gd name="connsiteY1" fmla="*/ 1003300 h 1003300"/>
              <a:gd name="connsiteX2" fmla="*/ 571500 w 6934200"/>
              <a:gd name="connsiteY2" fmla="*/ 1003300 h 1003300"/>
              <a:gd name="connsiteX3" fmla="*/ 666750 w 6934200"/>
              <a:gd name="connsiteY3" fmla="*/ 615950 h 1003300"/>
              <a:gd name="connsiteX4" fmla="*/ 742950 w 6934200"/>
              <a:gd name="connsiteY4" fmla="*/ 996950 h 1003300"/>
              <a:gd name="connsiteX5" fmla="*/ 2711450 w 6934200"/>
              <a:gd name="connsiteY5" fmla="*/ 996950 h 1003300"/>
              <a:gd name="connsiteX6" fmla="*/ 2781300 w 6934200"/>
              <a:gd name="connsiteY6" fmla="*/ 558800 h 1003300"/>
              <a:gd name="connsiteX7" fmla="*/ 2870200 w 6934200"/>
              <a:gd name="connsiteY7" fmla="*/ 990600 h 1003300"/>
              <a:gd name="connsiteX8" fmla="*/ 3511550 w 6934200"/>
              <a:gd name="connsiteY8" fmla="*/ 1003300 h 1003300"/>
              <a:gd name="connsiteX9" fmla="*/ 3594100 w 6934200"/>
              <a:gd name="connsiteY9" fmla="*/ 0 h 1003300"/>
              <a:gd name="connsiteX10" fmla="*/ 3670300 w 6934200"/>
              <a:gd name="connsiteY10" fmla="*/ 990600 h 1003300"/>
              <a:gd name="connsiteX11" fmla="*/ 5410200 w 6934200"/>
              <a:gd name="connsiteY11" fmla="*/ 990600 h 1003300"/>
              <a:gd name="connsiteX12" fmla="*/ 5486400 w 6934200"/>
              <a:gd name="connsiteY12" fmla="*/ 793750 h 1003300"/>
              <a:gd name="connsiteX13" fmla="*/ 5562600 w 6934200"/>
              <a:gd name="connsiteY13" fmla="*/ 996950 h 1003300"/>
              <a:gd name="connsiteX14" fmla="*/ 5842000 w 6934200"/>
              <a:gd name="connsiteY14" fmla="*/ 990600 h 1003300"/>
              <a:gd name="connsiteX15" fmla="*/ 5924550 w 6934200"/>
              <a:gd name="connsiteY15" fmla="*/ 349250 h 1003300"/>
              <a:gd name="connsiteX16" fmla="*/ 6007100 w 6934200"/>
              <a:gd name="connsiteY16" fmla="*/ 996950 h 1003300"/>
              <a:gd name="connsiteX17" fmla="*/ 6419850 w 6934200"/>
              <a:gd name="connsiteY17" fmla="*/ 1003300 h 1003300"/>
              <a:gd name="connsiteX18" fmla="*/ 6508750 w 6934200"/>
              <a:gd name="connsiteY18" fmla="*/ 787400 h 1003300"/>
              <a:gd name="connsiteX19" fmla="*/ 6667500 w 6934200"/>
              <a:gd name="connsiteY19" fmla="*/ 1003300 h 1003300"/>
              <a:gd name="connsiteX20" fmla="*/ 6934200 w 6934200"/>
              <a:gd name="connsiteY20" fmla="*/ 1003300 h 1003300"/>
              <a:gd name="connsiteX0" fmla="*/ 0 w 6934200"/>
              <a:gd name="connsiteY0" fmla="*/ 177800 h 1003300"/>
              <a:gd name="connsiteX1" fmla="*/ 76200 w 6934200"/>
              <a:gd name="connsiteY1" fmla="*/ 1003300 h 1003300"/>
              <a:gd name="connsiteX2" fmla="*/ 571500 w 6934200"/>
              <a:gd name="connsiteY2" fmla="*/ 1003300 h 1003300"/>
              <a:gd name="connsiteX3" fmla="*/ 666750 w 6934200"/>
              <a:gd name="connsiteY3" fmla="*/ 615950 h 1003300"/>
              <a:gd name="connsiteX4" fmla="*/ 742950 w 6934200"/>
              <a:gd name="connsiteY4" fmla="*/ 996950 h 1003300"/>
              <a:gd name="connsiteX5" fmla="*/ 2711450 w 6934200"/>
              <a:gd name="connsiteY5" fmla="*/ 996950 h 1003300"/>
              <a:gd name="connsiteX6" fmla="*/ 2781300 w 6934200"/>
              <a:gd name="connsiteY6" fmla="*/ 558800 h 1003300"/>
              <a:gd name="connsiteX7" fmla="*/ 2863850 w 6934200"/>
              <a:gd name="connsiteY7" fmla="*/ 977900 h 1003300"/>
              <a:gd name="connsiteX8" fmla="*/ 3511550 w 6934200"/>
              <a:gd name="connsiteY8" fmla="*/ 1003300 h 1003300"/>
              <a:gd name="connsiteX9" fmla="*/ 3594100 w 6934200"/>
              <a:gd name="connsiteY9" fmla="*/ 0 h 1003300"/>
              <a:gd name="connsiteX10" fmla="*/ 3670300 w 6934200"/>
              <a:gd name="connsiteY10" fmla="*/ 990600 h 1003300"/>
              <a:gd name="connsiteX11" fmla="*/ 5410200 w 6934200"/>
              <a:gd name="connsiteY11" fmla="*/ 990600 h 1003300"/>
              <a:gd name="connsiteX12" fmla="*/ 5486400 w 6934200"/>
              <a:gd name="connsiteY12" fmla="*/ 793750 h 1003300"/>
              <a:gd name="connsiteX13" fmla="*/ 5562600 w 6934200"/>
              <a:gd name="connsiteY13" fmla="*/ 996950 h 1003300"/>
              <a:gd name="connsiteX14" fmla="*/ 5842000 w 6934200"/>
              <a:gd name="connsiteY14" fmla="*/ 990600 h 1003300"/>
              <a:gd name="connsiteX15" fmla="*/ 5924550 w 6934200"/>
              <a:gd name="connsiteY15" fmla="*/ 349250 h 1003300"/>
              <a:gd name="connsiteX16" fmla="*/ 6007100 w 6934200"/>
              <a:gd name="connsiteY16" fmla="*/ 996950 h 1003300"/>
              <a:gd name="connsiteX17" fmla="*/ 6419850 w 6934200"/>
              <a:gd name="connsiteY17" fmla="*/ 1003300 h 1003300"/>
              <a:gd name="connsiteX18" fmla="*/ 6508750 w 6934200"/>
              <a:gd name="connsiteY18" fmla="*/ 787400 h 1003300"/>
              <a:gd name="connsiteX19" fmla="*/ 6667500 w 6934200"/>
              <a:gd name="connsiteY19" fmla="*/ 1003300 h 1003300"/>
              <a:gd name="connsiteX20" fmla="*/ 6934200 w 6934200"/>
              <a:gd name="connsiteY20" fmla="*/ 1003300 h 1003300"/>
              <a:gd name="connsiteX0" fmla="*/ 0 w 6934200"/>
              <a:gd name="connsiteY0" fmla="*/ 177800 h 1003300"/>
              <a:gd name="connsiteX1" fmla="*/ 76200 w 6934200"/>
              <a:gd name="connsiteY1" fmla="*/ 1003300 h 1003300"/>
              <a:gd name="connsiteX2" fmla="*/ 571500 w 6934200"/>
              <a:gd name="connsiteY2" fmla="*/ 1003300 h 1003300"/>
              <a:gd name="connsiteX3" fmla="*/ 666750 w 6934200"/>
              <a:gd name="connsiteY3" fmla="*/ 615950 h 1003300"/>
              <a:gd name="connsiteX4" fmla="*/ 742950 w 6934200"/>
              <a:gd name="connsiteY4" fmla="*/ 996950 h 1003300"/>
              <a:gd name="connsiteX5" fmla="*/ 2711450 w 6934200"/>
              <a:gd name="connsiteY5" fmla="*/ 996950 h 1003300"/>
              <a:gd name="connsiteX6" fmla="*/ 2781300 w 6934200"/>
              <a:gd name="connsiteY6" fmla="*/ 558800 h 1003300"/>
              <a:gd name="connsiteX7" fmla="*/ 2876550 w 6934200"/>
              <a:gd name="connsiteY7" fmla="*/ 996950 h 1003300"/>
              <a:gd name="connsiteX8" fmla="*/ 3511550 w 6934200"/>
              <a:gd name="connsiteY8" fmla="*/ 1003300 h 1003300"/>
              <a:gd name="connsiteX9" fmla="*/ 3594100 w 6934200"/>
              <a:gd name="connsiteY9" fmla="*/ 0 h 1003300"/>
              <a:gd name="connsiteX10" fmla="*/ 3670300 w 6934200"/>
              <a:gd name="connsiteY10" fmla="*/ 990600 h 1003300"/>
              <a:gd name="connsiteX11" fmla="*/ 5410200 w 6934200"/>
              <a:gd name="connsiteY11" fmla="*/ 990600 h 1003300"/>
              <a:gd name="connsiteX12" fmla="*/ 5486400 w 6934200"/>
              <a:gd name="connsiteY12" fmla="*/ 793750 h 1003300"/>
              <a:gd name="connsiteX13" fmla="*/ 5562600 w 6934200"/>
              <a:gd name="connsiteY13" fmla="*/ 996950 h 1003300"/>
              <a:gd name="connsiteX14" fmla="*/ 5842000 w 6934200"/>
              <a:gd name="connsiteY14" fmla="*/ 990600 h 1003300"/>
              <a:gd name="connsiteX15" fmla="*/ 5924550 w 6934200"/>
              <a:gd name="connsiteY15" fmla="*/ 349250 h 1003300"/>
              <a:gd name="connsiteX16" fmla="*/ 6007100 w 6934200"/>
              <a:gd name="connsiteY16" fmla="*/ 996950 h 1003300"/>
              <a:gd name="connsiteX17" fmla="*/ 6419850 w 6934200"/>
              <a:gd name="connsiteY17" fmla="*/ 1003300 h 1003300"/>
              <a:gd name="connsiteX18" fmla="*/ 6508750 w 6934200"/>
              <a:gd name="connsiteY18" fmla="*/ 787400 h 1003300"/>
              <a:gd name="connsiteX19" fmla="*/ 6667500 w 6934200"/>
              <a:gd name="connsiteY19" fmla="*/ 1003300 h 1003300"/>
              <a:gd name="connsiteX20" fmla="*/ 6934200 w 6934200"/>
              <a:gd name="connsiteY20" fmla="*/ 1003300 h 100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934200" h="1003300">
                <a:moveTo>
                  <a:pt x="0" y="177800"/>
                </a:moveTo>
                <a:lnTo>
                  <a:pt x="76200" y="1003300"/>
                </a:lnTo>
                <a:lnTo>
                  <a:pt x="571500" y="1003300"/>
                </a:lnTo>
                <a:lnTo>
                  <a:pt x="666750" y="615950"/>
                </a:lnTo>
                <a:lnTo>
                  <a:pt x="742950" y="996950"/>
                </a:lnTo>
                <a:lnTo>
                  <a:pt x="2711450" y="996950"/>
                </a:lnTo>
                <a:lnTo>
                  <a:pt x="2781300" y="558800"/>
                </a:lnTo>
                <a:lnTo>
                  <a:pt x="2876550" y="996950"/>
                </a:lnTo>
                <a:lnTo>
                  <a:pt x="3511550" y="1003300"/>
                </a:lnTo>
                <a:lnTo>
                  <a:pt x="3594100" y="0"/>
                </a:lnTo>
                <a:lnTo>
                  <a:pt x="3670300" y="990600"/>
                </a:lnTo>
                <a:lnTo>
                  <a:pt x="5410200" y="990600"/>
                </a:lnTo>
                <a:lnTo>
                  <a:pt x="5486400" y="793750"/>
                </a:lnTo>
                <a:lnTo>
                  <a:pt x="5562600" y="996950"/>
                </a:lnTo>
                <a:lnTo>
                  <a:pt x="5842000" y="990600"/>
                </a:lnTo>
                <a:lnTo>
                  <a:pt x="5924550" y="349250"/>
                </a:lnTo>
                <a:lnTo>
                  <a:pt x="6007100" y="996950"/>
                </a:lnTo>
                <a:lnTo>
                  <a:pt x="6419850" y="1003300"/>
                </a:lnTo>
                <a:lnTo>
                  <a:pt x="6508750" y="787400"/>
                </a:lnTo>
                <a:lnTo>
                  <a:pt x="6667500" y="1003300"/>
                </a:lnTo>
                <a:lnTo>
                  <a:pt x="6934200" y="1003300"/>
                </a:lnTo>
              </a:path>
            </a:pathLst>
          </a:cu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" name="Rectangle 1232"/>
          <p:cNvSpPr/>
          <p:nvPr/>
        </p:nvSpPr>
        <p:spPr>
          <a:xfrm>
            <a:off x="17241462" y="35237495"/>
            <a:ext cx="14351000" cy="7061974"/>
          </a:xfrm>
          <a:prstGeom prst="rect">
            <a:avLst/>
          </a:prstGeom>
          <a:solidFill>
            <a:srgbClr val="D9D9D9"/>
          </a:solidFill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Line 1039"/>
          <p:cNvSpPr>
            <a:spLocks noChangeShapeType="1"/>
          </p:cNvSpPr>
          <p:nvPr/>
        </p:nvSpPr>
        <p:spPr bwMode="auto">
          <a:xfrm>
            <a:off x="20970183" y="18957414"/>
            <a:ext cx="0" cy="57492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703608" y="41590899"/>
            <a:ext cx="3250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Time of Day </a:t>
            </a:r>
            <a:r>
              <a:rPr lang="en-US" sz="2000" b="1" dirty="0" smtClean="0"/>
              <a:t>(5min</a:t>
            </a:r>
            <a:r>
              <a:rPr lang="en-US" sz="2000" b="1" dirty="0"/>
              <a:t>. Bins)</a:t>
            </a:r>
          </a:p>
        </p:txBody>
      </p:sp>
      <p:pic>
        <p:nvPicPr>
          <p:cNvPr id="70" name="Picture 69" descr="exampl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9733" y="35366524"/>
            <a:ext cx="7711092" cy="6258587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23757465" y="41617300"/>
            <a:ext cx="7603067" cy="58477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Optimized Response for One </a:t>
            </a:r>
            <a:r>
              <a:rPr lang="en-US" sz="3200" i="1" dirty="0"/>
              <a:t>I</a:t>
            </a:r>
            <a:r>
              <a:rPr lang="en-US" sz="3200" i="1" dirty="0" smtClean="0"/>
              <a:t>n </a:t>
            </a:r>
            <a:r>
              <a:rPr lang="en-US" sz="3200" i="1" dirty="0"/>
              <a:t>S</a:t>
            </a:r>
            <a:r>
              <a:rPr lang="en-US" sz="3200" i="1" dirty="0" smtClean="0"/>
              <a:t>ilico </a:t>
            </a:r>
            <a:r>
              <a:rPr lang="en-US" sz="3200" dirty="0"/>
              <a:t>P</a:t>
            </a:r>
            <a:r>
              <a:rPr lang="en-US" sz="3200" dirty="0" smtClean="0"/>
              <a:t>atient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7329467" y="35289135"/>
            <a:ext cx="6360265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u="sng" dirty="0" smtClean="0"/>
              <a:t>In Silico </a:t>
            </a:r>
            <a:r>
              <a:rPr lang="en-US" sz="4800" u="sng" dirty="0" smtClean="0"/>
              <a:t>Validation</a:t>
            </a:r>
          </a:p>
          <a:p>
            <a:pPr marL="685800" indent="-685800">
              <a:buFont typeface="Arial"/>
              <a:buChar char="•"/>
            </a:pPr>
            <a:r>
              <a:rPr lang="en-US" sz="4000" dirty="0" smtClean="0"/>
              <a:t>100 in </a:t>
            </a:r>
            <a:r>
              <a:rPr lang="en-US" sz="4000" dirty="0" err="1" smtClean="0"/>
              <a:t>silico</a:t>
            </a:r>
            <a:r>
              <a:rPr lang="en-US" sz="4000" dirty="0" smtClean="0"/>
              <a:t> type 1 adults (FDA-accepted simulator)</a:t>
            </a:r>
          </a:p>
          <a:p>
            <a:pPr marL="685800" indent="-685800">
              <a:buFont typeface="Arial"/>
              <a:buChar char="•"/>
            </a:pPr>
            <a:r>
              <a:rPr lang="en-US" sz="4000" dirty="0" smtClean="0"/>
              <a:t>3 maladapted initial basal profiles (high, low, nominal basal)</a:t>
            </a:r>
          </a:p>
          <a:p>
            <a:pPr marL="685800" indent="-685800">
              <a:buFont typeface="Arial"/>
              <a:buChar char="•"/>
            </a:pPr>
            <a:r>
              <a:rPr lang="en-US" sz="4000" dirty="0" smtClean="0"/>
              <a:t>Simulated 7-day data collection (random meals)</a:t>
            </a:r>
          </a:p>
          <a:p>
            <a:pPr marL="685800" indent="-685800">
              <a:buFont typeface="Arial"/>
              <a:buChar char="•"/>
            </a:pPr>
            <a:r>
              <a:rPr lang="en-US" sz="4000" dirty="0" smtClean="0"/>
              <a:t>Performance of optimized profile assessed over a subsequent 7-day period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611</Words>
  <Application>Microsoft Macintosh PowerPoint</Application>
  <PresentationFormat>Custom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SIE UVA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D. Patek</dc:creator>
  <cp:lastModifiedBy>Stephen Patek</cp:lastModifiedBy>
  <cp:revision>79</cp:revision>
  <cp:lastPrinted>2011-07-26T01:18:25Z</cp:lastPrinted>
  <dcterms:created xsi:type="dcterms:W3CDTF">2010-08-08T23:43:13Z</dcterms:created>
  <dcterms:modified xsi:type="dcterms:W3CDTF">2013-10-16T11:55:44Z</dcterms:modified>
</cp:coreProperties>
</file>