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21945600"/>
  <p:notesSz cx="9144000" cy="6858000"/>
  <p:defaultTextStyle>
    <a:defPPr>
      <a:defRPr lang="en-US"/>
    </a:defPPr>
    <a:lvl1pPr algn="l" defTabSz="1566566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1566566" indent="-1109452" algn="l" defTabSz="1566566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3133129" indent="-2218904" algn="l" defTabSz="1566566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4701279" indent="-3329943" algn="l" defTabSz="1566566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6267846" indent="-4439395" algn="l" defTabSz="1566566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5565" algn="l" defTabSz="457114" rtl="0" eaLnBrk="1" latinLnBrk="0" hangingPunct="1"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2680" algn="l" defTabSz="457114" rtl="0" eaLnBrk="1" latinLnBrk="0" hangingPunct="1"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199791" algn="l" defTabSz="457114" rtl="0" eaLnBrk="1" latinLnBrk="0" hangingPunct="1"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6905" algn="l" defTabSz="457114" rtl="0" eaLnBrk="1" latinLnBrk="0" hangingPunct="1">
      <a:defRPr sz="6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-2704" y="-144"/>
      </p:cViewPr>
      <p:guideLst>
        <p:guide orient="horz" pos="7056"/>
        <p:guide orient="horz" pos="13392"/>
        <p:guide orient="horz" pos="12384"/>
        <p:guide orient="horz" pos="1728"/>
        <p:guide pos="10368"/>
        <p:guide pos="576"/>
        <p:guide pos="6336"/>
        <p:guide pos="14400"/>
        <p:guide pos="20160"/>
        <p:guide pos="7488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B6743-2E93-3A46-943E-924073716575}" type="datetimeFigureOut">
              <a:rPr lang="en-US" smtClean="0"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1D72A-5709-9647-B97F-17DC1F3B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1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/>
                <a:ea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/>
                <a:ea typeface="Lucida Sans"/>
                <a:cs typeface="Lucida Sans"/>
              </a:defRPr>
            </a:lvl1pPr>
          </a:lstStyle>
          <a:p>
            <a:fld id="{CB928CCF-3E5A-B34D-8377-866F34541221}" type="datetime1">
              <a:rPr lang="en-US" smtClean="0"/>
              <a:pPr/>
              <a:t>10/3/13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/>
                <a:ea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/>
                <a:ea typeface="Lucida Sans"/>
                <a:cs typeface="Lucida Sans"/>
              </a:defRPr>
            </a:lvl1pPr>
          </a:lstStyle>
          <a:p>
            <a:fld id="{96E17721-1BAE-C04F-BC3F-AA0C0A0A57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0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ucida Sans"/>
        <a:ea typeface="Lucida Sans"/>
        <a:cs typeface="Lucida Sans"/>
      </a:defRPr>
    </a:lvl1pPr>
    <a:lvl2pPr marL="457114" algn="l" defTabSz="45711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ucida Sans"/>
        <a:ea typeface="Lucida Sans"/>
        <a:cs typeface="Lucida Sans"/>
      </a:defRPr>
    </a:lvl2pPr>
    <a:lvl3pPr marL="914225" algn="l" defTabSz="45711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ucida Sans"/>
        <a:ea typeface="Lucida Sans"/>
        <a:cs typeface="Lucida Sans"/>
      </a:defRPr>
    </a:lvl3pPr>
    <a:lvl4pPr marL="1371340" algn="l" defTabSz="45711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ucida Sans"/>
        <a:ea typeface="Lucida Sans"/>
        <a:cs typeface="Lucida Sans"/>
      </a:defRPr>
    </a:lvl4pPr>
    <a:lvl5pPr marL="1828451" algn="l" defTabSz="45711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Lucida Sans"/>
        <a:ea typeface="Lucida Sans"/>
        <a:cs typeface="Lucida Sans"/>
      </a:defRPr>
    </a:lvl5pPr>
    <a:lvl6pPr marL="2285565" algn="l" defTabSz="4571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4571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4571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4571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43188" y="514350"/>
            <a:ext cx="385762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EC1C89-3AF3-524A-97C4-CCC927AB8918}" type="slidenum">
              <a:rPr lang="en-US" sz="1200">
                <a:latin typeface="Lucida Sans"/>
                <a:ea typeface="Lucida Sans"/>
                <a:cs typeface="Lucida Sans"/>
              </a:rPr>
              <a:pPr eaLnBrk="1" hangingPunct="1"/>
              <a:t>1</a:t>
            </a:fld>
            <a:endParaRPr lang="en-US" sz="1200" dirty="0">
              <a:latin typeface="Lucida Sans"/>
              <a:ea typeface="Lucida Sans"/>
              <a:cs typeface="Lucida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5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1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3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9742-585C-E34C-A08D-C8E7120A5274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9824-22FE-1041-A7BD-A7D264834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C895A-B66F-C548-8A4E-5984E51BFE13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475B-CDEA-DB42-9FA0-EDBF060DD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5" y="2814325"/>
            <a:ext cx="26660478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5"/>
            <a:ext cx="79444215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81744-0872-924C-BFC9-0E630F57AC10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6545-1373-9F47-ACAC-FABD2A85B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37919-9EA8-AE4D-8830-04031336A3B1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56D2D-EABA-8243-8249-D4412848A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14102085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9301487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21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42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3pPr>
            <a:lvl4pPr marL="470163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626885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7836061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9403272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10970483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2537697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DFD27-16C8-EB46-B1F7-F8AD72D9FE8D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CA28-2FDE-124D-A84F-042A64E8D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8" y="16388085"/>
            <a:ext cx="53052345" cy="46344842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5" y="16388085"/>
            <a:ext cx="53052348" cy="46344842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2EB36-70A6-4347-94C0-7A7286B859BA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85654-DA5B-B24E-A269-F401A55B5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4912362"/>
            <a:ext cx="14544676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211" indent="0">
              <a:buNone/>
              <a:defRPr sz="6900" b="1"/>
            </a:lvl2pPr>
            <a:lvl3pPr marL="3134425" indent="0">
              <a:buNone/>
              <a:defRPr sz="6200" b="1"/>
            </a:lvl3pPr>
            <a:lvl4pPr marL="4701636" indent="0">
              <a:buNone/>
              <a:defRPr sz="5600" b="1"/>
            </a:lvl4pPr>
            <a:lvl5pPr marL="6268850" indent="0">
              <a:buNone/>
              <a:defRPr sz="5600" b="1"/>
            </a:lvl5pPr>
            <a:lvl6pPr marL="7836061" indent="0">
              <a:buNone/>
              <a:defRPr sz="5600" b="1"/>
            </a:lvl6pPr>
            <a:lvl7pPr marL="9403272" indent="0">
              <a:buNone/>
              <a:defRPr sz="5600" b="1"/>
            </a:lvl7pPr>
            <a:lvl8pPr marL="10970483" indent="0">
              <a:buNone/>
              <a:defRPr sz="5600" b="1"/>
            </a:lvl8pPr>
            <a:lvl9pPr marL="12537697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6959600"/>
            <a:ext cx="14544676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1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211" indent="0">
              <a:buNone/>
              <a:defRPr sz="6900" b="1"/>
            </a:lvl2pPr>
            <a:lvl3pPr marL="3134425" indent="0">
              <a:buNone/>
              <a:defRPr sz="6200" b="1"/>
            </a:lvl3pPr>
            <a:lvl4pPr marL="4701636" indent="0">
              <a:buNone/>
              <a:defRPr sz="5600" b="1"/>
            </a:lvl4pPr>
            <a:lvl5pPr marL="6268850" indent="0">
              <a:buNone/>
              <a:defRPr sz="5600" b="1"/>
            </a:lvl5pPr>
            <a:lvl6pPr marL="7836061" indent="0">
              <a:buNone/>
              <a:defRPr sz="5600" b="1"/>
            </a:lvl6pPr>
            <a:lvl7pPr marL="9403272" indent="0">
              <a:buNone/>
              <a:defRPr sz="5600" b="1"/>
            </a:lvl7pPr>
            <a:lvl8pPr marL="10970483" indent="0">
              <a:buNone/>
              <a:defRPr sz="5600" b="1"/>
            </a:lvl8pPr>
            <a:lvl9pPr marL="12537697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1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4622D-FA60-EE47-9D45-732756B0CCAA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0391A-58A6-F347-A158-A7EE6CB8C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58DA7-9B8D-7846-ABBA-08998BB769E4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6113-EE39-6F4E-8268-79F6EE2CD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7ECC8-84EE-2E40-9704-8ACA83347FC4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1BCF3-84F2-2745-A3F5-59EC630C5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873760"/>
            <a:ext cx="10829928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2" y="873765"/>
            <a:ext cx="18402299" cy="18729962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592325"/>
            <a:ext cx="10829928" cy="15011402"/>
          </a:xfrm>
        </p:spPr>
        <p:txBody>
          <a:bodyPr/>
          <a:lstStyle>
            <a:lvl1pPr marL="0" indent="0">
              <a:buNone/>
              <a:defRPr sz="4900"/>
            </a:lvl1pPr>
            <a:lvl2pPr marL="1567211" indent="0">
              <a:buNone/>
              <a:defRPr sz="4300"/>
            </a:lvl2pPr>
            <a:lvl3pPr marL="3134425" indent="0">
              <a:buNone/>
              <a:defRPr sz="3300"/>
            </a:lvl3pPr>
            <a:lvl4pPr marL="4701636" indent="0">
              <a:buNone/>
              <a:defRPr sz="2900"/>
            </a:lvl4pPr>
            <a:lvl5pPr marL="6268850" indent="0">
              <a:buNone/>
              <a:defRPr sz="2900"/>
            </a:lvl5pPr>
            <a:lvl6pPr marL="7836061" indent="0">
              <a:buNone/>
              <a:defRPr sz="2900"/>
            </a:lvl6pPr>
            <a:lvl7pPr marL="9403272" indent="0">
              <a:buNone/>
              <a:defRPr sz="2900"/>
            </a:lvl7pPr>
            <a:lvl8pPr marL="10970483" indent="0">
              <a:buNone/>
              <a:defRPr sz="2900"/>
            </a:lvl8pPr>
            <a:lvl9pPr marL="12537697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28698-2068-E54E-A761-6E78CCA55A06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44BB-727A-D54F-90DC-1C5E87C71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1960880"/>
            <a:ext cx="1975104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1100"/>
            </a:lvl1pPr>
            <a:lvl2pPr marL="1567211" indent="0">
              <a:buNone/>
              <a:defRPr sz="9500"/>
            </a:lvl2pPr>
            <a:lvl3pPr marL="3134425" indent="0">
              <a:buNone/>
              <a:defRPr sz="8200"/>
            </a:lvl3pPr>
            <a:lvl4pPr marL="4701636" indent="0">
              <a:buNone/>
              <a:defRPr sz="6900"/>
            </a:lvl4pPr>
            <a:lvl5pPr marL="6268850" indent="0">
              <a:buNone/>
              <a:defRPr sz="6900"/>
            </a:lvl5pPr>
            <a:lvl6pPr marL="7836061" indent="0">
              <a:buNone/>
              <a:defRPr sz="6900"/>
            </a:lvl6pPr>
            <a:lvl7pPr marL="9403272" indent="0">
              <a:buNone/>
              <a:defRPr sz="6900"/>
            </a:lvl7pPr>
            <a:lvl8pPr marL="10970483" indent="0">
              <a:buNone/>
              <a:defRPr sz="6900"/>
            </a:lvl8pPr>
            <a:lvl9pPr marL="12537697" indent="0">
              <a:buNone/>
              <a:defRPr sz="6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17175482"/>
            <a:ext cx="19751040" cy="2575558"/>
          </a:xfrm>
        </p:spPr>
        <p:txBody>
          <a:bodyPr/>
          <a:lstStyle>
            <a:lvl1pPr marL="0" indent="0">
              <a:buNone/>
              <a:defRPr sz="4900"/>
            </a:lvl1pPr>
            <a:lvl2pPr marL="1567211" indent="0">
              <a:buNone/>
              <a:defRPr sz="4300"/>
            </a:lvl2pPr>
            <a:lvl3pPr marL="3134425" indent="0">
              <a:buNone/>
              <a:defRPr sz="3300"/>
            </a:lvl3pPr>
            <a:lvl4pPr marL="4701636" indent="0">
              <a:buNone/>
              <a:defRPr sz="2900"/>
            </a:lvl4pPr>
            <a:lvl5pPr marL="6268850" indent="0">
              <a:buNone/>
              <a:defRPr sz="2900"/>
            </a:lvl5pPr>
            <a:lvl6pPr marL="7836061" indent="0">
              <a:buNone/>
              <a:defRPr sz="2900"/>
            </a:lvl6pPr>
            <a:lvl7pPr marL="9403272" indent="0">
              <a:buNone/>
              <a:defRPr sz="2900"/>
            </a:lvl7pPr>
            <a:lvl8pPr marL="10970483" indent="0">
              <a:buNone/>
              <a:defRPr sz="2900"/>
            </a:lvl8pPr>
            <a:lvl9pPr marL="12537697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89969-2D1F-434C-ACAF-7E2A60B81AF5}" type="datetime1">
              <a:rPr lang="en-US"/>
              <a:pPr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7268F-C4BA-D041-A4C8-4FC9351DA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41" y="879475"/>
            <a:ext cx="29625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3443" tIns="156720" rIns="313443" bIns="156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41" y="5121278"/>
            <a:ext cx="29625925" cy="144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3443" tIns="156720" rIns="313443" bIns="156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41" y="20340638"/>
            <a:ext cx="7680325" cy="1168400"/>
          </a:xfrm>
          <a:prstGeom prst="rect">
            <a:avLst/>
          </a:prstGeom>
        </p:spPr>
        <p:txBody>
          <a:bodyPr vert="horz" wrap="square" lIns="313443" tIns="156720" rIns="313443" bIns="156720" numCol="1" anchor="ctr" anchorCtr="0" compatLnSpc="1">
            <a:prstTxWarp prst="textNoShape">
              <a:avLst/>
            </a:prstTxWarp>
          </a:bodyPr>
          <a:lstStyle>
            <a:lvl1pPr>
              <a:defRPr sz="4300">
                <a:solidFill>
                  <a:srgbClr val="898989"/>
                </a:solidFill>
                <a:latin typeface="Lucida Sans"/>
                <a:ea typeface="Lucida Sans"/>
                <a:cs typeface="Lucida Sans"/>
              </a:defRPr>
            </a:lvl1pPr>
          </a:lstStyle>
          <a:p>
            <a:fld id="{DFA27145-FA06-194D-A3D1-87DCF5780006}" type="datetime1">
              <a:rPr lang="en-US" smtClean="0"/>
              <a:pPr/>
              <a:t>10/3/13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41" y="20340638"/>
            <a:ext cx="10423525" cy="1168400"/>
          </a:xfrm>
          <a:prstGeom prst="rect">
            <a:avLst/>
          </a:prstGeom>
        </p:spPr>
        <p:txBody>
          <a:bodyPr vert="horz" wrap="square" lIns="313443" tIns="156720" rIns="313443" bIns="156720" numCol="1" anchor="ctr" anchorCtr="0" compatLnSpc="1">
            <a:prstTxWarp prst="textNoShape">
              <a:avLst/>
            </a:prstTxWarp>
          </a:bodyPr>
          <a:lstStyle>
            <a:lvl1pPr algn="ctr">
              <a:defRPr sz="4300">
                <a:solidFill>
                  <a:srgbClr val="898989"/>
                </a:solidFill>
                <a:latin typeface="Lucida Sans"/>
                <a:ea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41" y="20340638"/>
            <a:ext cx="7680325" cy="1168400"/>
          </a:xfrm>
          <a:prstGeom prst="rect">
            <a:avLst/>
          </a:prstGeom>
        </p:spPr>
        <p:txBody>
          <a:bodyPr vert="horz" wrap="square" lIns="313443" tIns="156720" rIns="313443" bIns="156720" numCol="1" anchor="ctr" anchorCtr="0" compatLnSpc="1">
            <a:prstTxWarp prst="textNoShape">
              <a:avLst/>
            </a:prstTxWarp>
          </a:bodyPr>
          <a:lstStyle>
            <a:lvl1pPr algn="r">
              <a:defRPr sz="4300">
                <a:solidFill>
                  <a:srgbClr val="898989"/>
                </a:solidFill>
                <a:latin typeface="Lucida Sans"/>
                <a:ea typeface="Lucida Sans"/>
                <a:cs typeface="Lucida Sans"/>
              </a:defRPr>
            </a:lvl1pPr>
          </a:lstStyle>
          <a:p>
            <a:fld id="{8B8B62C9-E648-1048-BD36-692EF9F265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6566" rtl="0" eaLnBrk="0" fontAlgn="base" hangingPunct="0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Lucida Sans"/>
          <a:ea typeface="Lucida Sans"/>
          <a:cs typeface="Lucida Sans"/>
        </a:defRPr>
      </a:lvl1pPr>
      <a:lvl2pPr algn="ctr" defTabSz="1566566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MS PGothic" pitchFamily="34" charset="-128"/>
          <a:cs typeface="MS PGothic" charset="0"/>
        </a:defRPr>
      </a:lvl2pPr>
      <a:lvl3pPr algn="ctr" defTabSz="1566566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MS PGothic" pitchFamily="34" charset="-128"/>
          <a:cs typeface="MS PGothic" charset="0"/>
        </a:defRPr>
      </a:lvl3pPr>
      <a:lvl4pPr algn="ctr" defTabSz="1566566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MS PGothic" pitchFamily="34" charset="-128"/>
          <a:cs typeface="MS PGothic" charset="0"/>
        </a:defRPr>
      </a:lvl4pPr>
      <a:lvl5pPr algn="ctr" defTabSz="1566566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MS PGothic" pitchFamily="34" charset="-128"/>
          <a:cs typeface="MS PGothic" charset="0"/>
        </a:defRPr>
      </a:lvl5pPr>
      <a:lvl6pPr marL="457114" algn="ctr" defTabSz="1566566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225" algn="ctr" defTabSz="1566566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340" algn="ctr" defTabSz="1566566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451" algn="ctr" defTabSz="1566566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1174526" indent="-1174526" algn="l" defTabSz="15665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100" kern="1200">
          <a:solidFill>
            <a:schemeClr val="tx1"/>
          </a:solidFill>
          <a:latin typeface="Lucida Sans"/>
          <a:ea typeface="Lucida Sans"/>
          <a:cs typeface="Lucida Sans"/>
        </a:defRPr>
      </a:lvl1pPr>
      <a:lvl2pPr marL="2545866" indent="-979303" algn="l" defTabSz="15665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Lucida Sans"/>
          <a:ea typeface="Lucida Sans"/>
          <a:cs typeface="Lucida Sans"/>
        </a:defRPr>
      </a:lvl2pPr>
      <a:lvl3pPr marL="3917206" indent="-782489" algn="l" defTabSz="15665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Lucida Sans"/>
          <a:ea typeface="Lucida Sans"/>
          <a:cs typeface="Lucida Sans"/>
        </a:defRPr>
      </a:lvl3pPr>
      <a:lvl4pPr marL="5483769" indent="-782489" algn="l" defTabSz="15665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Lucida Sans"/>
          <a:ea typeface="Lucida Sans"/>
          <a:cs typeface="Lucida Sans"/>
        </a:defRPr>
      </a:lvl4pPr>
      <a:lvl5pPr marL="7051922" indent="-782489" algn="l" defTabSz="156656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Lucida Sans"/>
          <a:ea typeface="Lucida Sans"/>
          <a:cs typeface="Lucida Sans"/>
        </a:defRPr>
      </a:lvl5pPr>
      <a:lvl6pPr marL="8619667" indent="-783605" algn="l" defTabSz="1567211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6878" indent="-783605" algn="l" defTabSz="1567211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092" indent="-783605" algn="l" defTabSz="1567211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1303" indent="-783605" algn="l" defTabSz="1567211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211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425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636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8850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061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272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0483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7697" algn="l" defTabSz="156721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pn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10" Type="http://schemas.openxmlformats.org/officeDocument/2006/relationships/image" Target="../media/image8.png"/><Relationship Id="rId11" Type="http://schemas.openxmlformats.org/officeDocument/2006/relationships/image" Target="../media/image9.jpeg"/><Relationship Id="rId12" Type="http://schemas.openxmlformats.org/officeDocument/2006/relationships/image" Target="../media/image10.png"/><Relationship Id="rId13" Type="http://schemas.openxmlformats.org/officeDocument/2006/relationships/image" Target="../media/image11.gif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gif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14401" y="554040"/>
            <a:ext cx="31084839" cy="8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/>
          <a:p>
            <a:pPr algn="ctr" defTabSz="3656905" eaLnBrk="0" hangingPunct="0"/>
            <a:r>
              <a:rPr lang="en-US" sz="4900" b="1" dirty="0">
                <a:latin typeface="Lucida Sans" charset="0"/>
                <a:ea typeface="Lucida Sans"/>
                <a:cs typeface="Lucida Sans"/>
              </a:rPr>
              <a:t>Cyber-Physical Co-Design of Wireless Monitoring and Control for Civil Infrastructure</a:t>
            </a:r>
          </a:p>
        </p:txBody>
      </p:sp>
      <p:sp>
        <p:nvSpPr>
          <p:cNvPr id="2051" name="Rectangle 1006"/>
          <p:cNvSpPr>
            <a:spLocks noChangeArrowheads="1"/>
          </p:cNvSpPr>
          <p:nvPr/>
        </p:nvSpPr>
        <p:spPr bwMode="auto">
          <a:xfrm>
            <a:off x="914403" y="1295400"/>
            <a:ext cx="31089601" cy="14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/>
          <a:p>
            <a:pPr algn="ctr"/>
            <a:r>
              <a:rPr lang="en-US" sz="3300" b="1" dirty="0">
                <a:latin typeface="Lucida Sans" charset="0"/>
                <a:ea typeface="Lucida Sans"/>
                <a:cs typeface="Lucida Sans"/>
              </a:rPr>
              <a:t>Chenyang Lu</a:t>
            </a:r>
            <a:r>
              <a:rPr lang="en-US" sz="3300" b="1" baseline="30000" dirty="0">
                <a:latin typeface="Lucida Sans" charset="0"/>
                <a:ea typeface="Lucida Sans"/>
                <a:cs typeface="Lucida Sans"/>
              </a:rPr>
              <a:t>1</a:t>
            </a:r>
            <a:r>
              <a:rPr lang="en-US" sz="3300" b="1" dirty="0">
                <a:latin typeface="Lucida Sans" charset="0"/>
                <a:ea typeface="Lucida Sans"/>
                <a:cs typeface="Lucida Sans"/>
              </a:rPr>
              <a:t>, </a:t>
            </a:r>
            <a:r>
              <a:rPr lang="en-US" sz="3300" b="1" dirty="0" err="1">
                <a:latin typeface="Lucida Sans" charset="0"/>
                <a:ea typeface="Lucida Sans"/>
                <a:cs typeface="Lucida Sans"/>
              </a:rPr>
              <a:t>Gul</a:t>
            </a:r>
            <a:r>
              <a:rPr lang="en-US" sz="3300" b="1" dirty="0">
                <a:latin typeface="Lucida Sans" charset="0"/>
                <a:ea typeface="Lucida Sans"/>
                <a:cs typeface="Lucida Sans"/>
              </a:rPr>
              <a:t> </a:t>
            </a:r>
            <a:r>
              <a:rPr lang="en-US" sz="3300" b="1" dirty="0" smtClean="0">
                <a:latin typeface="Lucida Sans" charset="0"/>
                <a:ea typeface="Lucida Sans"/>
                <a:cs typeface="Lucida Sans"/>
              </a:rPr>
              <a:t>Agha</a:t>
            </a:r>
            <a:r>
              <a:rPr lang="en-US" sz="3300" b="1" baseline="30000" dirty="0" smtClean="0">
                <a:latin typeface="Lucida Sans" charset="0"/>
                <a:ea typeface="Lucida Sans"/>
                <a:cs typeface="Lucida Sans"/>
              </a:rPr>
              <a:t>2</a:t>
            </a:r>
            <a:r>
              <a:rPr lang="en-US" sz="3300" b="1" dirty="0" smtClean="0">
                <a:latin typeface="Lucida Sans" charset="0"/>
                <a:ea typeface="Lucida Sans"/>
                <a:cs typeface="Lucida Sans"/>
              </a:rPr>
              <a:t>, Shirley Dyke</a:t>
            </a:r>
            <a:r>
              <a:rPr lang="en-US" sz="3300" b="1" baseline="30000" dirty="0" smtClean="0">
                <a:latin typeface="Lucida Sans" charset="0"/>
                <a:ea typeface="Lucida Sans"/>
                <a:cs typeface="Lucida Sans"/>
              </a:rPr>
              <a:t>3</a:t>
            </a:r>
            <a:r>
              <a:rPr lang="en-US" sz="3300" b="1" dirty="0" smtClean="0">
                <a:latin typeface="Lucida Sans" charset="0"/>
                <a:ea typeface="Lucida Sans"/>
                <a:cs typeface="Lucida Sans"/>
              </a:rPr>
              <a:t>, Bill Spencer</a:t>
            </a:r>
            <a:r>
              <a:rPr lang="en-US" sz="3300" b="1" baseline="30000" dirty="0" smtClean="0">
                <a:latin typeface="Lucida Sans" charset="0"/>
                <a:ea typeface="Lucida Sans"/>
                <a:cs typeface="Lucida Sans"/>
              </a:rPr>
              <a:t>2</a:t>
            </a:r>
          </a:p>
          <a:p>
            <a:pPr algn="ctr"/>
            <a:r>
              <a:rPr lang="en-US" sz="2800" b="1" baseline="30000" dirty="0" smtClean="0">
                <a:latin typeface="Lucida Sans" charset="0"/>
                <a:ea typeface="Lucida Sans"/>
                <a:cs typeface="Lucida Sans"/>
              </a:rPr>
              <a:t>1</a:t>
            </a:r>
            <a:r>
              <a:rPr lang="en-US" sz="2800" b="1" dirty="0" smtClean="0">
                <a:latin typeface="Lucida Sans" charset="0"/>
                <a:ea typeface="Lucida Sans"/>
                <a:cs typeface="Lucida Sans"/>
              </a:rPr>
              <a:t>Washington University in St. Louis   </a:t>
            </a:r>
            <a:r>
              <a:rPr lang="en-US" sz="2800" b="1" baseline="30000" dirty="0" smtClean="0">
                <a:latin typeface="Lucida Sans" charset="0"/>
                <a:ea typeface="Lucida Sans"/>
                <a:cs typeface="Lucida Sans"/>
              </a:rPr>
              <a:t>2</a:t>
            </a:r>
            <a:r>
              <a:rPr lang="en-US" sz="2800" b="1" dirty="0" smtClean="0">
                <a:latin typeface="Lucida Sans" charset="0"/>
                <a:ea typeface="Lucida Sans"/>
                <a:cs typeface="Lucida Sans"/>
              </a:rPr>
              <a:t>University of Illinois at Urbana Champaign   </a:t>
            </a:r>
            <a:r>
              <a:rPr lang="en-US" sz="2800" b="1" baseline="30000" dirty="0" smtClean="0">
                <a:latin typeface="Lucida Sans" charset="0"/>
                <a:ea typeface="Lucida Sans"/>
                <a:cs typeface="Lucida Sans"/>
              </a:rPr>
              <a:t>3</a:t>
            </a:r>
            <a:r>
              <a:rPr lang="en-US" sz="2800" b="1" dirty="0" smtClean="0">
                <a:latin typeface="Lucida Sans" charset="0"/>
                <a:ea typeface="Lucida Sans"/>
                <a:cs typeface="Lucida Sans"/>
              </a:rPr>
              <a:t>Purdue University</a:t>
            </a:r>
          </a:p>
          <a:p>
            <a:pPr algn="ctr"/>
            <a:r>
              <a:rPr lang="en-US" sz="2800" b="1" u="sng" dirty="0">
                <a:solidFill>
                  <a:srgbClr val="3366FF"/>
                </a:solidFill>
                <a:latin typeface="Lucida Sans" charset="0"/>
                <a:ea typeface="Lucida Sans"/>
                <a:cs typeface="Lucida Sans"/>
              </a:rPr>
              <a:t>http:/</a:t>
            </a:r>
            <a:r>
              <a:rPr lang="en-US" sz="2800" b="1" u="sng" dirty="0" smtClean="0">
                <a:solidFill>
                  <a:srgbClr val="3366FF"/>
                </a:solidFill>
                <a:latin typeface="Lucida Sans" charset="0"/>
                <a:ea typeface="Lucida Sans"/>
                <a:cs typeface="Lucida Sans"/>
              </a:rPr>
              <a:t>/</a:t>
            </a:r>
            <a:r>
              <a:rPr lang="en-US" sz="2800" b="1" u="sng" dirty="0" err="1" smtClean="0">
                <a:solidFill>
                  <a:srgbClr val="3366FF"/>
                </a:solidFill>
                <a:latin typeface="Lucida Sans" charset="0"/>
                <a:ea typeface="Lucida Sans"/>
                <a:cs typeface="Lucida Sans"/>
              </a:rPr>
              <a:t>bridge.cse.wustl.edu</a:t>
            </a:r>
            <a:endParaRPr lang="en-US" sz="2800" b="1" u="sng" dirty="0">
              <a:solidFill>
                <a:srgbClr val="3366FF"/>
              </a:solidFill>
              <a:latin typeface="Lucida Sans" charset="0"/>
              <a:ea typeface="Lucida Sans"/>
              <a:cs typeface="Lucida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7848" y="2734770"/>
            <a:ext cx="9144001" cy="76942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0" rIns="91423" bIns="45710" anchor="ctr">
            <a:spAutoFit/>
          </a:bodyPr>
          <a:lstStyle>
            <a:defPPr>
              <a:defRPr lang="en-US"/>
            </a:defPPr>
            <a:lvl1pPr algn="ctr" eaLnBrk="1" hangingPunct="1">
              <a:defRPr sz="4400">
                <a:solidFill>
                  <a:schemeClr val="bg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37931725" indent="-37474525" eaLnBrk="0" hangingPunct="0">
              <a:defRPr>
                <a:latin typeface="Arial" pitchFamily="34" charset="0"/>
                <a:ea typeface="MS PGothic" pitchFamily="34" charset="-128"/>
                <a:cs typeface="+mn-cs"/>
              </a:defRPr>
            </a:lvl2pPr>
            <a:lvl3pPr eaLnBrk="0" hangingPunct="0">
              <a:defRPr>
                <a:latin typeface="Arial" pitchFamily="34" charset="0"/>
                <a:ea typeface="MS PGothic" pitchFamily="34" charset="-128"/>
                <a:cs typeface="+mn-cs"/>
              </a:defRPr>
            </a:lvl3pPr>
            <a:lvl4pPr eaLnBrk="0" hangingPunct="0">
              <a:defRPr>
                <a:latin typeface="Arial" pitchFamily="34" charset="0"/>
                <a:ea typeface="MS PGothic" pitchFamily="34" charset="-128"/>
                <a:cs typeface="+mn-cs"/>
              </a:defRPr>
            </a:lvl4pPr>
            <a:lvl5pPr eaLnBrk="0" hangingPunct="0">
              <a:defRPr>
                <a:latin typeface="Arial" pitchFamily="34" charset="0"/>
                <a:ea typeface="MS PGothic" pitchFamily="34" charset="-128"/>
                <a:cs typeface="+mn-cs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  <a:cs typeface="+mn-cs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  <a:cs typeface="+mn-cs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  <a:cs typeface="+mn-cs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 smtClean="0">
                <a:ea typeface="Lucida Sans"/>
              </a:rPr>
              <a:t>Overview</a:t>
            </a:r>
            <a:endParaRPr lang="en-US" dirty="0">
              <a:ea typeface="Lucida Sans"/>
            </a:endParaRPr>
          </a:p>
        </p:txBody>
      </p:sp>
      <p:pic>
        <p:nvPicPr>
          <p:cNvPr id="2055" name="Picture 23" descr="C:\Users\Greg Hackmann\Downloads\uclogo_horz_bold\pc\uclogo_horz_bol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78" y="20116800"/>
            <a:ext cx="6978651" cy="11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C:\Users\Greg Hackmann\Downloads\PU_signature_ibm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552" y="20116800"/>
            <a:ext cx="3468688" cy="11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927848" y="3528129"/>
            <a:ext cx="9144001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>
            <a:lvl1pPr marL="457200" indent="-4572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American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Society for Civil Engineers 2009 Report Card: more than 26% of U.S. bridges are deficient or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obsolete</a:t>
            </a:r>
          </a:p>
          <a:p>
            <a:pPr eaLnBrk="1" hangingPunct="1">
              <a:buFontTx/>
              <a:buChar char="•"/>
            </a:pPr>
            <a:endParaRPr lang="en-US" sz="2900" dirty="0">
              <a:latin typeface="Lucida Sans" charset="0"/>
              <a:ea typeface="Lucida Sans"/>
              <a:cs typeface="Lucida Sans"/>
            </a:endParaRPr>
          </a:p>
          <a:p>
            <a:pPr eaLnBrk="1" hangingPunct="1"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Wireless Sensor-Actuator Networks (WSANs) enable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monitoring and control of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structures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at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high temporal and spatial granularity, without retrofitting a wired infrastructure</a:t>
            </a:r>
          </a:p>
          <a:p>
            <a:pPr eaLnBrk="1" hangingPunct="1">
              <a:buFontTx/>
              <a:buChar char="•"/>
            </a:pPr>
            <a:endParaRPr lang="en-US" sz="2900" dirty="0">
              <a:latin typeface="Lucida Sans" charset="0"/>
              <a:ea typeface="Lucida Sans"/>
              <a:cs typeface="Lucida Sans"/>
            </a:endParaRPr>
          </a:p>
          <a:p>
            <a:pPr eaLnBrk="1" hangingPunct="1"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Today, WSAN design is largely redone from scratch for each deployment, with monitoring and control systems designed in isolation</a:t>
            </a:r>
            <a:endParaRPr lang="en-US" sz="2900" dirty="0">
              <a:latin typeface="Lucida Sans" charset="0"/>
              <a:ea typeface="Lucida Sans"/>
              <a:cs typeface="Lucida Sans"/>
            </a:endParaRPr>
          </a:p>
          <a:p>
            <a:pPr eaLnBrk="1" hangingPunct="1">
              <a:buFontTx/>
              <a:buChar char="•"/>
            </a:pPr>
            <a:endParaRPr lang="en-US" sz="2900" dirty="0">
              <a:latin typeface="Lucida Sans" charset="0"/>
              <a:ea typeface="Lucida Sans"/>
              <a:cs typeface="Lucida Sans"/>
            </a:endParaRPr>
          </a:p>
          <a:p>
            <a:pPr eaLnBrk="1" hangingPunct="1"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Our goal: to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develop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and validate a reusable </a:t>
            </a:r>
            <a:r>
              <a:rPr lang="en-US" sz="2900" dirty="0" smtClean="0">
                <a:solidFill>
                  <a:schemeClr val="tx2"/>
                </a:solidFill>
                <a:latin typeface="Lucida Sans" charset="0"/>
                <a:ea typeface="Lucida Sans"/>
                <a:cs typeface="Lucida Sans"/>
              </a:rPr>
              <a:t>cyber</a:t>
            </a:r>
            <a:r>
              <a:rPr lang="en-US" sz="2900" dirty="0">
                <a:solidFill>
                  <a:schemeClr val="tx2"/>
                </a:solidFill>
                <a:latin typeface="Lucida Sans" charset="0"/>
                <a:ea typeface="Lucida Sans"/>
                <a:cs typeface="Lucida Sans"/>
              </a:rPr>
              <a:t>-physical systems framework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 for distributed structural monitoring and control based on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WSANs</a:t>
            </a:r>
            <a:endParaRPr lang="en-US" sz="2900" dirty="0">
              <a:latin typeface="Lucida Sans" charset="0"/>
              <a:ea typeface="Lucida Sans"/>
              <a:cs typeface="Lucida Sans"/>
            </a:endParaRP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1903433" y="16459203"/>
            <a:ext cx="100421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>
            <a:lvl1pPr marL="457200" indent="-4572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A cyber-physical simulator combining structural models and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wireless networking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simulation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Incorporate realistic structural models and wireless traces from a real-world bridge and building.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Integration of Simulink and a TinyOS simulator enables fast CPS development and simulations. </a:t>
            </a:r>
          </a:p>
          <a:p>
            <a:endParaRPr lang="en-US" sz="2900" dirty="0" smtClean="0">
              <a:latin typeface="Lucida Sans" charset="0"/>
              <a:ea typeface="Lucida Sans"/>
              <a:cs typeface="Lucida Sans"/>
            </a:endParaRPr>
          </a:p>
          <a:p>
            <a:pPr>
              <a:buFont typeface="Arial" charset="0"/>
              <a:buChar char="•"/>
            </a:pPr>
            <a:endParaRPr lang="en-US" sz="2900" dirty="0">
              <a:latin typeface="Lucida Sans" charset="0"/>
              <a:ea typeface="Lucida Sans"/>
              <a:cs typeface="Lucida Sans"/>
            </a:endParaRPr>
          </a:p>
        </p:txBody>
      </p:sp>
      <p:pic>
        <p:nvPicPr>
          <p:cNvPr id="2" name="Picture 1" descr="ENG1linepos(CMYK)SM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20116800"/>
            <a:ext cx="7827817" cy="11430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87203" y="11201402"/>
            <a:ext cx="9144001" cy="76942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0" rIns="91423" bIns="45710" anchor="ctr">
            <a:spAutoFit/>
          </a:bodyPr>
          <a:lstStyle>
            <a:defPPr>
              <a:defRPr lang="en-US"/>
            </a:defPPr>
            <a:lvl1pPr algn="ctr" eaLnBrk="1" hangingPunct="1">
              <a:defRPr sz="4400">
                <a:solidFill>
                  <a:schemeClr val="bg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37931725" indent="-37474525"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 smtClean="0">
                <a:ea typeface="Lucida Sans"/>
              </a:rPr>
              <a:t>Structural Control Simulator</a:t>
            </a:r>
            <a:endParaRPr lang="en-US" dirty="0">
              <a:ea typeface="Lucida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9639" y="11201403"/>
            <a:ext cx="9148763" cy="7772400"/>
            <a:chOff x="22855238" y="11201400"/>
            <a:chExt cx="9148762" cy="777240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0" y="11201400"/>
              <a:ext cx="9144000" cy="76944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defPPr>
                <a:defRPr lang="en-US"/>
              </a:defPPr>
              <a:lvl1pPr algn="ctr" eaLnBrk="1" hangingPunct="1">
                <a:defRPr sz="4400">
                  <a:solidFill>
                    <a:schemeClr val="bg1"/>
                  </a:solidFill>
                  <a:latin typeface="Lucida Sans" pitchFamily="34" charset="0"/>
                  <a:ea typeface="MS PGothic" pitchFamily="34" charset="-128"/>
                  <a:cs typeface="+mn-cs"/>
                </a:defRPr>
              </a:lvl1pPr>
              <a:lvl2pPr marL="37931725" indent="-37474525" eaLnBrk="0" hangingPunct="0"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eaLnBrk="0" hangingPunct="0"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eaLnBrk="0" hangingPunct="0"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eaLnBrk="0" hangingPunct="0"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r>
                <a:rPr lang="en-US" dirty="0" smtClean="0">
                  <a:ea typeface="Lucida Sans"/>
                </a:rPr>
                <a:t>Objectives</a:t>
              </a:r>
              <a:endParaRPr lang="en-US" dirty="0">
                <a:ea typeface="Lucida Sans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2855238" y="12344400"/>
              <a:ext cx="9144000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A </a:t>
              </a:r>
              <a:r>
                <a:rPr lang="en-US" sz="2900" dirty="0" smtClean="0">
                  <a:solidFill>
                    <a:schemeClr val="tx2"/>
                  </a:solidFill>
                  <a:latin typeface="Lucida Sans" charset="0"/>
                  <a:ea typeface="Lucida Sans"/>
                  <a:cs typeface="Lucida Sans"/>
                </a:rPr>
                <a:t>unified </a:t>
              </a:r>
              <a:r>
                <a:rPr lang="en-US" sz="2900" dirty="0">
                  <a:solidFill>
                    <a:schemeClr val="tx2"/>
                  </a:solidFill>
                  <a:latin typeface="Lucida Sans" charset="0"/>
                  <a:ea typeface="Lucida Sans"/>
                  <a:cs typeface="Lucida Sans"/>
                </a:rPr>
                <a:t>middleware architecture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 and abstractions for hierarchical distributed sensing and 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control</a:t>
              </a: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A </a:t>
              </a: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reusable </a:t>
              </a:r>
              <a:r>
                <a:rPr lang="en-US" sz="2900" dirty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middleware service </a:t>
              </a: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library</a:t>
              </a: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Customizable </a:t>
              </a:r>
              <a:r>
                <a:rPr lang="en-US" sz="2900" dirty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time synchronization and </a:t>
              </a: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synchronized </a:t>
              </a:r>
              <a:r>
                <a:rPr lang="en-US" sz="2900" dirty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sensing</a:t>
              </a:r>
              <a:r>
                <a:rPr lang="en-US" sz="2900" dirty="0">
                  <a:solidFill>
                    <a:srgbClr val="000000"/>
                  </a:solidFill>
                  <a:latin typeface="Lucida Sans" charset="0"/>
                  <a:ea typeface="Lucida Sans"/>
                  <a:cs typeface="Lucida Sans"/>
                </a:rPr>
                <a:t> routines</a:t>
              </a:r>
              <a:endParaRPr lang="en-US" sz="2900" dirty="0" smtClean="0">
                <a:solidFill>
                  <a:srgbClr val="000000"/>
                </a:solidFill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endParaRPr lang="en-US" sz="2900" dirty="0" smtClean="0"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A </a:t>
              </a: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holistic energy management scheme</a:t>
              </a:r>
              <a:endParaRPr lang="en-US" sz="2900" dirty="0" smtClean="0">
                <a:solidFill>
                  <a:srgbClr val="000000"/>
                </a:solidFill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endParaRPr lang="en-US" sz="2900" dirty="0">
                <a:solidFill>
                  <a:srgbClr val="000000"/>
                </a:solidFill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Dynamic sensor and actuator activation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 strategies</a:t>
              </a: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  <a:p>
              <a:pPr marL="514252" indent="-514252">
                <a:buClr>
                  <a:schemeClr val="tx1"/>
                </a:buClr>
                <a:buFont typeface="+mj-lt"/>
                <a:buAutoNum type="arabicPeriod"/>
              </a:pP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Deployment </a:t>
              </a:r>
              <a:r>
                <a:rPr lang="en-US" sz="2900" dirty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and empirical validation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 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in lab and on an in-service, multi-span bridge</a:t>
              </a: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4765" y="2743205"/>
            <a:ext cx="9144001" cy="76942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0" rIns="91423" bIns="45710" anchor="ctr">
            <a:spAutoFit/>
          </a:bodyPr>
          <a:lstStyle>
            <a:defPPr>
              <a:defRPr lang="en-US"/>
            </a:defPPr>
            <a:lvl1pPr algn="ctr" eaLnBrk="1" hangingPunct="1">
              <a:defRPr sz="4400">
                <a:solidFill>
                  <a:schemeClr val="bg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37931725" indent="-37474525"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 err="1">
                <a:ea typeface="Lucida Sans"/>
              </a:rPr>
              <a:t>Jindo</a:t>
            </a:r>
            <a:r>
              <a:rPr lang="en-US" dirty="0">
                <a:ea typeface="Lucida Sans"/>
              </a:rPr>
              <a:t> Bridge </a:t>
            </a:r>
            <a:r>
              <a:rPr lang="en-US" dirty="0" smtClean="0">
                <a:ea typeface="Lucida Sans"/>
              </a:rPr>
              <a:t>Monitoring</a:t>
            </a:r>
            <a:endParaRPr lang="en-US" dirty="0">
              <a:ea typeface="Lucida Sans"/>
            </a:endParaRPr>
          </a:p>
        </p:txBody>
      </p:sp>
      <p:sp>
        <p:nvSpPr>
          <p:cNvPr id="2063" name="TextBox 15"/>
          <p:cNvSpPr txBox="1">
            <a:spLocks noChangeArrowheads="1"/>
          </p:cNvSpPr>
          <p:nvPr/>
        </p:nvSpPr>
        <p:spPr bwMode="auto">
          <a:xfrm>
            <a:off x="22860003" y="7082385"/>
            <a:ext cx="9144001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>
            <a:lvl1pPr marL="457200" indent="-4572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900" dirty="0">
                <a:solidFill>
                  <a:schemeClr val="tx2"/>
                </a:solidFill>
                <a:latin typeface="Lucida Sans" charset="0"/>
                <a:ea typeface="Lucida Sans"/>
                <a:cs typeface="Lucida Sans"/>
              </a:rPr>
              <a:t>Field validation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of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wireless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sensor-based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monitoring of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a cable-stayed bridge in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Korea</a:t>
            </a:r>
          </a:p>
          <a:p>
            <a:pPr eaLnBrk="1" hangingPunct="1">
              <a:buFontTx/>
              <a:buChar char="•"/>
            </a:pPr>
            <a:endParaRPr lang="en-US" sz="2900" dirty="0">
              <a:latin typeface="Lucida Sans" charset="0"/>
              <a:ea typeface="Lucida Sans"/>
              <a:cs typeface="Lucida Sans"/>
            </a:endParaRPr>
          </a:p>
          <a:p>
            <a:pPr eaLnBrk="1" hangingPunct="1">
              <a:buFontTx/>
              <a:buChar char="•"/>
            </a:pPr>
            <a:r>
              <a:rPr lang="en-US" sz="2900" dirty="0">
                <a:solidFill>
                  <a:srgbClr val="1F497D"/>
                </a:solidFill>
                <a:latin typeface="Lucida Sans" charset="0"/>
                <a:ea typeface="Lucida Sans"/>
                <a:cs typeface="Lucida Sans"/>
              </a:rPr>
              <a:t>Long-term autonomous </a:t>
            </a:r>
            <a:r>
              <a:rPr lang="en-US" sz="2900" dirty="0" smtClean="0">
                <a:solidFill>
                  <a:srgbClr val="1F497D"/>
                </a:solidFill>
                <a:latin typeface="Lucida Sans" charset="0"/>
                <a:ea typeface="Lucida Sans"/>
                <a:cs typeface="Lucida Sans"/>
              </a:rPr>
              <a:t>monitoring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 using </a:t>
            </a:r>
            <a:r>
              <a:rPr lang="en-US" sz="2900" dirty="0">
                <a:latin typeface="Lucida Sans" charset="0"/>
                <a:ea typeface="Lucida Sans"/>
                <a:cs typeface="Lucida Sans"/>
              </a:rPr>
              <a:t>113 wireless smart </a:t>
            </a: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sensors</a:t>
            </a:r>
          </a:p>
          <a:p>
            <a:pPr eaLnBrk="1" hangingPunct="1">
              <a:buFontTx/>
              <a:buChar char="•"/>
            </a:pPr>
            <a:endParaRPr lang="en-US" sz="2900" dirty="0">
              <a:latin typeface="Lucida Sans" charset="0"/>
              <a:ea typeface="Lucida Sans"/>
              <a:cs typeface="Lucida Sans"/>
            </a:endParaRPr>
          </a:p>
          <a:p>
            <a:pPr eaLnBrk="1" hangingPunct="1">
              <a:buFontTx/>
              <a:buChar char="•"/>
            </a:pPr>
            <a:r>
              <a:rPr lang="en-US" sz="2900" dirty="0">
                <a:latin typeface="Lucida Sans" charset="0"/>
                <a:ea typeface="Lucida Sans"/>
                <a:cs typeface="Lucida Sans"/>
              </a:rPr>
              <a:t>Establishment of an </a:t>
            </a:r>
            <a:r>
              <a:rPr lang="en-US" sz="2900" dirty="0">
                <a:solidFill>
                  <a:srgbClr val="1F497D"/>
                </a:solidFill>
                <a:latin typeface="Lucida Sans" charset="0"/>
                <a:ea typeface="Lucida Sans"/>
                <a:cs typeface="Lucida Sans"/>
              </a:rPr>
              <a:t>international </a:t>
            </a:r>
            <a:r>
              <a:rPr lang="en-US" sz="2900" dirty="0" smtClean="0">
                <a:solidFill>
                  <a:srgbClr val="1F497D"/>
                </a:solidFill>
                <a:latin typeface="Lucida Sans" charset="0"/>
                <a:ea typeface="Lucida Sans"/>
                <a:cs typeface="Lucida Sans"/>
              </a:rPr>
              <a:t>testbed</a:t>
            </a:r>
            <a:endParaRPr lang="en-US" sz="2900" dirty="0">
              <a:solidFill>
                <a:srgbClr val="1F497D"/>
              </a:solidFill>
              <a:latin typeface="Lucida Sans" charset="0"/>
              <a:ea typeface="Lucida Sans"/>
              <a:cs typeface="Lucida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774402" y="3810602"/>
            <a:ext cx="7277332" cy="2904032"/>
            <a:chOff x="23760218" y="3861345"/>
            <a:chExt cx="7277333" cy="2904032"/>
          </a:xfrm>
        </p:grpSpPr>
        <p:grpSp>
          <p:nvGrpSpPr>
            <p:cNvPr id="26" name="Group 25"/>
            <p:cNvGrpSpPr/>
            <p:nvPr/>
          </p:nvGrpSpPr>
          <p:grpSpPr>
            <a:xfrm>
              <a:off x="25683983" y="3861345"/>
              <a:ext cx="5353568" cy="2904032"/>
              <a:chOff x="4572000" y="4308872"/>
              <a:chExt cx="4572000" cy="2480072"/>
            </a:xfrm>
          </p:grpSpPr>
          <p:pic>
            <p:nvPicPr>
              <p:cNvPr id="27" name="Picture 6" descr="Jin Do Bridg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47" b="8147"/>
              <a:stretch>
                <a:fillRect/>
              </a:stretch>
            </p:blipFill>
            <p:spPr bwMode="auto">
              <a:xfrm>
                <a:off x="4572000" y="4308872"/>
                <a:ext cx="4572000" cy="2480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98750" y="6134100"/>
                <a:ext cx="909099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8750" y="4419600"/>
                <a:ext cx="866731" cy="598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940" y="6131992"/>
                <a:ext cx="941615" cy="573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419600"/>
                <a:ext cx="950696" cy="598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7" name="그룹 31"/>
            <p:cNvGrpSpPr>
              <a:grpSpLocks/>
            </p:cNvGrpSpPr>
            <p:nvPr/>
          </p:nvGrpSpPr>
          <p:grpSpPr bwMode="auto">
            <a:xfrm>
              <a:off x="23760218" y="3861345"/>
              <a:ext cx="1828800" cy="2904032"/>
              <a:chOff x="7281240" y="3382804"/>
              <a:chExt cx="1986690" cy="3254326"/>
            </a:xfrm>
          </p:grpSpPr>
          <p:pic>
            <p:nvPicPr>
              <p:cNvPr id="68" name="Picture 2" descr="http://blogfiles1.naver.net/data41/2009/4/23/192/%C6%AE%B7%B9%BA%ED%B7%AF%BD%BA%B3%EB%C6%AE_%C7%D1%B1%B9%C1%F6%B5%B5_ccma0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6954" y="3382804"/>
                <a:ext cx="1735641" cy="32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타원 18"/>
              <p:cNvSpPr/>
              <p:nvPr/>
            </p:nvSpPr>
            <p:spPr>
              <a:xfrm>
                <a:off x="7937117" y="4714929"/>
                <a:ext cx="136575" cy="1587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  <a:defRPr/>
                </a:pPr>
                <a:endParaRPr lang="ko-KR" altLang="en-US" sz="1000" dirty="0">
                  <a:solidFill>
                    <a:srgbClr val="FFFFFF"/>
                  </a:solidFill>
                  <a:latin typeface="Lucida Sans"/>
                  <a:ea typeface="Lucida Sans"/>
                </a:endParaRPr>
              </a:p>
            </p:txBody>
          </p:sp>
          <p:sp>
            <p:nvSpPr>
              <p:cNvPr id="70" name="TextBox 19"/>
              <p:cNvSpPr txBox="1">
                <a:spLocks noChangeArrowheads="1"/>
              </p:cNvSpPr>
              <p:nvPr/>
            </p:nvSpPr>
            <p:spPr bwMode="auto">
              <a:xfrm>
                <a:off x="7495629" y="4446646"/>
                <a:ext cx="1772301" cy="27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ko-KR" sz="1000" b="0" dirty="0" err="1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Daejeon</a:t>
                </a:r>
                <a:r>
                  <a:rPr lang="en-US" altLang="ko-KR" sz="1000" b="0" dirty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 (KAIST)</a:t>
                </a:r>
                <a:endParaRPr lang="ko-KR" altLang="en-US" sz="1000" b="0" dirty="0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</a:endParaRPr>
              </a:p>
            </p:txBody>
          </p:sp>
          <p:sp>
            <p:nvSpPr>
              <p:cNvPr id="71" name="타원 20"/>
              <p:cNvSpPr/>
              <p:nvPr/>
            </p:nvSpPr>
            <p:spPr>
              <a:xfrm>
                <a:off x="7740195" y="4000565"/>
                <a:ext cx="136575" cy="158748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  <a:defRPr/>
                </a:pPr>
                <a:endParaRPr lang="ko-KR" altLang="en-US" sz="1000" dirty="0">
                  <a:solidFill>
                    <a:srgbClr val="FFFFFF"/>
                  </a:solidFill>
                  <a:latin typeface="Lucida Sans"/>
                  <a:ea typeface="Lucida Sans"/>
                </a:endParaRPr>
              </a:p>
            </p:txBody>
          </p:sp>
          <p:sp>
            <p:nvSpPr>
              <p:cNvPr id="72" name="TextBox 21"/>
              <p:cNvSpPr txBox="1">
                <a:spLocks noChangeArrowheads="1"/>
              </p:cNvSpPr>
              <p:nvPr/>
            </p:nvSpPr>
            <p:spPr bwMode="auto">
              <a:xfrm>
                <a:off x="7492453" y="3717994"/>
                <a:ext cx="946497" cy="27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ko-KR" sz="1000" b="0" dirty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Seoul</a:t>
                </a:r>
                <a:endParaRPr lang="ko-KR" altLang="en-US" sz="1000" b="0" dirty="0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</a:endParaRPr>
              </a:p>
            </p:txBody>
          </p:sp>
          <p:sp>
            <p:nvSpPr>
              <p:cNvPr id="73" name="자유형 24"/>
              <p:cNvSpPr/>
              <p:nvPr/>
            </p:nvSpPr>
            <p:spPr>
              <a:xfrm>
                <a:off x="7387641" y="5862675"/>
                <a:ext cx="142927" cy="128585"/>
              </a:xfrm>
              <a:custGeom>
                <a:avLst/>
                <a:gdLst>
                  <a:gd name="connsiteX0" fmla="*/ 66675 w 142875"/>
                  <a:gd name="connsiteY0" fmla="*/ 4233 h 128058"/>
                  <a:gd name="connsiteX1" fmla="*/ 28575 w 142875"/>
                  <a:gd name="connsiteY1" fmla="*/ 42333 h 128058"/>
                  <a:gd name="connsiteX2" fmla="*/ 9525 w 142875"/>
                  <a:gd name="connsiteY2" fmla="*/ 61383 h 128058"/>
                  <a:gd name="connsiteX3" fmla="*/ 0 w 142875"/>
                  <a:gd name="connsiteY3" fmla="*/ 70908 h 128058"/>
                  <a:gd name="connsiteX4" fmla="*/ 9525 w 142875"/>
                  <a:gd name="connsiteY4" fmla="*/ 118533 h 128058"/>
                  <a:gd name="connsiteX5" fmla="*/ 19050 w 142875"/>
                  <a:gd name="connsiteY5" fmla="*/ 128058 h 128058"/>
                  <a:gd name="connsiteX6" fmla="*/ 104775 w 142875"/>
                  <a:gd name="connsiteY6" fmla="*/ 118533 h 128058"/>
                  <a:gd name="connsiteX7" fmla="*/ 123825 w 142875"/>
                  <a:gd name="connsiteY7" fmla="*/ 99483 h 128058"/>
                  <a:gd name="connsiteX8" fmla="*/ 142875 w 142875"/>
                  <a:gd name="connsiteY8" fmla="*/ 70908 h 128058"/>
                  <a:gd name="connsiteX9" fmla="*/ 133350 w 142875"/>
                  <a:gd name="connsiteY9" fmla="*/ 42333 h 128058"/>
                  <a:gd name="connsiteX10" fmla="*/ 104775 w 142875"/>
                  <a:gd name="connsiteY10" fmla="*/ 13758 h 128058"/>
                  <a:gd name="connsiteX11" fmla="*/ 95250 w 142875"/>
                  <a:gd name="connsiteY11" fmla="*/ 4233 h 128058"/>
                  <a:gd name="connsiteX12" fmla="*/ 66675 w 142875"/>
                  <a:gd name="connsiteY12" fmla="*/ 4233 h 1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128058">
                    <a:moveTo>
                      <a:pt x="66675" y="4233"/>
                    </a:moveTo>
                    <a:cubicBezTo>
                      <a:pt x="15875" y="21166"/>
                      <a:pt x="53975" y="0"/>
                      <a:pt x="28575" y="42333"/>
                    </a:cubicBezTo>
                    <a:cubicBezTo>
                      <a:pt x="23955" y="50034"/>
                      <a:pt x="15875" y="55033"/>
                      <a:pt x="9525" y="61383"/>
                    </a:cubicBezTo>
                    <a:lnTo>
                      <a:pt x="0" y="70908"/>
                    </a:lnTo>
                    <a:cubicBezTo>
                      <a:pt x="3175" y="86783"/>
                      <a:pt x="4405" y="103174"/>
                      <a:pt x="9525" y="118533"/>
                    </a:cubicBezTo>
                    <a:cubicBezTo>
                      <a:pt x="10945" y="122793"/>
                      <a:pt x="14560" y="128058"/>
                      <a:pt x="19050" y="128058"/>
                    </a:cubicBezTo>
                    <a:cubicBezTo>
                      <a:pt x="47801" y="128058"/>
                      <a:pt x="76200" y="121708"/>
                      <a:pt x="104775" y="118533"/>
                    </a:cubicBezTo>
                    <a:cubicBezTo>
                      <a:pt x="111125" y="112183"/>
                      <a:pt x="119809" y="107515"/>
                      <a:pt x="123825" y="99483"/>
                    </a:cubicBezTo>
                    <a:cubicBezTo>
                      <a:pt x="135358" y="76417"/>
                      <a:pt x="128330" y="85453"/>
                      <a:pt x="142875" y="70908"/>
                    </a:cubicBezTo>
                    <a:cubicBezTo>
                      <a:pt x="139700" y="61383"/>
                      <a:pt x="138516" y="50942"/>
                      <a:pt x="133350" y="42333"/>
                    </a:cubicBezTo>
                    <a:lnTo>
                      <a:pt x="104775" y="13758"/>
                    </a:lnTo>
                    <a:cubicBezTo>
                      <a:pt x="101600" y="10583"/>
                      <a:pt x="99740" y="4233"/>
                      <a:pt x="95250" y="4233"/>
                    </a:cubicBezTo>
                    <a:lnTo>
                      <a:pt x="66675" y="4233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  <a:defRPr/>
                </a:pPr>
                <a:endParaRPr lang="ko-KR" altLang="en-US" sz="1000" dirty="0">
                  <a:solidFill>
                    <a:srgbClr val="FFFFFF"/>
                  </a:solidFill>
                  <a:latin typeface="Lucida Sans"/>
                  <a:ea typeface="Lucida Sans"/>
                </a:endParaRPr>
              </a:p>
            </p:txBody>
          </p:sp>
          <p:sp>
            <p:nvSpPr>
              <p:cNvPr id="74" name="TextBox 25"/>
              <p:cNvSpPr txBox="1">
                <a:spLocks noChangeArrowheads="1"/>
              </p:cNvSpPr>
              <p:nvPr/>
            </p:nvSpPr>
            <p:spPr bwMode="auto">
              <a:xfrm>
                <a:off x="7281240" y="5940458"/>
                <a:ext cx="923533" cy="27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ko-KR" sz="1000" b="0" dirty="0" err="1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Jindo</a:t>
                </a:r>
                <a:endParaRPr lang="ko-KR" altLang="en-US" sz="1000" b="0" dirty="0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</a:endParaRPr>
              </a:p>
            </p:txBody>
          </p:sp>
          <p:cxnSp>
            <p:nvCxnSpPr>
              <p:cNvPr id="75" name="직선 화살표 연결선 27"/>
              <p:cNvCxnSpPr/>
              <p:nvPr/>
            </p:nvCxnSpPr>
            <p:spPr>
              <a:xfrm rot="5400000">
                <a:off x="7499670" y="5509395"/>
                <a:ext cx="361945" cy="3446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>
                <a:spLocks noChangeArrowheads="1"/>
              </p:cNvSpPr>
              <p:nvPr/>
            </p:nvSpPr>
            <p:spPr bwMode="auto">
              <a:xfrm>
                <a:off x="7805308" y="5346746"/>
                <a:ext cx="1267286" cy="27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ko-KR" sz="1000" dirty="0" err="1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Jindo</a:t>
                </a:r>
                <a:r>
                  <a:rPr lang="en-US" altLang="ko-KR" sz="1000" dirty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 </a:t>
                </a:r>
                <a:r>
                  <a:rPr lang="en-US" altLang="ko-KR" sz="1000" dirty="0" smtClean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rPr>
                  <a:t>Bridge</a:t>
                </a:r>
                <a:endParaRPr lang="ko-KR" altLang="en-US" sz="1000" dirty="0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2860003" y="11201402"/>
            <a:ext cx="9144001" cy="7772401"/>
            <a:chOff x="22855238" y="2971800"/>
            <a:chExt cx="9144000" cy="7772400"/>
          </a:xfrm>
        </p:grpSpPr>
        <p:sp>
          <p:nvSpPr>
            <p:cNvPr id="28" name="TextBox 27"/>
            <p:cNvSpPr txBox="1"/>
            <p:nvPr/>
          </p:nvSpPr>
          <p:spPr>
            <a:xfrm>
              <a:off x="22855238" y="2971800"/>
              <a:ext cx="9144000" cy="754053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lvl1pPr eaLnBrk="0" hangingPunct="0"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4300" dirty="0" smtClean="0">
                  <a:solidFill>
                    <a:schemeClr val="bg1"/>
                  </a:solidFill>
                  <a:latin typeface="Lucida Sans" pitchFamily="34" charset="0"/>
                  <a:ea typeface="Lucida Sans"/>
                </a:rPr>
                <a:t>Monitoring Services </a:t>
              </a:r>
              <a:r>
                <a:rPr lang="en-US" sz="4300" dirty="0" err="1" smtClean="0">
                  <a:solidFill>
                    <a:schemeClr val="bg1"/>
                  </a:solidFill>
                  <a:latin typeface="Lucida Sans" pitchFamily="34" charset="0"/>
                  <a:ea typeface="Lucida Sans"/>
                </a:rPr>
                <a:t>Toolsuite</a:t>
              </a:r>
              <a:endParaRPr lang="en-US" sz="4300" dirty="0" smtClean="0">
                <a:solidFill>
                  <a:schemeClr val="bg1"/>
                </a:solidFill>
                <a:latin typeface="Lucida Sans" pitchFamily="34" charset="0"/>
                <a:ea typeface="Lucida Sans"/>
              </a:endParaRPr>
            </a:p>
          </p:txBody>
        </p:sp>
        <p:sp>
          <p:nvSpPr>
            <p:cNvPr id="2061" name="TextBox 15"/>
            <p:cNvSpPr txBox="1">
              <a:spLocks noChangeArrowheads="1"/>
            </p:cNvSpPr>
            <p:nvPr/>
          </p:nvSpPr>
          <p:spPr bwMode="auto">
            <a:xfrm>
              <a:off x="22855238" y="4094162"/>
              <a:ext cx="9144000" cy="665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defTabSz="1566863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Modular, </a:t>
              </a:r>
              <a:r>
                <a:rPr lang="en-US" sz="2900" dirty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service-</a:t>
              </a: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oriented</a:t>
              </a:r>
              <a:b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</a:b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software 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library 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for</a:t>
              </a:r>
              <a:br>
                <a:rPr lang="en-US" sz="2900" dirty="0" smtClean="0">
                  <a:latin typeface="Lucida Sans" charset="0"/>
                  <a:ea typeface="Lucida Sans"/>
                  <a:cs typeface="Lucida Sans"/>
                </a:rPr>
              </a:b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assembling scalable</a:t>
              </a:r>
              <a:br>
                <a:rPr lang="en-US" sz="2900" dirty="0" smtClean="0">
                  <a:latin typeface="Lucida Sans" charset="0"/>
                  <a:ea typeface="Lucida Sans"/>
                  <a:cs typeface="Lucida Sans"/>
                </a:rPr>
              </a:b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monitoring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 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applications</a:t>
              </a:r>
            </a:p>
            <a:p>
              <a:pPr eaLnBrk="1" hangingPunct="1">
                <a:buFontTx/>
                <a:buChar char="•"/>
              </a:pP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  <a:p>
              <a:pPr eaLnBrk="1" hangingPunct="1">
                <a:buFontTx/>
                <a:buChar char="•"/>
              </a:pPr>
              <a:r>
                <a:rPr lang="en-US" sz="2900" dirty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Core s</a:t>
              </a:r>
              <a:r>
                <a:rPr lang="en-US" sz="2900" dirty="0" smtClean="0">
                  <a:solidFill>
                    <a:srgbClr val="1F497D"/>
                  </a:solidFill>
                  <a:latin typeface="Lucida Sans" charset="0"/>
                  <a:ea typeface="Lucida Sans"/>
                  <a:cs typeface="Lucida Sans"/>
                </a:rPr>
                <a:t>ervices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: universal</a:t>
              </a:r>
              <a:br>
                <a:rPr lang="en-US" sz="2900" dirty="0" smtClean="0">
                  <a:latin typeface="Lucida Sans" charset="0"/>
                  <a:ea typeface="Lucida Sans"/>
                  <a:cs typeface="Lucida Sans"/>
                </a:rPr>
              </a:b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sensing, time synchronization, reliable communication, multi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-hop 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routing, power management, 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n</a:t>
              </a: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umerical library</a:t>
              </a:r>
            </a:p>
            <a:p>
              <a:pPr eaLnBrk="1" hangingPunct="1">
                <a:buFontTx/>
                <a:buChar char="•"/>
              </a:pPr>
              <a:endParaRPr lang="en-US" sz="2900" dirty="0">
                <a:latin typeface="Lucida Sans" charset="0"/>
                <a:ea typeface="Lucida Sans"/>
                <a:cs typeface="Lucida Sans"/>
              </a:endParaRPr>
            </a:p>
            <a:p>
              <a:pPr eaLnBrk="1" hangingPunct="1">
                <a:buFontTx/>
                <a:buChar char="•"/>
              </a:pPr>
              <a:r>
                <a:rPr lang="en-US" sz="2900" dirty="0" smtClean="0">
                  <a:latin typeface="Lucida Sans" charset="0"/>
                  <a:ea typeface="Lucida Sans"/>
                  <a:cs typeface="Lucida Sans"/>
                </a:rPr>
                <a:t>Used </a:t>
              </a:r>
              <a:r>
                <a:rPr lang="en-US" sz="2900" dirty="0">
                  <a:latin typeface="Lucida Sans" charset="0"/>
                  <a:ea typeface="Lucida Sans"/>
                  <a:cs typeface="Lucida Sans"/>
                </a:rPr>
                <a:t>by 75 groups in 15 countries</a:t>
              </a: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8891" y="4094162"/>
              <a:ext cx="3480347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3105368" y="9195661"/>
              <a:ext cx="8686800" cy="1415772"/>
              <a:chOff x="1295400" y="9389983"/>
              <a:chExt cx="8686800" cy="1415772"/>
            </a:xfrm>
          </p:grpSpPr>
          <p:sp>
            <p:nvSpPr>
              <p:cNvPr id="78" name="Content Placeholder 3"/>
              <p:cNvSpPr txBox="1">
                <a:spLocks/>
              </p:cNvSpPr>
              <p:nvPr/>
            </p:nvSpPr>
            <p:spPr>
              <a:xfrm>
                <a:off x="1295400" y="9389983"/>
                <a:ext cx="8686800" cy="1415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vert="horz" wrap="square" lIns="91440" tIns="91440" rIns="1828800" bIns="9144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66" indent="0" algn="just">
                  <a:buNone/>
                </a:pPr>
                <a:r>
                  <a:rPr lang="en-US" sz="2000" dirty="0" smtClean="0">
                    <a:latin typeface="Lucida Sans"/>
                    <a:cs typeface="Lucida Sans"/>
                  </a:rPr>
                  <a:t>“Dubbed the </a:t>
                </a:r>
                <a:r>
                  <a:rPr lang="en-US" sz="2000" dirty="0" smtClean="0">
                    <a:solidFill>
                      <a:srgbClr val="1F497D"/>
                    </a:solidFill>
                    <a:latin typeface="Lucida Sans"/>
                    <a:cs typeface="Lucida Sans"/>
                  </a:rPr>
                  <a:t>Illinois Structural Health Monitoring Project</a:t>
                </a:r>
                <a:r>
                  <a:rPr lang="en-US" sz="2000" dirty="0" smtClean="0">
                    <a:latin typeface="Lucida Sans"/>
                    <a:cs typeface="Lucida Sans"/>
                  </a:rPr>
                  <a:t>, the sensor network was designed to create a reliable alternative to traditional structure inspection techniques, which can be expensive and unreliable.”</a:t>
                </a: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8242433" y="9804212"/>
                <a:ext cx="1718237" cy="525758"/>
                <a:chOff x="2084025" y="0"/>
                <a:chExt cx="4125992" cy="1188721"/>
              </a:xfrm>
            </p:grpSpPr>
            <p:pic>
              <p:nvPicPr>
                <p:cNvPr id="80" name="Picture 12" descr="http://www.digitalpulp.com/img/logo.rw.cacm.150.gif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217" y="0"/>
                  <a:ext cx="2971800" cy="11887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10" descr="http://www.informatik.kit.edu/img/ranking_acm_logo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4025" y="0"/>
                  <a:ext cx="1315126" cy="11887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06" name="Group 105"/>
          <p:cNvGrpSpPr/>
          <p:nvPr/>
        </p:nvGrpSpPr>
        <p:grpSpPr>
          <a:xfrm>
            <a:off x="11781817" y="12046434"/>
            <a:ext cx="9126061" cy="4229594"/>
            <a:chOff x="11781818" y="12081115"/>
            <a:chExt cx="9126061" cy="4229593"/>
          </a:xfrm>
        </p:grpSpPr>
        <p:grpSp>
          <p:nvGrpSpPr>
            <p:cNvPr id="116" name="Group 115"/>
            <p:cNvGrpSpPr/>
            <p:nvPr/>
          </p:nvGrpSpPr>
          <p:grpSpPr>
            <a:xfrm>
              <a:off x="15237685" y="12081115"/>
              <a:ext cx="2443031" cy="1375508"/>
              <a:chOff x="914400" y="16762230"/>
              <a:chExt cx="2443031" cy="1375508"/>
            </a:xfrm>
          </p:grpSpPr>
          <p:pic>
            <p:nvPicPr>
              <p:cNvPr id="117" name="图片 78" descr="response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14400" y="16762230"/>
                <a:ext cx="2443031" cy="1132999"/>
              </a:xfrm>
              <a:prstGeom prst="rect">
                <a:avLst/>
              </a:prstGeom>
            </p:spPr>
          </p:pic>
          <p:sp>
            <p:nvSpPr>
              <p:cNvPr id="118" name="Rectangle 117"/>
              <p:cNvSpPr/>
              <p:nvPr/>
            </p:nvSpPr>
            <p:spPr>
              <a:xfrm>
                <a:off x="930221" y="17799184"/>
                <a:ext cx="21639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Structural Response</a:t>
                </a:r>
                <a:endParaRPr lang="en-US" sz="1600" dirty="0">
                  <a:latin typeface="Lucida Sans"/>
                  <a:ea typeface="Lucida Sans"/>
                  <a:cs typeface="Lucida Sans"/>
                </a:endParaRPr>
              </a:p>
            </p:txBody>
          </p:sp>
        </p:grpSp>
        <p:cxnSp>
          <p:nvCxnSpPr>
            <p:cNvPr id="62" name="肘形连接符 121"/>
            <p:cNvCxnSpPr>
              <a:stCxn id="88" idx="1"/>
              <a:endCxn id="2071" idx="2"/>
            </p:cNvCxnSpPr>
            <p:nvPr/>
          </p:nvCxnSpPr>
          <p:spPr>
            <a:xfrm rot="10800000">
              <a:off x="12932134" y="15336226"/>
              <a:ext cx="2305549" cy="165474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肘形连接符 132"/>
            <p:cNvCxnSpPr>
              <a:stCxn id="59" idx="2"/>
              <a:endCxn id="88" idx="3"/>
            </p:cNvCxnSpPr>
            <p:nvPr/>
          </p:nvCxnSpPr>
          <p:spPr>
            <a:xfrm rot="5400000">
              <a:off x="18640366" y="14147973"/>
              <a:ext cx="394074" cy="231338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6" name="Group 2075"/>
            <p:cNvGrpSpPr/>
            <p:nvPr/>
          </p:nvGrpSpPr>
          <p:grpSpPr>
            <a:xfrm>
              <a:off x="19011707" y="12967105"/>
              <a:ext cx="1896172" cy="2140521"/>
              <a:chOff x="5517510" y="13487400"/>
              <a:chExt cx="1896172" cy="2140521"/>
            </a:xfrm>
          </p:grpSpPr>
          <p:pic>
            <p:nvPicPr>
              <p:cNvPr id="59" name="图片 93" descr="cluster_tree.JP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745016" y="14190921"/>
                <a:ext cx="1509759" cy="14370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517510" y="13487400"/>
                <a:ext cx="1896172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Wireless Network</a:t>
                </a:r>
              </a:p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Simulator</a:t>
                </a:r>
                <a:endParaRPr lang="en-US" sz="1600" dirty="0">
                  <a:latin typeface="Lucida Sans"/>
                  <a:ea typeface="Lucida Sans"/>
                  <a:cs typeface="Lucida Sans"/>
                </a:endParaRPr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11890602" y="12713476"/>
              <a:ext cx="18194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Lucida Sans"/>
                  <a:ea typeface="Lucida Sans"/>
                  <a:cs typeface="Lucida Sans"/>
                </a:rPr>
                <a:t>Structural Model</a:t>
              </a:r>
              <a:endParaRPr lang="en-US" sz="1600" dirty="0">
                <a:latin typeface="Lucida Sans"/>
                <a:ea typeface="Lucida Sans"/>
                <a:cs typeface="Lucida Sans"/>
              </a:endParaRPr>
            </a:p>
          </p:txBody>
        </p:sp>
        <p:cxnSp>
          <p:nvCxnSpPr>
            <p:cNvPr id="119" name="肘形连接符 132"/>
            <p:cNvCxnSpPr>
              <a:stCxn id="98" idx="0"/>
              <a:endCxn id="117" idx="1"/>
            </p:cNvCxnSpPr>
            <p:nvPr/>
          </p:nvCxnSpPr>
          <p:spPr>
            <a:xfrm rot="5400000" flipH="1" flipV="1">
              <a:off x="13986070" y="11461862"/>
              <a:ext cx="65861" cy="243736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肘形连接符 132"/>
            <p:cNvCxnSpPr>
              <a:stCxn id="117" idx="3"/>
              <a:endCxn id="17" idx="0"/>
            </p:cNvCxnSpPr>
            <p:nvPr/>
          </p:nvCxnSpPr>
          <p:spPr>
            <a:xfrm>
              <a:off x="17680716" y="12647615"/>
              <a:ext cx="2279077" cy="31949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14771892" y="14935200"/>
              <a:ext cx="3020178" cy="1375508"/>
              <a:chOff x="448610" y="16762230"/>
              <a:chExt cx="3020178" cy="1375508"/>
            </a:xfrm>
          </p:grpSpPr>
          <p:pic>
            <p:nvPicPr>
              <p:cNvPr id="88" name="图片 78" descr="response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14400" y="16762230"/>
                <a:ext cx="2443031" cy="1132999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>
              <a:xfrm>
                <a:off x="448610" y="17799184"/>
                <a:ext cx="30201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Delayed Structural Response</a:t>
                </a:r>
                <a:endParaRPr lang="en-US" sz="1600" dirty="0">
                  <a:latin typeface="Lucida Sans"/>
                  <a:ea typeface="Lucida Sans"/>
                  <a:cs typeface="Lucida San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1781818" y="14548635"/>
              <a:ext cx="2179015" cy="787591"/>
              <a:chOff x="1061200" y="14914977"/>
              <a:chExt cx="2179015" cy="793941"/>
            </a:xfrm>
          </p:grpSpPr>
          <p:sp>
            <p:nvSpPr>
              <p:cNvPr id="2071" name="TextBox 2070"/>
              <p:cNvSpPr txBox="1"/>
              <p:nvPr/>
            </p:nvSpPr>
            <p:spPr>
              <a:xfrm>
                <a:off x="1182815" y="15308808"/>
                <a:ext cx="20574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tIns="9144" bIns="9144" rtlCol="0" anchor="ctr" anchorCtr="1">
                <a:noAutofit/>
              </a:bodyPr>
              <a:lstStyle/>
              <a:p>
                <a:pPr algn="ctr"/>
                <a:r>
                  <a:rPr lang="en-US" sz="1000" dirty="0">
                    <a:latin typeface="Lucida Sans"/>
                    <a:ea typeface="Lucida Sans"/>
                    <a:cs typeface="Lucida Sans"/>
                  </a:rPr>
                  <a:t>y(n)=</a:t>
                </a:r>
                <a:r>
                  <a:rPr lang="en-US" sz="1000" dirty="0" err="1">
                    <a:latin typeface="Lucida Sans"/>
                    <a:ea typeface="Lucida Sans"/>
                    <a:cs typeface="Lucida Sans"/>
                  </a:rPr>
                  <a:t>Cx</a:t>
                </a:r>
                <a:r>
                  <a:rPr lang="en-US" sz="1000" dirty="0">
                    <a:latin typeface="Lucida Sans"/>
                    <a:ea typeface="Lucida Sans"/>
                    <a:cs typeface="Lucida Sans"/>
                  </a:rPr>
                  <a:t>(n)+Du(n)</a:t>
                </a:r>
              </a:p>
              <a:p>
                <a:pPr algn="ctr"/>
                <a:r>
                  <a:rPr lang="en-US" sz="1000" dirty="0">
                    <a:latin typeface="Lucida Sans"/>
                    <a:ea typeface="Lucida Sans"/>
                    <a:cs typeface="Lucida Sans"/>
                  </a:rPr>
                  <a:t>x(n+1)=Ax(n)+Bu(n)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061200" y="14914977"/>
                <a:ext cx="2060580" cy="434361"/>
              </a:xfrm>
              <a:prstGeom prst="rect">
                <a:avLst/>
              </a:prstGeom>
            </p:spPr>
            <p:txBody>
              <a:bodyPr wrap="none" lIns="91440" tIns="91440" rIns="91440" bIns="91440">
                <a:spAutoFit/>
              </a:bodyPr>
              <a:lstStyle/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Discrete Controller</a:t>
                </a:r>
                <a:endParaRPr lang="en-US" sz="1600" dirty="0">
                  <a:latin typeface="Lucida Sans"/>
                  <a:ea typeface="Lucida Sans"/>
                  <a:cs typeface="Lucida Sans"/>
                </a:endParaRPr>
              </a:p>
            </p:txBody>
          </p:sp>
        </p:grpSp>
        <p:cxnSp>
          <p:nvCxnSpPr>
            <p:cNvPr id="99" name="肘形连接符 132"/>
            <p:cNvCxnSpPr/>
            <p:nvPr/>
          </p:nvCxnSpPr>
          <p:spPr>
            <a:xfrm rot="16200000" flipV="1">
              <a:off x="12758535" y="14399416"/>
              <a:ext cx="347198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14173200" y="13736025"/>
              <a:ext cx="1481123" cy="1265933"/>
              <a:chOff x="3445692" y="13654458"/>
              <a:chExt cx="1481123" cy="1265933"/>
            </a:xfrm>
          </p:grpSpPr>
          <p:pic>
            <p:nvPicPr>
              <p:cNvPr id="101" name="图片 28" descr="fararpts_p.jp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445692" y="13988812"/>
                <a:ext cx="1481123" cy="931579"/>
              </a:xfrm>
              <a:prstGeom prst="rect">
                <a:avLst/>
              </a:prstGeom>
            </p:spPr>
          </p:pic>
          <p:sp>
            <p:nvSpPr>
              <p:cNvPr id="107" name="Rectangle 106"/>
              <p:cNvSpPr/>
              <p:nvPr/>
            </p:nvSpPr>
            <p:spPr>
              <a:xfrm>
                <a:off x="3465837" y="13654458"/>
                <a:ext cx="130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Earthquake</a:t>
                </a:r>
                <a:endParaRPr lang="en-US" sz="1600" dirty="0">
                  <a:latin typeface="Lucida Sans"/>
                  <a:ea typeface="Lucida Sans"/>
                  <a:cs typeface="Lucida Sans"/>
                </a:endParaRPr>
              </a:p>
            </p:txBody>
          </p:sp>
        </p:grpSp>
        <p:cxnSp>
          <p:nvCxnSpPr>
            <p:cNvPr id="114" name="肘形连接符 132"/>
            <p:cNvCxnSpPr>
              <a:stCxn id="107" idx="0"/>
              <a:endCxn id="149" idx="3"/>
            </p:cNvCxnSpPr>
            <p:nvPr/>
          </p:nvCxnSpPr>
          <p:spPr>
            <a:xfrm rot="16200000" flipV="1">
              <a:off x="14271686" y="13163736"/>
              <a:ext cx="102149" cy="104242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16920868" y="13670625"/>
              <a:ext cx="1716536" cy="1185057"/>
              <a:chOff x="6106884" y="13875103"/>
              <a:chExt cx="1716536" cy="1185057"/>
            </a:xfrm>
          </p:grpSpPr>
          <p:pic>
            <p:nvPicPr>
              <p:cNvPr id="134" name="图片 111" descr="enviro4.gif"/>
              <p:cNvPicPr>
                <a:picLocks noChangeAspect="1"/>
              </p:cNvPicPr>
              <p:nvPr/>
            </p:nvPicPr>
            <p:blipFill rotWithShape="1">
              <a:blip r:embed="rId18"/>
              <a:srcRect l="9629" t="16858" r="4044" b="7746"/>
              <a:stretch/>
            </p:blipFill>
            <p:spPr>
              <a:xfrm>
                <a:off x="6459231" y="14278953"/>
                <a:ext cx="1203325" cy="781207"/>
              </a:xfrm>
              <a:prstGeom prst="rect">
                <a:avLst/>
              </a:prstGeom>
            </p:spPr>
          </p:pic>
          <p:sp>
            <p:nvSpPr>
              <p:cNvPr id="136" name="Rectangle 135"/>
              <p:cNvSpPr/>
              <p:nvPr/>
            </p:nvSpPr>
            <p:spPr>
              <a:xfrm>
                <a:off x="6106884" y="13875103"/>
                <a:ext cx="17165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latin typeface="Lucida Sans"/>
                    <a:ea typeface="Lucida Sans"/>
                    <a:cs typeface="Lucida Sans"/>
                  </a:rPr>
                  <a:t>Wireless Traces</a:t>
                </a:r>
                <a:endParaRPr lang="en-US" sz="1600" dirty="0">
                  <a:latin typeface="Lucida Sans"/>
                  <a:ea typeface="Lucida Sans"/>
                  <a:cs typeface="Lucida Sans"/>
                </a:endParaRPr>
              </a:p>
            </p:txBody>
          </p:sp>
        </p:grpSp>
        <p:cxnSp>
          <p:nvCxnSpPr>
            <p:cNvPr id="137" name="肘形连接符 132"/>
            <p:cNvCxnSpPr>
              <a:stCxn id="136" idx="0"/>
              <a:endCxn id="17" idx="1"/>
            </p:cNvCxnSpPr>
            <p:nvPr/>
          </p:nvCxnSpPr>
          <p:spPr>
            <a:xfrm rot="5400000" flipH="1" flipV="1">
              <a:off x="18189855" y="12848774"/>
              <a:ext cx="411132" cy="1232571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2003433" y="13041935"/>
              <a:ext cx="1798112" cy="1183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3" name="TextBox 82"/>
          <p:cNvSpPr txBox="1"/>
          <p:nvPr/>
        </p:nvSpPr>
        <p:spPr>
          <a:xfrm>
            <a:off x="11887203" y="2743205"/>
            <a:ext cx="9144001" cy="76942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0" rIns="91423" bIns="45710" anchor="ctr">
            <a:spAutoFit/>
          </a:bodyPr>
          <a:lstStyle>
            <a:defPPr>
              <a:defRPr lang="en-US"/>
            </a:defPPr>
            <a:lvl1pPr algn="ctr" eaLnBrk="1" hangingPunct="1">
              <a:defRPr sz="4400">
                <a:solidFill>
                  <a:schemeClr val="bg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37931725" indent="-37474525"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eaLnBrk="0" hangingPunct="0"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 smtClean="0">
                <a:ea typeface="Lucida Sans"/>
              </a:rPr>
              <a:t>Full Scale Truss Experiment</a:t>
            </a:r>
            <a:endParaRPr lang="en-US" dirty="0">
              <a:ea typeface="Lucida Sans"/>
            </a:endParaRPr>
          </a:p>
        </p:txBody>
      </p:sp>
      <p:sp>
        <p:nvSpPr>
          <p:cNvPr id="84" name="TextBox 15"/>
          <p:cNvSpPr txBox="1">
            <a:spLocks noChangeArrowheads="1"/>
          </p:cNvSpPr>
          <p:nvPr/>
        </p:nvSpPr>
        <p:spPr bwMode="auto">
          <a:xfrm>
            <a:off x="11882438" y="7082384"/>
            <a:ext cx="10063162" cy="414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>
            <a:lvl1pPr marL="457200" indent="-4572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Distributed, multi-level damage detection system deployed on a full scale truss at Purdue.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Damage detection results matched actual damage locations.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Established evaluation criteria for control stability.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900" dirty="0" smtClean="0">
                <a:latin typeface="Lucida Sans" charset="0"/>
                <a:ea typeface="Lucida Sans"/>
                <a:cs typeface="Lucida Sans"/>
              </a:rPr>
              <a:t>Studied structural control algorithms under the impacts of wireless networking delay and data loss.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887203" y="3810602"/>
            <a:ext cx="9144001" cy="2818797"/>
            <a:chOff x="699048" y="18214677"/>
            <a:chExt cx="19480260" cy="6005130"/>
          </a:xfrm>
        </p:grpSpPr>
        <p:pic>
          <p:nvPicPr>
            <p:cNvPr id="110" name="图片 7" descr="truss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9048" y="18243143"/>
              <a:ext cx="11325225" cy="5895975"/>
            </a:xfrm>
            <a:prstGeom prst="rect">
              <a:avLst/>
            </a:prstGeom>
          </p:spPr>
        </p:pic>
        <p:pic>
          <p:nvPicPr>
            <p:cNvPr id="111" name="图片 15" descr="DSCN5453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396440" y="18214677"/>
              <a:ext cx="3657600" cy="2743200"/>
            </a:xfrm>
            <a:prstGeom prst="rect">
              <a:avLst/>
            </a:prstGeom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2368536" y="21415687"/>
              <a:ext cx="3713952" cy="2773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图片 22" descr="DSCN5542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506900" y="18228285"/>
              <a:ext cx="3672408" cy="2754306"/>
            </a:xfrm>
            <a:prstGeom prst="rect">
              <a:avLst/>
            </a:prstGeom>
          </p:spPr>
        </p:pic>
        <p:pic>
          <p:nvPicPr>
            <p:cNvPr id="115" name="图片 23" descr="DSCN5448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434892" y="21411495"/>
              <a:ext cx="3744416" cy="28083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414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Hackmann</dc:creator>
  <cp:lastModifiedBy>Chenyang Lu</cp:lastModifiedBy>
  <cp:revision>238</cp:revision>
  <cp:lastPrinted>2012-08-20T17:55:10Z</cp:lastPrinted>
  <dcterms:created xsi:type="dcterms:W3CDTF">2012-08-20T17:50:07Z</dcterms:created>
  <dcterms:modified xsi:type="dcterms:W3CDTF">2013-10-04T04:43:43Z</dcterms:modified>
</cp:coreProperties>
</file>