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58" r:id="rId4"/>
    <p:sldId id="259" r:id="rId5"/>
    <p:sldId id="260" r:id="rId6"/>
    <p:sldId id="266" r:id="rId7"/>
    <p:sldId id="269" r:id="rId8"/>
    <p:sldId id="261" r:id="rId9"/>
    <p:sldId id="262" r:id="rId10"/>
    <p:sldId id="265" r:id="rId11"/>
    <p:sldId id="264"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D088E-138A-C54E-A936-44281FB830EB}" type="doc">
      <dgm:prSet loTypeId="urn:microsoft.com/office/officeart/2005/8/layout/vList3#1" loCatId="" qsTypeId="urn:microsoft.com/office/officeart/2005/8/quickstyle/simple4" qsCatId="simple" csTypeId="urn:microsoft.com/office/officeart/2005/8/colors/accent1_2" csCatId="accent1" phldr="1"/>
      <dgm:spPr/>
    </dgm:pt>
    <dgm:pt modelId="{19D64B9E-C98A-594C-9D82-3D93B092301F}">
      <dgm:prSet phldrT="[Text]"/>
      <dgm:spPr/>
      <dgm:t>
        <a:bodyPr/>
        <a:lstStyle/>
        <a:p>
          <a:r>
            <a:rPr lang="en-US" b="1" dirty="0" smtClean="0">
              <a:solidFill>
                <a:schemeClr val="bg1"/>
              </a:solidFill>
              <a:latin typeface="Arial" charset="0"/>
              <a:ea typeface="ＭＳ Ｐゴシック" pitchFamily="-107" charset="-128"/>
            </a:rPr>
            <a:t>Transportation</a:t>
          </a:r>
          <a:endParaRPr lang="en-US" dirty="0">
            <a:solidFill>
              <a:schemeClr val="bg1"/>
            </a:solidFill>
          </a:endParaRPr>
        </a:p>
      </dgm:t>
    </dgm:pt>
    <dgm:pt modelId="{6AB2B967-3D29-6145-A719-E65CAD68699C}" type="parTrans" cxnId="{9D135CF1-A723-F043-9DAD-BB91CD3383F3}">
      <dgm:prSet/>
      <dgm:spPr/>
      <dgm:t>
        <a:bodyPr/>
        <a:lstStyle/>
        <a:p>
          <a:endParaRPr lang="en-US"/>
        </a:p>
      </dgm:t>
    </dgm:pt>
    <dgm:pt modelId="{FD36A1E2-40A5-D043-9CB9-90BC57AD91D9}" type="sibTrans" cxnId="{9D135CF1-A723-F043-9DAD-BB91CD3383F3}">
      <dgm:prSet/>
      <dgm:spPr/>
      <dgm:t>
        <a:bodyPr/>
        <a:lstStyle/>
        <a:p>
          <a:endParaRPr lang="en-US"/>
        </a:p>
      </dgm:t>
    </dgm:pt>
    <dgm:pt modelId="{182D2287-D7B1-F34C-90CC-B81B655202B5}">
      <dgm:prSet phldrT="[Text]"/>
      <dgm:spPr/>
      <dgm:t>
        <a:bodyPr/>
        <a:lstStyle/>
        <a:p>
          <a:r>
            <a:rPr lang="en-US" b="1" dirty="0" smtClean="0">
              <a:solidFill>
                <a:srgbClr val="FFFFFF"/>
              </a:solidFill>
              <a:latin typeface="Arial" charset="0"/>
              <a:ea typeface="ＭＳ Ｐゴシック" pitchFamily="-107" charset="-128"/>
            </a:rPr>
            <a:t>Energy and Industrial Automation</a:t>
          </a:r>
          <a:endParaRPr lang="en-US" dirty="0">
            <a:solidFill>
              <a:srgbClr val="FFFFFF"/>
            </a:solidFill>
          </a:endParaRPr>
        </a:p>
      </dgm:t>
    </dgm:pt>
    <dgm:pt modelId="{405FD40D-58F7-0843-86EC-DBBC56DB1B18}" type="parTrans" cxnId="{B0AC5F8D-1A22-8A44-B24B-52D1E8E0F0C9}">
      <dgm:prSet/>
      <dgm:spPr/>
      <dgm:t>
        <a:bodyPr/>
        <a:lstStyle/>
        <a:p>
          <a:endParaRPr lang="en-US"/>
        </a:p>
      </dgm:t>
    </dgm:pt>
    <dgm:pt modelId="{AF58675F-B90E-914C-95C3-131AB479A750}" type="sibTrans" cxnId="{B0AC5F8D-1A22-8A44-B24B-52D1E8E0F0C9}">
      <dgm:prSet/>
      <dgm:spPr/>
      <dgm:t>
        <a:bodyPr/>
        <a:lstStyle/>
        <a:p>
          <a:endParaRPr lang="en-US"/>
        </a:p>
      </dgm:t>
    </dgm:pt>
    <dgm:pt modelId="{BC63220A-FB11-9E45-A5FD-3D48E598ACFC}">
      <dgm:prSet phldrT="[Text]"/>
      <dgm:spPr/>
      <dgm:t>
        <a:bodyPr/>
        <a:lstStyle/>
        <a:p>
          <a:r>
            <a:rPr lang="en-US" b="1" dirty="0" smtClean="0">
              <a:solidFill>
                <a:srgbClr val="FFFFFF"/>
              </a:solidFill>
              <a:latin typeface="Arial" charset="0"/>
              <a:ea typeface="ＭＳ Ｐゴシック" pitchFamily="-107" charset="-128"/>
            </a:rPr>
            <a:t>Healthcare and Biomedical</a:t>
          </a:r>
          <a:endParaRPr lang="en-US" dirty="0">
            <a:solidFill>
              <a:srgbClr val="FFFFFF"/>
            </a:solidFill>
          </a:endParaRPr>
        </a:p>
      </dgm:t>
    </dgm:pt>
    <dgm:pt modelId="{57C90D78-D4E2-C048-857A-0352FF31292C}" type="parTrans" cxnId="{10156403-E453-F84E-B6D0-00F11672DCDA}">
      <dgm:prSet/>
      <dgm:spPr/>
      <dgm:t>
        <a:bodyPr/>
        <a:lstStyle/>
        <a:p>
          <a:endParaRPr lang="en-US"/>
        </a:p>
      </dgm:t>
    </dgm:pt>
    <dgm:pt modelId="{7DCAE043-7EC9-794F-A767-D12F05936CF6}" type="sibTrans" cxnId="{10156403-E453-F84E-B6D0-00F11672DCDA}">
      <dgm:prSet/>
      <dgm:spPr/>
      <dgm:t>
        <a:bodyPr/>
        <a:lstStyle/>
        <a:p>
          <a:endParaRPr lang="en-US"/>
        </a:p>
      </dgm:t>
    </dgm:pt>
    <dgm:pt modelId="{8E21F2AB-D830-B74B-993C-B85ECDAD3212}">
      <dgm:prSet phldrT="[Text]"/>
      <dgm:spPr/>
      <dgm:t>
        <a:bodyPr/>
        <a:lstStyle/>
        <a:p>
          <a:r>
            <a:rPr lang="en-US" b="1" dirty="0" smtClean="0">
              <a:solidFill>
                <a:srgbClr val="FFFFFF"/>
              </a:solidFill>
              <a:latin typeface="Arial" charset="0"/>
              <a:ea typeface="ＭＳ Ｐゴシック" pitchFamily="-107" charset="-128"/>
            </a:rPr>
            <a:t>Critical Infrastructure</a:t>
          </a:r>
          <a:endParaRPr lang="en-US" b="1" dirty="0">
            <a:solidFill>
              <a:srgbClr val="FFFFFF"/>
            </a:solidFill>
          </a:endParaRPr>
        </a:p>
      </dgm:t>
    </dgm:pt>
    <dgm:pt modelId="{BC9D0C43-3AF5-9D43-8743-C62722BFC8A7}" type="parTrans" cxnId="{619D230B-D106-5C47-BFE6-2E61EF3BF49E}">
      <dgm:prSet/>
      <dgm:spPr/>
      <dgm:t>
        <a:bodyPr/>
        <a:lstStyle/>
        <a:p>
          <a:endParaRPr lang="en-US"/>
        </a:p>
      </dgm:t>
    </dgm:pt>
    <dgm:pt modelId="{E7F119A2-863B-864F-9A9E-15156707856E}" type="sibTrans" cxnId="{619D230B-D106-5C47-BFE6-2E61EF3BF49E}">
      <dgm:prSet/>
      <dgm:spPr/>
      <dgm:t>
        <a:bodyPr/>
        <a:lstStyle/>
        <a:p>
          <a:endParaRPr lang="en-US"/>
        </a:p>
      </dgm:t>
    </dgm:pt>
    <dgm:pt modelId="{A683F5B6-E7C0-F44F-B890-11C6FB8FA719}">
      <dgm:prSet phldrT="[Text]"/>
      <dgm:spPr/>
      <dgm:t>
        <a:bodyPr/>
        <a:lstStyle/>
        <a:p>
          <a:r>
            <a:rPr lang="en-US" dirty="0" smtClean="0">
              <a:solidFill>
                <a:schemeClr val="accent1">
                  <a:lumMod val="20000"/>
                  <a:lumOff val="80000"/>
                </a:schemeClr>
              </a:solidFill>
              <a:latin typeface="Arial" charset="0"/>
              <a:ea typeface="ＭＳ Ｐゴシック" pitchFamily="-107" charset="-128"/>
            </a:rPr>
            <a:t>Faster and safer aircraft</a:t>
          </a:r>
          <a:endParaRPr lang="en-US" dirty="0">
            <a:solidFill>
              <a:schemeClr val="accent1">
                <a:lumMod val="20000"/>
                <a:lumOff val="80000"/>
              </a:schemeClr>
            </a:solidFill>
          </a:endParaRPr>
        </a:p>
      </dgm:t>
    </dgm:pt>
    <dgm:pt modelId="{3F1861C7-ABB6-C84A-98DC-BD82BF0F5E0D}" type="parTrans" cxnId="{0C8C6096-DF77-6C42-92D1-E83227D5B36D}">
      <dgm:prSet/>
      <dgm:spPr/>
      <dgm:t>
        <a:bodyPr/>
        <a:lstStyle/>
        <a:p>
          <a:endParaRPr lang="en-US"/>
        </a:p>
      </dgm:t>
    </dgm:pt>
    <dgm:pt modelId="{FE73A796-F370-9C42-AB1F-4BC98ADBD93D}" type="sibTrans" cxnId="{0C8C6096-DF77-6C42-92D1-E83227D5B36D}">
      <dgm:prSet/>
      <dgm:spPr/>
      <dgm:t>
        <a:bodyPr/>
        <a:lstStyle/>
        <a:p>
          <a:endParaRPr lang="en-US"/>
        </a:p>
      </dgm:t>
    </dgm:pt>
    <dgm:pt modelId="{C27496CD-BD04-A54E-80A9-A965B2BAC17C}">
      <dgm:prSet/>
      <dgm:spPr/>
      <dgm:t>
        <a:bodyPr/>
        <a:lstStyle/>
        <a:p>
          <a:r>
            <a:rPr lang="en-US" dirty="0" smtClean="0">
              <a:solidFill>
                <a:schemeClr val="accent1">
                  <a:lumMod val="20000"/>
                  <a:lumOff val="80000"/>
                </a:schemeClr>
              </a:solidFill>
              <a:latin typeface="Arial" charset="0"/>
              <a:ea typeface="ＭＳ Ｐゴシック" pitchFamily="-107" charset="-128"/>
            </a:rPr>
            <a:t>Improved use of airspace</a:t>
          </a:r>
          <a:endParaRPr lang="en-US" dirty="0">
            <a:solidFill>
              <a:schemeClr val="accent1">
                <a:lumMod val="20000"/>
                <a:lumOff val="80000"/>
              </a:schemeClr>
            </a:solidFill>
            <a:latin typeface="Arial" charset="0"/>
            <a:ea typeface="ＭＳ Ｐゴシック" pitchFamily="-107" charset="-128"/>
          </a:endParaRPr>
        </a:p>
      </dgm:t>
    </dgm:pt>
    <dgm:pt modelId="{43318589-B4CA-5443-9B90-2D1ED268B715}" type="parTrans" cxnId="{4C5684F9-EFBF-144B-8275-503BD291DAE1}">
      <dgm:prSet/>
      <dgm:spPr/>
      <dgm:t>
        <a:bodyPr/>
        <a:lstStyle/>
        <a:p>
          <a:endParaRPr lang="en-US"/>
        </a:p>
      </dgm:t>
    </dgm:pt>
    <dgm:pt modelId="{7F067516-A449-C742-85E5-52082125440B}" type="sibTrans" cxnId="{4C5684F9-EFBF-144B-8275-503BD291DAE1}">
      <dgm:prSet/>
      <dgm:spPr/>
      <dgm:t>
        <a:bodyPr/>
        <a:lstStyle/>
        <a:p>
          <a:endParaRPr lang="en-US"/>
        </a:p>
      </dgm:t>
    </dgm:pt>
    <dgm:pt modelId="{BF7E2815-0BC7-8B49-9E4A-B85E0019C997}">
      <dgm:prSet/>
      <dgm:spPr/>
      <dgm:t>
        <a:bodyPr/>
        <a:lstStyle/>
        <a:p>
          <a:r>
            <a:rPr lang="en-US" dirty="0" smtClean="0">
              <a:solidFill>
                <a:schemeClr val="accent1">
                  <a:lumMod val="20000"/>
                  <a:lumOff val="80000"/>
                </a:schemeClr>
              </a:solidFill>
              <a:latin typeface="Arial" charset="0"/>
              <a:ea typeface="ＭＳ Ｐゴシック" pitchFamily="-107" charset="-128"/>
            </a:rPr>
            <a:t>Safer, more efficient cars</a:t>
          </a:r>
          <a:endParaRPr lang="en-US" dirty="0">
            <a:solidFill>
              <a:schemeClr val="accent1">
                <a:lumMod val="20000"/>
                <a:lumOff val="80000"/>
              </a:schemeClr>
            </a:solidFill>
            <a:latin typeface="Arial" charset="0"/>
            <a:ea typeface="ＭＳ Ｐゴシック" pitchFamily="-107" charset="-128"/>
          </a:endParaRPr>
        </a:p>
      </dgm:t>
    </dgm:pt>
    <dgm:pt modelId="{05000F94-CF98-4945-BF7B-385E6C3B165A}" type="parTrans" cxnId="{8280DA60-741C-BD41-90C6-7F6C30662F25}">
      <dgm:prSet/>
      <dgm:spPr/>
      <dgm:t>
        <a:bodyPr/>
        <a:lstStyle/>
        <a:p>
          <a:endParaRPr lang="en-US"/>
        </a:p>
      </dgm:t>
    </dgm:pt>
    <dgm:pt modelId="{25F0155C-0B5F-B546-AFC2-D1AA52D5733F}" type="sibTrans" cxnId="{8280DA60-741C-BD41-90C6-7F6C30662F25}">
      <dgm:prSet/>
      <dgm:spPr/>
      <dgm:t>
        <a:bodyPr/>
        <a:lstStyle/>
        <a:p>
          <a:endParaRPr lang="en-US"/>
        </a:p>
      </dgm:t>
    </dgm:pt>
    <dgm:pt modelId="{54F7D790-2C73-C841-B0E4-94ED5477E748}">
      <dgm:prSet/>
      <dgm:spPr/>
      <dgm:t>
        <a:bodyPr/>
        <a:lstStyle/>
        <a:p>
          <a:r>
            <a:rPr lang="en-US" dirty="0" smtClean="0">
              <a:latin typeface="Arial" charset="0"/>
              <a:ea typeface="ＭＳ Ｐゴシック" pitchFamily="-107" charset="-128"/>
            </a:rPr>
            <a:t>Homes and offices that are more energy efficient and cheaper to operate</a:t>
          </a:r>
          <a:endParaRPr lang="en-US" dirty="0"/>
        </a:p>
      </dgm:t>
    </dgm:pt>
    <dgm:pt modelId="{71D76893-C972-9445-A899-8FE747B52246}" type="parTrans" cxnId="{16783814-7BDC-F94C-8633-858C1D793663}">
      <dgm:prSet/>
      <dgm:spPr/>
      <dgm:t>
        <a:bodyPr/>
        <a:lstStyle/>
        <a:p>
          <a:endParaRPr lang="en-US"/>
        </a:p>
      </dgm:t>
    </dgm:pt>
    <dgm:pt modelId="{09FECE94-CCF2-7E41-B214-551F8628D34A}" type="sibTrans" cxnId="{16783814-7BDC-F94C-8633-858C1D793663}">
      <dgm:prSet/>
      <dgm:spPr/>
      <dgm:t>
        <a:bodyPr/>
        <a:lstStyle/>
        <a:p>
          <a:endParaRPr lang="en-US"/>
        </a:p>
      </dgm:t>
    </dgm:pt>
    <dgm:pt modelId="{7056B38D-CFC4-6543-8174-BED2EAB9B97E}">
      <dgm:prSet/>
      <dgm:spPr/>
      <dgm:t>
        <a:bodyPr/>
        <a:lstStyle/>
        <a:p>
          <a:r>
            <a:rPr lang="en-US" dirty="0" smtClean="0">
              <a:latin typeface="Arial" charset="0"/>
              <a:ea typeface="ＭＳ Ｐゴシック" pitchFamily="-107" charset="-128"/>
            </a:rPr>
            <a:t>Distributed micro-generation for the grid</a:t>
          </a:r>
          <a:endParaRPr lang="en-US" dirty="0">
            <a:latin typeface="Arial" charset="0"/>
            <a:ea typeface="ＭＳ Ｐゴシック" pitchFamily="-107" charset="-128"/>
          </a:endParaRPr>
        </a:p>
      </dgm:t>
    </dgm:pt>
    <dgm:pt modelId="{D157BC65-2A03-C246-A4CE-627F50173F86}" type="parTrans" cxnId="{24FEC534-C263-9041-A353-2DC05931DC74}">
      <dgm:prSet/>
      <dgm:spPr/>
      <dgm:t>
        <a:bodyPr/>
        <a:lstStyle/>
        <a:p>
          <a:endParaRPr lang="en-US"/>
        </a:p>
      </dgm:t>
    </dgm:pt>
    <dgm:pt modelId="{FD7FDFC7-1AC9-CB40-A0E2-10A5D45521E0}" type="sibTrans" cxnId="{24FEC534-C263-9041-A353-2DC05931DC74}">
      <dgm:prSet/>
      <dgm:spPr/>
      <dgm:t>
        <a:bodyPr/>
        <a:lstStyle/>
        <a:p>
          <a:endParaRPr lang="en-US"/>
        </a:p>
      </dgm:t>
    </dgm:pt>
    <dgm:pt modelId="{27FBCB61-9874-E843-A767-60EBA159EC1E}">
      <dgm:prSet/>
      <dgm:spPr/>
      <dgm:t>
        <a:bodyPr/>
        <a:lstStyle/>
        <a:p>
          <a:r>
            <a:rPr lang="en-US" dirty="0" smtClean="0">
              <a:latin typeface="Arial" charset="0"/>
              <a:ea typeface="ＭＳ Ｐゴシック" pitchFamily="-107" charset="-128"/>
            </a:rPr>
            <a:t>Increased use of effective in-home care</a:t>
          </a:r>
          <a:endParaRPr lang="en-US" dirty="0"/>
        </a:p>
      </dgm:t>
    </dgm:pt>
    <dgm:pt modelId="{0FFC6F74-28DE-2640-85A7-F514F57023CA}" type="parTrans" cxnId="{36486CC2-AD60-294B-B03A-7E740F4A643A}">
      <dgm:prSet/>
      <dgm:spPr/>
      <dgm:t>
        <a:bodyPr/>
        <a:lstStyle/>
        <a:p>
          <a:endParaRPr lang="en-US"/>
        </a:p>
      </dgm:t>
    </dgm:pt>
    <dgm:pt modelId="{2412A9A4-E82C-6944-813C-9DEA901B3F80}" type="sibTrans" cxnId="{36486CC2-AD60-294B-B03A-7E740F4A643A}">
      <dgm:prSet/>
      <dgm:spPr/>
      <dgm:t>
        <a:bodyPr/>
        <a:lstStyle/>
        <a:p>
          <a:endParaRPr lang="en-US"/>
        </a:p>
      </dgm:t>
    </dgm:pt>
    <dgm:pt modelId="{3FC2148E-7C4B-9B41-B3FC-71E68AEA1C77}">
      <dgm:prSet/>
      <dgm:spPr/>
      <dgm:t>
        <a:bodyPr/>
        <a:lstStyle/>
        <a:p>
          <a:r>
            <a:rPr lang="en-US" dirty="0" smtClean="0">
              <a:latin typeface="Arial" charset="0"/>
              <a:ea typeface="ＭＳ Ｐゴシック" pitchFamily="-107" charset="-128"/>
            </a:rPr>
            <a:t>More capable devices for diagnosis</a:t>
          </a:r>
          <a:endParaRPr lang="en-US" dirty="0">
            <a:latin typeface="Arial" charset="0"/>
            <a:ea typeface="ＭＳ Ｐゴシック" pitchFamily="-107" charset="-128"/>
          </a:endParaRPr>
        </a:p>
      </dgm:t>
    </dgm:pt>
    <dgm:pt modelId="{C9ED7999-43F9-4849-9F0E-7ED0AD01389D}" type="parTrans" cxnId="{EFCF5CA8-203E-2940-ABA0-D21F73636CA0}">
      <dgm:prSet/>
      <dgm:spPr/>
      <dgm:t>
        <a:bodyPr/>
        <a:lstStyle/>
        <a:p>
          <a:endParaRPr lang="en-US"/>
        </a:p>
      </dgm:t>
    </dgm:pt>
    <dgm:pt modelId="{77595363-E00C-4642-947F-6160B51BBF50}" type="sibTrans" cxnId="{EFCF5CA8-203E-2940-ABA0-D21F73636CA0}">
      <dgm:prSet/>
      <dgm:spPr/>
      <dgm:t>
        <a:bodyPr/>
        <a:lstStyle/>
        <a:p>
          <a:endParaRPr lang="en-US"/>
        </a:p>
      </dgm:t>
    </dgm:pt>
    <dgm:pt modelId="{4B7A344A-7CD7-7E45-B7A1-C436FB65EAB0}">
      <dgm:prSet/>
      <dgm:spPr/>
      <dgm:t>
        <a:bodyPr/>
        <a:lstStyle/>
        <a:p>
          <a:r>
            <a:rPr lang="en-US" dirty="0" smtClean="0">
              <a:latin typeface="Arial" charset="0"/>
              <a:ea typeface="ＭＳ Ｐゴシック" pitchFamily="-107" charset="-128"/>
            </a:rPr>
            <a:t>New internal and external prosthetics</a:t>
          </a:r>
          <a:endParaRPr lang="en-US" dirty="0">
            <a:latin typeface="Arial" charset="0"/>
            <a:ea typeface="ＭＳ Ｐゴシック" pitchFamily="-107" charset="-128"/>
          </a:endParaRPr>
        </a:p>
      </dgm:t>
    </dgm:pt>
    <dgm:pt modelId="{B4DBF0A1-57BB-4A4B-A555-A085FBA5A95E}" type="parTrans" cxnId="{87617B13-D7DD-7E49-A883-D22F728CCDC0}">
      <dgm:prSet/>
      <dgm:spPr/>
      <dgm:t>
        <a:bodyPr/>
        <a:lstStyle/>
        <a:p>
          <a:endParaRPr lang="en-US"/>
        </a:p>
      </dgm:t>
    </dgm:pt>
    <dgm:pt modelId="{DA8FEDDC-98C8-3047-8E62-086F75D8982E}" type="sibTrans" cxnId="{87617B13-D7DD-7E49-A883-D22F728CCDC0}">
      <dgm:prSet/>
      <dgm:spPr/>
      <dgm:t>
        <a:bodyPr/>
        <a:lstStyle/>
        <a:p>
          <a:endParaRPr lang="en-US"/>
        </a:p>
      </dgm:t>
    </dgm:pt>
    <dgm:pt modelId="{2D5334B8-6D06-BA45-8E51-E16EDBEDB9FA}">
      <dgm:prSet/>
      <dgm:spPr/>
      <dgm:t>
        <a:bodyPr/>
        <a:lstStyle/>
        <a:p>
          <a:r>
            <a:rPr lang="en-US" dirty="0" smtClean="0">
              <a:latin typeface="Arial" charset="0"/>
              <a:ea typeface="ＭＳ Ｐゴシック" pitchFamily="-107" charset="-128"/>
            </a:rPr>
            <a:t>More reliable power grid</a:t>
          </a:r>
          <a:endParaRPr lang="en-US" b="1" dirty="0"/>
        </a:p>
      </dgm:t>
    </dgm:pt>
    <dgm:pt modelId="{1D9D687E-F494-6249-9048-2CCCBC8CF32E}" type="parTrans" cxnId="{85F1A264-0FDC-3743-94AA-16467D169E82}">
      <dgm:prSet/>
      <dgm:spPr/>
      <dgm:t>
        <a:bodyPr/>
        <a:lstStyle/>
        <a:p>
          <a:endParaRPr lang="en-US"/>
        </a:p>
      </dgm:t>
    </dgm:pt>
    <dgm:pt modelId="{EEA85552-D618-C049-9DDD-51BE97231AC7}" type="sibTrans" cxnId="{85F1A264-0FDC-3743-94AA-16467D169E82}">
      <dgm:prSet/>
      <dgm:spPr/>
      <dgm:t>
        <a:bodyPr/>
        <a:lstStyle/>
        <a:p>
          <a:endParaRPr lang="en-US"/>
        </a:p>
      </dgm:t>
    </dgm:pt>
    <dgm:pt modelId="{866B903A-8DE6-324E-B836-BCAB68B0EA44}">
      <dgm:prSet/>
      <dgm:spPr/>
      <dgm:t>
        <a:bodyPr/>
        <a:lstStyle/>
        <a:p>
          <a:r>
            <a:rPr lang="en-US" dirty="0" smtClean="0">
              <a:latin typeface="Arial" charset="0"/>
              <a:ea typeface="ＭＳ Ｐゴシック" pitchFamily="-107" charset="-128"/>
            </a:rPr>
            <a:t>Highways that allow denser traffic with increased safety</a:t>
          </a:r>
          <a:endParaRPr lang="en-US" dirty="0">
            <a:latin typeface="Arial" charset="0"/>
            <a:ea typeface="ＭＳ Ｐゴシック" pitchFamily="-107" charset="-128"/>
          </a:endParaRPr>
        </a:p>
      </dgm:t>
    </dgm:pt>
    <dgm:pt modelId="{6703F7E8-53A8-2D43-94B5-9F007798DB3C}" type="parTrans" cxnId="{1AD7289C-4E61-C44D-BD33-7CC7CE6DEE6E}">
      <dgm:prSet/>
      <dgm:spPr/>
      <dgm:t>
        <a:bodyPr/>
        <a:lstStyle/>
        <a:p>
          <a:endParaRPr lang="en-US"/>
        </a:p>
      </dgm:t>
    </dgm:pt>
    <dgm:pt modelId="{5FB86C4B-C0AB-6147-867A-064CA1166754}" type="sibTrans" cxnId="{1AD7289C-4E61-C44D-BD33-7CC7CE6DEE6E}">
      <dgm:prSet/>
      <dgm:spPr/>
      <dgm:t>
        <a:bodyPr/>
        <a:lstStyle/>
        <a:p>
          <a:endParaRPr lang="en-US"/>
        </a:p>
      </dgm:t>
    </dgm:pt>
    <dgm:pt modelId="{93F3E25A-5D04-A048-BAF7-05594F69A665}" type="pres">
      <dgm:prSet presAssocID="{D48D088E-138A-C54E-A936-44281FB830EB}" presName="linearFlow" presStyleCnt="0">
        <dgm:presLayoutVars>
          <dgm:dir/>
          <dgm:resizeHandles val="exact"/>
        </dgm:presLayoutVars>
      </dgm:prSet>
      <dgm:spPr/>
    </dgm:pt>
    <dgm:pt modelId="{D13133E6-4B9D-404C-A226-C4A4A23C0EAE}" type="pres">
      <dgm:prSet presAssocID="{19D64B9E-C98A-594C-9D82-3D93B092301F}" presName="composite" presStyleCnt="0"/>
      <dgm:spPr/>
    </dgm:pt>
    <dgm:pt modelId="{263CB08D-3BC6-4A4A-8C70-086ED9F4E680}" type="pres">
      <dgm:prSet presAssocID="{19D64B9E-C98A-594C-9D82-3D93B092301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FE31DC09-7AB9-FB44-A0A8-F3D6BDA1AF55}" type="pres">
      <dgm:prSet presAssocID="{19D64B9E-C98A-594C-9D82-3D93B092301F}" presName="txShp" presStyleLbl="node1" presStyleIdx="0" presStyleCnt="4">
        <dgm:presLayoutVars>
          <dgm:bulletEnabled val="1"/>
        </dgm:presLayoutVars>
      </dgm:prSet>
      <dgm:spPr/>
      <dgm:t>
        <a:bodyPr/>
        <a:lstStyle/>
        <a:p>
          <a:endParaRPr lang="en-US"/>
        </a:p>
      </dgm:t>
    </dgm:pt>
    <dgm:pt modelId="{DB6E3EDD-D549-2548-80F9-F63AA3CEF83E}" type="pres">
      <dgm:prSet presAssocID="{FD36A1E2-40A5-D043-9CB9-90BC57AD91D9}" presName="spacing" presStyleCnt="0"/>
      <dgm:spPr/>
    </dgm:pt>
    <dgm:pt modelId="{29D19224-16AB-E04B-8F13-5907C20F3298}" type="pres">
      <dgm:prSet presAssocID="{182D2287-D7B1-F34C-90CC-B81B655202B5}" presName="composite" presStyleCnt="0"/>
      <dgm:spPr/>
    </dgm:pt>
    <dgm:pt modelId="{54C4C55F-060A-644D-B414-9A183A0D1801}" type="pres">
      <dgm:prSet presAssocID="{182D2287-D7B1-F34C-90CC-B81B655202B5}" presName="imgShp" presStyleLbl="fgImgPlace1" presStyleIdx="1" presStyleCnt="4" custLinFactNeighborX="4473" custLinFactNeighborY="2458"/>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E67F7C8-5E9D-5C46-A2B1-BBB04ED62D8E}" type="pres">
      <dgm:prSet presAssocID="{182D2287-D7B1-F34C-90CC-B81B655202B5}" presName="txShp" presStyleLbl="node1" presStyleIdx="1" presStyleCnt="4" custScaleX="101421" custLinFactNeighborX="-134" custLinFactNeighborY="-1416">
        <dgm:presLayoutVars>
          <dgm:bulletEnabled val="1"/>
        </dgm:presLayoutVars>
      </dgm:prSet>
      <dgm:spPr/>
      <dgm:t>
        <a:bodyPr/>
        <a:lstStyle/>
        <a:p>
          <a:endParaRPr lang="en-US"/>
        </a:p>
      </dgm:t>
    </dgm:pt>
    <dgm:pt modelId="{3EC107FC-F57D-A743-A4A8-56F5210540C4}" type="pres">
      <dgm:prSet presAssocID="{AF58675F-B90E-914C-95C3-131AB479A750}" presName="spacing" presStyleCnt="0"/>
      <dgm:spPr/>
    </dgm:pt>
    <dgm:pt modelId="{9FF09D5A-A9AD-484B-8C5D-F7344226AA3A}" type="pres">
      <dgm:prSet presAssocID="{BC63220A-FB11-9E45-A5FD-3D48E598ACFC}" presName="composite" presStyleCnt="0"/>
      <dgm:spPr/>
    </dgm:pt>
    <dgm:pt modelId="{0E64E2F5-9CC7-574F-B9A9-0CFF081C05BB}" type="pres">
      <dgm:prSet presAssocID="{BC63220A-FB11-9E45-A5FD-3D48E598ACFC}"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806CF92-AB0A-2F42-8B24-4E41C88399B1}" type="pres">
      <dgm:prSet presAssocID="{BC63220A-FB11-9E45-A5FD-3D48E598ACFC}" presName="txShp" presStyleLbl="node1" presStyleIdx="2" presStyleCnt="4">
        <dgm:presLayoutVars>
          <dgm:bulletEnabled val="1"/>
        </dgm:presLayoutVars>
      </dgm:prSet>
      <dgm:spPr/>
      <dgm:t>
        <a:bodyPr/>
        <a:lstStyle/>
        <a:p>
          <a:endParaRPr lang="en-US"/>
        </a:p>
      </dgm:t>
    </dgm:pt>
    <dgm:pt modelId="{379E7170-9226-FD45-AC83-9CD8A768CDD8}" type="pres">
      <dgm:prSet presAssocID="{7DCAE043-7EC9-794F-A767-D12F05936CF6}" presName="spacing" presStyleCnt="0"/>
      <dgm:spPr/>
    </dgm:pt>
    <dgm:pt modelId="{98C4782F-E8D3-F348-BF37-8689112C10C3}" type="pres">
      <dgm:prSet presAssocID="{8E21F2AB-D830-B74B-993C-B85ECDAD3212}" presName="composite" presStyleCnt="0"/>
      <dgm:spPr/>
    </dgm:pt>
    <dgm:pt modelId="{3E003102-2909-D041-BC69-3804875A59AE}" type="pres">
      <dgm:prSet presAssocID="{8E21F2AB-D830-B74B-993C-B85ECDAD3212}" presName="imgShp" presStyleLbl="fgImgPlac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421FCDA-2D4B-7C49-A2F3-0445AAAC8527}" type="pres">
      <dgm:prSet presAssocID="{8E21F2AB-D830-B74B-993C-B85ECDAD3212}" presName="txShp" presStyleLbl="node1" presStyleIdx="3" presStyleCnt="4">
        <dgm:presLayoutVars>
          <dgm:bulletEnabled val="1"/>
        </dgm:presLayoutVars>
      </dgm:prSet>
      <dgm:spPr/>
      <dgm:t>
        <a:bodyPr/>
        <a:lstStyle/>
        <a:p>
          <a:endParaRPr lang="en-US"/>
        </a:p>
      </dgm:t>
    </dgm:pt>
  </dgm:ptLst>
  <dgm:cxnLst>
    <dgm:cxn modelId="{C8B9FAC9-652A-47BB-A45F-A1C387540593}" type="presOf" srcId="{8E21F2AB-D830-B74B-993C-B85ECDAD3212}" destId="{F421FCDA-2D4B-7C49-A2F3-0445AAAC8527}" srcOrd="0" destOrd="0" presId="urn:microsoft.com/office/officeart/2005/8/layout/vList3#1"/>
    <dgm:cxn modelId="{4DDEF2AD-9E46-40B1-9575-BAD0DD516B84}" type="presOf" srcId="{3FC2148E-7C4B-9B41-B3FC-71E68AEA1C77}" destId="{9806CF92-AB0A-2F42-8B24-4E41C88399B1}" srcOrd="0" destOrd="2" presId="urn:microsoft.com/office/officeart/2005/8/layout/vList3#1"/>
    <dgm:cxn modelId="{B0AC5F8D-1A22-8A44-B24B-52D1E8E0F0C9}" srcId="{D48D088E-138A-C54E-A936-44281FB830EB}" destId="{182D2287-D7B1-F34C-90CC-B81B655202B5}" srcOrd="1" destOrd="0" parTransId="{405FD40D-58F7-0843-86EC-DBBC56DB1B18}" sibTransId="{AF58675F-B90E-914C-95C3-131AB479A750}"/>
    <dgm:cxn modelId="{36486CC2-AD60-294B-B03A-7E740F4A643A}" srcId="{BC63220A-FB11-9E45-A5FD-3D48E598ACFC}" destId="{27FBCB61-9874-E843-A767-60EBA159EC1E}" srcOrd="0" destOrd="0" parTransId="{0FFC6F74-28DE-2640-85A7-F514F57023CA}" sibTransId="{2412A9A4-E82C-6944-813C-9DEA901B3F80}"/>
    <dgm:cxn modelId="{619D230B-D106-5C47-BFE6-2E61EF3BF49E}" srcId="{D48D088E-138A-C54E-A936-44281FB830EB}" destId="{8E21F2AB-D830-B74B-993C-B85ECDAD3212}" srcOrd="3" destOrd="0" parTransId="{BC9D0C43-3AF5-9D43-8743-C62722BFC8A7}" sibTransId="{E7F119A2-863B-864F-9A9E-15156707856E}"/>
    <dgm:cxn modelId="{049A564A-1351-4AE8-A774-1C70ED5004A7}" type="presOf" srcId="{19D64B9E-C98A-594C-9D82-3D93B092301F}" destId="{FE31DC09-7AB9-FB44-A0A8-F3D6BDA1AF55}" srcOrd="0" destOrd="0" presId="urn:microsoft.com/office/officeart/2005/8/layout/vList3#1"/>
    <dgm:cxn modelId="{41A9DFB0-2ED1-462B-88FA-4BB19F7DF232}" type="presOf" srcId="{54F7D790-2C73-C841-B0E4-94ED5477E748}" destId="{CE67F7C8-5E9D-5C46-A2B1-BBB04ED62D8E}" srcOrd="0" destOrd="1" presId="urn:microsoft.com/office/officeart/2005/8/layout/vList3#1"/>
    <dgm:cxn modelId="{10156403-E453-F84E-B6D0-00F11672DCDA}" srcId="{D48D088E-138A-C54E-A936-44281FB830EB}" destId="{BC63220A-FB11-9E45-A5FD-3D48E598ACFC}" srcOrd="2" destOrd="0" parTransId="{57C90D78-D4E2-C048-857A-0352FF31292C}" sibTransId="{7DCAE043-7EC9-794F-A767-D12F05936CF6}"/>
    <dgm:cxn modelId="{EFCF5CA8-203E-2940-ABA0-D21F73636CA0}" srcId="{BC63220A-FB11-9E45-A5FD-3D48E598ACFC}" destId="{3FC2148E-7C4B-9B41-B3FC-71E68AEA1C77}" srcOrd="1" destOrd="0" parTransId="{C9ED7999-43F9-4849-9F0E-7ED0AD01389D}" sibTransId="{77595363-E00C-4642-947F-6160B51BBF50}"/>
    <dgm:cxn modelId="{6F402DB6-9796-49B3-8019-559B2A097FAF}" type="presOf" srcId="{A683F5B6-E7C0-F44F-B890-11C6FB8FA719}" destId="{FE31DC09-7AB9-FB44-A0A8-F3D6BDA1AF55}" srcOrd="0" destOrd="1" presId="urn:microsoft.com/office/officeart/2005/8/layout/vList3#1"/>
    <dgm:cxn modelId="{85F1A264-0FDC-3743-94AA-16467D169E82}" srcId="{8E21F2AB-D830-B74B-993C-B85ECDAD3212}" destId="{2D5334B8-6D06-BA45-8E51-E16EDBEDB9FA}" srcOrd="0" destOrd="0" parTransId="{1D9D687E-F494-6249-9048-2CCCBC8CF32E}" sibTransId="{EEA85552-D618-C049-9DDD-51BE97231AC7}"/>
    <dgm:cxn modelId="{4C5684F9-EFBF-144B-8275-503BD291DAE1}" srcId="{19D64B9E-C98A-594C-9D82-3D93B092301F}" destId="{C27496CD-BD04-A54E-80A9-A965B2BAC17C}" srcOrd="1" destOrd="0" parTransId="{43318589-B4CA-5443-9B90-2D1ED268B715}" sibTransId="{7F067516-A449-C742-85E5-52082125440B}"/>
    <dgm:cxn modelId="{2986FB0F-447C-4F6E-849E-108F7BFBFA82}" type="presOf" srcId="{866B903A-8DE6-324E-B836-BCAB68B0EA44}" destId="{F421FCDA-2D4B-7C49-A2F3-0445AAAC8527}" srcOrd="0" destOrd="2" presId="urn:microsoft.com/office/officeart/2005/8/layout/vList3#1"/>
    <dgm:cxn modelId="{82DF7008-F02E-4E51-AA69-0DF61BFCA7BD}" type="presOf" srcId="{27FBCB61-9874-E843-A767-60EBA159EC1E}" destId="{9806CF92-AB0A-2F42-8B24-4E41C88399B1}" srcOrd="0" destOrd="1" presId="urn:microsoft.com/office/officeart/2005/8/layout/vList3#1"/>
    <dgm:cxn modelId="{4D0692DB-25F5-4B61-A78C-74E32B3FE071}" type="presOf" srcId="{BF7E2815-0BC7-8B49-9E4A-B85E0019C997}" destId="{FE31DC09-7AB9-FB44-A0A8-F3D6BDA1AF55}" srcOrd="0" destOrd="3" presId="urn:microsoft.com/office/officeart/2005/8/layout/vList3#1"/>
    <dgm:cxn modelId="{6EF5D964-88A0-44CF-8151-FA1AC2FCCD36}" type="presOf" srcId="{C27496CD-BD04-A54E-80A9-A965B2BAC17C}" destId="{FE31DC09-7AB9-FB44-A0A8-F3D6BDA1AF55}" srcOrd="0" destOrd="2" presId="urn:microsoft.com/office/officeart/2005/8/layout/vList3#1"/>
    <dgm:cxn modelId="{D03B9F88-EBF4-4AA7-BB40-7FF53494EB3F}" type="presOf" srcId="{7056B38D-CFC4-6543-8174-BED2EAB9B97E}" destId="{CE67F7C8-5E9D-5C46-A2B1-BBB04ED62D8E}" srcOrd="0" destOrd="2" presId="urn:microsoft.com/office/officeart/2005/8/layout/vList3#1"/>
    <dgm:cxn modelId="{6BCF866A-63ED-44B9-8FD9-7956E0A09A4D}" type="presOf" srcId="{182D2287-D7B1-F34C-90CC-B81B655202B5}" destId="{CE67F7C8-5E9D-5C46-A2B1-BBB04ED62D8E}" srcOrd="0" destOrd="0" presId="urn:microsoft.com/office/officeart/2005/8/layout/vList3#1"/>
    <dgm:cxn modelId="{87617B13-D7DD-7E49-A883-D22F728CCDC0}" srcId="{BC63220A-FB11-9E45-A5FD-3D48E598ACFC}" destId="{4B7A344A-7CD7-7E45-B7A1-C436FB65EAB0}" srcOrd="2" destOrd="0" parTransId="{B4DBF0A1-57BB-4A4B-A555-A085FBA5A95E}" sibTransId="{DA8FEDDC-98C8-3047-8E62-086F75D8982E}"/>
    <dgm:cxn modelId="{8DB33F87-A4BC-40E7-88C0-9DB870650079}" type="presOf" srcId="{BC63220A-FB11-9E45-A5FD-3D48E598ACFC}" destId="{9806CF92-AB0A-2F42-8B24-4E41C88399B1}" srcOrd="0" destOrd="0" presId="urn:microsoft.com/office/officeart/2005/8/layout/vList3#1"/>
    <dgm:cxn modelId="{8F3331F9-4327-45C8-8A44-D9C15903A212}" type="presOf" srcId="{D48D088E-138A-C54E-A936-44281FB830EB}" destId="{93F3E25A-5D04-A048-BAF7-05594F69A665}" srcOrd="0" destOrd="0" presId="urn:microsoft.com/office/officeart/2005/8/layout/vList3#1"/>
    <dgm:cxn modelId="{8280DA60-741C-BD41-90C6-7F6C30662F25}" srcId="{19D64B9E-C98A-594C-9D82-3D93B092301F}" destId="{BF7E2815-0BC7-8B49-9E4A-B85E0019C997}" srcOrd="2" destOrd="0" parTransId="{05000F94-CF98-4945-BF7B-385E6C3B165A}" sibTransId="{25F0155C-0B5F-B546-AFC2-D1AA52D5733F}"/>
    <dgm:cxn modelId="{0C8C6096-DF77-6C42-92D1-E83227D5B36D}" srcId="{19D64B9E-C98A-594C-9D82-3D93B092301F}" destId="{A683F5B6-E7C0-F44F-B890-11C6FB8FA719}" srcOrd="0" destOrd="0" parTransId="{3F1861C7-ABB6-C84A-98DC-BD82BF0F5E0D}" sibTransId="{FE73A796-F370-9C42-AB1F-4BC98ADBD93D}"/>
    <dgm:cxn modelId="{9D135CF1-A723-F043-9DAD-BB91CD3383F3}" srcId="{D48D088E-138A-C54E-A936-44281FB830EB}" destId="{19D64B9E-C98A-594C-9D82-3D93B092301F}" srcOrd="0" destOrd="0" parTransId="{6AB2B967-3D29-6145-A719-E65CAD68699C}" sibTransId="{FD36A1E2-40A5-D043-9CB9-90BC57AD91D9}"/>
    <dgm:cxn modelId="{16783814-7BDC-F94C-8633-858C1D793663}" srcId="{182D2287-D7B1-F34C-90CC-B81B655202B5}" destId="{54F7D790-2C73-C841-B0E4-94ED5477E748}" srcOrd="0" destOrd="0" parTransId="{71D76893-C972-9445-A899-8FE747B52246}" sibTransId="{09FECE94-CCF2-7E41-B214-551F8628D34A}"/>
    <dgm:cxn modelId="{1AD7289C-4E61-C44D-BD33-7CC7CE6DEE6E}" srcId="{8E21F2AB-D830-B74B-993C-B85ECDAD3212}" destId="{866B903A-8DE6-324E-B836-BCAB68B0EA44}" srcOrd="1" destOrd="0" parTransId="{6703F7E8-53A8-2D43-94B5-9F007798DB3C}" sibTransId="{5FB86C4B-C0AB-6147-867A-064CA1166754}"/>
    <dgm:cxn modelId="{C582C61F-3E22-4CEE-82BD-E61EEBE3577B}" type="presOf" srcId="{4B7A344A-7CD7-7E45-B7A1-C436FB65EAB0}" destId="{9806CF92-AB0A-2F42-8B24-4E41C88399B1}" srcOrd="0" destOrd="3" presId="urn:microsoft.com/office/officeart/2005/8/layout/vList3#1"/>
    <dgm:cxn modelId="{24FEC534-C263-9041-A353-2DC05931DC74}" srcId="{182D2287-D7B1-F34C-90CC-B81B655202B5}" destId="{7056B38D-CFC4-6543-8174-BED2EAB9B97E}" srcOrd="1" destOrd="0" parTransId="{D157BC65-2A03-C246-A4CE-627F50173F86}" sibTransId="{FD7FDFC7-1AC9-CB40-A0E2-10A5D45521E0}"/>
    <dgm:cxn modelId="{BA0C5491-2A9E-45A4-8096-245D298BB9EB}" type="presOf" srcId="{2D5334B8-6D06-BA45-8E51-E16EDBEDB9FA}" destId="{F421FCDA-2D4B-7C49-A2F3-0445AAAC8527}" srcOrd="0" destOrd="1" presId="urn:microsoft.com/office/officeart/2005/8/layout/vList3#1"/>
    <dgm:cxn modelId="{2B913820-6763-4499-81AB-DCF7ACFAAC36}" type="presParOf" srcId="{93F3E25A-5D04-A048-BAF7-05594F69A665}" destId="{D13133E6-4B9D-404C-A226-C4A4A23C0EAE}" srcOrd="0" destOrd="0" presId="urn:microsoft.com/office/officeart/2005/8/layout/vList3#1"/>
    <dgm:cxn modelId="{BEA1956D-7713-4038-B2B6-F2B3E62F0D9F}" type="presParOf" srcId="{D13133E6-4B9D-404C-A226-C4A4A23C0EAE}" destId="{263CB08D-3BC6-4A4A-8C70-086ED9F4E680}" srcOrd="0" destOrd="0" presId="urn:microsoft.com/office/officeart/2005/8/layout/vList3#1"/>
    <dgm:cxn modelId="{320AD31B-9ABD-402E-BFB4-B85AB7E0FD1F}" type="presParOf" srcId="{D13133E6-4B9D-404C-A226-C4A4A23C0EAE}" destId="{FE31DC09-7AB9-FB44-A0A8-F3D6BDA1AF55}" srcOrd="1" destOrd="0" presId="urn:microsoft.com/office/officeart/2005/8/layout/vList3#1"/>
    <dgm:cxn modelId="{7A97F6BF-3C95-4A4C-8086-21E1F90D100A}" type="presParOf" srcId="{93F3E25A-5D04-A048-BAF7-05594F69A665}" destId="{DB6E3EDD-D549-2548-80F9-F63AA3CEF83E}" srcOrd="1" destOrd="0" presId="urn:microsoft.com/office/officeart/2005/8/layout/vList3#1"/>
    <dgm:cxn modelId="{A82E77C1-E382-4589-A412-8287BD4C8202}" type="presParOf" srcId="{93F3E25A-5D04-A048-BAF7-05594F69A665}" destId="{29D19224-16AB-E04B-8F13-5907C20F3298}" srcOrd="2" destOrd="0" presId="urn:microsoft.com/office/officeart/2005/8/layout/vList3#1"/>
    <dgm:cxn modelId="{331DB76C-4A5E-4922-A03E-2F9D67F6B910}" type="presParOf" srcId="{29D19224-16AB-E04B-8F13-5907C20F3298}" destId="{54C4C55F-060A-644D-B414-9A183A0D1801}" srcOrd="0" destOrd="0" presId="urn:microsoft.com/office/officeart/2005/8/layout/vList3#1"/>
    <dgm:cxn modelId="{1838A207-2256-45F4-A4C1-3D9E46875A01}" type="presParOf" srcId="{29D19224-16AB-E04B-8F13-5907C20F3298}" destId="{CE67F7C8-5E9D-5C46-A2B1-BBB04ED62D8E}" srcOrd="1" destOrd="0" presId="urn:microsoft.com/office/officeart/2005/8/layout/vList3#1"/>
    <dgm:cxn modelId="{FECAB00F-9A0E-41A2-B443-353BCF7EE2AF}" type="presParOf" srcId="{93F3E25A-5D04-A048-BAF7-05594F69A665}" destId="{3EC107FC-F57D-A743-A4A8-56F5210540C4}" srcOrd="3" destOrd="0" presId="urn:microsoft.com/office/officeart/2005/8/layout/vList3#1"/>
    <dgm:cxn modelId="{CFD13073-D205-4494-AB04-E004D4F23322}" type="presParOf" srcId="{93F3E25A-5D04-A048-BAF7-05594F69A665}" destId="{9FF09D5A-A9AD-484B-8C5D-F7344226AA3A}" srcOrd="4" destOrd="0" presId="urn:microsoft.com/office/officeart/2005/8/layout/vList3#1"/>
    <dgm:cxn modelId="{28E28BBC-F53D-43AF-B922-9460CC6B2B15}" type="presParOf" srcId="{9FF09D5A-A9AD-484B-8C5D-F7344226AA3A}" destId="{0E64E2F5-9CC7-574F-B9A9-0CFF081C05BB}" srcOrd="0" destOrd="0" presId="urn:microsoft.com/office/officeart/2005/8/layout/vList3#1"/>
    <dgm:cxn modelId="{E1D1319E-B300-4076-9DA5-04D0343A9C50}" type="presParOf" srcId="{9FF09D5A-A9AD-484B-8C5D-F7344226AA3A}" destId="{9806CF92-AB0A-2F42-8B24-4E41C88399B1}" srcOrd="1" destOrd="0" presId="urn:microsoft.com/office/officeart/2005/8/layout/vList3#1"/>
    <dgm:cxn modelId="{75E1DF9A-4614-440E-980A-7A1560C0F015}" type="presParOf" srcId="{93F3E25A-5D04-A048-BAF7-05594F69A665}" destId="{379E7170-9226-FD45-AC83-9CD8A768CDD8}" srcOrd="5" destOrd="0" presId="urn:microsoft.com/office/officeart/2005/8/layout/vList3#1"/>
    <dgm:cxn modelId="{D40EC4DB-01A1-4DD4-8030-A324AA106C19}" type="presParOf" srcId="{93F3E25A-5D04-A048-BAF7-05594F69A665}" destId="{98C4782F-E8D3-F348-BF37-8689112C10C3}" srcOrd="6" destOrd="0" presId="urn:microsoft.com/office/officeart/2005/8/layout/vList3#1"/>
    <dgm:cxn modelId="{5B0F62AA-6B81-48F0-A809-992E18F466CE}" type="presParOf" srcId="{98C4782F-E8D3-F348-BF37-8689112C10C3}" destId="{3E003102-2909-D041-BC69-3804875A59AE}" srcOrd="0" destOrd="0" presId="urn:microsoft.com/office/officeart/2005/8/layout/vList3#1"/>
    <dgm:cxn modelId="{EF998133-0238-49D8-8B0D-CE65EF7249FB}" type="presParOf" srcId="{98C4782F-E8D3-F348-BF37-8689112C10C3}" destId="{F421FCDA-2D4B-7C49-A2F3-0445AAAC852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2217C-A74D-AE4E-BAA6-F3DAAE8C9000}" type="doc">
      <dgm:prSet loTypeId="urn:microsoft.com/office/officeart/2005/8/layout/pList1" loCatId="" qsTypeId="urn:microsoft.com/office/officeart/2005/8/quickstyle/simple3" qsCatId="simple" csTypeId="urn:microsoft.com/office/officeart/2005/8/colors/accent1_2" csCatId="accent1" phldr="1"/>
      <dgm:spPr/>
      <dgm:t>
        <a:bodyPr/>
        <a:lstStyle/>
        <a:p>
          <a:endParaRPr lang="en-US"/>
        </a:p>
      </dgm:t>
    </dgm:pt>
    <dgm:pt modelId="{775458CC-8F7F-E74E-BF50-E085B4F6F6D5}">
      <dgm:prSet phldrT="[Text]"/>
      <dgm:spPr/>
      <dgm:t>
        <a:bodyPr/>
        <a:lstStyle/>
        <a:p>
          <a:r>
            <a:rPr lang="en-US" b="1" dirty="0" smtClean="0"/>
            <a:t>Broadband &amp; Universal Connectivity</a:t>
          </a:r>
          <a:endParaRPr lang="en-US" b="1" dirty="0"/>
        </a:p>
      </dgm:t>
    </dgm:pt>
    <dgm:pt modelId="{4EB8E3BB-F686-784D-B084-775D270043FB}" type="parTrans" cxnId="{6E8E9C2A-37F5-C04A-BA43-17607FB2DD57}">
      <dgm:prSet/>
      <dgm:spPr/>
      <dgm:t>
        <a:bodyPr/>
        <a:lstStyle/>
        <a:p>
          <a:endParaRPr lang="en-US" dirty="0"/>
        </a:p>
      </dgm:t>
    </dgm:pt>
    <dgm:pt modelId="{91C12694-750D-1940-9CAE-FEFC0E6F7AB0}" type="sibTrans" cxnId="{6E8E9C2A-37F5-C04A-BA43-17607FB2DD57}">
      <dgm:prSet/>
      <dgm:spPr/>
      <dgm:t>
        <a:bodyPr/>
        <a:lstStyle/>
        <a:p>
          <a:endParaRPr lang="en-US"/>
        </a:p>
      </dgm:t>
    </dgm:pt>
    <dgm:pt modelId="{FD4C3927-CAAD-FA47-A046-E7C0A788F367}">
      <dgm:prSet phldrT="[Text]"/>
      <dgm:spPr/>
      <dgm:t>
        <a:bodyPr/>
        <a:lstStyle/>
        <a:p>
          <a:r>
            <a:rPr lang="en-US" b="1" dirty="0" smtClean="0"/>
            <a:t>Secure Cyberspace</a:t>
          </a:r>
          <a:endParaRPr lang="en-US" b="1" dirty="0"/>
        </a:p>
      </dgm:t>
    </dgm:pt>
    <dgm:pt modelId="{29CF0072-FD8B-2841-BB8C-252BBF599DE4}" type="parTrans" cxnId="{B2339718-B4FD-2F49-B9BE-94EC23C53C11}">
      <dgm:prSet/>
      <dgm:spPr/>
      <dgm:t>
        <a:bodyPr/>
        <a:lstStyle/>
        <a:p>
          <a:endParaRPr lang="en-US"/>
        </a:p>
      </dgm:t>
    </dgm:pt>
    <dgm:pt modelId="{EDDC5D3A-7829-234E-9880-93CA8F8E871F}" type="sibTrans" cxnId="{B2339718-B4FD-2F49-B9BE-94EC23C53C11}">
      <dgm:prSet/>
      <dgm:spPr/>
      <dgm:t>
        <a:bodyPr/>
        <a:lstStyle/>
        <a:p>
          <a:endParaRPr lang="en-US"/>
        </a:p>
      </dgm:t>
    </dgm:pt>
    <dgm:pt modelId="{8D8F13C4-6879-B34E-AEE5-E4B2C6AF4E50}">
      <dgm:prSet phldrT="[Text]"/>
      <dgm:spPr/>
      <dgm:t>
        <a:bodyPr/>
        <a:lstStyle/>
        <a:p>
          <a:r>
            <a:rPr lang="en-US" b="1" dirty="0" smtClean="0"/>
            <a:t>Health &amp; Wellbeing</a:t>
          </a:r>
          <a:endParaRPr lang="en-US" b="1" dirty="0"/>
        </a:p>
      </dgm:t>
    </dgm:pt>
    <dgm:pt modelId="{4A4BFE35-7F01-7C40-9E02-17FE75BA496B}" type="parTrans" cxnId="{3085D157-14FD-764A-BDF2-0CEC5C972F7F}">
      <dgm:prSet/>
      <dgm:spPr/>
      <dgm:t>
        <a:bodyPr/>
        <a:lstStyle/>
        <a:p>
          <a:endParaRPr lang="en-US"/>
        </a:p>
      </dgm:t>
    </dgm:pt>
    <dgm:pt modelId="{0754AB58-DAF2-8646-BD23-77295324FDE5}" type="sibTrans" cxnId="{3085D157-14FD-764A-BDF2-0CEC5C972F7F}">
      <dgm:prSet/>
      <dgm:spPr/>
      <dgm:t>
        <a:bodyPr/>
        <a:lstStyle/>
        <a:p>
          <a:endParaRPr lang="en-US"/>
        </a:p>
      </dgm:t>
    </dgm:pt>
    <dgm:pt modelId="{0CA2FFEA-ABAD-FA4A-B39E-552EA157E850}">
      <dgm:prSet phldrT="[Text]"/>
      <dgm:spPr/>
      <dgm:t>
        <a:bodyPr/>
        <a:lstStyle/>
        <a:p>
          <a:r>
            <a:rPr lang="en-US" b="1" dirty="0" smtClean="0"/>
            <a:t>Transportation &amp; Energy</a:t>
          </a:r>
          <a:endParaRPr lang="en-US" b="1" dirty="0"/>
        </a:p>
      </dgm:t>
    </dgm:pt>
    <dgm:pt modelId="{D75C3758-FF72-C64A-A782-206A98079599}" type="parTrans" cxnId="{E6BEB04C-B566-C94F-82FA-5647A87D9E98}">
      <dgm:prSet/>
      <dgm:spPr/>
      <dgm:t>
        <a:bodyPr/>
        <a:lstStyle/>
        <a:p>
          <a:endParaRPr lang="en-US"/>
        </a:p>
      </dgm:t>
    </dgm:pt>
    <dgm:pt modelId="{73B1C05E-CD21-BB4D-9871-835565412355}" type="sibTrans" cxnId="{E6BEB04C-B566-C94F-82FA-5647A87D9E98}">
      <dgm:prSet/>
      <dgm:spPr/>
      <dgm:t>
        <a:bodyPr/>
        <a:lstStyle/>
        <a:p>
          <a:endParaRPr lang="en-US"/>
        </a:p>
      </dgm:t>
    </dgm:pt>
    <dgm:pt modelId="{64E389C1-3834-BF4F-A70C-8F0DB108F2B8}">
      <dgm:prSet phldrT="[Text]"/>
      <dgm:spPr/>
      <dgm:t>
        <a:bodyPr/>
        <a:lstStyle/>
        <a:p>
          <a:r>
            <a:rPr lang="en-US" b="1" dirty="0" smtClean="0"/>
            <a:t>Education and Workforce Development</a:t>
          </a:r>
          <a:endParaRPr lang="en-US" b="1" dirty="0"/>
        </a:p>
      </dgm:t>
    </dgm:pt>
    <dgm:pt modelId="{3B15C03A-8FDF-2C4E-BFE3-8C5605FBA8F6}" type="parTrans" cxnId="{5B2D25E3-8876-4046-A51B-C4417AF3FD49}">
      <dgm:prSet/>
      <dgm:spPr/>
      <dgm:t>
        <a:bodyPr/>
        <a:lstStyle/>
        <a:p>
          <a:endParaRPr lang="en-US"/>
        </a:p>
      </dgm:t>
    </dgm:pt>
    <dgm:pt modelId="{67DA6ACC-B1EE-A846-A99C-6CD095AFBB04}" type="sibTrans" cxnId="{5B2D25E3-8876-4046-A51B-C4417AF3FD49}">
      <dgm:prSet/>
      <dgm:spPr/>
      <dgm:t>
        <a:bodyPr/>
        <a:lstStyle/>
        <a:p>
          <a:endParaRPr lang="en-US"/>
        </a:p>
      </dgm:t>
    </dgm:pt>
    <dgm:pt modelId="{8B0DDE80-E2B9-9640-85F1-7642092DA8D6}">
      <dgm:prSet phldrT="[Text]"/>
      <dgm:spPr/>
      <dgm:t>
        <a:bodyPr/>
        <a:lstStyle/>
        <a:p>
          <a:r>
            <a:rPr lang="en-US" b="1" dirty="0" smtClean="0"/>
            <a:t>Environment &amp; Sustainability</a:t>
          </a:r>
          <a:endParaRPr lang="en-US" b="1" dirty="0"/>
        </a:p>
      </dgm:t>
    </dgm:pt>
    <dgm:pt modelId="{32C6B1DF-CA96-BF42-B984-17D0C8E3F61E}" type="parTrans" cxnId="{7293A930-4D6E-1446-A48F-69C4A76D5355}">
      <dgm:prSet/>
      <dgm:spPr/>
      <dgm:t>
        <a:bodyPr/>
        <a:lstStyle/>
        <a:p>
          <a:endParaRPr lang="en-US"/>
        </a:p>
      </dgm:t>
    </dgm:pt>
    <dgm:pt modelId="{D869DCC0-B45D-8A49-89A1-4528BB290C64}" type="sibTrans" cxnId="{7293A930-4D6E-1446-A48F-69C4A76D5355}">
      <dgm:prSet/>
      <dgm:spPr/>
      <dgm:t>
        <a:bodyPr/>
        <a:lstStyle/>
        <a:p>
          <a:endParaRPr lang="en-US"/>
        </a:p>
      </dgm:t>
    </dgm:pt>
    <dgm:pt modelId="{B12E24B7-4070-6D44-BB32-6EA9A3785B3B}">
      <dgm:prSet phldrT="[Text]"/>
      <dgm:spPr/>
      <dgm:t>
        <a:bodyPr/>
        <a:lstStyle/>
        <a:p>
          <a:r>
            <a:rPr lang="en-US" b="1" dirty="0" smtClean="0"/>
            <a:t>Manufacturing, Robotics, &amp; Smart Systems</a:t>
          </a:r>
          <a:endParaRPr lang="en-US" b="1" dirty="0"/>
        </a:p>
      </dgm:t>
    </dgm:pt>
    <dgm:pt modelId="{21A7E278-6203-F440-83E4-6023F98A0B60}" type="parTrans" cxnId="{5C590954-8304-0140-882B-064C8E8C3F97}">
      <dgm:prSet/>
      <dgm:spPr/>
      <dgm:t>
        <a:bodyPr/>
        <a:lstStyle/>
        <a:p>
          <a:endParaRPr lang="en-US"/>
        </a:p>
      </dgm:t>
    </dgm:pt>
    <dgm:pt modelId="{7A996B06-699B-3A48-9FC5-C0E6D9FB8F2F}" type="sibTrans" cxnId="{5C590954-8304-0140-882B-064C8E8C3F97}">
      <dgm:prSet/>
      <dgm:spPr/>
      <dgm:t>
        <a:bodyPr/>
        <a:lstStyle/>
        <a:p>
          <a:endParaRPr lang="en-US"/>
        </a:p>
      </dgm:t>
    </dgm:pt>
    <dgm:pt modelId="{45CD29F9-5425-3944-9297-9D6CD8767A1F}">
      <dgm:prSet phldrT="[Text]"/>
      <dgm:spPr/>
      <dgm:t>
        <a:bodyPr/>
        <a:lstStyle/>
        <a:p>
          <a:r>
            <a:rPr lang="en-US" b="1" dirty="0" smtClean="0"/>
            <a:t>Emergency Response &amp; Disaster Resiliency</a:t>
          </a:r>
          <a:endParaRPr lang="en-US" b="1" dirty="0"/>
        </a:p>
      </dgm:t>
    </dgm:pt>
    <dgm:pt modelId="{BDC12504-335D-B94C-8F26-D3D9B00559C5}" type="parTrans" cxnId="{720E1A3E-13EA-1543-A967-BC63FAC8C9F1}">
      <dgm:prSet/>
      <dgm:spPr/>
      <dgm:t>
        <a:bodyPr/>
        <a:lstStyle/>
        <a:p>
          <a:endParaRPr lang="en-US"/>
        </a:p>
      </dgm:t>
    </dgm:pt>
    <dgm:pt modelId="{7380690D-CD0F-CF4D-8417-99BF17FD7152}" type="sibTrans" cxnId="{720E1A3E-13EA-1543-A967-BC63FAC8C9F1}">
      <dgm:prSet/>
      <dgm:spPr/>
      <dgm:t>
        <a:bodyPr/>
        <a:lstStyle/>
        <a:p>
          <a:endParaRPr lang="en-US"/>
        </a:p>
      </dgm:t>
    </dgm:pt>
    <dgm:pt modelId="{D0524863-3A09-0749-B8A8-DF8A075FF87B}" type="pres">
      <dgm:prSet presAssocID="{9262217C-A74D-AE4E-BAA6-F3DAAE8C9000}" presName="Name0" presStyleCnt="0">
        <dgm:presLayoutVars>
          <dgm:dir/>
          <dgm:resizeHandles val="exact"/>
        </dgm:presLayoutVars>
      </dgm:prSet>
      <dgm:spPr/>
      <dgm:t>
        <a:bodyPr/>
        <a:lstStyle/>
        <a:p>
          <a:endParaRPr lang="en-US"/>
        </a:p>
      </dgm:t>
    </dgm:pt>
    <dgm:pt modelId="{11C6490A-D89E-5A49-AB04-2B141D3F6A57}" type="pres">
      <dgm:prSet presAssocID="{B12E24B7-4070-6D44-BB32-6EA9A3785B3B}" presName="compNode" presStyleCnt="0"/>
      <dgm:spPr/>
      <dgm:t>
        <a:bodyPr/>
        <a:lstStyle/>
        <a:p>
          <a:endParaRPr lang="en-US"/>
        </a:p>
      </dgm:t>
    </dgm:pt>
    <dgm:pt modelId="{7563F98E-106F-AC4D-BCEF-756FD04A8471}" type="pres">
      <dgm:prSet presAssocID="{B12E24B7-4070-6D44-BB32-6EA9A3785B3B}" presName="pictRect" presStyleLbl="node1" presStyleIdx="0" presStyleCnt="8"/>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n-US"/>
        </a:p>
      </dgm:t>
    </dgm:pt>
    <dgm:pt modelId="{14BECE1F-9742-D143-8869-BA6BAD73F256}" type="pres">
      <dgm:prSet presAssocID="{B12E24B7-4070-6D44-BB32-6EA9A3785B3B}" presName="textRect" presStyleLbl="revTx" presStyleIdx="0" presStyleCnt="8">
        <dgm:presLayoutVars>
          <dgm:bulletEnabled val="1"/>
        </dgm:presLayoutVars>
      </dgm:prSet>
      <dgm:spPr/>
      <dgm:t>
        <a:bodyPr/>
        <a:lstStyle/>
        <a:p>
          <a:endParaRPr lang="en-US"/>
        </a:p>
      </dgm:t>
    </dgm:pt>
    <dgm:pt modelId="{44476FB5-48AC-4441-A506-71A259449E46}" type="pres">
      <dgm:prSet presAssocID="{7A996B06-699B-3A48-9FC5-C0E6D9FB8F2F}" presName="sibTrans" presStyleLbl="sibTrans2D1" presStyleIdx="0" presStyleCnt="0"/>
      <dgm:spPr/>
      <dgm:t>
        <a:bodyPr/>
        <a:lstStyle/>
        <a:p>
          <a:endParaRPr lang="en-US"/>
        </a:p>
      </dgm:t>
    </dgm:pt>
    <dgm:pt modelId="{24419F70-AA1A-E041-AFB0-182B4B2BBF5D}" type="pres">
      <dgm:prSet presAssocID="{8B0DDE80-E2B9-9640-85F1-7642092DA8D6}" presName="compNode" presStyleCnt="0"/>
      <dgm:spPr/>
      <dgm:t>
        <a:bodyPr/>
        <a:lstStyle/>
        <a:p>
          <a:endParaRPr lang="en-US"/>
        </a:p>
      </dgm:t>
    </dgm:pt>
    <dgm:pt modelId="{0EA8282A-7023-A94E-B689-F0E07423BA79}" type="pres">
      <dgm:prSet presAssocID="{8B0DDE80-E2B9-9640-85F1-7642092DA8D6}" presName="pictRect" presStyleLbl="node1" presStyleIdx="1" presStyleCnt="8"/>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endParaRPr lang="en-US"/>
        </a:p>
      </dgm:t>
    </dgm:pt>
    <dgm:pt modelId="{67D776BD-34FE-2143-8780-F80360DDCCDE}" type="pres">
      <dgm:prSet presAssocID="{8B0DDE80-E2B9-9640-85F1-7642092DA8D6}" presName="textRect" presStyleLbl="revTx" presStyleIdx="1" presStyleCnt="8">
        <dgm:presLayoutVars>
          <dgm:bulletEnabled val="1"/>
        </dgm:presLayoutVars>
      </dgm:prSet>
      <dgm:spPr/>
      <dgm:t>
        <a:bodyPr/>
        <a:lstStyle/>
        <a:p>
          <a:endParaRPr lang="en-US"/>
        </a:p>
      </dgm:t>
    </dgm:pt>
    <dgm:pt modelId="{79521460-5B3D-5E42-AC7C-EB9114AFAB37}" type="pres">
      <dgm:prSet presAssocID="{D869DCC0-B45D-8A49-89A1-4528BB290C64}" presName="sibTrans" presStyleLbl="sibTrans2D1" presStyleIdx="0" presStyleCnt="0"/>
      <dgm:spPr/>
      <dgm:t>
        <a:bodyPr/>
        <a:lstStyle/>
        <a:p>
          <a:endParaRPr lang="en-US"/>
        </a:p>
      </dgm:t>
    </dgm:pt>
    <dgm:pt modelId="{23EC5309-713D-0548-93E5-F0212CBF2919}" type="pres">
      <dgm:prSet presAssocID="{45CD29F9-5425-3944-9297-9D6CD8767A1F}" presName="compNode" presStyleCnt="0"/>
      <dgm:spPr/>
      <dgm:t>
        <a:bodyPr/>
        <a:lstStyle/>
        <a:p>
          <a:endParaRPr lang="en-US"/>
        </a:p>
      </dgm:t>
    </dgm:pt>
    <dgm:pt modelId="{542AB756-A0A7-E941-910D-54E40676146B}" type="pres">
      <dgm:prSet presAssocID="{45CD29F9-5425-3944-9297-9D6CD8767A1F}" presName="pictRect" presStyleLbl="nod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E6C5D18-853B-7742-9F61-264B31F0DFC4}" type="pres">
      <dgm:prSet presAssocID="{45CD29F9-5425-3944-9297-9D6CD8767A1F}" presName="textRect" presStyleLbl="revTx" presStyleIdx="2" presStyleCnt="8">
        <dgm:presLayoutVars>
          <dgm:bulletEnabled val="1"/>
        </dgm:presLayoutVars>
      </dgm:prSet>
      <dgm:spPr/>
      <dgm:t>
        <a:bodyPr/>
        <a:lstStyle/>
        <a:p>
          <a:endParaRPr lang="en-US"/>
        </a:p>
      </dgm:t>
    </dgm:pt>
    <dgm:pt modelId="{0742BFBE-9BA9-D24F-BE0F-1673D22D6393}" type="pres">
      <dgm:prSet presAssocID="{7380690D-CD0F-CF4D-8417-99BF17FD7152}" presName="sibTrans" presStyleLbl="sibTrans2D1" presStyleIdx="0" presStyleCnt="0"/>
      <dgm:spPr/>
      <dgm:t>
        <a:bodyPr/>
        <a:lstStyle/>
        <a:p>
          <a:endParaRPr lang="en-US"/>
        </a:p>
      </dgm:t>
    </dgm:pt>
    <dgm:pt modelId="{A0F00D43-8BE2-3442-A6AB-8A069C9CBA71}" type="pres">
      <dgm:prSet presAssocID="{8D8F13C4-6879-B34E-AEE5-E4B2C6AF4E50}" presName="compNode" presStyleCnt="0"/>
      <dgm:spPr/>
      <dgm:t>
        <a:bodyPr/>
        <a:lstStyle/>
        <a:p>
          <a:endParaRPr lang="en-US"/>
        </a:p>
      </dgm:t>
    </dgm:pt>
    <dgm:pt modelId="{65FC8123-349C-5E4B-B200-C45996CD1187}" type="pres">
      <dgm:prSet presAssocID="{8D8F13C4-6879-B34E-AEE5-E4B2C6AF4E50}" presName="pictRect" presStyleLbl="nod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30676B20-FD32-6943-B81A-7915624FAB9C}" type="pres">
      <dgm:prSet presAssocID="{8D8F13C4-6879-B34E-AEE5-E4B2C6AF4E50}" presName="textRect" presStyleLbl="revTx" presStyleIdx="3" presStyleCnt="8">
        <dgm:presLayoutVars>
          <dgm:bulletEnabled val="1"/>
        </dgm:presLayoutVars>
      </dgm:prSet>
      <dgm:spPr/>
      <dgm:t>
        <a:bodyPr/>
        <a:lstStyle/>
        <a:p>
          <a:endParaRPr lang="en-US"/>
        </a:p>
      </dgm:t>
    </dgm:pt>
    <dgm:pt modelId="{1BDCF623-FFB2-784F-A503-9696DDF01978}" type="pres">
      <dgm:prSet presAssocID="{0754AB58-DAF2-8646-BD23-77295324FDE5}" presName="sibTrans" presStyleLbl="sibTrans2D1" presStyleIdx="0" presStyleCnt="0"/>
      <dgm:spPr/>
      <dgm:t>
        <a:bodyPr/>
        <a:lstStyle/>
        <a:p>
          <a:endParaRPr lang="en-US"/>
        </a:p>
      </dgm:t>
    </dgm:pt>
    <dgm:pt modelId="{E00E55DC-8F7A-054F-BA9B-2406987B89F9}" type="pres">
      <dgm:prSet presAssocID="{0CA2FFEA-ABAD-FA4A-B39E-552EA157E850}" presName="compNode" presStyleCnt="0"/>
      <dgm:spPr/>
      <dgm:t>
        <a:bodyPr/>
        <a:lstStyle/>
        <a:p>
          <a:endParaRPr lang="en-US"/>
        </a:p>
      </dgm:t>
    </dgm:pt>
    <dgm:pt modelId="{95733AE1-7AB0-814F-898D-F817E1BB9AF8}" type="pres">
      <dgm:prSet presAssocID="{0CA2FFEA-ABAD-FA4A-B39E-552EA157E850}" presName="pictRect" presStyleLbl="nod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AA58B757-DF42-AC46-AEF4-2B13C06AED97}" type="pres">
      <dgm:prSet presAssocID="{0CA2FFEA-ABAD-FA4A-B39E-552EA157E850}" presName="textRect" presStyleLbl="revTx" presStyleIdx="4" presStyleCnt="8">
        <dgm:presLayoutVars>
          <dgm:bulletEnabled val="1"/>
        </dgm:presLayoutVars>
      </dgm:prSet>
      <dgm:spPr/>
      <dgm:t>
        <a:bodyPr/>
        <a:lstStyle/>
        <a:p>
          <a:endParaRPr lang="en-US"/>
        </a:p>
      </dgm:t>
    </dgm:pt>
    <dgm:pt modelId="{7AB8A1C0-61E6-7943-820A-9F22D43B3587}" type="pres">
      <dgm:prSet presAssocID="{73B1C05E-CD21-BB4D-9871-835565412355}" presName="sibTrans" presStyleLbl="sibTrans2D1" presStyleIdx="0" presStyleCnt="0"/>
      <dgm:spPr/>
      <dgm:t>
        <a:bodyPr/>
        <a:lstStyle/>
        <a:p>
          <a:endParaRPr lang="en-US"/>
        </a:p>
      </dgm:t>
    </dgm:pt>
    <dgm:pt modelId="{0757DF40-5A37-A447-9B50-FCEF4F6CA858}" type="pres">
      <dgm:prSet presAssocID="{775458CC-8F7F-E74E-BF50-E085B4F6F6D5}" presName="compNode" presStyleCnt="0"/>
      <dgm:spPr/>
      <dgm:t>
        <a:bodyPr/>
        <a:lstStyle/>
        <a:p>
          <a:endParaRPr lang="en-US"/>
        </a:p>
      </dgm:t>
    </dgm:pt>
    <dgm:pt modelId="{5D604E93-6E8D-4046-A1ED-54BF8CAE2C5E}" type="pres">
      <dgm:prSet presAssocID="{775458CC-8F7F-E74E-BF50-E085B4F6F6D5}" presName="pictRect" presStyleLbl="nod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BFDEDA5-6060-C84F-B55C-4A6356074454}" type="pres">
      <dgm:prSet presAssocID="{775458CC-8F7F-E74E-BF50-E085B4F6F6D5}" presName="textRect" presStyleLbl="revTx" presStyleIdx="5" presStyleCnt="8">
        <dgm:presLayoutVars>
          <dgm:bulletEnabled val="1"/>
        </dgm:presLayoutVars>
      </dgm:prSet>
      <dgm:spPr/>
      <dgm:t>
        <a:bodyPr/>
        <a:lstStyle/>
        <a:p>
          <a:endParaRPr lang="en-US"/>
        </a:p>
      </dgm:t>
    </dgm:pt>
    <dgm:pt modelId="{DF02DB1F-27B6-1F4B-819C-C1E636041F07}" type="pres">
      <dgm:prSet presAssocID="{91C12694-750D-1940-9CAE-FEFC0E6F7AB0}" presName="sibTrans" presStyleLbl="sibTrans2D1" presStyleIdx="0" presStyleCnt="0"/>
      <dgm:spPr/>
      <dgm:t>
        <a:bodyPr/>
        <a:lstStyle/>
        <a:p>
          <a:endParaRPr lang="en-US"/>
        </a:p>
      </dgm:t>
    </dgm:pt>
    <dgm:pt modelId="{18FF8FFE-405D-DB4A-B121-0CC987E46B3C}" type="pres">
      <dgm:prSet presAssocID="{FD4C3927-CAAD-FA47-A046-E7C0A788F367}" presName="compNode" presStyleCnt="0"/>
      <dgm:spPr/>
      <dgm:t>
        <a:bodyPr/>
        <a:lstStyle/>
        <a:p>
          <a:endParaRPr lang="en-US"/>
        </a:p>
      </dgm:t>
    </dgm:pt>
    <dgm:pt modelId="{6718F282-CDB4-2845-91C2-11868162989D}" type="pres">
      <dgm:prSet presAssocID="{FD4C3927-CAAD-FA47-A046-E7C0A788F367}" presName="pictRect" presStyleLbl="nod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93024C1-3E78-5C4E-984C-3E61D9CBB85F}" type="pres">
      <dgm:prSet presAssocID="{FD4C3927-CAAD-FA47-A046-E7C0A788F367}" presName="textRect" presStyleLbl="revTx" presStyleIdx="6" presStyleCnt="8">
        <dgm:presLayoutVars>
          <dgm:bulletEnabled val="1"/>
        </dgm:presLayoutVars>
      </dgm:prSet>
      <dgm:spPr/>
      <dgm:t>
        <a:bodyPr/>
        <a:lstStyle/>
        <a:p>
          <a:endParaRPr lang="en-US"/>
        </a:p>
      </dgm:t>
    </dgm:pt>
    <dgm:pt modelId="{FBBFF256-5B4A-3E48-952E-F636BC4CD8FD}" type="pres">
      <dgm:prSet presAssocID="{EDDC5D3A-7829-234E-9880-93CA8F8E871F}" presName="sibTrans" presStyleLbl="sibTrans2D1" presStyleIdx="0" presStyleCnt="0"/>
      <dgm:spPr/>
      <dgm:t>
        <a:bodyPr/>
        <a:lstStyle/>
        <a:p>
          <a:endParaRPr lang="en-US"/>
        </a:p>
      </dgm:t>
    </dgm:pt>
    <dgm:pt modelId="{19DF3B1C-5FE3-C74A-8E34-8AB9D4885DEF}" type="pres">
      <dgm:prSet presAssocID="{64E389C1-3834-BF4F-A70C-8F0DB108F2B8}" presName="compNode" presStyleCnt="0"/>
      <dgm:spPr/>
      <dgm:t>
        <a:bodyPr/>
        <a:lstStyle/>
        <a:p>
          <a:endParaRPr lang="en-US"/>
        </a:p>
      </dgm:t>
    </dgm:pt>
    <dgm:pt modelId="{4A34C453-FD77-AF4A-9B1B-B280831E34CB}" type="pres">
      <dgm:prSet presAssocID="{64E389C1-3834-BF4F-A70C-8F0DB108F2B8}" presName="pictRect" presStyleLbl="node1" presStyleIdx="7" presStyleCnt="8"/>
      <dgm:spPr>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4412" r="4412"/>
          </a:stretch>
        </a:blipFill>
      </dgm:spPr>
      <dgm:t>
        <a:bodyPr/>
        <a:lstStyle/>
        <a:p>
          <a:endParaRPr lang="en-US"/>
        </a:p>
      </dgm:t>
    </dgm:pt>
    <dgm:pt modelId="{203D7713-D10E-1846-810E-FE1736E4938C}" type="pres">
      <dgm:prSet presAssocID="{64E389C1-3834-BF4F-A70C-8F0DB108F2B8}" presName="textRect" presStyleLbl="revTx" presStyleIdx="7" presStyleCnt="8">
        <dgm:presLayoutVars>
          <dgm:bulletEnabled val="1"/>
        </dgm:presLayoutVars>
      </dgm:prSet>
      <dgm:spPr/>
      <dgm:t>
        <a:bodyPr/>
        <a:lstStyle/>
        <a:p>
          <a:endParaRPr lang="en-US"/>
        </a:p>
      </dgm:t>
    </dgm:pt>
  </dgm:ptLst>
  <dgm:cxnLst>
    <dgm:cxn modelId="{1528A5B5-670C-46EC-B0D6-4554C0C1CBB3}" type="presOf" srcId="{64E389C1-3834-BF4F-A70C-8F0DB108F2B8}" destId="{203D7713-D10E-1846-810E-FE1736E4938C}" srcOrd="0" destOrd="0" presId="urn:microsoft.com/office/officeart/2005/8/layout/pList1"/>
    <dgm:cxn modelId="{CAD360CB-1D13-4BB9-BA2E-FED10D632284}" type="presOf" srcId="{91C12694-750D-1940-9CAE-FEFC0E6F7AB0}" destId="{DF02DB1F-27B6-1F4B-819C-C1E636041F07}" srcOrd="0" destOrd="0" presId="urn:microsoft.com/office/officeart/2005/8/layout/pList1"/>
    <dgm:cxn modelId="{090DF3DD-4207-4469-9226-135296D088E2}" type="presOf" srcId="{73B1C05E-CD21-BB4D-9871-835565412355}" destId="{7AB8A1C0-61E6-7943-820A-9F22D43B3587}" srcOrd="0" destOrd="0" presId="urn:microsoft.com/office/officeart/2005/8/layout/pList1"/>
    <dgm:cxn modelId="{B8936DD9-D0D4-485C-9741-D003B85D5B17}" type="presOf" srcId="{0CA2FFEA-ABAD-FA4A-B39E-552EA157E850}" destId="{AA58B757-DF42-AC46-AEF4-2B13C06AED97}" srcOrd="0" destOrd="0" presId="urn:microsoft.com/office/officeart/2005/8/layout/pList1"/>
    <dgm:cxn modelId="{B2339718-B4FD-2F49-B9BE-94EC23C53C11}" srcId="{9262217C-A74D-AE4E-BAA6-F3DAAE8C9000}" destId="{FD4C3927-CAAD-FA47-A046-E7C0A788F367}" srcOrd="6" destOrd="0" parTransId="{29CF0072-FD8B-2841-BB8C-252BBF599DE4}" sibTransId="{EDDC5D3A-7829-234E-9880-93CA8F8E871F}"/>
    <dgm:cxn modelId="{81F1B917-5984-4DF3-A915-DA4239F1134A}" type="presOf" srcId="{B12E24B7-4070-6D44-BB32-6EA9A3785B3B}" destId="{14BECE1F-9742-D143-8869-BA6BAD73F256}" srcOrd="0" destOrd="0" presId="urn:microsoft.com/office/officeart/2005/8/layout/pList1"/>
    <dgm:cxn modelId="{5B2D25E3-8876-4046-A51B-C4417AF3FD49}" srcId="{9262217C-A74D-AE4E-BAA6-F3DAAE8C9000}" destId="{64E389C1-3834-BF4F-A70C-8F0DB108F2B8}" srcOrd="7" destOrd="0" parTransId="{3B15C03A-8FDF-2C4E-BFE3-8C5605FBA8F6}" sibTransId="{67DA6ACC-B1EE-A846-A99C-6CD095AFBB04}"/>
    <dgm:cxn modelId="{9EBF970F-EFA2-4F29-B305-800B7D8BDC4D}" type="presOf" srcId="{D869DCC0-B45D-8A49-89A1-4528BB290C64}" destId="{79521460-5B3D-5E42-AC7C-EB9114AFAB37}" srcOrd="0" destOrd="0" presId="urn:microsoft.com/office/officeart/2005/8/layout/pList1"/>
    <dgm:cxn modelId="{2D58BFB5-AD90-448D-8B65-C57348E341AE}" type="presOf" srcId="{EDDC5D3A-7829-234E-9880-93CA8F8E871F}" destId="{FBBFF256-5B4A-3E48-952E-F636BC4CD8FD}" srcOrd="0" destOrd="0" presId="urn:microsoft.com/office/officeart/2005/8/layout/pList1"/>
    <dgm:cxn modelId="{13F4F8A8-A3CB-4C28-B499-4FA6E83F9DD3}" type="presOf" srcId="{8B0DDE80-E2B9-9640-85F1-7642092DA8D6}" destId="{67D776BD-34FE-2143-8780-F80360DDCCDE}" srcOrd="0" destOrd="0" presId="urn:microsoft.com/office/officeart/2005/8/layout/pList1"/>
    <dgm:cxn modelId="{6E8E9C2A-37F5-C04A-BA43-17607FB2DD57}" srcId="{9262217C-A74D-AE4E-BAA6-F3DAAE8C9000}" destId="{775458CC-8F7F-E74E-BF50-E085B4F6F6D5}" srcOrd="5" destOrd="0" parTransId="{4EB8E3BB-F686-784D-B084-775D270043FB}" sibTransId="{91C12694-750D-1940-9CAE-FEFC0E6F7AB0}"/>
    <dgm:cxn modelId="{3B292852-8D20-4776-A0EF-379312D6938D}" type="presOf" srcId="{8D8F13C4-6879-B34E-AEE5-E4B2C6AF4E50}" destId="{30676B20-FD32-6943-B81A-7915624FAB9C}" srcOrd="0" destOrd="0" presId="urn:microsoft.com/office/officeart/2005/8/layout/pList1"/>
    <dgm:cxn modelId="{CB6540D1-98C9-4117-A24B-B9DCF0F2A5FA}" type="presOf" srcId="{9262217C-A74D-AE4E-BAA6-F3DAAE8C9000}" destId="{D0524863-3A09-0749-B8A8-DF8A075FF87B}" srcOrd="0" destOrd="0" presId="urn:microsoft.com/office/officeart/2005/8/layout/pList1"/>
    <dgm:cxn modelId="{3085D157-14FD-764A-BDF2-0CEC5C972F7F}" srcId="{9262217C-A74D-AE4E-BAA6-F3DAAE8C9000}" destId="{8D8F13C4-6879-B34E-AEE5-E4B2C6AF4E50}" srcOrd="3" destOrd="0" parTransId="{4A4BFE35-7F01-7C40-9E02-17FE75BA496B}" sibTransId="{0754AB58-DAF2-8646-BD23-77295324FDE5}"/>
    <dgm:cxn modelId="{5C590954-8304-0140-882B-064C8E8C3F97}" srcId="{9262217C-A74D-AE4E-BAA6-F3DAAE8C9000}" destId="{B12E24B7-4070-6D44-BB32-6EA9A3785B3B}" srcOrd="0" destOrd="0" parTransId="{21A7E278-6203-F440-83E4-6023F98A0B60}" sibTransId="{7A996B06-699B-3A48-9FC5-C0E6D9FB8F2F}"/>
    <dgm:cxn modelId="{0A37EEE3-73EF-4A6C-AEC5-60CB03D80423}" type="presOf" srcId="{7380690D-CD0F-CF4D-8417-99BF17FD7152}" destId="{0742BFBE-9BA9-D24F-BE0F-1673D22D6393}" srcOrd="0" destOrd="0" presId="urn:microsoft.com/office/officeart/2005/8/layout/pList1"/>
    <dgm:cxn modelId="{CA32DFBE-9A4A-4D2F-AA07-CE6DA20775EA}" type="presOf" srcId="{FD4C3927-CAAD-FA47-A046-E7C0A788F367}" destId="{193024C1-3E78-5C4E-984C-3E61D9CBB85F}" srcOrd="0" destOrd="0" presId="urn:microsoft.com/office/officeart/2005/8/layout/pList1"/>
    <dgm:cxn modelId="{E6BEB04C-B566-C94F-82FA-5647A87D9E98}" srcId="{9262217C-A74D-AE4E-BAA6-F3DAAE8C9000}" destId="{0CA2FFEA-ABAD-FA4A-B39E-552EA157E850}" srcOrd="4" destOrd="0" parTransId="{D75C3758-FF72-C64A-A782-206A98079599}" sibTransId="{73B1C05E-CD21-BB4D-9871-835565412355}"/>
    <dgm:cxn modelId="{7293A930-4D6E-1446-A48F-69C4A76D5355}" srcId="{9262217C-A74D-AE4E-BAA6-F3DAAE8C9000}" destId="{8B0DDE80-E2B9-9640-85F1-7642092DA8D6}" srcOrd="1" destOrd="0" parTransId="{32C6B1DF-CA96-BF42-B984-17D0C8E3F61E}" sibTransId="{D869DCC0-B45D-8A49-89A1-4528BB290C64}"/>
    <dgm:cxn modelId="{720E1A3E-13EA-1543-A967-BC63FAC8C9F1}" srcId="{9262217C-A74D-AE4E-BAA6-F3DAAE8C9000}" destId="{45CD29F9-5425-3944-9297-9D6CD8767A1F}" srcOrd="2" destOrd="0" parTransId="{BDC12504-335D-B94C-8F26-D3D9B00559C5}" sibTransId="{7380690D-CD0F-CF4D-8417-99BF17FD7152}"/>
    <dgm:cxn modelId="{E226878C-463E-4EEF-B0D5-7C5D3EB4CD11}" type="presOf" srcId="{45CD29F9-5425-3944-9297-9D6CD8767A1F}" destId="{4E6C5D18-853B-7742-9F61-264B31F0DFC4}" srcOrd="0" destOrd="0" presId="urn:microsoft.com/office/officeart/2005/8/layout/pList1"/>
    <dgm:cxn modelId="{9898F2EE-DD17-4CDA-A383-A2DB2DD9B778}" type="presOf" srcId="{775458CC-8F7F-E74E-BF50-E085B4F6F6D5}" destId="{8BFDEDA5-6060-C84F-B55C-4A6356074454}" srcOrd="0" destOrd="0" presId="urn:microsoft.com/office/officeart/2005/8/layout/pList1"/>
    <dgm:cxn modelId="{589C18E3-E2D4-4DDF-90AD-5E472E69E5FA}" type="presOf" srcId="{0754AB58-DAF2-8646-BD23-77295324FDE5}" destId="{1BDCF623-FFB2-784F-A503-9696DDF01978}" srcOrd="0" destOrd="0" presId="urn:microsoft.com/office/officeart/2005/8/layout/pList1"/>
    <dgm:cxn modelId="{C8D566CA-D30E-44C3-B774-CD7B9C75257B}" type="presOf" srcId="{7A996B06-699B-3A48-9FC5-C0E6D9FB8F2F}" destId="{44476FB5-48AC-4441-A506-71A259449E46}" srcOrd="0" destOrd="0" presId="urn:microsoft.com/office/officeart/2005/8/layout/pList1"/>
    <dgm:cxn modelId="{492B1B98-4FC8-4C79-B510-C837D7786AD5}" type="presParOf" srcId="{D0524863-3A09-0749-B8A8-DF8A075FF87B}" destId="{11C6490A-D89E-5A49-AB04-2B141D3F6A57}" srcOrd="0" destOrd="0" presId="urn:microsoft.com/office/officeart/2005/8/layout/pList1"/>
    <dgm:cxn modelId="{C86268E2-F4E8-4DE6-83D9-CDA19CB294D4}" type="presParOf" srcId="{11C6490A-D89E-5A49-AB04-2B141D3F6A57}" destId="{7563F98E-106F-AC4D-BCEF-756FD04A8471}" srcOrd="0" destOrd="0" presId="urn:microsoft.com/office/officeart/2005/8/layout/pList1"/>
    <dgm:cxn modelId="{7EACA8EC-5D36-4FFE-B842-E11DC66F45ED}" type="presParOf" srcId="{11C6490A-D89E-5A49-AB04-2B141D3F6A57}" destId="{14BECE1F-9742-D143-8869-BA6BAD73F256}" srcOrd="1" destOrd="0" presId="urn:microsoft.com/office/officeart/2005/8/layout/pList1"/>
    <dgm:cxn modelId="{819C8A8B-887A-4AA5-9CEF-33462E173A99}" type="presParOf" srcId="{D0524863-3A09-0749-B8A8-DF8A075FF87B}" destId="{44476FB5-48AC-4441-A506-71A259449E46}" srcOrd="1" destOrd="0" presId="urn:microsoft.com/office/officeart/2005/8/layout/pList1"/>
    <dgm:cxn modelId="{E83269E5-0F56-4CF7-892C-43A59E255D6B}" type="presParOf" srcId="{D0524863-3A09-0749-B8A8-DF8A075FF87B}" destId="{24419F70-AA1A-E041-AFB0-182B4B2BBF5D}" srcOrd="2" destOrd="0" presId="urn:microsoft.com/office/officeart/2005/8/layout/pList1"/>
    <dgm:cxn modelId="{BCC9F82D-CF2B-45C1-871F-483979C3BBC0}" type="presParOf" srcId="{24419F70-AA1A-E041-AFB0-182B4B2BBF5D}" destId="{0EA8282A-7023-A94E-B689-F0E07423BA79}" srcOrd="0" destOrd="0" presId="urn:microsoft.com/office/officeart/2005/8/layout/pList1"/>
    <dgm:cxn modelId="{7D71ACB2-08A4-4AD7-9A5E-55078C1C172B}" type="presParOf" srcId="{24419F70-AA1A-E041-AFB0-182B4B2BBF5D}" destId="{67D776BD-34FE-2143-8780-F80360DDCCDE}" srcOrd="1" destOrd="0" presId="urn:microsoft.com/office/officeart/2005/8/layout/pList1"/>
    <dgm:cxn modelId="{764E3B1F-5D25-44E1-9EA8-2A03CD879409}" type="presParOf" srcId="{D0524863-3A09-0749-B8A8-DF8A075FF87B}" destId="{79521460-5B3D-5E42-AC7C-EB9114AFAB37}" srcOrd="3" destOrd="0" presId="urn:microsoft.com/office/officeart/2005/8/layout/pList1"/>
    <dgm:cxn modelId="{E18CB345-6FA4-41C3-9792-F2A15E1917F5}" type="presParOf" srcId="{D0524863-3A09-0749-B8A8-DF8A075FF87B}" destId="{23EC5309-713D-0548-93E5-F0212CBF2919}" srcOrd="4" destOrd="0" presId="urn:microsoft.com/office/officeart/2005/8/layout/pList1"/>
    <dgm:cxn modelId="{97186A1B-7B21-4DFD-BCB0-B9D87ED9B68B}" type="presParOf" srcId="{23EC5309-713D-0548-93E5-F0212CBF2919}" destId="{542AB756-A0A7-E941-910D-54E40676146B}" srcOrd="0" destOrd="0" presId="urn:microsoft.com/office/officeart/2005/8/layout/pList1"/>
    <dgm:cxn modelId="{7B2A5EC1-F6DC-4DCD-80EA-21F0AD68ECB4}" type="presParOf" srcId="{23EC5309-713D-0548-93E5-F0212CBF2919}" destId="{4E6C5D18-853B-7742-9F61-264B31F0DFC4}" srcOrd="1" destOrd="0" presId="urn:microsoft.com/office/officeart/2005/8/layout/pList1"/>
    <dgm:cxn modelId="{D6DFA007-7F42-4CA4-A32E-DEBAD25233C6}" type="presParOf" srcId="{D0524863-3A09-0749-B8A8-DF8A075FF87B}" destId="{0742BFBE-9BA9-D24F-BE0F-1673D22D6393}" srcOrd="5" destOrd="0" presId="urn:microsoft.com/office/officeart/2005/8/layout/pList1"/>
    <dgm:cxn modelId="{09072E34-27B2-4310-BC49-2FCA050E2149}" type="presParOf" srcId="{D0524863-3A09-0749-B8A8-DF8A075FF87B}" destId="{A0F00D43-8BE2-3442-A6AB-8A069C9CBA71}" srcOrd="6" destOrd="0" presId="urn:microsoft.com/office/officeart/2005/8/layout/pList1"/>
    <dgm:cxn modelId="{88FCA0B7-3762-4CAA-B2A8-6BD2F9A25613}" type="presParOf" srcId="{A0F00D43-8BE2-3442-A6AB-8A069C9CBA71}" destId="{65FC8123-349C-5E4B-B200-C45996CD1187}" srcOrd="0" destOrd="0" presId="urn:microsoft.com/office/officeart/2005/8/layout/pList1"/>
    <dgm:cxn modelId="{468AC3E1-EA44-48CE-A68A-43846E404EB8}" type="presParOf" srcId="{A0F00D43-8BE2-3442-A6AB-8A069C9CBA71}" destId="{30676B20-FD32-6943-B81A-7915624FAB9C}" srcOrd="1" destOrd="0" presId="urn:microsoft.com/office/officeart/2005/8/layout/pList1"/>
    <dgm:cxn modelId="{68AD2C28-2975-43AE-AB3B-EAB4CD244386}" type="presParOf" srcId="{D0524863-3A09-0749-B8A8-DF8A075FF87B}" destId="{1BDCF623-FFB2-784F-A503-9696DDF01978}" srcOrd="7" destOrd="0" presId="urn:microsoft.com/office/officeart/2005/8/layout/pList1"/>
    <dgm:cxn modelId="{124F3511-34BE-4A3C-9B18-6FA4B83CA134}" type="presParOf" srcId="{D0524863-3A09-0749-B8A8-DF8A075FF87B}" destId="{E00E55DC-8F7A-054F-BA9B-2406987B89F9}" srcOrd="8" destOrd="0" presId="urn:microsoft.com/office/officeart/2005/8/layout/pList1"/>
    <dgm:cxn modelId="{0C8D93FC-19D3-4BE5-884A-FAC89535B530}" type="presParOf" srcId="{E00E55DC-8F7A-054F-BA9B-2406987B89F9}" destId="{95733AE1-7AB0-814F-898D-F817E1BB9AF8}" srcOrd="0" destOrd="0" presId="urn:microsoft.com/office/officeart/2005/8/layout/pList1"/>
    <dgm:cxn modelId="{73252B16-D0C9-4260-9060-3392242AE0B9}" type="presParOf" srcId="{E00E55DC-8F7A-054F-BA9B-2406987B89F9}" destId="{AA58B757-DF42-AC46-AEF4-2B13C06AED97}" srcOrd="1" destOrd="0" presId="urn:microsoft.com/office/officeart/2005/8/layout/pList1"/>
    <dgm:cxn modelId="{60E6BD86-0206-4B80-BCB9-DE41EB22EF6D}" type="presParOf" srcId="{D0524863-3A09-0749-B8A8-DF8A075FF87B}" destId="{7AB8A1C0-61E6-7943-820A-9F22D43B3587}" srcOrd="9" destOrd="0" presId="urn:microsoft.com/office/officeart/2005/8/layout/pList1"/>
    <dgm:cxn modelId="{F72F4921-D397-4D55-B1B9-48062618AE23}" type="presParOf" srcId="{D0524863-3A09-0749-B8A8-DF8A075FF87B}" destId="{0757DF40-5A37-A447-9B50-FCEF4F6CA858}" srcOrd="10" destOrd="0" presId="urn:microsoft.com/office/officeart/2005/8/layout/pList1"/>
    <dgm:cxn modelId="{32CDF873-1495-465D-9B62-4582249823BB}" type="presParOf" srcId="{0757DF40-5A37-A447-9B50-FCEF4F6CA858}" destId="{5D604E93-6E8D-4046-A1ED-54BF8CAE2C5E}" srcOrd="0" destOrd="0" presId="urn:microsoft.com/office/officeart/2005/8/layout/pList1"/>
    <dgm:cxn modelId="{0515660C-8853-4A9A-A628-734999868731}" type="presParOf" srcId="{0757DF40-5A37-A447-9B50-FCEF4F6CA858}" destId="{8BFDEDA5-6060-C84F-B55C-4A6356074454}" srcOrd="1" destOrd="0" presId="urn:microsoft.com/office/officeart/2005/8/layout/pList1"/>
    <dgm:cxn modelId="{FAE8963A-0D46-4454-83AA-823CFD562EBF}" type="presParOf" srcId="{D0524863-3A09-0749-B8A8-DF8A075FF87B}" destId="{DF02DB1F-27B6-1F4B-819C-C1E636041F07}" srcOrd="11" destOrd="0" presId="urn:microsoft.com/office/officeart/2005/8/layout/pList1"/>
    <dgm:cxn modelId="{6BFF251C-A468-488E-9EE8-AB237D5A3A9C}" type="presParOf" srcId="{D0524863-3A09-0749-B8A8-DF8A075FF87B}" destId="{18FF8FFE-405D-DB4A-B121-0CC987E46B3C}" srcOrd="12" destOrd="0" presId="urn:microsoft.com/office/officeart/2005/8/layout/pList1"/>
    <dgm:cxn modelId="{896D0A6A-04BF-472D-B633-841DD1945B5F}" type="presParOf" srcId="{18FF8FFE-405D-DB4A-B121-0CC987E46B3C}" destId="{6718F282-CDB4-2845-91C2-11868162989D}" srcOrd="0" destOrd="0" presId="urn:microsoft.com/office/officeart/2005/8/layout/pList1"/>
    <dgm:cxn modelId="{DF705306-77EC-4B08-A32B-A92947513474}" type="presParOf" srcId="{18FF8FFE-405D-DB4A-B121-0CC987E46B3C}" destId="{193024C1-3E78-5C4E-984C-3E61D9CBB85F}" srcOrd="1" destOrd="0" presId="urn:microsoft.com/office/officeart/2005/8/layout/pList1"/>
    <dgm:cxn modelId="{E6B180C7-B446-4D20-B370-9346A0396557}" type="presParOf" srcId="{D0524863-3A09-0749-B8A8-DF8A075FF87B}" destId="{FBBFF256-5B4A-3E48-952E-F636BC4CD8FD}" srcOrd="13" destOrd="0" presId="urn:microsoft.com/office/officeart/2005/8/layout/pList1"/>
    <dgm:cxn modelId="{82546CB2-5B5A-4BC1-BF35-567649729EBF}" type="presParOf" srcId="{D0524863-3A09-0749-B8A8-DF8A075FF87B}" destId="{19DF3B1C-5FE3-C74A-8E34-8AB9D4885DEF}" srcOrd="14" destOrd="0" presId="urn:microsoft.com/office/officeart/2005/8/layout/pList1"/>
    <dgm:cxn modelId="{058615CB-C54D-4C09-9B11-A652EE707DC2}" type="presParOf" srcId="{19DF3B1C-5FE3-C74A-8E34-8AB9D4885DEF}" destId="{4A34C453-FD77-AF4A-9B1B-B280831E34CB}" srcOrd="0" destOrd="0" presId="urn:microsoft.com/office/officeart/2005/8/layout/pList1"/>
    <dgm:cxn modelId="{2D9E8CFC-B772-4515-9F47-16F9870A4CF8}" type="presParOf" srcId="{19DF3B1C-5FE3-C74A-8E34-8AB9D4885DEF}" destId="{203D7713-D10E-1846-810E-FE1736E4938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2217C-A74D-AE4E-BAA6-F3DAAE8C9000}" type="doc">
      <dgm:prSet loTypeId="urn:microsoft.com/office/officeart/2005/8/layout/radial5" loCatId="" qsTypeId="urn:microsoft.com/office/officeart/2005/8/quickstyle/simple2" qsCatId="simple" csTypeId="urn:microsoft.com/office/officeart/2005/8/colors/accent0_3" csCatId="mainScheme" phldr="1"/>
      <dgm:spPr/>
      <dgm:t>
        <a:bodyPr/>
        <a:lstStyle/>
        <a:p>
          <a:endParaRPr lang="en-US"/>
        </a:p>
      </dgm:t>
    </dgm:pt>
    <dgm:pt modelId="{97A7F910-03F1-F540-9219-9C7FA7E0A9F0}">
      <dgm:prSet phldrT="[Text]" custT="1"/>
      <dgm:spPr/>
      <dgm:t>
        <a:bodyPr/>
        <a:lstStyle/>
        <a:p>
          <a:r>
            <a:rPr lang="en-US" sz="2000" b="1" dirty="0" smtClean="0"/>
            <a:t>Cyber-Physical Systems</a:t>
          </a:r>
          <a:endParaRPr lang="en-US" sz="2000" b="1" dirty="0"/>
        </a:p>
      </dgm:t>
    </dgm:pt>
    <dgm:pt modelId="{BE026D5E-FD3B-E542-8CEE-BEA352EED7C0}" type="parTrans" cxnId="{8503AAF6-13A8-6E45-9C7D-BEFAC1D2955C}">
      <dgm:prSet/>
      <dgm:spPr/>
      <dgm:t>
        <a:bodyPr/>
        <a:lstStyle/>
        <a:p>
          <a:endParaRPr lang="en-US"/>
        </a:p>
      </dgm:t>
    </dgm:pt>
    <dgm:pt modelId="{36112EF5-414D-7145-9F70-02684768C9F4}" type="sibTrans" cxnId="{8503AAF6-13A8-6E45-9C7D-BEFAC1D2955C}">
      <dgm:prSet/>
      <dgm:spPr/>
      <dgm:t>
        <a:bodyPr/>
        <a:lstStyle/>
        <a:p>
          <a:endParaRPr lang="en-US"/>
        </a:p>
      </dgm:t>
    </dgm:pt>
    <dgm:pt modelId="{7A13B98A-643C-FD4A-91B0-C2010BD4898F}">
      <dgm:prSet phldrT="[Text]" custT="1"/>
      <dgm:spPr/>
      <dgm:t>
        <a:bodyPr/>
        <a:lstStyle/>
        <a:p>
          <a:r>
            <a:rPr lang="en-US" sz="1400" b="1" dirty="0" smtClean="0"/>
            <a:t>Smart Health &amp; Wellbeing</a:t>
          </a:r>
          <a:endParaRPr lang="en-US" sz="1400" b="1" dirty="0"/>
        </a:p>
      </dgm:t>
    </dgm:pt>
    <dgm:pt modelId="{F58932BD-8962-3F47-B8ED-5154825050C7}" type="parTrans" cxnId="{E811E748-1F0B-304E-9C25-4F2824FB033E}">
      <dgm:prSet/>
      <dgm:spPr/>
      <dgm:t>
        <a:bodyPr/>
        <a:lstStyle/>
        <a:p>
          <a:endParaRPr lang="en-US" dirty="0"/>
        </a:p>
      </dgm:t>
    </dgm:pt>
    <dgm:pt modelId="{CBBF6972-CCFB-114F-9DB2-4649C85ACB42}" type="sibTrans" cxnId="{E811E748-1F0B-304E-9C25-4F2824FB033E}">
      <dgm:prSet/>
      <dgm:spPr/>
      <dgm:t>
        <a:bodyPr/>
        <a:lstStyle/>
        <a:p>
          <a:endParaRPr lang="en-US"/>
        </a:p>
      </dgm:t>
    </dgm:pt>
    <dgm:pt modelId="{D05C4699-6872-F544-A53A-792E7FBE9DFA}">
      <dgm:prSet phldrT="[Text]" custT="1"/>
      <dgm:spPr/>
      <dgm:t>
        <a:bodyPr/>
        <a:lstStyle/>
        <a:p>
          <a:r>
            <a:rPr lang="en-US" sz="1400" b="1" dirty="0" smtClean="0"/>
            <a:t>Science, Engineering &amp; Education for Sustainability (SEES)</a:t>
          </a:r>
          <a:endParaRPr lang="en-US" sz="1400" b="1" dirty="0"/>
        </a:p>
      </dgm:t>
    </dgm:pt>
    <dgm:pt modelId="{932F4074-B946-C843-B5E6-26986D6FEA9B}" type="parTrans" cxnId="{71DEF0A8-C84B-1549-923B-667C481A463B}">
      <dgm:prSet/>
      <dgm:spPr/>
      <dgm:t>
        <a:bodyPr/>
        <a:lstStyle/>
        <a:p>
          <a:endParaRPr lang="en-US" dirty="0"/>
        </a:p>
      </dgm:t>
    </dgm:pt>
    <dgm:pt modelId="{E27CEE2D-E8D3-4542-A8D5-5AB30A888D79}" type="sibTrans" cxnId="{71DEF0A8-C84B-1549-923B-667C481A463B}">
      <dgm:prSet/>
      <dgm:spPr/>
      <dgm:t>
        <a:bodyPr/>
        <a:lstStyle/>
        <a:p>
          <a:endParaRPr lang="en-US"/>
        </a:p>
      </dgm:t>
    </dgm:pt>
    <dgm:pt modelId="{B0EFAC3F-23CF-1D4E-8A68-691181E5EDDD}">
      <dgm:prSet phldrT="[Text]" custT="1"/>
      <dgm:spPr/>
      <dgm:t>
        <a:bodyPr/>
        <a:lstStyle/>
        <a:p>
          <a:r>
            <a:rPr lang="en-US" sz="1400" b="1" dirty="0" smtClean="0"/>
            <a:t>National Robotics Initiative (NRI)</a:t>
          </a:r>
          <a:endParaRPr lang="en-US" sz="1400" b="1" dirty="0"/>
        </a:p>
      </dgm:t>
    </dgm:pt>
    <dgm:pt modelId="{6FFC769E-F63F-C14B-83BF-281E2F8DE4CF}" type="parTrans" cxnId="{B2D39B31-A1EB-CD4D-836A-DC19A27E0F41}">
      <dgm:prSet/>
      <dgm:spPr/>
      <dgm:t>
        <a:bodyPr/>
        <a:lstStyle/>
        <a:p>
          <a:endParaRPr lang="en-US" dirty="0"/>
        </a:p>
      </dgm:t>
    </dgm:pt>
    <dgm:pt modelId="{FB4D0480-55E8-E34B-A96B-9AE15531B029}" type="sibTrans" cxnId="{B2D39B31-A1EB-CD4D-836A-DC19A27E0F41}">
      <dgm:prSet/>
      <dgm:spPr/>
      <dgm:t>
        <a:bodyPr/>
        <a:lstStyle/>
        <a:p>
          <a:endParaRPr lang="en-US"/>
        </a:p>
      </dgm:t>
    </dgm:pt>
    <dgm:pt modelId="{A734B081-2EAE-A64D-BFA7-8E79CEB877A0}">
      <dgm:prSet phldrT="[Text]" custT="1"/>
      <dgm:spPr/>
      <dgm:t>
        <a:bodyPr/>
        <a:lstStyle/>
        <a:p>
          <a:r>
            <a:rPr lang="en-US" sz="1400" b="1" dirty="0" smtClean="0"/>
            <a:t>Secure and Trustworthy Computing (SaTC)</a:t>
          </a:r>
          <a:endParaRPr lang="en-US" sz="1400" b="1" dirty="0"/>
        </a:p>
      </dgm:t>
    </dgm:pt>
    <dgm:pt modelId="{3E199C41-4679-FC42-A6D0-DBC6D725A4D4}" type="parTrans" cxnId="{0AFB1BE8-7279-2F40-83FC-B9C89AC8428E}">
      <dgm:prSet/>
      <dgm:spPr/>
      <dgm:t>
        <a:bodyPr/>
        <a:lstStyle/>
        <a:p>
          <a:endParaRPr lang="en-US" dirty="0"/>
        </a:p>
      </dgm:t>
    </dgm:pt>
    <dgm:pt modelId="{8EFFE213-936B-4B4C-ABD3-301FCA68A03B}" type="sibTrans" cxnId="{0AFB1BE8-7279-2F40-83FC-B9C89AC8428E}">
      <dgm:prSet/>
      <dgm:spPr/>
      <dgm:t>
        <a:bodyPr/>
        <a:lstStyle/>
        <a:p>
          <a:endParaRPr lang="en-US"/>
        </a:p>
      </dgm:t>
    </dgm:pt>
    <dgm:pt modelId="{3D48C1FB-6CD5-774A-893B-2A0009303FB3}">
      <dgm:prSet phldrT="[Text]" custT="1"/>
      <dgm:spPr/>
      <dgm:t>
        <a:bodyPr/>
        <a:lstStyle/>
        <a:p>
          <a:r>
            <a:rPr lang="en-US" sz="1400" b="1" dirty="0" smtClean="0"/>
            <a:t>CISE Core Programs</a:t>
          </a:r>
          <a:endParaRPr lang="en-US" sz="1400" b="1" dirty="0"/>
        </a:p>
      </dgm:t>
    </dgm:pt>
    <dgm:pt modelId="{167C6A1C-0B9E-834B-85B8-BB7CAA96026A}" type="sibTrans" cxnId="{0D64D08C-0BA9-874C-8B7C-E6E99BF40FB9}">
      <dgm:prSet/>
      <dgm:spPr/>
      <dgm:t>
        <a:bodyPr/>
        <a:lstStyle/>
        <a:p>
          <a:endParaRPr lang="en-US"/>
        </a:p>
      </dgm:t>
    </dgm:pt>
    <dgm:pt modelId="{8FC77B60-9404-1F49-901D-D1388F5FC48B}" type="parTrans" cxnId="{0D64D08C-0BA9-874C-8B7C-E6E99BF40FB9}">
      <dgm:prSet/>
      <dgm:spPr/>
      <dgm:t>
        <a:bodyPr/>
        <a:lstStyle/>
        <a:p>
          <a:endParaRPr lang="en-US" dirty="0"/>
        </a:p>
      </dgm:t>
    </dgm:pt>
    <dgm:pt modelId="{DDA31EE6-5C5C-BE42-8868-FB34CAB8CB34}">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400" b="1" dirty="0" smtClean="0"/>
            <a:t>Cyber-Physical Systems (CPS)</a:t>
          </a:r>
          <a:endParaRPr lang="en-US" sz="1400" b="1" dirty="0"/>
        </a:p>
      </dgm:t>
    </dgm:pt>
    <dgm:pt modelId="{BEF36225-9554-7445-B55B-7297A3F07FE3}" type="parTrans" cxnId="{7AA5FA1F-D102-1348-A9B3-3BFE4D466B14}">
      <dgm:prSet/>
      <dgm:spPr/>
      <dgm:t>
        <a:bodyPr/>
        <a:lstStyle/>
        <a:p>
          <a:endParaRPr lang="en-US" dirty="0"/>
        </a:p>
      </dgm:t>
    </dgm:pt>
    <dgm:pt modelId="{D160AED7-8730-B948-BCA3-2B448F9DEC35}" type="sibTrans" cxnId="{7AA5FA1F-D102-1348-A9B3-3BFE4D466B14}">
      <dgm:prSet/>
      <dgm:spPr/>
      <dgm:t>
        <a:bodyPr/>
        <a:lstStyle/>
        <a:p>
          <a:endParaRPr lang="en-US"/>
        </a:p>
      </dgm:t>
    </dgm:pt>
    <dgm:pt modelId="{672913DB-E7A3-564E-99B0-8BBFF3A98D22}">
      <dgm:prSet phldrT="[Text]" custT="1"/>
      <dgm:spPr/>
      <dgm:t>
        <a:bodyPr/>
        <a:lstStyle/>
        <a:p>
          <a:r>
            <a:rPr lang="en-US" sz="1400" b="1" dirty="0" smtClean="0"/>
            <a:t>Expeditions</a:t>
          </a:r>
          <a:endParaRPr lang="en-US" sz="1400" b="1" dirty="0"/>
        </a:p>
      </dgm:t>
    </dgm:pt>
    <dgm:pt modelId="{27AF16D3-F935-E94F-B8A0-7EB4438119E1}" type="parTrans" cxnId="{1EBA2E80-2BA7-AE4F-BD87-61EE8E5F42D0}">
      <dgm:prSet/>
      <dgm:spPr/>
      <dgm:t>
        <a:bodyPr/>
        <a:lstStyle/>
        <a:p>
          <a:endParaRPr lang="en-US" dirty="0"/>
        </a:p>
      </dgm:t>
    </dgm:pt>
    <dgm:pt modelId="{8ADA1986-247B-C042-8FF4-5FC92DEDC306}" type="sibTrans" cxnId="{1EBA2E80-2BA7-AE4F-BD87-61EE8E5F42D0}">
      <dgm:prSet/>
      <dgm:spPr/>
      <dgm:t>
        <a:bodyPr/>
        <a:lstStyle/>
        <a:p>
          <a:endParaRPr lang="en-US"/>
        </a:p>
      </dgm:t>
    </dgm:pt>
    <dgm:pt modelId="{F905EB60-ACD7-CF4A-9508-056383B44AAC}" type="pres">
      <dgm:prSet presAssocID="{9262217C-A74D-AE4E-BAA6-F3DAAE8C9000}" presName="Name0" presStyleCnt="0">
        <dgm:presLayoutVars>
          <dgm:chMax val="1"/>
          <dgm:dir/>
          <dgm:animLvl val="ctr"/>
          <dgm:resizeHandles val="exact"/>
        </dgm:presLayoutVars>
      </dgm:prSet>
      <dgm:spPr/>
      <dgm:t>
        <a:bodyPr/>
        <a:lstStyle/>
        <a:p>
          <a:endParaRPr lang="en-US"/>
        </a:p>
      </dgm:t>
    </dgm:pt>
    <dgm:pt modelId="{8AC16F9D-36B6-C342-960F-652A27E83835}" type="pres">
      <dgm:prSet presAssocID="{97A7F910-03F1-F540-9219-9C7FA7E0A9F0}" presName="centerShape" presStyleLbl="node0" presStyleIdx="0" presStyleCnt="1" custScaleX="133170" custScaleY="137865"/>
      <dgm:spPr/>
      <dgm:t>
        <a:bodyPr/>
        <a:lstStyle/>
        <a:p>
          <a:endParaRPr lang="en-US"/>
        </a:p>
      </dgm:t>
    </dgm:pt>
    <dgm:pt modelId="{C638135E-BECE-664B-A79F-9B539C39386A}" type="pres">
      <dgm:prSet presAssocID="{8FC77B60-9404-1F49-901D-D1388F5FC48B}" presName="parTrans" presStyleLbl="sibTrans2D1" presStyleIdx="0" presStyleCnt="7"/>
      <dgm:spPr/>
      <dgm:t>
        <a:bodyPr/>
        <a:lstStyle/>
        <a:p>
          <a:endParaRPr lang="en-US"/>
        </a:p>
      </dgm:t>
    </dgm:pt>
    <dgm:pt modelId="{8403F831-C2F4-3B44-A4A5-73E55D24D76D}" type="pres">
      <dgm:prSet presAssocID="{8FC77B60-9404-1F49-901D-D1388F5FC48B}" presName="connectorText" presStyleLbl="sibTrans2D1" presStyleIdx="0" presStyleCnt="7"/>
      <dgm:spPr/>
      <dgm:t>
        <a:bodyPr/>
        <a:lstStyle/>
        <a:p>
          <a:endParaRPr lang="en-US"/>
        </a:p>
      </dgm:t>
    </dgm:pt>
    <dgm:pt modelId="{00E78F39-10B5-8142-98E6-FD54F1DC5302}" type="pres">
      <dgm:prSet presAssocID="{3D48C1FB-6CD5-774A-893B-2A0009303FB3}" presName="node" presStyleLbl="node1" presStyleIdx="0" presStyleCnt="7">
        <dgm:presLayoutVars>
          <dgm:bulletEnabled val="1"/>
        </dgm:presLayoutVars>
      </dgm:prSet>
      <dgm:spPr/>
      <dgm:t>
        <a:bodyPr/>
        <a:lstStyle/>
        <a:p>
          <a:endParaRPr lang="en-US"/>
        </a:p>
      </dgm:t>
    </dgm:pt>
    <dgm:pt modelId="{C6A024FF-4683-6A4E-A8D1-F5FEF3097B62}" type="pres">
      <dgm:prSet presAssocID="{BEF36225-9554-7445-B55B-7297A3F07FE3}" presName="parTrans" presStyleLbl="sibTrans2D1" presStyleIdx="1" presStyleCnt="7"/>
      <dgm:spPr/>
      <dgm:t>
        <a:bodyPr/>
        <a:lstStyle/>
        <a:p>
          <a:endParaRPr lang="en-US"/>
        </a:p>
      </dgm:t>
    </dgm:pt>
    <dgm:pt modelId="{177CE20D-4C06-C544-8FC7-5EC5B82CDC28}" type="pres">
      <dgm:prSet presAssocID="{BEF36225-9554-7445-B55B-7297A3F07FE3}" presName="connectorText" presStyleLbl="sibTrans2D1" presStyleIdx="1" presStyleCnt="7"/>
      <dgm:spPr/>
      <dgm:t>
        <a:bodyPr/>
        <a:lstStyle/>
        <a:p>
          <a:endParaRPr lang="en-US"/>
        </a:p>
      </dgm:t>
    </dgm:pt>
    <dgm:pt modelId="{EDB73FE8-C417-CF4A-9700-265CC77293C2}" type="pres">
      <dgm:prSet presAssocID="{DDA31EE6-5C5C-BE42-8868-FB34CAB8CB34}" presName="node" presStyleLbl="node1" presStyleIdx="1" presStyleCnt="7">
        <dgm:presLayoutVars>
          <dgm:bulletEnabled val="1"/>
        </dgm:presLayoutVars>
      </dgm:prSet>
      <dgm:spPr/>
      <dgm:t>
        <a:bodyPr/>
        <a:lstStyle/>
        <a:p>
          <a:endParaRPr lang="en-US"/>
        </a:p>
      </dgm:t>
    </dgm:pt>
    <dgm:pt modelId="{180D1252-57A4-D54F-9B4F-EF6FB8BDF8A2}" type="pres">
      <dgm:prSet presAssocID="{F58932BD-8962-3F47-B8ED-5154825050C7}" presName="parTrans" presStyleLbl="sibTrans2D1" presStyleIdx="2" presStyleCnt="7"/>
      <dgm:spPr/>
      <dgm:t>
        <a:bodyPr/>
        <a:lstStyle/>
        <a:p>
          <a:endParaRPr lang="en-US"/>
        </a:p>
      </dgm:t>
    </dgm:pt>
    <dgm:pt modelId="{3AFD12A8-F685-344B-B8F6-CFFAD3CFEA12}" type="pres">
      <dgm:prSet presAssocID="{F58932BD-8962-3F47-B8ED-5154825050C7}" presName="connectorText" presStyleLbl="sibTrans2D1" presStyleIdx="2" presStyleCnt="7"/>
      <dgm:spPr/>
      <dgm:t>
        <a:bodyPr/>
        <a:lstStyle/>
        <a:p>
          <a:endParaRPr lang="en-US"/>
        </a:p>
      </dgm:t>
    </dgm:pt>
    <dgm:pt modelId="{7D4145CF-6FC4-3F45-AB36-065AC02810A4}" type="pres">
      <dgm:prSet presAssocID="{7A13B98A-643C-FD4A-91B0-C2010BD4898F}" presName="node" presStyleLbl="node1" presStyleIdx="2" presStyleCnt="7">
        <dgm:presLayoutVars>
          <dgm:bulletEnabled val="1"/>
        </dgm:presLayoutVars>
      </dgm:prSet>
      <dgm:spPr/>
      <dgm:t>
        <a:bodyPr/>
        <a:lstStyle/>
        <a:p>
          <a:endParaRPr lang="en-US"/>
        </a:p>
      </dgm:t>
    </dgm:pt>
    <dgm:pt modelId="{2D46A13A-E9BD-394D-BB30-EC3BD2ACA858}" type="pres">
      <dgm:prSet presAssocID="{932F4074-B946-C843-B5E6-26986D6FEA9B}" presName="parTrans" presStyleLbl="sibTrans2D1" presStyleIdx="3" presStyleCnt="7"/>
      <dgm:spPr/>
      <dgm:t>
        <a:bodyPr/>
        <a:lstStyle/>
        <a:p>
          <a:endParaRPr lang="en-US"/>
        </a:p>
      </dgm:t>
    </dgm:pt>
    <dgm:pt modelId="{6F285565-F283-E547-9EEF-E36B9C6B6FE3}" type="pres">
      <dgm:prSet presAssocID="{932F4074-B946-C843-B5E6-26986D6FEA9B}" presName="connectorText" presStyleLbl="sibTrans2D1" presStyleIdx="3" presStyleCnt="7"/>
      <dgm:spPr/>
      <dgm:t>
        <a:bodyPr/>
        <a:lstStyle/>
        <a:p>
          <a:endParaRPr lang="en-US"/>
        </a:p>
      </dgm:t>
    </dgm:pt>
    <dgm:pt modelId="{A7B7FC3A-0F04-C945-B3F7-5C1434D86B67}" type="pres">
      <dgm:prSet presAssocID="{D05C4699-6872-F544-A53A-792E7FBE9DFA}" presName="node" presStyleLbl="node1" presStyleIdx="3" presStyleCnt="7">
        <dgm:presLayoutVars>
          <dgm:bulletEnabled val="1"/>
        </dgm:presLayoutVars>
      </dgm:prSet>
      <dgm:spPr/>
      <dgm:t>
        <a:bodyPr/>
        <a:lstStyle/>
        <a:p>
          <a:endParaRPr lang="en-US"/>
        </a:p>
      </dgm:t>
    </dgm:pt>
    <dgm:pt modelId="{0B0F9BC7-1BC2-7546-B81B-E3F6AF6AB4E2}" type="pres">
      <dgm:prSet presAssocID="{6FFC769E-F63F-C14B-83BF-281E2F8DE4CF}" presName="parTrans" presStyleLbl="sibTrans2D1" presStyleIdx="4" presStyleCnt="7"/>
      <dgm:spPr/>
      <dgm:t>
        <a:bodyPr/>
        <a:lstStyle/>
        <a:p>
          <a:endParaRPr lang="en-US"/>
        </a:p>
      </dgm:t>
    </dgm:pt>
    <dgm:pt modelId="{478395CF-7F53-974E-A19A-85EA64E0617E}" type="pres">
      <dgm:prSet presAssocID="{6FFC769E-F63F-C14B-83BF-281E2F8DE4CF}" presName="connectorText" presStyleLbl="sibTrans2D1" presStyleIdx="4" presStyleCnt="7"/>
      <dgm:spPr/>
      <dgm:t>
        <a:bodyPr/>
        <a:lstStyle/>
        <a:p>
          <a:endParaRPr lang="en-US"/>
        </a:p>
      </dgm:t>
    </dgm:pt>
    <dgm:pt modelId="{70767CD0-B548-944A-BEA5-7BE985D649EC}" type="pres">
      <dgm:prSet presAssocID="{B0EFAC3F-23CF-1D4E-8A68-691181E5EDDD}" presName="node" presStyleLbl="node1" presStyleIdx="4" presStyleCnt="7">
        <dgm:presLayoutVars>
          <dgm:bulletEnabled val="1"/>
        </dgm:presLayoutVars>
      </dgm:prSet>
      <dgm:spPr/>
      <dgm:t>
        <a:bodyPr/>
        <a:lstStyle/>
        <a:p>
          <a:endParaRPr lang="en-US"/>
        </a:p>
      </dgm:t>
    </dgm:pt>
    <dgm:pt modelId="{97A12055-497A-084A-94D4-C0B3D7F4D8EF}" type="pres">
      <dgm:prSet presAssocID="{3E199C41-4679-FC42-A6D0-DBC6D725A4D4}" presName="parTrans" presStyleLbl="sibTrans2D1" presStyleIdx="5" presStyleCnt="7"/>
      <dgm:spPr/>
      <dgm:t>
        <a:bodyPr/>
        <a:lstStyle/>
        <a:p>
          <a:endParaRPr lang="en-US"/>
        </a:p>
      </dgm:t>
    </dgm:pt>
    <dgm:pt modelId="{1D19EBC7-F446-894D-9724-8DF84FA8F2CD}" type="pres">
      <dgm:prSet presAssocID="{3E199C41-4679-FC42-A6D0-DBC6D725A4D4}" presName="connectorText" presStyleLbl="sibTrans2D1" presStyleIdx="5" presStyleCnt="7"/>
      <dgm:spPr/>
      <dgm:t>
        <a:bodyPr/>
        <a:lstStyle/>
        <a:p>
          <a:endParaRPr lang="en-US"/>
        </a:p>
      </dgm:t>
    </dgm:pt>
    <dgm:pt modelId="{E7AAEDAD-1D13-6649-9E8D-FE5295700829}" type="pres">
      <dgm:prSet presAssocID="{A734B081-2EAE-A64D-BFA7-8E79CEB877A0}" presName="node" presStyleLbl="node1" presStyleIdx="5" presStyleCnt="7">
        <dgm:presLayoutVars>
          <dgm:bulletEnabled val="1"/>
        </dgm:presLayoutVars>
      </dgm:prSet>
      <dgm:spPr/>
      <dgm:t>
        <a:bodyPr/>
        <a:lstStyle/>
        <a:p>
          <a:endParaRPr lang="en-US"/>
        </a:p>
      </dgm:t>
    </dgm:pt>
    <dgm:pt modelId="{EF489BC7-341F-024A-8D3F-BA552D7FD2BE}" type="pres">
      <dgm:prSet presAssocID="{27AF16D3-F935-E94F-B8A0-7EB4438119E1}" presName="parTrans" presStyleLbl="sibTrans2D1" presStyleIdx="6" presStyleCnt="7"/>
      <dgm:spPr/>
      <dgm:t>
        <a:bodyPr/>
        <a:lstStyle/>
        <a:p>
          <a:endParaRPr lang="en-US"/>
        </a:p>
      </dgm:t>
    </dgm:pt>
    <dgm:pt modelId="{1C43A744-0D34-8944-8328-62B8656A0443}" type="pres">
      <dgm:prSet presAssocID="{27AF16D3-F935-E94F-B8A0-7EB4438119E1}" presName="connectorText" presStyleLbl="sibTrans2D1" presStyleIdx="6" presStyleCnt="7"/>
      <dgm:spPr/>
      <dgm:t>
        <a:bodyPr/>
        <a:lstStyle/>
        <a:p>
          <a:endParaRPr lang="en-US"/>
        </a:p>
      </dgm:t>
    </dgm:pt>
    <dgm:pt modelId="{AE839EB0-3646-F34E-8A21-4791A083F7D1}" type="pres">
      <dgm:prSet presAssocID="{672913DB-E7A3-564E-99B0-8BBFF3A98D22}" presName="node" presStyleLbl="node1" presStyleIdx="6" presStyleCnt="7">
        <dgm:presLayoutVars>
          <dgm:bulletEnabled val="1"/>
        </dgm:presLayoutVars>
      </dgm:prSet>
      <dgm:spPr/>
      <dgm:t>
        <a:bodyPr/>
        <a:lstStyle/>
        <a:p>
          <a:endParaRPr lang="en-US"/>
        </a:p>
      </dgm:t>
    </dgm:pt>
  </dgm:ptLst>
  <dgm:cxnLst>
    <dgm:cxn modelId="{FAD0D7C5-4A03-409D-8560-2081E28C012F}" type="presOf" srcId="{9262217C-A74D-AE4E-BAA6-F3DAAE8C9000}" destId="{F905EB60-ACD7-CF4A-9508-056383B44AAC}" srcOrd="0" destOrd="0" presId="urn:microsoft.com/office/officeart/2005/8/layout/radial5"/>
    <dgm:cxn modelId="{1EBA2E80-2BA7-AE4F-BD87-61EE8E5F42D0}" srcId="{97A7F910-03F1-F540-9219-9C7FA7E0A9F0}" destId="{672913DB-E7A3-564E-99B0-8BBFF3A98D22}" srcOrd="6" destOrd="0" parTransId="{27AF16D3-F935-E94F-B8A0-7EB4438119E1}" sibTransId="{8ADA1986-247B-C042-8FF4-5FC92DEDC306}"/>
    <dgm:cxn modelId="{DBB6C85E-713C-4A3C-A8AE-0A3E26950FD1}" type="presOf" srcId="{3E199C41-4679-FC42-A6D0-DBC6D725A4D4}" destId="{97A12055-497A-084A-94D4-C0B3D7F4D8EF}" srcOrd="0" destOrd="0" presId="urn:microsoft.com/office/officeart/2005/8/layout/radial5"/>
    <dgm:cxn modelId="{5B9ABA6F-38C6-4E22-8D00-7BAFF09E9460}" type="presOf" srcId="{3D48C1FB-6CD5-774A-893B-2A0009303FB3}" destId="{00E78F39-10B5-8142-98E6-FD54F1DC5302}" srcOrd="0" destOrd="0" presId="urn:microsoft.com/office/officeart/2005/8/layout/radial5"/>
    <dgm:cxn modelId="{F5457F0D-2B15-4DC6-8E62-037F8F43CD46}" type="presOf" srcId="{A734B081-2EAE-A64D-BFA7-8E79CEB877A0}" destId="{E7AAEDAD-1D13-6649-9E8D-FE5295700829}" srcOrd="0" destOrd="0" presId="urn:microsoft.com/office/officeart/2005/8/layout/radial5"/>
    <dgm:cxn modelId="{E811E748-1F0B-304E-9C25-4F2824FB033E}" srcId="{97A7F910-03F1-F540-9219-9C7FA7E0A9F0}" destId="{7A13B98A-643C-FD4A-91B0-C2010BD4898F}" srcOrd="2" destOrd="0" parTransId="{F58932BD-8962-3F47-B8ED-5154825050C7}" sibTransId="{CBBF6972-CCFB-114F-9DB2-4649C85ACB42}"/>
    <dgm:cxn modelId="{4273D48F-9D20-4BC7-AF7C-A19C6BE5F561}" type="presOf" srcId="{BEF36225-9554-7445-B55B-7297A3F07FE3}" destId="{177CE20D-4C06-C544-8FC7-5EC5B82CDC28}" srcOrd="1" destOrd="0" presId="urn:microsoft.com/office/officeart/2005/8/layout/radial5"/>
    <dgm:cxn modelId="{8503AAF6-13A8-6E45-9C7D-BEFAC1D2955C}" srcId="{9262217C-A74D-AE4E-BAA6-F3DAAE8C9000}" destId="{97A7F910-03F1-F540-9219-9C7FA7E0A9F0}" srcOrd="0" destOrd="0" parTransId="{BE026D5E-FD3B-E542-8CEE-BEA352EED7C0}" sibTransId="{36112EF5-414D-7145-9F70-02684768C9F4}"/>
    <dgm:cxn modelId="{CF4F878E-F670-4CE2-A630-61E99D7383B3}" type="presOf" srcId="{6FFC769E-F63F-C14B-83BF-281E2F8DE4CF}" destId="{478395CF-7F53-974E-A19A-85EA64E0617E}" srcOrd="1" destOrd="0" presId="urn:microsoft.com/office/officeart/2005/8/layout/radial5"/>
    <dgm:cxn modelId="{33C017B3-8B34-48A5-A19D-D9CFC2E77D77}" type="presOf" srcId="{8FC77B60-9404-1F49-901D-D1388F5FC48B}" destId="{8403F831-C2F4-3B44-A4A5-73E55D24D76D}" srcOrd="1" destOrd="0" presId="urn:microsoft.com/office/officeart/2005/8/layout/radial5"/>
    <dgm:cxn modelId="{2E46E3E5-EED7-40FB-B2AF-68D3E4BD97C7}" type="presOf" srcId="{F58932BD-8962-3F47-B8ED-5154825050C7}" destId="{180D1252-57A4-D54F-9B4F-EF6FB8BDF8A2}" srcOrd="0" destOrd="0" presId="urn:microsoft.com/office/officeart/2005/8/layout/radial5"/>
    <dgm:cxn modelId="{45673520-3B7A-464D-8E2E-58BE11C21F21}" type="presOf" srcId="{7A13B98A-643C-FD4A-91B0-C2010BD4898F}" destId="{7D4145CF-6FC4-3F45-AB36-065AC02810A4}" srcOrd="0" destOrd="0" presId="urn:microsoft.com/office/officeart/2005/8/layout/radial5"/>
    <dgm:cxn modelId="{5D31C7C1-563E-43C3-8889-19F7759FD74F}" type="presOf" srcId="{932F4074-B946-C843-B5E6-26986D6FEA9B}" destId="{2D46A13A-E9BD-394D-BB30-EC3BD2ACA858}" srcOrd="0" destOrd="0" presId="urn:microsoft.com/office/officeart/2005/8/layout/radial5"/>
    <dgm:cxn modelId="{C6CC76F7-49B9-46F9-B531-0B61EF244645}" type="presOf" srcId="{8FC77B60-9404-1F49-901D-D1388F5FC48B}" destId="{C638135E-BECE-664B-A79F-9B539C39386A}" srcOrd="0" destOrd="0" presId="urn:microsoft.com/office/officeart/2005/8/layout/radial5"/>
    <dgm:cxn modelId="{9482C105-0C52-4FA7-8111-94A7F1D8D72F}" type="presOf" srcId="{F58932BD-8962-3F47-B8ED-5154825050C7}" destId="{3AFD12A8-F685-344B-B8F6-CFFAD3CFEA12}" srcOrd="1" destOrd="0" presId="urn:microsoft.com/office/officeart/2005/8/layout/radial5"/>
    <dgm:cxn modelId="{0AFB1BE8-7279-2F40-83FC-B9C89AC8428E}" srcId="{97A7F910-03F1-F540-9219-9C7FA7E0A9F0}" destId="{A734B081-2EAE-A64D-BFA7-8E79CEB877A0}" srcOrd="5" destOrd="0" parTransId="{3E199C41-4679-FC42-A6D0-DBC6D725A4D4}" sibTransId="{8EFFE213-936B-4B4C-ABD3-301FCA68A03B}"/>
    <dgm:cxn modelId="{6990438B-03E8-49ED-AF75-133EFD6F8C7D}" type="presOf" srcId="{6FFC769E-F63F-C14B-83BF-281E2F8DE4CF}" destId="{0B0F9BC7-1BC2-7546-B81B-E3F6AF6AB4E2}" srcOrd="0" destOrd="0" presId="urn:microsoft.com/office/officeart/2005/8/layout/radial5"/>
    <dgm:cxn modelId="{71DEF0A8-C84B-1549-923B-667C481A463B}" srcId="{97A7F910-03F1-F540-9219-9C7FA7E0A9F0}" destId="{D05C4699-6872-F544-A53A-792E7FBE9DFA}" srcOrd="3" destOrd="0" parTransId="{932F4074-B946-C843-B5E6-26986D6FEA9B}" sibTransId="{E27CEE2D-E8D3-4542-A8D5-5AB30A888D79}"/>
    <dgm:cxn modelId="{7AA5FA1F-D102-1348-A9B3-3BFE4D466B14}" srcId="{97A7F910-03F1-F540-9219-9C7FA7E0A9F0}" destId="{DDA31EE6-5C5C-BE42-8868-FB34CAB8CB34}" srcOrd="1" destOrd="0" parTransId="{BEF36225-9554-7445-B55B-7297A3F07FE3}" sibTransId="{D160AED7-8730-B948-BCA3-2B448F9DEC35}"/>
    <dgm:cxn modelId="{744E9C48-C7DB-4A8A-BA2C-04CD9E6E0311}" type="presOf" srcId="{B0EFAC3F-23CF-1D4E-8A68-691181E5EDDD}" destId="{70767CD0-B548-944A-BEA5-7BE985D649EC}" srcOrd="0" destOrd="0" presId="urn:microsoft.com/office/officeart/2005/8/layout/radial5"/>
    <dgm:cxn modelId="{A9F8D357-92E4-4DAC-91F0-85AB59523950}" type="presOf" srcId="{BEF36225-9554-7445-B55B-7297A3F07FE3}" destId="{C6A024FF-4683-6A4E-A8D1-F5FEF3097B62}" srcOrd="0" destOrd="0" presId="urn:microsoft.com/office/officeart/2005/8/layout/radial5"/>
    <dgm:cxn modelId="{DDF64477-119B-497F-B65A-F9D0A49FD9F9}" type="presOf" srcId="{DDA31EE6-5C5C-BE42-8868-FB34CAB8CB34}" destId="{EDB73FE8-C417-CF4A-9700-265CC77293C2}" srcOrd="0" destOrd="0" presId="urn:microsoft.com/office/officeart/2005/8/layout/radial5"/>
    <dgm:cxn modelId="{773D06EF-C0FB-4749-985F-13633915E422}" type="presOf" srcId="{27AF16D3-F935-E94F-B8A0-7EB4438119E1}" destId="{1C43A744-0D34-8944-8328-62B8656A0443}" srcOrd="1" destOrd="0" presId="urn:microsoft.com/office/officeart/2005/8/layout/radial5"/>
    <dgm:cxn modelId="{0D64D08C-0BA9-874C-8B7C-E6E99BF40FB9}" srcId="{97A7F910-03F1-F540-9219-9C7FA7E0A9F0}" destId="{3D48C1FB-6CD5-774A-893B-2A0009303FB3}" srcOrd="0" destOrd="0" parTransId="{8FC77B60-9404-1F49-901D-D1388F5FC48B}" sibTransId="{167C6A1C-0B9E-834B-85B8-BB7CAA96026A}"/>
    <dgm:cxn modelId="{27C81FC3-53D6-494F-8233-656FA6BACA9D}" type="presOf" srcId="{27AF16D3-F935-E94F-B8A0-7EB4438119E1}" destId="{EF489BC7-341F-024A-8D3F-BA552D7FD2BE}" srcOrd="0" destOrd="0" presId="urn:microsoft.com/office/officeart/2005/8/layout/radial5"/>
    <dgm:cxn modelId="{8CB61094-14B0-4A55-80F6-776FD11D30D4}" type="presOf" srcId="{D05C4699-6872-F544-A53A-792E7FBE9DFA}" destId="{A7B7FC3A-0F04-C945-B3F7-5C1434D86B67}" srcOrd="0" destOrd="0" presId="urn:microsoft.com/office/officeart/2005/8/layout/radial5"/>
    <dgm:cxn modelId="{B2D39B31-A1EB-CD4D-836A-DC19A27E0F41}" srcId="{97A7F910-03F1-F540-9219-9C7FA7E0A9F0}" destId="{B0EFAC3F-23CF-1D4E-8A68-691181E5EDDD}" srcOrd="4" destOrd="0" parTransId="{6FFC769E-F63F-C14B-83BF-281E2F8DE4CF}" sibTransId="{FB4D0480-55E8-E34B-A96B-9AE15531B029}"/>
    <dgm:cxn modelId="{0B4897F3-7649-4208-AA6D-987F5D6743BA}" type="presOf" srcId="{932F4074-B946-C843-B5E6-26986D6FEA9B}" destId="{6F285565-F283-E547-9EEF-E36B9C6B6FE3}" srcOrd="1" destOrd="0" presId="urn:microsoft.com/office/officeart/2005/8/layout/radial5"/>
    <dgm:cxn modelId="{31A275E1-48C0-4EBE-8759-539FB67F9244}" type="presOf" srcId="{672913DB-E7A3-564E-99B0-8BBFF3A98D22}" destId="{AE839EB0-3646-F34E-8A21-4791A083F7D1}" srcOrd="0" destOrd="0" presId="urn:microsoft.com/office/officeart/2005/8/layout/radial5"/>
    <dgm:cxn modelId="{9210A2CC-346D-41D9-8D2C-F163D2C76499}" type="presOf" srcId="{97A7F910-03F1-F540-9219-9C7FA7E0A9F0}" destId="{8AC16F9D-36B6-C342-960F-652A27E83835}" srcOrd="0" destOrd="0" presId="urn:microsoft.com/office/officeart/2005/8/layout/radial5"/>
    <dgm:cxn modelId="{FB1AF0B0-2BA2-4A0D-A9B3-339A32E8AE97}" type="presOf" srcId="{3E199C41-4679-FC42-A6D0-DBC6D725A4D4}" destId="{1D19EBC7-F446-894D-9724-8DF84FA8F2CD}" srcOrd="1" destOrd="0" presId="urn:microsoft.com/office/officeart/2005/8/layout/radial5"/>
    <dgm:cxn modelId="{80BF609E-664C-4AB1-9383-CA0F3709BCE0}" type="presParOf" srcId="{F905EB60-ACD7-CF4A-9508-056383B44AAC}" destId="{8AC16F9D-36B6-C342-960F-652A27E83835}" srcOrd="0" destOrd="0" presId="urn:microsoft.com/office/officeart/2005/8/layout/radial5"/>
    <dgm:cxn modelId="{6C5BEC45-D596-434D-B23D-2A3EF03A076C}" type="presParOf" srcId="{F905EB60-ACD7-CF4A-9508-056383B44AAC}" destId="{C638135E-BECE-664B-A79F-9B539C39386A}" srcOrd="1" destOrd="0" presId="urn:microsoft.com/office/officeart/2005/8/layout/radial5"/>
    <dgm:cxn modelId="{94342748-3B23-4491-8460-D722284A4F3F}" type="presParOf" srcId="{C638135E-BECE-664B-A79F-9B539C39386A}" destId="{8403F831-C2F4-3B44-A4A5-73E55D24D76D}" srcOrd="0" destOrd="0" presId="urn:microsoft.com/office/officeart/2005/8/layout/radial5"/>
    <dgm:cxn modelId="{5272606A-2D50-471C-A472-373CA6DEC1D7}" type="presParOf" srcId="{F905EB60-ACD7-CF4A-9508-056383B44AAC}" destId="{00E78F39-10B5-8142-98E6-FD54F1DC5302}" srcOrd="2" destOrd="0" presId="urn:microsoft.com/office/officeart/2005/8/layout/radial5"/>
    <dgm:cxn modelId="{FC01956E-F6BB-44A5-98CE-CF9F9DD39F8A}" type="presParOf" srcId="{F905EB60-ACD7-CF4A-9508-056383B44AAC}" destId="{C6A024FF-4683-6A4E-A8D1-F5FEF3097B62}" srcOrd="3" destOrd="0" presId="urn:microsoft.com/office/officeart/2005/8/layout/radial5"/>
    <dgm:cxn modelId="{AE00A568-4553-403F-8D75-4EEBF1125C84}" type="presParOf" srcId="{C6A024FF-4683-6A4E-A8D1-F5FEF3097B62}" destId="{177CE20D-4C06-C544-8FC7-5EC5B82CDC28}" srcOrd="0" destOrd="0" presId="urn:microsoft.com/office/officeart/2005/8/layout/radial5"/>
    <dgm:cxn modelId="{87E91E0C-4FB3-4ABE-998A-751F1C286619}" type="presParOf" srcId="{F905EB60-ACD7-CF4A-9508-056383B44AAC}" destId="{EDB73FE8-C417-CF4A-9700-265CC77293C2}" srcOrd="4" destOrd="0" presId="urn:microsoft.com/office/officeart/2005/8/layout/radial5"/>
    <dgm:cxn modelId="{1138AC57-262D-4E66-BB18-F188AF928A1E}" type="presParOf" srcId="{F905EB60-ACD7-CF4A-9508-056383B44AAC}" destId="{180D1252-57A4-D54F-9B4F-EF6FB8BDF8A2}" srcOrd="5" destOrd="0" presId="urn:microsoft.com/office/officeart/2005/8/layout/radial5"/>
    <dgm:cxn modelId="{E3D3CEAD-BDC6-41D5-A94A-DF0DEEFD75E4}" type="presParOf" srcId="{180D1252-57A4-D54F-9B4F-EF6FB8BDF8A2}" destId="{3AFD12A8-F685-344B-B8F6-CFFAD3CFEA12}" srcOrd="0" destOrd="0" presId="urn:microsoft.com/office/officeart/2005/8/layout/radial5"/>
    <dgm:cxn modelId="{14BB43BB-1469-4EDE-845F-DC85FC3B40F7}" type="presParOf" srcId="{F905EB60-ACD7-CF4A-9508-056383B44AAC}" destId="{7D4145CF-6FC4-3F45-AB36-065AC02810A4}" srcOrd="6" destOrd="0" presId="urn:microsoft.com/office/officeart/2005/8/layout/radial5"/>
    <dgm:cxn modelId="{1451384C-B08E-4B77-BD7F-1DB3CF8FF68E}" type="presParOf" srcId="{F905EB60-ACD7-CF4A-9508-056383B44AAC}" destId="{2D46A13A-E9BD-394D-BB30-EC3BD2ACA858}" srcOrd="7" destOrd="0" presId="urn:microsoft.com/office/officeart/2005/8/layout/radial5"/>
    <dgm:cxn modelId="{AB03534D-20DA-493E-B811-740164D66C06}" type="presParOf" srcId="{2D46A13A-E9BD-394D-BB30-EC3BD2ACA858}" destId="{6F285565-F283-E547-9EEF-E36B9C6B6FE3}" srcOrd="0" destOrd="0" presId="urn:microsoft.com/office/officeart/2005/8/layout/radial5"/>
    <dgm:cxn modelId="{926A9997-6599-46F7-B1EF-71787A4B4A06}" type="presParOf" srcId="{F905EB60-ACD7-CF4A-9508-056383B44AAC}" destId="{A7B7FC3A-0F04-C945-B3F7-5C1434D86B67}" srcOrd="8" destOrd="0" presId="urn:microsoft.com/office/officeart/2005/8/layout/radial5"/>
    <dgm:cxn modelId="{D6C17546-E03E-4663-980C-30D33A2497AB}" type="presParOf" srcId="{F905EB60-ACD7-CF4A-9508-056383B44AAC}" destId="{0B0F9BC7-1BC2-7546-B81B-E3F6AF6AB4E2}" srcOrd="9" destOrd="0" presId="urn:microsoft.com/office/officeart/2005/8/layout/radial5"/>
    <dgm:cxn modelId="{352005BB-5C66-4826-BE65-243575231670}" type="presParOf" srcId="{0B0F9BC7-1BC2-7546-B81B-E3F6AF6AB4E2}" destId="{478395CF-7F53-974E-A19A-85EA64E0617E}" srcOrd="0" destOrd="0" presId="urn:microsoft.com/office/officeart/2005/8/layout/radial5"/>
    <dgm:cxn modelId="{B66D9A52-B578-4098-8B5F-D0F13D3B43DC}" type="presParOf" srcId="{F905EB60-ACD7-CF4A-9508-056383B44AAC}" destId="{70767CD0-B548-944A-BEA5-7BE985D649EC}" srcOrd="10" destOrd="0" presId="urn:microsoft.com/office/officeart/2005/8/layout/radial5"/>
    <dgm:cxn modelId="{0885AA2D-41F4-4BBA-A391-7F9089300D31}" type="presParOf" srcId="{F905EB60-ACD7-CF4A-9508-056383B44AAC}" destId="{97A12055-497A-084A-94D4-C0B3D7F4D8EF}" srcOrd="11" destOrd="0" presId="urn:microsoft.com/office/officeart/2005/8/layout/radial5"/>
    <dgm:cxn modelId="{CD1465A5-97C0-473B-861F-C898D5EE2400}" type="presParOf" srcId="{97A12055-497A-084A-94D4-C0B3D7F4D8EF}" destId="{1D19EBC7-F446-894D-9724-8DF84FA8F2CD}" srcOrd="0" destOrd="0" presId="urn:microsoft.com/office/officeart/2005/8/layout/radial5"/>
    <dgm:cxn modelId="{2048982E-3673-4A1B-A8E3-1718F35EDC73}" type="presParOf" srcId="{F905EB60-ACD7-CF4A-9508-056383B44AAC}" destId="{E7AAEDAD-1D13-6649-9E8D-FE5295700829}" srcOrd="12" destOrd="0" presId="urn:microsoft.com/office/officeart/2005/8/layout/radial5"/>
    <dgm:cxn modelId="{8EB16FA2-BAC9-4A44-A56F-670739CC3A1D}" type="presParOf" srcId="{F905EB60-ACD7-CF4A-9508-056383B44AAC}" destId="{EF489BC7-341F-024A-8D3F-BA552D7FD2BE}" srcOrd="13" destOrd="0" presId="urn:microsoft.com/office/officeart/2005/8/layout/radial5"/>
    <dgm:cxn modelId="{5A26A39E-02A7-4C11-9383-0DE28CB0F173}" type="presParOf" srcId="{EF489BC7-341F-024A-8D3F-BA552D7FD2BE}" destId="{1C43A744-0D34-8944-8328-62B8656A0443}" srcOrd="0" destOrd="0" presId="urn:microsoft.com/office/officeart/2005/8/layout/radial5"/>
    <dgm:cxn modelId="{A1B0DB29-3004-4DAD-B451-FA43D9C2D8F4}" type="presParOf" srcId="{F905EB60-ACD7-CF4A-9508-056383B44AAC}" destId="{AE839EB0-3646-F34E-8A21-4791A083F7D1}"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1DC09-7AB9-FB44-A0A8-F3D6BDA1AF55}">
      <dsp:nvSpPr>
        <dsp:cNvPr id="0" name=""/>
        <dsp:cNvSpPr/>
      </dsp:nvSpPr>
      <dsp:spPr>
        <a:xfrm rot="10800000">
          <a:off x="1082579" y="1010"/>
          <a:ext cx="3495061" cy="8089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6738" tIns="49530" rIns="92456" bIns="49530" numCol="1" spcCol="1270" anchor="t" anchorCtr="0">
          <a:noAutofit/>
        </a:bodyPr>
        <a:lstStyle/>
        <a:p>
          <a:pPr lvl="0" algn="l" defTabSz="577850">
            <a:lnSpc>
              <a:spcPct val="90000"/>
            </a:lnSpc>
            <a:spcBef>
              <a:spcPct val="0"/>
            </a:spcBef>
            <a:spcAft>
              <a:spcPct val="35000"/>
            </a:spcAft>
          </a:pPr>
          <a:r>
            <a:rPr lang="en-US" sz="1300" b="1" kern="1200" dirty="0" smtClean="0">
              <a:solidFill>
                <a:schemeClr val="bg1"/>
              </a:solidFill>
              <a:latin typeface="Arial" charset="0"/>
              <a:ea typeface="ＭＳ Ｐゴシック" pitchFamily="-107" charset="-128"/>
            </a:rPr>
            <a:t>Transportation</a:t>
          </a:r>
          <a:endParaRPr lang="en-US" sz="13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smtClean="0">
              <a:solidFill>
                <a:schemeClr val="accent1">
                  <a:lumMod val="20000"/>
                  <a:lumOff val="80000"/>
                </a:schemeClr>
              </a:solidFill>
              <a:latin typeface="Arial" charset="0"/>
              <a:ea typeface="ＭＳ Ｐゴシック" pitchFamily="-107" charset="-128"/>
            </a:rPr>
            <a:t>Faster and safer aircraft</a:t>
          </a:r>
          <a:endParaRPr lang="en-US" sz="1000" kern="1200" dirty="0">
            <a:solidFill>
              <a:schemeClr val="accent1">
                <a:lumMod val="20000"/>
                <a:lumOff val="80000"/>
              </a:schemeClr>
            </a:solidFill>
          </a:endParaRPr>
        </a:p>
        <a:p>
          <a:pPr marL="57150" lvl="1" indent="-57150" algn="l" defTabSz="444500">
            <a:lnSpc>
              <a:spcPct val="90000"/>
            </a:lnSpc>
            <a:spcBef>
              <a:spcPct val="0"/>
            </a:spcBef>
            <a:spcAft>
              <a:spcPct val="15000"/>
            </a:spcAft>
            <a:buChar char="••"/>
          </a:pPr>
          <a:r>
            <a:rPr lang="en-US" sz="1000" kern="1200" dirty="0" smtClean="0">
              <a:solidFill>
                <a:schemeClr val="accent1">
                  <a:lumMod val="20000"/>
                  <a:lumOff val="80000"/>
                </a:schemeClr>
              </a:solidFill>
              <a:latin typeface="Arial" charset="0"/>
              <a:ea typeface="ＭＳ Ｐゴシック" pitchFamily="-107" charset="-128"/>
            </a:rPr>
            <a:t>Improved use of airspace</a:t>
          </a:r>
          <a:endParaRPr lang="en-US" sz="1000" kern="1200" dirty="0">
            <a:solidFill>
              <a:schemeClr val="accent1">
                <a:lumMod val="20000"/>
                <a:lumOff val="80000"/>
              </a:schemeClr>
            </a:solidFill>
            <a:latin typeface="Arial" charset="0"/>
            <a:ea typeface="ＭＳ Ｐゴシック" pitchFamily="-107" charset="-128"/>
          </a:endParaRPr>
        </a:p>
        <a:p>
          <a:pPr marL="57150" lvl="1" indent="-57150" algn="l" defTabSz="444500">
            <a:lnSpc>
              <a:spcPct val="90000"/>
            </a:lnSpc>
            <a:spcBef>
              <a:spcPct val="0"/>
            </a:spcBef>
            <a:spcAft>
              <a:spcPct val="15000"/>
            </a:spcAft>
            <a:buChar char="••"/>
          </a:pPr>
          <a:r>
            <a:rPr lang="en-US" sz="1000" kern="1200" dirty="0" smtClean="0">
              <a:solidFill>
                <a:schemeClr val="accent1">
                  <a:lumMod val="20000"/>
                  <a:lumOff val="80000"/>
                </a:schemeClr>
              </a:solidFill>
              <a:latin typeface="Arial" charset="0"/>
              <a:ea typeface="ＭＳ Ｐゴシック" pitchFamily="-107" charset="-128"/>
            </a:rPr>
            <a:t>Safer, more efficient cars</a:t>
          </a:r>
          <a:endParaRPr lang="en-US" sz="1000" kern="1200" dirty="0">
            <a:solidFill>
              <a:schemeClr val="accent1">
                <a:lumMod val="20000"/>
                <a:lumOff val="80000"/>
              </a:schemeClr>
            </a:solidFill>
            <a:latin typeface="Arial" charset="0"/>
            <a:ea typeface="ＭＳ Ｐゴシック" pitchFamily="-107" charset="-128"/>
          </a:endParaRPr>
        </a:p>
      </dsp:txBody>
      <dsp:txXfrm rot="10800000">
        <a:off x="1284824" y="1010"/>
        <a:ext cx="3292816" cy="808979"/>
      </dsp:txXfrm>
    </dsp:sp>
    <dsp:sp modelId="{263CB08D-3BC6-4A4A-8C70-086ED9F4E680}">
      <dsp:nvSpPr>
        <dsp:cNvPr id="0" name=""/>
        <dsp:cNvSpPr/>
      </dsp:nvSpPr>
      <dsp:spPr>
        <a:xfrm>
          <a:off x="678090" y="1010"/>
          <a:ext cx="808979" cy="8089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67F7C8-5E9D-5C46-A2B1-BBB04ED62D8E}">
      <dsp:nvSpPr>
        <dsp:cNvPr id="0" name=""/>
        <dsp:cNvSpPr/>
      </dsp:nvSpPr>
      <dsp:spPr>
        <a:xfrm rot="10800000">
          <a:off x="1040647" y="1040021"/>
          <a:ext cx="3544725" cy="8089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6738" tIns="49530" rIns="92456" bIns="49530" numCol="1" spcCol="1270" anchor="t" anchorCtr="0">
          <a:noAutofit/>
        </a:bodyPr>
        <a:lstStyle/>
        <a:p>
          <a:pPr lvl="0" algn="l" defTabSz="577850">
            <a:lnSpc>
              <a:spcPct val="90000"/>
            </a:lnSpc>
            <a:spcBef>
              <a:spcPct val="0"/>
            </a:spcBef>
            <a:spcAft>
              <a:spcPct val="35000"/>
            </a:spcAft>
          </a:pPr>
          <a:r>
            <a:rPr lang="en-US" sz="1300" b="1" kern="1200" dirty="0" smtClean="0">
              <a:solidFill>
                <a:srgbClr val="FFFFFF"/>
              </a:solidFill>
              <a:latin typeface="Arial" charset="0"/>
              <a:ea typeface="ＭＳ Ｐゴシック" pitchFamily="-107" charset="-128"/>
            </a:rPr>
            <a:t>Energy and Industrial Automation</a:t>
          </a:r>
          <a:endParaRPr lang="en-US" sz="1300" kern="1200" dirty="0">
            <a:solidFill>
              <a:srgbClr val="FFFFFF"/>
            </a:solidFill>
          </a:endParaRPr>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Homes and offices that are more energy efficient and cheaper to operate</a:t>
          </a:r>
          <a:endParaRPr lang="en-US" sz="1000" kern="1200" dirty="0"/>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Distributed micro-generation for the grid</a:t>
          </a:r>
          <a:endParaRPr lang="en-US" sz="1000" kern="1200" dirty="0">
            <a:latin typeface="Arial" charset="0"/>
            <a:ea typeface="ＭＳ Ｐゴシック" pitchFamily="-107" charset="-128"/>
          </a:endParaRPr>
        </a:p>
      </dsp:txBody>
      <dsp:txXfrm rot="10800000">
        <a:off x="1242892" y="1040021"/>
        <a:ext cx="3342480" cy="808979"/>
      </dsp:txXfrm>
    </dsp:sp>
    <dsp:sp modelId="{54C4C55F-060A-644D-B414-9A183A0D1801}">
      <dsp:nvSpPr>
        <dsp:cNvPr id="0" name=""/>
        <dsp:cNvSpPr/>
      </dsp:nvSpPr>
      <dsp:spPr>
        <a:xfrm>
          <a:off x="701859" y="1071361"/>
          <a:ext cx="808979" cy="80897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806CF92-AB0A-2F42-8B24-4E41C88399B1}">
      <dsp:nvSpPr>
        <dsp:cNvPr id="0" name=""/>
        <dsp:cNvSpPr/>
      </dsp:nvSpPr>
      <dsp:spPr>
        <a:xfrm rot="10800000">
          <a:off x="1082579" y="2101943"/>
          <a:ext cx="3495061" cy="8089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6738" tIns="49530" rIns="92456" bIns="49530" numCol="1" spcCol="1270" anchor="t" anchorCtr="0">
          <a:noAutofit/>
        </a:bodyPr>
        <a:lstStyle/>
        <a:p>
          <a:pPr lvl="0" algn="l" defTabSz="577850">
            <a:lnSpc>
              <a:spcPct val="90000"/>
            </a:lnSpc>
            <a:spcBef>
              <a:spcPct val="0"/>
            </a:spcBef>
            <a:spcAft>
              <a:spcPct val="35000"/>
            </a:spcAft>
          </a:pPr>
          <a:r>
            <a:rPr lang="en-US" sz="1300" b="1" kern="1200" dirty="0" smtClean="0">
              <a:solidFill>
                <a:srgbClr val="FFFFFF"/>
              </a:solidFill>
              <a:latin typeface="Arial" charset="0"/>
              <a:ea typeface="ＭＳ Ｐゴシック" pitchFamily="-107" charset="-128"/>
            </a:rPr>
            <a:t>Healthcare and Biomedical</a:t>
          </a:r>
          <a:endParaRPr lang="en-US" sz="1300" kern="1200" dirty="0">
            <a:solidFill>
              <a:srgbClr val="FFFFFF"/>
            </a:solidFill>
          </a:endParaRPr>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Increased use of effective in-home care</a:t>
          </a:r>
          <a:endParaRPr lang="en-US" sz="1000" kern="1200" dirty="0"/>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More capable devices for diagnosis</a:t>
          </a:r>
          <a:endParaRPr lang="en-US" sz="1000" kern="1200" dirty="0">
            <a:latin typeface="Arial" charset="0"/>
            <a:ea typeface="ＭＳ Ｐゴシック" pitchFamily="-107" charset="-128"/>
          </a:endParaRPr>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New internal and external prosthetics</a:t>
          </a:r>
          <a:endParaRPr lang="en-US" sz="1000" kern="1200" dirty="0">
            <a:latin typeface="Arial" charset="0"/>
            <a:ea typeface="ＭＳ Ｐゴシック" pitchFamily="-107" charset="-128"/>
          </a:endParaRPr>
        </a:p>
      </dsp:txBody>
      <dsp:txXfrm rot="10800000">
        <a:off x="1284824" y="2101943"/>
        <a:ext cx="3292816" cy="808979"/>
      </dsp:txXfrm>
    </dsp:sp>
    <dsp:sp modelId="{0E64E2F5-9CC7-574F-B9A9-0CFF081C05BB}">
      <dsp:nvSpPr>
        <dsp:cNvPr id="0" name=""/>
        <dsp:cNvSpPr/>
      </dsp:nvSpPr>
      <dsp:spPr>
        <a:xfrm>
          <a:off x="678090" y="2101943"/>
          <a:ext cx="808979" cy="80897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21FCDA-2D4B-7C49-A2F3-0445AAAC8527}">
      <dsp:nvSpPr>
        <dsp:cNvPr id="0" name=""/>
        <dsp:cNvSpPr/>
      </dsp:nvSpPr>
      <dsp:spPr>
        <a:xfrm rot="10800000">
          <a:off x="1082579" y="3152409"/>
          <a:ext cx="3495061" cy="8089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6738" tIns="49530" rIns="92456" bIns="49530" numCol="1" spcCol="1270" anchor="t" anchorCtr="0">
          <a:noAutofit/>
        </a:bodyPr>
        <a:lstStyle/>
        <a:p>
          <a:pPr lvl="0" algn="l" defTabSz="577850">
            <a:lnSpc>
              <a:spcPct val="90000"/>
            </a:lnSpc>
            <a:spcBef>
              <a:spcPct val="0"/>
            </a:spcBef>
            <a:spcAft>
              <a:spcPct val="35000"/>
            </a:spcAft>
          </a:pPr>
          <a:r>
            <a:rPr lang="en-US" sz="1300" b="1" kern="1200" dirty="0" smtClean="0">
              <a:solidFill>
                <a:srgbClr val="FFFFFF"/>
              </a:solidFill>
              <a:latin typeface="Arial" charset="0"/>
              <a:ea typeface="ＭＳ Ｐゴシック" pitchFamily="-107" charset="-128"/>
            </a:rPr>
            <a:t>Critical Infrastructure</a:t>
          </a:r>
          <a:endParaRPr lang="en-US" sz="1300" b="1" kern="1200" dirty="0">
            <a:solidFill>
              <a:srgbClr val="FFFFFF"/>
            </a:solidFill>
          </a:endParaRPr>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More reliable power grid</a:t>
          </a:r>
          <a:endParaRPr lang="en-US" sz="1000" b="1" kern="1200" dirty="0"/>
        </a:p>
        <a:p>
          <a:pPr marL="57150" lvl="1" indent="-57150" algn="l" defTabSz="444500">
            <a:lnSpc>
              <a:spcPct val="90000"/>
            </a:lnSpc>
            <a:spcBef>
              <a:spcPct val="0"/>
            </a:spcBef>
            <a:spcAft>
              <a:spcPct val="15000"/>
            </a:spcAft>
            <a:buChar char="••"/>
          </a:pPr>
          <a:r>
            <a:rPr lang="en-US" sz="1000" kern="1200" dirty="0" smtClean="0">
              <a:latin typeface="Arial" charset="0"/>
              <a:ea typeface="ＭＳ Ｐゴシック" pitchFamily="-107" charset="-128"/>
            </a:rPr>
            <a:t>Highways that allow denser traffic with increased safety</a:t>
          </a:r>
          <a:endParaRPr lang="en-US" sz="1000" kern="1200" dirty="0">
            <a:latin typeface="Arial" charset="0"/>
            <a:ea typeface="ＭＳ Ｐゴシック" pitchFamily="-107" charset="-128"/>
          </a:endParaRPr>
        </a:p>
      </dsp:txBody>
      <dsp:txXfrm rot="10800000">
        <a:off x="1284824" y="3152409"/>
        <a:ext cx="3292816" cy="808979"/>
      </dsp:txXfrm>
    </dsp:sp>
    <dsp:sp modelId="{3E003102-2909-D041-BC69-3804875A59AE}">
      <dsp:nvSpPr>
        <dsp:cNvPr id="0" name=""/>
        <dsp:cNvSpPr/>
      </dsp:nvSpPr>
      <dsp:spPr>
        <a:xfrm>
          <a:off x="678090" y="3152409"/>
          <a:ext cx="808979" cy="808979"/>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3F98E-106F-AC4D-BCEF-756FD04A8471}">
      <dsp:nvSpPr>
        <dsp:cNvPr id="0" name=""/>
        <dsp:cNvSpPr/>
      </dsp:nvSpPr>
      <dsp:spPr>
        <a:xfrm>
          <a:off x="4278" y="1004098"/>
          <a:ext cx="2035857" cy="1402705"/>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BECE1F-9742-D143-8869-BA6BAD73F256}">
      <dsp:nvSpPr>
        <dsp:cNvPr id="0" name=""/>
        <dsp:cNvSpPr/>
      </dsp:nvSpPr>
      <dsp:spPr>
        <a:xfrm>
          <a:off x="4278"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Manufacturing, Robotics, &amp; Smart Systems</a:t>
          </a:r>
          <a:endParaRPr lang="en-US" sz="1500" b="1" kern="1200" dirty="0"/>
        </a:p>
      </dsp:txBody>
      <dsp:txXfrm>
        <a:off x="4278" y="2406804"/>
        <a:ext cx="2035857" cy="755303"/>
      </dsp:txXfrm>
    </dsp:sp>
    <dsp:sp modelId="{0EA8282A-7023-A94E-B689-F0E07423BA79}">
      <dsp:nvSpPr>
        <dsp:cNvPr id="0" name=""/>
        <dsp:cNvSpPr/>
      </dsp:nvSpPr>
      <dsp:spPr>
        <a:xfrm>
          <a:off x="2243806" y="1004098"/>
          <a:ext cx="2035857" cy="1402705"/>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D776BD-34FE-2143-8780-F80360DDCCDE}">
      <dsp:nvSpPr>
        <dsp:cNvPr id="0" name=""/>
        <dsp:cNvSpPr/>
      </dsp:nvSpPr>
      <dsp:spPr>
        <a:xfrm>
          <a:off x="2243806"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Environment &amp; Sustainability</a:t>
          </a:r>
          <a:endParaRPr lang="en-US" sz="1500" b="1" kern="1200" dirty="0"/>
        </a:p>
      </dsp:txBody>
      <dsp:txXfrm>
        <a:off x="2243806" y="2406804"/>
        <a:ext cx="2035857" cy="755303"/>
      </dsp:txXfrm>
    </dsp:sp>
    <dsp:sp modelId="{542AB756-A0A7-E941-910D-54E40676146B}">
      <dsp:nvSpPr>
        <dsp:cNvPr id="0" name=""/>
        <dsp:cNvSpPr/>
      </dsp:nvSpPr>
      <dsp:spPr>
        <a:xfrm>
          <a:off x="4483335" y="1004098"/>
          <a:ext cx="2035857" cy="1402705"/>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6C5D18-853B-7742-9F61-264B31F0DFC4}">
      <dsp:nvSpPr>
        <dsp:cNvPr id="0" name=""/>
        <dsp:cNvSpPr/>
      </dsp:nvSpPr>
      <dsp:spPr>
        <a:xfrm>
          <a:off x="4483335"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Emergency Response &amp; Disaster Resiliency</a:t>
          </a:r>
          <a:endParaRPr lang="en-US" sz="1500" b="1" kern="1200" dirty="0"/>
        </a:p>
      </dsp:txBody>
      <dsp:txXfrm>
        <a:off x="4483335" y="2406804"/>
        <a:ext cx="2035857" cy="755303"/>
      </dsp:txXfrm>
    </dsp:sp>
    <dsp:sp modelId="{65FC8123-349C-5E4B-B200-C45996CD1187}">
      <dsp:nvSpPr>
        <dsp:cNvPr id="0" name=""/>
        <dsp:cNvSpPr/>
      </dsp:nvSpPr>
      <dsp:spPr>
        <a:xfrm>
          <a:off x="6722864" y="1004098"/>
          <a:ext cx="2035857" cy="1402705"/>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676B20-FD32-6943-B81A-7915624FAB9C}">
      <dsp:nvSpPr>
        <dsp:cNvPr id="0" name=""/>
        <dsp:cNvSpPr/>
      </dsp:nvSpPr>
      <dsp:spPr>
        <a:xfrm>
          <a:off x="6722864"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Health &amp; Wellbeing</a:t>
          </a:r>
          <a:endParaRPr lang="en-US" sz="1500" b="1" kern="1200" dirty="0"/>
        </a:p>
      </dsp:txBody>
      <dsp:txXfrm>
        <a:off x="6722864" y="2406804"/>
        <a:ext cx="2035857" cy="755303"/>
      </dsp:txXfrm>
    </dsp:sp>
    <dsp:sp modelId="{95733AE1-7AB0-814F-898D-F817E1BB9AF8}">
      <dsp:nvSpPr>
        <dsp:cNvPr id="0" name=""/>
        <dsp:cNvSpPr/>
      </dsp:nvSpPr>
      <dsp:spPr>
        <a:xfrm>
          <a:off x="4278" y="3365692"/>
          <a:ext cx="2035857" cy="140270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58B757-DF42-AC46-AEF4-2B13C06AED97}">
      <dsp:nvSpPr>
        <dsp:cNvPr id="0" name=""/>
        <dsp:cNvSpPr/>
      </dsp:nvSpPr>
      <dsp:spPr>
        <a:xfrm>
          <a:off x="4278"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Transportation &amp; Energy</a:t>
          </a:r>
          <a:endParaRPr lang="en-US" sz="1500" b="1" kern="1200" dirty="0"/>
        </a:p>
      </dsp:txBody>
      <dsp:txXfrm>
        <a:off x="4278" y="4768398"/>
        <a:ext cx="2035857" cy="755303"/>
      </dsp:txXfrm>
    </dsp:sp>
    <dsp:sp modelId="{5D604E93-6E8D-4046-A1ED-54BF8CAE2C5E}">
      <dsp:nvSpPr>
        <dsp:cNvPr id="0" name=""/>
        <dsp:cNvSpPr/>
      </dsp:nvSpPr>
      <dsp:spPr>
        <a:xfrm>
          <a:off x="2243806" y="3365692"/>
          <a:ext cx="2035857" cy="1402705"/>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FDEDA5-6060-C84F-B55C-4A6356074454}">
      <dsp:nvSpPr>
        <dsp:cNvPr id="0" name=""/>
        <dsp:cNvSpPr/>
      </dsp:nvSpPr>
      <dsp:spPr>
        <a:xfrm>
          <a:off x="2243806"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Broadband &amp; Universal Connectivity</a:t>
          </a:r>
          <a:endParaRPr lang="en-US" sz="1500" b="1" kern="1200" dirty="0"/>
        </a:p>
      </dsp:txBody>
      <dsp:txXfrm>
        <a:off x="2243806" y="4768398"/>
        <a:ext cx="2035857" cy="755303"/>
      </dsp:txXfrm>
    </dsp:sp>
    <dsp:sp modelId="{6718F282-CDB4-2845-91C2-11868162989D}">
      <dsp:nvSpPr>
        <dsp:cNvPr id="0" name=""/>
        <dsp:cNvSpPr/>
      </dsp:nvSpPr>
      <dsp:spPr>
        <a:xfrm>
          <a:off x="4483335" y="3365692"/>
          <a:ext cx="2035857" cy="1402705"/>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3024C1-3E78-5C4E-984C-3E61D9CBB85F}">
      <dsp:nvSpPr>
        <dsp:cNvPr id="0" name=""/>
        <dsp:cNvSpPr/>
      </dsp:nvSpPr>
      <dsp:spPr>
        <a:xfrm>
          <a:off x="4483335"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Secure Cyberspace</a:t>
          </a:r>
          <a:endParaRPr lang="en-US" sz="1500" b="1" kern="1200" dirty="0"/>
        </a:p>
      </dsp:txBody>
      <dsp:txXfrm>
        <a:off x="4483335" y="4768398"/>
        <a:ext cx="2035857" cy="755303"/>
      </dsp:txXfrm>
    </dsp:sp>
    <dsp:sp modelId="{4A34C453-FD77-AF4A-9B1B-B280831E34CB}">
      <dsp:nvSpPr>
        <dsp:cNvPr id="0" name=""/>
        <dsp:cNvSpPr/>
      </dsp:nvSpPr>
      <dsp:spPr>
        <a:xfrm>
          <a:off x="6722864" y="3365692"/>
          <a:ext cx="2035857" cy="1402705"/>
        </a:xfrm>
        <a:prstGeom prst="roundRect">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4412" r="4412"/>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3D7713-D10E-1846-810E-FE1736E4938C}">
      <dsp:nvSpPr>
        <dsp:cNvPr id="0" name=""/>
        <dsp:cNvSpPr/>
      </dsp:nvSpPr>
      <dsp:spPr>
        <a:xfrm>
          <a:off x="6722864"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Education and Workforce Development</a:t>
          </a:r>
          <a:endParaRPr lang="en-US" sz="1500" b="1" kern="1200" dirty="0"/>
        </a:p>
      </dsp:txBody>
      <dsp:txXfrm>
        <a:off x="6722864" y="4768398"/>
        <a:ext cx="2035857" cy="755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16F9D-36B6-C342-960F-652A27E83835}">
      <dsp:nvSpPr>
        <dsp:cNvPr id="0" name=""/>
        <dsp:cNvSpPr/>
      </dsp:nvSpPr>
      <dsp:spPr>
        <a:xfrm>
          <a:off x="3546632" y="1906517"/>
          <a:ext cx="2279334" cy="235969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Cyber-Physical Systems</a:t>
          </a:r>
          <a:endParaRPr lang="en-US" sz="2000" b="1" kern="1200" dirty="0"/>
        </a:p>
      </dsp:txBody>
      <dsp:txXfrm>
        <a:off x="3880433" y="2252086"/>
        <a:ext cx="1611732" cy="1668556"/>
      </dsp:txXfrm>
    </dsp:sp>
    <dsp:sp modelId="{C638135E-BECE-664B-A79F-9B539C39386A}">
      <dsp:nvSpPr>
        <dsp:cNvPr id="0" name=""/>
        <dsp:cNvSpPr/>
      </dsp:nvSpPr>
      <dsp:spPr>
        <a:xfrm rot="16200000">
          <a:off x="4589936" y="1439182"/>
          <a:ext cx="192726"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618845" y="1584480"/>
        <a:ext cx="134908" cy="349165"/>
      </dsp:txXfrm>
    </dsp:sp>
    <dsp:sp modelId="{00E78F39-10B5-8142-98E6-FD54F1DC5302}">
      <dsp:nvSpPr>
        <dsp:cNvPr id="0" name=""/>
        <dsp:cNvSpPr/>
      </dsp:nvSpPr>
      <dsp:spPr>
        <a:xfrm>
          <a:off x="3916080" y="2444"/>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CISE Core Programs</a:t>
          </a:r>
          <a:endParaRPr lang="en-US" sz="1400" b="1" kern="1200" dirty="0"/>
        </a:p>
      </dsp:txBody>
      <dsp:txXfrm>
        <a:off x="4141672" y="228036"/>
        <a:ext cx="1089254" cy="1089254"/>
      </dsp:txXfrm>
    </dsp:sp>
    <dsp:sp modelId="{C6A024FF-4683-6A4E-A8D1-F5FEF3097B62}">
      <dsp:nvSpPr>
        <dsp:cNvPr id="0" name=""/>
        <dsp:cNvSpPr/>
      </dsp:nvSpPr>
      <dsp:spPr>
        <a:xfrm rot="19285714">
          <a:off x="5633537" y="1957853"/>
          <a:ext cx="206004"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5640279" y="2093508"/>
        <a:ext cx="144203" cy="349165"/>
      </dsp:txXfrm>
    </dsp:sp>
    <dsp:sp modelId="{EDB73FE8-C417-CF4A-9700-265CC77293C2}">
      <dsp:nvSpPr>
        <dsp:cNvPr id="0" name=""/>
        <dsp:cNvSpPr/>
      </dsp:nvSpPr>
      <dsp:spPr>
        <a:xfrm>
          <a:off x="5725005" y="873576"/>
          <a:ext cx="1540438" cy="1540438"/>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Cyber-Physical Systems (CPS)</a:t>
          </a:r>
          <a:endParaRPr lang="en-US" sz="1400" b="1" kern="1200" dirty="0"/>
        </a:p>
      </dsp:txBody>
      <dsp:txXfrm>
        <a:off x="5950597" y="1099168"/>
        <a:ext cx="1089254" cy="1089254"/>
      </dsp:txXfrm>
    </dsp:sp>
    <dsp:sp modelId="{180D1252-57A4-D54F-9B4F-EF6FB8BDF8A2}">
      <dsp:nvSpPr>
        <dsp:cNvPr id="0" name=""/>
        <dsp:cNvSpPr/>
      </dsp:nvSpPr>
      <dsp:spPr>
        <a:xfrm rot="771429">
          <a:off x="5882775" y="3092790"/>
          <a:ext cx="21301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5883576" y="3202069"/>
        <a:ext cx="149112" cy="349165"/>
      </dsp:txXfrm>
    </dsp:sp>
    <dsp:sp modelId="{7D4145CF-6FC4-3F45-AB36-065AC02810A4}">
      <dsp:nvSpPr>
        <dsp:cNvPr id="0" name=""/>
        <dsp:cNvSpPr/>
      </dsp:nvSpPr>
      <dsp:spPr>
        <a:xfrm>
          <a:off x="6171772" y="2830992"/>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Smart Health &amp; Wellbeing</a:t>
          </a:r>
          <a:endParaRPr lang="en-US" sz="1400" b="1" kern="1200" dirty="0"/>
        </a:p>
      </dsp:txBody>
      <dsp:txXfrm>
        <a:off x="6397364" y="3056584"/>
        <a:ext cx="1089254" cy="1089254"/>
      </dsp:txXfrm>
    </dsp:sp>
    <dsp:sp modelId="{2D46A13A-E9BD-394D-BB30-EC3BD2ACA858}">
      <dsp:nvSpPr>
        <dsp:cNvPr id="0" name=""/>
        <dsp:cNvSpPr/>
      </dsp:nvSpPr>
      <dsp:spPr>
        <a:xfrm rot="3857143">
          <a:off x="5174520" y="4013635"/>
          <a:ext cx="19690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5191241" y="4103413"/>
        <a:ext cx="137835" cy="349165"/>
      </dsp:txXfrm>
    </dsp:sp>
    <dsp:sp modelId="{A7B7FC3A-0F04-C945-B3F7-5C1434D86B67}">
      <dsp:nvSpPr>
        <dsp:cNvPr id="0" name=""/>
        <dsp:cNvSpPr/>
      </dsp:nvSpPr>
      <dsp:spPr>
        <a:xfrm>
          <a:off x="4919958" y="4400717"/>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Science, Engineering &amp; Education for Sustainability (SEES)</a:t>
          </a:r>
          <a:endParaRPr lang="en-US" sz="1400" b="1" kern="1200" dirty="0"/>
        </a:p>
      </dsp:txBody>
      <dsp:txXfrm>
        <a:off x="5145550" y="4626309"/>
        <a:ext cx="1089254" cy="1089254"/>
      </dsp:txXfrm>
    </dsp:sp>
    <dsp:sp modelId="{0B0F9BC7-1BC2-7546-B81B-E3F6AF6AB4E2}">
      <dsp:nvSpPr>
        <dsp:cNvPr id="0" name=""/>
        <dsp:cNvSpPr/>
      </dsp:nvSpPr>
      <dsp:spPr>
        <a:xfrm rot="6942857">
          <a:off x="4001171" y="4013635"/>
          <a:ext cx="19690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4043522" y="4103413"/>
        <a:ext cx="137835" cy="349165"/>
      </dsp:txXfrm>
    </dsp:sp>
    <dsp:sp modelId="{70767CD0-B548-944A-BEA5-7BE985D649EC}">
      <dsp:nvSpPr>
        <dsp:cNvPr id="0" name=""/>
        <dsp:cNvSpPr/>
      </dsp:nvSpPr>
      <dsp:spPr>
        <a:xfrm>
          <a:off x="2912203" y="4400717"/>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National Robotics Initiative (NRI)</a:t>
          </a:r>
          <a:endParaRPr lang="en-US" sz="1400" b="1" kern="1200" dirty="0"/>
        </a:p>
      </dsp:txBody>
      <dsp:txXfrm>
        <a:off x="3137795" y="4626309"/>
        <a:ext cx="1089254" cy="1089254"/>
      </dsp:txXfrm>
    </dsp:sp>
    <dsp:sp modelId="{97A12055-497A-084A-94D4-C0B3D7F4D8EF}">
      <dsp:nvSpPr>
        <dsp:cNvPr id="0" name=""/>
        <dsp:cNvSpPr/>
      </dsp:nvSpPr>
      <dsp:spPr>
        <a:xfrm rot="10028571">
          <a:off x="3276807" y="3092790"/>
          <a:ext cx="21301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3339911" y="3202069"/>
        <a:ext cx="149112" cy="349165"/>
      </dsp:txXfrm>
    </dsp:sp>
    <dsp:sp modelId="{E7AAEDAD-1D13-6649-9E8D-FE5295700829}">
      <dsp:nvSpPr>
        <dsp:cNvPr id="0" name=""/>
        <dsp:cNvSpPr/>
      </dsp:nvSpPr>
      <dsp:spPr>
        <a:xfrm>
          <a:off x="1660389" y="2830992"/>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Secure and Trustworthy Computing (SaTC)</a:t>
          </a:r>
          <a:endParaRPr lang="en-US" sz="1400" b="1" kern="1200" dirty="0"/>
        </a:p>
      </dsp:txBody>
      <dsp:txXfrm>
        <a:off x="1885981" y="3056584"/>
        <a:ext cx="1089254" cy="1089254"/>
      </dsp:txXfrm>
    </dsp:sp>
    <dsp:sp modelId="{EF489BC7-341F-024A-8D3F-BA552D7FD2BE}">
      <dsp:nvSpPr>
        <dsp:cNvPr id="0" name=""/>
        <dsp:cNvSpPr/>
      </dsp:nvSpPr>
      <dsp:spPr>
        <a:xfrm rot="13114286">
          <a:off x="3533057" y="1957853"/>
          <a:ext cx="206004"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3588116" y="2093508"/>
        <a:ext cx="144203" cy="349165"/>
      </dsp:txXfrm>
    </dsp:sp>
    <dsp:sp modelId="{AE839EB0-3646-F34E-8A21-4791A083F7D1}">
      <dsp:nvSpPr>
        <dsp:cNvPr id="0" name=""/>
        <dsp:cNvSpPr/>
      </dsp:nvSpPr>
      <dsp:spPr>
        <a:xfrm>
          <a:off x="2107156" y="873576"/>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Expeditions</a:t>
          </a:r>
          <a:endParaRPr lang="en-US" sz="1400" b="1" kern="1200" dirty="0"/>
        </a:p>
      </dsp:txBody>
      <dsp:txXfrm>
        <a:off x="2332748" y="1099168"/>
        <a:ext cx="1089254" cy="108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5BBF4-CC4E-4B92-9AF4-44737B295438}" type="datetimeFigureOut">
              <a:rPr lang="en-US" smtClean="0"/>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356A2-BE06-455E-B325-A579F91B667D}" type="slidenum">
              <a:rPr lang="en-US" smtClean="0"/>
              <a:t>‹#›</a:t>
            </a:fld>
            <a:endParaRPr lang="en-US"/>
          </a:p>
        </p:txBody>
      </p:sp>
    </p:spTree>
    <p:extLst>
      <p:ext uri="{BB962C8B-B14F-4D97-AF65-F5344CB8AC3E}">
        <p14:creationId xmlns:p14="http://schemas.microsoft.com/office/powerpoint/2010/main" val="81847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Good morning.</a:t>
            </a:r>
            <a:r>
              <a:rPr lang="en-US" sz="1800" baseline="0" dirty="0" smtClean="0"/>
              <a:t>  Thank you for gathering here today for the Fifth Annual Principal Investigators’ Meeting of the Cyber-Physical Systems Program.  My name is Suzanne </a:t>
            </a:r>
            <a:r>
              <a:rPr lang="en-US" sz="1800" baseline="0" dirty="0" err="1" smtClean="0"/>
              <a:t>Iacono</a:t>
            </a:r>
            <a:r>
              <a:rPr lang="en-US" sz="1800" baseline="0" dirty="0" smtClean="0"/>
              <a:t>, Acting NSF Assistant Director for Computer and Information Science and Engineering.  With me on stage today is also Grace Wang, NSF Deputy Assistant Director for Engineering.</a:t>
            </a:r>
          </a:p>
          <a:p>
            <a:endParaRPr lang="en-US" sz="1800" baseline="0" dirty="0" smtClean="0"/>
          </a:p>
          <a:p>
            <a:r>
              <a:rPr lang="en-US" sz="1800" baseline="0" dirty="0" smtClean="0"/>
              <a:t>On behalf of my colleagues at the National Science Foundation and the sister federal agencies that are part of the CPS Program, I would like to welcome you all to Arlington, Virginia –and the wider Washington DC Metro area.</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smtClean="0"/>
              <a:t>As the CPS program</a:t>
            </a:r>
            <a:r>
              <a:rPr lang="en-US" sz="1800" b="0" i="0" baseline="0" dirty="0" smtClean="0"/>
              <a:t> continues to grow and evolve, the program management team continues to seek new challenges and opportunities to shape the program going forward.  </a:t>
            </a:r>
          </a:p>
          <a:p>
            <a:endParaRPr lang="en-US" sz="1800" b="0" i="0" baseline="0" dirty="0" smtClean="0"/>
          </a:p>
          <a:p>
            <a:r>
              <a:rPr lang="en-US" sz="1800" b="0" i="0" baseline="0" dirty="0" smtClean="0"/>
              <a:t>Two examples of new focuses for the CPS program are:</a:t>
            </a:r>
            <a:endParaRPr lang="en-US" sz="1800" b="1" i="0" dirty="0" smtClean="0"/>
          </a:p>
          <a:p>
            <a:endParaRPr lang="en-US" sz="1800" b="1" i="0" dirty="0" smtClean="0"/>
          </a:p>
          <a:p>
            <a:r>
              <a:rPr lang="en-US" sz="1800" b="1" i="0" dirty="0" smtClean="0"/>
              <a:t>Smart</a:t>
            </a:r>
            <a:r>
              <a:rPr lang="en-US" sz="1800" b="1" i="0" baseline="0" dirty="0" smtClean="0"/>
              <a:t> City </a:t>
            </a:r>
            <a:r>
              <a:rPr lang="en-US" sz="1800" b="0" i="0" baseline="0" dirty="0" smtClean="0"/>
              <a:t>– CPS technologies and systems enable smart, connected, safe, and vibrant urban environment</a:t>
            </a:r>
          </a:p>
          <a:p>
            <a:endParaRPr lang="en-US" sz="1800" b="0" i="0" baseline="0" dirty="0" smtClean="0"/>
          </a:p>
          <a:p>
            <a:r>
              <a:rPr lang="en-US" sz="1800" b="0" i="0" baseline="0" dirty="0" smtClean="0"/>
              <a:t>and</a:t>
            </a:r>
          </a:p>
          <a:p>
            <a:endParaRPr lang="en-US" sz="1800" b="0" i="0" baseline="0" dirty="0" smtClean="0"/>
          </a:p>
          <a:p>
            <a:r>
              <a:rPr lang="en-US" sz="1800" b="1" i="0" baseline="0" dirty="0" smtClean="0"/>
              <a:t>Resiliency </a:t>
            </a:r>
            <a:r>
              <a:rPr lang="en-US" sz="1800" b="0" i="0" baseline="0" dirty="0" smtClean="0"/>
              <a:t>– CPS enable advanced preparedness and accelerated post-disaster recovery</a:t>
            </a:r>
            <a:endParaRPr lang="en-US" sz="1800" b="0" i="0" dirty="0"/>
          </a:p>
          <a:p>
            <a:endParaRPr lang="en-US" sz="1800" b="1" i="1" dirty="0" smtClean="0"/>
          </a:p>
          <a:p>
            <a:r>
              <a:rPr lang="en-US" sz="1800" b="0" i="0" dirty="0" smtClean="0"/>
              <a:t>This</a:t>
            </a:r>
            <a:r>
              <a:rPr lang="en-US" sz="1800" b="0" i="0" baseline="0" dirty="0" smtClean="0"/>
              <a:t> PI meeting will include discussions on these two topics.  Specifically, tomorrow morning you will hear a presentation on the NSF Critical Resilient Interdependent Processes and Systems (CRISP) program.  </a:t>
            </a:r>
          </a:p>
          <a:p>
            <a:r>
              <a:rPr lang="en-US" sz="1800" b="0" i="0" baseline="0" dirty="0" smtClean="0"/>
              <a:t>And tomorrow afternoon there will be a panel discussion on research opportunities with Smart City.  </a:t>
            </a:r>
            <a:endParaRPr lang="en-US" sz="1800" b="0" i="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10</a:t>
            </a:fld>
            <a:endParaRPr lang="en-US" dirty="0"/>
          </a:p>
        </p:txBody>
      </p:sp>
    </p:spTree>
    <p:extLst>
      <p:ext uri="{BB962C8B-B14F-4D97-AF65-F5344CB8AC3E}">
        <p14:creationId xmlns:p14="http://schemas.microsoft.com/office/powerpoint/2010/main" val="101199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And with that,</a:t>
            </a:r>
            <a:r>
              <a:rPr lang="en-US" sz="1800" baseline="0" dirty="0" smtClean="0"/>
              <a:t> I thank everyone for being here today.  I look forward to meeting many of you and hearing of your work.  </a:t>
            </a:r>
          </a:p>
          <a:p>
            <a:endParaRPr lang="en-US" sz="1800" baseline="0" dirty="0" smtClean="0"/>
          </a:p>
          <a:p>
            <a:r>
              <a:rPr lang="en-US" sz="1800" baseline="0" dirty="0" smtClean="0"/>
              <a:t>Here again is Suzi</a:t>
            </a:r>
          </a:p>
          <a:p>
            <a:endParaRPr lang="en-US" sz="1800" baseline="0" dirty="0" smtClean="0"/>
          </a:p>
          <a:p>
            <a:r>
              <a:rPr lang="en-US" sz="1800" b="1" baseline="0" dirty="0" smtClean="0"/>
              <a:t>SUZI:</a:t>
            </a:r>
            <a:r>
              <a:rPr lang="en-US" sz="1800" baseline="0" dirty="0" smtClean="0"/>
              <a:t>  Thank you Grace.</a:t>
            </a:r>
          </a:p>
          <a:p>
            <a:endParaRPr lang="en-US" sz="1800" baseline="0" dirty="0" smtClean="0"/>
          </a:p>
          <a:p>
            <a:r>
              <a:rPr lang="en-US" sz="1800" baseline="0" dirty="0" smtClean="0"/>
              <a:t>On behalf of my NSF colleagues and the sister agencies that are part of the CPS program, I would like to thank everyone again for convening here today for this important meeting.  I wish you a successful two days and hope you will also take this opportunity to </a:t>
            </a:r>
            <a:r>
              <a:rPr lang="en-US" sz="1800" baseline="0" smtClean="0"/>
              <a:t>enjoy Washington DC.</a:t>
            </a:r>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that</a:t>
            </a:r>
            <a:r>
              <a:rPr lang="en-US" baseline="0" dirty="0" smtClean="0"/>
              <a:t> almost everyone gathered here today are either already a CPS investigator or supports CPS through partnerships of various kinds.  However, I want to take this opportunity to take stock of why we are working together, very hard, in this important domain.  To look forward imagine what the future –enabled by technologies, will look like.</a:t>
            </a:r>
            <a:endParaRPr lang="en-US" dirty="0" smtClean="0"/>
          </a:p>
          <a:p>
            <a:endParaRPr lang="en-US" dirty="0" smtClean="0"/>
          </a:p>
          <a:p>
            <a:r>
              <a:rPr lang="en-US" dirty="0" smtClean="0"/>
              <a:t>Imagine a world that is safe, secure, healthy, vibrant, and resilient.</a:t>
            </a:r>
            <a:r>
              <a:rPr lang="en-US" baseline="0" dirty="0" smtClean="0"/>
              <a:t>  Such a world requires technologies, systems, and infrastructures of that are smart, connected, working together and interdependently.  </a:t>
            </a:r>
          </a:p>
          <a:p>
            <a:endParaRPr lang="en-US" baseline="0" dirty="0" smtClean="0"/>
          </a:p>
          <a:p>
            <a:r>
              <a:rPr lang="en-US" baseline="0" dirty="0" smtClean="0"/>
              <a:t>We need to advance large-scale systems and infrastructures such as efficient power grid, intelligent and safe highways, structurally sound bridges that can assess their own health; </a:t>
            </a:r>
          </a:p>
          <a:p>
            <a:r>
              <a:rPr lang="en-US" baseline="0" dirty="0" smtClean="0"/>
              <a:t>We need smart technologies in everyday systems such as smart cars, energy efficient buildings and homes, and smart appliances</a:t>
            </a:r>
          </a:p>
          <a:p>
            <a:r>
              <a:rPr lang="en-US" baseline="0" dirty="0" smtClean="0"/>
              <a:t>And we also need dependable personal technologies such as smart phones and smart/safe medical devices</a:t>
            </a:r>
          </a:p>
          <a:p>
            <a:endParaRPr lang="en-US" baseline="0" dirty="0" smtClean="0"/>
          </a:p>
          <a:p>
            <a:r>
              <a:rPr lang="en-US" baseline="0" dirty="0" smtClean="0"/>
              <a:t>Already, you are hearing the word “smart” repeated a few times. You will hear it a few more times before this meeting is over.  Indeed, “Smart” or in other word “Better” technologies, systems, and infrastructures is what we strive to achieve in the CPS Program.</a:t>
            </a:r>
          </a:p>
        </p:txBody>
      </p:sp>
      <p:sp>
        <p:nvSpPr>
          <p:cNvPr id="4" name="Slide Number Placeholder 3"/>
          <p:cNvSpPr>
            <a:spLocks noGrp="1"/>
          </p:cNvSpPr>
          <p:nvPr>
            <p:ph type="sldNum" sz="quarter" idx="10"/>
          </p:nvPr>
        </p:nvSpPr>
        <p:spPr/>
        <p:txBody>
          <a:bodyPr/>
          <a:lstStyle/>
          <a:p>
            <a:fld id="{2BA356A2-BE06-455E-B325-A579F91B667D}" type="slidenum">
              <a:rPr lang="en-US" smtClean="0"/>
              <a:t>2</a:t>
            </a:fld>
            <a:endParaRPr lang="en-US"/>
          </a:p>
        </p:txBody>
      </p:sp>
    </p:spTree>
    <p:extLst>
      <p:ext uri="{BB962C8B-B14F-4D97-AF65-F5344CB8AC3E}">
        <p14:creationId xmlns:p14="http://schemas.microsoft.com/office/powerpoint/2010/main" val="141225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769"/>
              </a:spcAft>
            </a:pPr>
            <a:r>
              <a:rPr lang="en-US" sz="1400" dirty="0" smtClean="0"/>
              <a:t>As its name suggests,</a:t>
            </a:r>
            <a:r>
              <a:rPr lang="en-US" sz="1400" baseline="0" dirty="0" smtClean="0"/>
              <a:t> the Cyber-physical systems program seeks to advance research to better our understanding and enable us to engineer systems that deeply integrate the sensing, computation, and communications –which make up the “cyber” component – and the physical systems.  </a:t>
            </a:r>
            <a:endParaRPr lang="en-US" sz="1400" dirty="0" smtClean="0"/>
          </a:p>
          <a:p>
            <a:pPr marL="0" indent="0">
              <a:buFont typeface="Arial"/>
              <a:buNone/>
            </a:pPr>
            <a:r>
              <a:rPr lang="en-US" sz="1400" dirty="0" smtClean="0"/>
              <a:t>Characteristics</a:t>
            </a:r>
            <a:r>
              <a:rPr lang="en-US" sz="1400" baseline="0" dirty="0" smtClean="0"/>
              <a:t> of a cyber-physical system include: </a:t>
            </a:r>
          </a:p>
          <a:p>
            <a:pPr marL="285750" indent="-285750">
              <a:buFont typeface="Arial" panose="020B0604020202020204" pitchFamily="34" charset="0"/>
              <a:buChar char="•"/>
            </a:pPr>
            <a:r>
              <a:rPr lang="en-US" sz="1400" dirty="0" smtClean="0">
                <a:solidFill>
                  <a:srgbClr val="000000"/>
                </a:solidFill>
              </a:rPr>
              <a:t>Pervasive computation, sensing and control</a:t>
            </a:r>
          </a:p>
          <a:p>
            <a:pPr marL="342900" indent="-342900">
              <a:buFont typeface="Arial"/>
              <a:buChar char="•"/>
            </a:pPr>
            <a:r>
              <a:rPr lang="en-US" sz="1400" dirty="0" smtClean="0">
                <a:solidFill>
                  <a:srgbClr val="000000"/>
                </a:solidFill>
              </a:rPr>
              <a:t>Networked at multi- and extreme scales</a:t>
            </a:r>
          </a:p>
          <a:p>
            <a:pPr marL="342900" indent="-342900">
              <a:buFont typeface="Arial"/>
              <a:buChar char="•"/>
            </a:pPr>
            <a:r>
              <a:rPr lang="en-US" sz="1400" dirty="0" smtClean="0">
                <a:solidFill>
                  <a:srgbClr val="000000"/>
                </a:solidFill>
              </a:rPr>
              <a:t>Dynamically reorganizing/reconfiguring</a:t>
            </a:r>
          </a:p>
          <a:p>
            <a:pPr marL="342900" indent="-342900">
              <a:buFont typeface="Arial"/>
              <a:buChar char="•"/>
            </a:pPr>
            <a:r>
              <a:rPr lang="en-US" sz="1400" dirty="0" smtClean="0">
                <a:solidFill>
                  <a:srgbClr val="000000"/>
                </a:solidFill>
              </a:rPr>
              <a:t>High degrees of automation</a:t>
            </a:r>
          </a:p>
          <a:p>
            <a:pPr marL="342900" indent="-342900">
              <a:buFont typeface="Arial"/>
              <a:buChar char="•"/>
            </a:pPr>
            <a:r>
              <a:rPr lang="en-US" sz="1400" dirty="0" smtClean="0">
                <a:solidFill>
                  <a:srgbClr val="000000"/>
                </a:solidFill>
              </a:rPr>
              <a:t>Dependable operation with high assurance of reliability, safety, security and usability</a:t>
            </a:r>
          </a:p>
          <a:p>
            <a:pPr>
              <a:spcAft>
                <a:spcPts val="1769"/>
              </a:spcAft>
            </a:pPr>
            <a:endParaRPr lang="en-US" sz="1400" dirty="0" smtClean="0"/>
          </a:p>
          <a:p>
            <a:pPr>
              <a:spcAft>
                <a:spcPts val="1769"/>
              </a:spcAft>
            </a:pPr>
            <a:r>
              <a:rPr lang="en-US" sz="1400" dirty="0" smtClean="0"/>
              <a:t>CPS is</a:t>
            </a:r>
            <a:r>
              <a:rPr lang="en-US" sz="1400" baseline="0" dirty="0" smtClean="0"/>
              <a:t> ubiquitous in almost all industries and domains of today – including: transportation, energy  and industrial automation, healthcare and biomedical, and critical infrastructure</a:t>
            </a:r>
            <a:endParaRPr lang="en-US" sz="1400" dirty="0" smtClean="0"/>
          </a:p>
          <a:p>
            <a:pPr>
              <a:spcAft>
                <a:spcPts val="1769"/>
              </a:spcAft>
            </a:pPr>
            <a:endParaRPr lang="en-US" sz="1400" dirty="0"/>
          </a:p>
        </p:txBody>
      </p:sp>
      <p:sp>
        <p:nvSpPr>
          <p:cNvPr id="4" name="Slide Number Placeholder 3"/>
          <p:cNvSpPr>
            <a:spLocks noGrp="1"/>
          </p:cNvSpPr>
          <p:nvPr>
            <p:ph type="sldNum" sz="quarter" idx="10"/>
          </p:nvPr>
        </p:nvSpPr>
        <p:spPr/>
        <p:txBody>
          <a:bodyPr/>
          <a:lstStyle/>
          <a:p>
            <a:fld id="{BEFD28B8-678F-4F26-B6AC-5DCEFDBC113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672">
              <a:defRPr/>
            </a:pPr>
            <a:r>
              <a:rPr lang="en-US" sz="1800" dirty="0" smtClean="0"/>
              <a:t>In a few words.</a:t>
            </a:r>
          </a:p>
          <a:p>
            <a:pPr defTabSz="898672">
              <a:defRPr/>
            </a:pPr>
            <a:endParaRPr lang="en-US" sz="1800" dirty="0" smtClean="0"/>
          </a:p>
          <a:p>
            <a:pPr defTabSz="898672">
              <a:defRPr/>
            </a:pPr>
            <a:r>
              <a:rPr lang="en-US" sz="1800" dirty="0" smtClean="0"/>
              <a:t>Cyber-physical systems are smart, complete systems of tomorrow;    and</a:t>
            </a:r>
          </a:p>
          <a:p>
            <a:pPr defTabSz="898672">
              <a:defRPr/>
            </a:pPr>
            <a:r>
              <a:rPr lang="en-US" sz="1800" dirty="0" smtClean="0"/>
              <a:t>Cyber-physical systems will enable ubiquitous technologies and applications for the future.</a:t>
            </a:r>
          </a:p>
          <a:p>
            <a:pPr defTabSz="898672">
              <a:defRPr/>
            </a:pPr>
            <a:endParaRPr lang="en-US" sz="1800" dirty="0" smtClean="0"/>
          </a:p>
          <a:p>
            <a:pPr defTabSz="898672">
              <a:defRPr/>
            </a:pPr>
            <a:r>
              <a:rPr lang="en-US" sz="2000" dirty="0" smtClean="0"/>
              <a:t>Advances in </a:t>
            </a:r>
            <a:r>
              <a:rPr lang="en-US" sz="2000" i="1" dirty="0" smtClean="0"/>
              <a:t>CPS</a:t>
            </a:r>
            <a:r>
              <a:rPr lang="en-US" sz="2000" dirty="0" smtClean="0"/>
              <a:t> will shape our world with more responsive, secure, and efficient systems that:</a:t>
            </a:r>
          </a:p>
          <a:p>
            <a:pPr marL="2339975" lvl="1" indent="-457200">
              <a:buFont typeface="Arial"/>
              <a:buChar char="•"/>
            </a:pPr>
            <a:r>
              <a:rPr lang="en-US" sz="2000" b="1" i="1" dirty="0" smtClean="0"/>
              <a:t>Transform</a:t>
            </a:r>
            <a:r>
              <a:rPr lang="en-US" sz="2000" dirty="0" smtClean="0"/>
              <a:t> the way we live</a:t>
            </a:r>
          </a:p>
          <a:p>
            <a:pPr marL="2339975" lvl="1" indent="-457200">
              <a:buFont typeface="Arial"/>
              <a:buChar char="•"/>
            </a:pPr>
            <a:r>
              <a:rPr lang="en-US" sz="2000" b="1" i="1" dirty="0" smtClean="0"/>
              <a:t>Drive</a:t>
            </a:r>
            <a:r>
              <a:rPr lang="en-US" sz="2000" dirty="0" smtClean="0"/>
              <a:t> economic prosperity</a:t>
            </a:r>
          </a:p>
          <a:p>
            <a:pPr marL="2339975" lvl="1" indent="-457200">
              <a:buFont typeface="Arial"/>
              <a:buChar char="•"/>
            </a:pPr>
            <a:r>
              <a:rPr lang="en-US" sz="2000" b="1" i="1" dirty="0" smtClean="0"/>
              <a:t>Underpin</a:t>
            </a:r>
            <a:r>
              <a:rPr lang="en-US" sz="2000" dirty="0" smtClean="0"/>
              <a:t> national security</a:t>
            </a:r>
          </a:p>
          <a:p>
            <a:pPr marL="2339975" lvl="1" indent="-457200">
              <a:buFont typeface="Arial"/>
              <a:buChar char="•"/>
            </a:pPr>
            <a:r>
              <a:rPr lang="en-US" sz="2000" b="1" i="1" dirty="0" smtClean="0"/>
              <a:t>Enhance</a:t>
            </a:r>
            <a:r>
              <a:rPr lang="en-US" sz="2000" dirty="0" smtClean="0"/>
              <a:t> societal well-being</a:t>
            </a:r>
          </a:p>
          <a:p>
            <a:pPr marL="2339975" lvl="1" indent="-457200">
              <a:buFont typeface="Arial"/>
              <a:buChar char="•"/>
            </a:pPr>
            <a:r>
              <a:rPr lang="en-US" sz="2000" dirty="0" smtClean="0"/>
              <a:t>Users can </a:t>
            </a:r>
            <a:r>
              <a:rPr lang="en-US" sz="2000" b="1" i="1" dirty="0" smtClean="0"/>
              <a:t>bet their life on</a:t>
            </a:r>
          </a:p>
          <a:p>
            <a:pPr defTabSz="898672">
              <a:defRPr/>
            </a:pPr>
            <a:endParaRPr lang="en-US" sz="18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143000" y="685800"/>
            <a:ext cx="4572000" cy="3429000"/>
          </a:xfrm>
          <a:ln/>
        </p:spPr>
      </p:sp>
      <p:sp>
        <p:nvSpPr>
          <p:cNvPr id="32770" name="Notes Placeholder 2"/>
          <p:cNvSpPr>
            <a:spLocks noGrp="1"/>
          </p:cNvSpPr>
          <p:nvPr>
            <p:ph type="body" idx="1"/>
          </p:nvPr>
        </p:nvSpPr>
        <p:spPr>
          <a:noFill/>
          <a:ln/>
        </p:spPr>
        <p:txBody>
          <a:bodyPr/>
          <a:lstStyle/>
          <a:p>
            <a:r>
              <a:rPr lang="en-US" dirty="0" smtClean="0">
                <a:latin typeface="Arial" pitchFamily="34" charset="0"/>
                <a:ea typeface="ＭＳ Ｐゴシック" charset="-128"/>
              </a:rPr>
              <a:t>To achieve these</a:t>
            </a:r>
            <a:r>
              <a:rPr lang="en-US" baseline="0" dirty="0" smtClean="0">
                <a:latin typeface="Arial" pitchFamily="34" charset="0"/>
                <a:ea typeface="ＭＳ Ｐゴシック" charset="-128"/>
              </a:rPr>
              <a:t> goals and further illustrate the implication of CPS research, here is what we endearingly call the “CPS flower model” that illustrates the relationships between CPS application domains and the core science that the CPS program supports. </a:t>
            </a:r>
          </a:p>
          <a:p>
            <a:endParaRPr lang="en-US" baseline="0" dirty="0" smtClean="0">
              <a:latin typeface="Arial" pitchFamily="34" charset="0"/>
              <a:ea typeface="ＭＳ Ｐゴシック" charset="-128"/>
            </a:endParaRPr>
          </a:p>
          <a:p>
            <a:r>
              <a:rPr lang="en-US" dirty="0" smtClean="0">
                <a:latin typeface="Arial" pitchFamily="34" charset="0"/>
                <a:ea typeface="ＭＳ Ｐゴシック" charset="-128"/>
              </a:rPr>
              <a:t>By abstracting from the particulars of specific systems and application domains, the CPS program aims to reveal cross-cutting fundamental scientific and engineering principles that underpin the integration of cyber and physical elements across all application sectors.  </a:t>
            </a:r>
          </a:p>
          <a:p>
            <a:endParaRPr lang="en-US" dirty="0" smtClean="0">
              <a:latin typeface="Arial" pitchFamily="34" charset="0"/>
              <a:ea typeface="ＭＳ Ｐゴシック" charset="-128"/>
            </a:endParaRPr>
          </a:p>
          <a:p>
            <a:r>
              <a:rPr lang="en-US" dirty="0" smtClean="0">
                <a:latin typeface="Arial" pitchFamily="34" charset="0"/>
                <a:ea typeface="ＭＳ Ｐゴシック" charset="-128"/>
              </a:rPr>
              <a:t>To expedite and accelerate the realization of cyber-physical systems in a wide range of applications, the CPS program also supports the development of methods, tools, and hardware and software components based upon these cross-cutting principles, along with validation of the principles via prototypes and test beds.</a:t>
            </a:r>
          </a:p>
          <a:p>
            <a:endParaRPr lang="en-US" sz="1200" b="1" i="0" dirty="0" smtClean="0"/>
          </a:p>
          <a:p>
            <a:r>
              <a:rPr lang="en-US" sz="1200" b="1" i="0" dirty="0" smtClean="0"/>
              <a:t>SUZI: Now I would like to turn this</a:t>
            </a:r>
            <a:r>
              <a:rPr lang="en-US" sz="1200" b="1" i="0" baseline="0" dirty="0" smtClean="0"/>
              <a:t> over to my colleague, Grace Wang, who will discuss the CPS Program from the national perspective as well as NSF’s past and present investment into the program</a:t>
            </a:r>
            <a:endParaRPr lang="en-US" sz="1200" b="1" i="0" dirty="0" smtClean="0"/>
          </a:p>
          <a:p>
            <a:endParaRPr lang="en-US" sz="1200" b="0" i="0" dirty="0" smtClean="0"/>
          </a:p>
          <a:p>
            <a:r>
              <a:rPr lang="en-US" sz="1200" b="1" i="0" dirty="0" smtClean="0"/>
              <a:t>GRACE:  Thank you Suzi.</a:t>
            </a:r>
            <a:r>
              <a:rPr lang="en-US" sz="1200" b="1" i="0" baseline="0" dirty="0" smtClean="0"/>
              <a:t>  </a:t>
            </a:r>
            <a:endParaRPr lang="en-US" sz="1200" b="1" i="0" dirty="0" smtClean="0"/>
          </a:p>
          <a:p>
            <a:r>
              <a:rPr lang="en-US" sz="1200" b="0" i="0" dirty="0" smtClean="0"/>
              <a:t>Good morning.</a:t>
            </a:r>
            <a:r>
              <a:rPr lang="en-US" sz="1200" b="0" i="0" baseline="0" dirty="0" smtClean="0"/>
              <a:t>  My name is Grace Wang, I am the NSF Deputy Assistant Director for Engineering.  I am delighted to see everyone here today.</a:t>
            </a:r>
          </a:p>
          <a:p>
            <a:endParaRPr lang="en-US" dirty="0" smtClean="0">
              <a:latin typeface="Arial" pitchFamily="34" charset="0"/>
              <a:ea typeface="ＭＳ Ｐゴシック" charset="-128"/>
            </a:endParaRPr>
          </a:p>
        </p:txBody>
      </p:sp>
      <p:sp>
        <p:nvSpPr>
          <p:cNvPr id="32771" name="Slide Number Placeholder 3"/>
          <p:cNvSpPr>
            <a:spLocks noGrp="1"/>
          </p:cNvSpPr>
          <p:nvPr>
            <p:ph type="sldNum" sz="quarter" idx="5"/>
          </p:nvPr>
        </p:nvSpPr>
        <p:spPr>
          <a:noFill/>
        </p:spPr>
        <p:txBody>
          <a:bodyPr/>
          <a:lstStyle/>
          <a:p>
            <a:fld id="{2FA85995-5EF1-4BF8-8971-8A6DD6D38C2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some information on the CPS program since its launch</a:t>
            </a:r>
            <a:r>
              <a:rPr lang="en-US" baseline="0" dirty="0" smtClean="0"/>
              <a:t> in 2009.</a:t>
            </a:r>
          </a:p>
          <a:p>
            <a:endParaRPr lang="en-US" baseline="0" dirty="0" smtClean="0"/>
          </a:p>
          <a:p>
            <a:pPr lvl="0"/>
            <a:r>
              <a:rPr lang="en-US" dirty="0" smtClean="0"/>
              <a:t>Since CPS Launch in 2009:</a:t>
            </a:r>
          </a:p>
          <a:p>
            <a:pPr lvl="1"/>
            <a:r>
              <a:rPr lang="en-US" dirty="0" smtClean="0"/>
              <a:t>Over $200M investment</a:t>
            </a:r>
          </a:p>
          <a:p>
            <a:pPr lvl="1"/>
            <a:r>
              <a:rPr lang="en-US" dirty="0" smtClean="0"/>
              <a:t>250 awards</a:t>
            </a:r>
          </a:p>
          <a:p>
            <a:pPr lvl="1"/>
            <a:r>
              <a:rPr lang="en-US" dirty="0" smtClean="0"/>
              <a:t>350+ PIs and Co-PIs in 35 states</a:t>
            </a:r>
          </a:p>
          <a:p>
            <a:pPr lvl="1"/>
            <a:r>
              <a:rPr lang="en-US" dirty="0" smtClean="0"/>
              <a:t>60 new awards in FY13 (35 projects)</a:t>
            </a:r>
          </a:p>
          <a:p>
            <a:pPr lvl="1"/>
            <a:r>
              <a:rPr lang="en-US" dirty="0" smtClean="0"/>
              <a:t>Over $35M investment in FY13, over $40M in FY14</a:t>
            </a:r>
          </a:p>
          <a:p>
            <a:pPr lvl="1"/>
            <a:r>
              <a:rPr lang="en-US" dirty="0" smtClean="0"/>
              <a:t>Three Classes of awards (Breakthrough, Synergy, and Frontier)</a:t>
            </a:r>
          </a:p>
          <a:p>
            <a:pPr lvl="2"/>
            <a:r>
              <a:rPr lang="en-US" dirty="0" smtClean="0"/>
              <a:t>Three on-going Frontier awards</a:t>
            </a:r>
          </a:p>
          <a:p>
            <a:pPr lvl="1"/>
            <a:r>
              <a:rPr lang="en-US" dirty="0" smtClean="0"/>
              <a:t>FY</a:t>
            </a:r>
            <a:r>
              <a:rPr lang="en-US" baseline="0" dirty="0" smtClean="0"/>
              <a:t> 13 was the first year with CAREER CPS awards.  We are growing the CAREER base in FY 14 and are working with ENG </a:t>
            </a:r>
            <a:endParaRPr lang="en-US" dirty="0" smtClean="0"/>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6</a:t>
            </a:fld>
            <a:endParaRPr lang="en-US" dirty="0"/>
          </a:p>
        </p:txBody>
      </p:sp>
    </p:spTree>
    <p:extLst>
      <p:ext uri="{BB962C8B-B14F-4D97-AF65-F5344CB8AC3E}">
        <p14:creationId xmlns:p14="http://schemas.microsoft.com/office/powerpoint/2010/main" val="56083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baseline="0" dirty="0" smtClean="0"/>
          </a:p>
          <a:p>
            <a:r>
              <a:rPr lang="en-US" sz="1800" b="0" i="0" baseline="0" dirty="0" smtClean="0"/>
              <a:t>As you know, the Engineering Directorate co-sponsors the CPS program with the CISE Directorate.  We recognize the importance of CPS research to the nation’s domestic economy and global competitiveness.  </a:t>
            </a:r>
            <a:endParaRPr lang="en-US" sz="1800" b="0" i="0" dirty="0" smtClean="0"/>
          </a:p>
          <a:p>
            <a:endParaRPr lang="en-US" sz="1800" b="0" i="0" dirty="0" smtClean="0"/>
          </a:p>
          <a:p>
            <a:r>
              <a:rPr lang="en-US" sz="1800" b="0" i="0" dirty="0" smtClean="0"/>
              <a:t>Indeed,</a:t>
            </a:r>
            <a:r>
              <a:rPr lang="en-US" sz="1800" b="0" i="0" baseline="0" dirty="0" smtClean="0"/>
              <a:t> ad</a:t>
            </a:r>
            <a:r>
              <a:rPr lang="en-US" sz="1800" b="0" i="0" dirty="0" smtClean="0"/>
              <a:t>vances </a:t>
            </a:r>
            <a:r>
              <a:rPr lang="en-US" sz="1800" b="0" i="0" dirty="0"/>
              <a:t>in CPS are closely intertwined with and will have a pervasive impact on many of our national </a:t>
            </a:r>
            <a:r>
              <a:rPr lang="en-US" sz="1800" b="0" i="0" dirty="0" smtClean="0"/>
              <a:t>priorities.</a:t>
            </a:r>
            <a:endParaRPr lang="en-US" sz="1800" b="0" i="0" dirty="0"/>
          </a:p>
          <a:p>
            <a:endParaRPr lang="en-US" sz="1800" b="0" i="0" dirty="0" smtClean="0"/>
          </a:p>
          <a:p>
            <a:r>
              <a:rPr lang="en-US" sz="1800" b="0" i="0" dirty="0" smtClean="0"/>
              <a:t>For example, CPS research</a:t>
            </a:r>
            <a:r>
              <a:rPr lang="en-US" sz="1800" b="0" i="0" baseline="0" dirty="0" smtClean="0"/>
              <a:t> enable advance manufacturing, robotics, smart systems, </a:t>
            </a:r>
            <a:r>
              <a:rPr lang="en-US" sz="1800" b="0" i="0" dirty="0" smtClean="0"/>
              <a:t>environment </a:t>
            </a:r>
            <a:r>
              <a:rPr lang="en-US" sz="1800" b="0" i="0" dirty="0"/>
              <a:t>and sustainability, emergency response </a:t>
            </a:r>
          </a:p>
          <a:p>
            <a:r>
              <a:rPr lang="en-US" sz="1800" b="0" i="0" dirty="0"/>
              <a:t>and on to </a:t>
            </a:r>
            <a:r>
              <a:rPr lang="en-US" sz="1800" b="0" i="0" dirty="0" smtClean="0"/>
              <a:t>healthcare and wellbeing, </a:t>
            </a:r>
            <a:endParaRPr lang="en-US" sz="1800" b="0" i="0" dirty="0"/>
          </a:p>
          <a:p>
            <a:r>
              <a:rPr lang="en-US" sz="1800" b="0" i="0" dirty="0" smtClean="0"/>
              <a:t>CPS supports the national transportation</a:t>
            </a:r>
            <a:r>
              <a:rPr lang="en-US" sz="1800" b="0" i="0" baseline="0" dirty="0" smtClean="0"/>
              <a:t> and energy system, secured, connected cyberspace, and education and workforce development.</a:t>
            </a:r>
            <a:endParaRPr lang="en-US" sz="1800" b="0" i="0" dirty="0"/>
          </a:p>
          <a:p>
            <a:endParaRPr lang="en-US" sz="1800" b="1" i="1"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7</a:t>
            </a:fld>
            <a:endParaRPr lang="en-US" dirty="0"/>
          </a:p>
        </p:txBody>
      </p:sp>
    </p:spTree>
    <p:extLst>
      <p:ext uri="{BB962C8B-B14F-4D97-AF65-F5344CB8AC3E}">
        <p14:creationId xmlns:p14="http://schemas.microsoft.com/office/powerpoint/2010/main" val="101199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The importance of CPS research</a:t>
            </a:r>
            <a:r>
              <a:rPr lang="en-US" sz="1500" baseline="0" dirty="0" smtClean="0"/>
              <a:t> is also recognized at the national level.  For example, CPS is highlighted in the following reports by the President’s Council of Advisors on Science and Technology (PCAST)</a:t>
            </a:r>
          </a:p>
          <a:p>
            <a:endParaRPr lang="en-US" sz="1500" dirty="0" smtClean="0"/>
          </a:p>
          <a:p>
            <a:r>
              <a:rPr lang="en-US" sz="1500" dirty="0" smtClean="0"/>
              <a:t>The </a:t>
            </a:r>
            <a:r>
              <a:rPr lang="en-US" sz="1500" b="1" dirty="0"/>
              <a:t>PCAST 2007 </a:t>
            </a:r>
            <a:r>
              <a:rPr lang="en-US" sz="1500" dirty="0"/>
              <a:t>report recommended that Federal R&amp;D agencies strengthen existing programs or create new, cross-disciplinary ones programs to accelerate work in this area.</a:t>
            </a:r>
            <a:r>
              <a:rPr lang="en-US" sz="1500" baseline="30000" dirty="0"/>
              <a:t> </a:t>
            </a:r>
            <a:r>
              <a:rPr lang="en-US" sz="1500" dirty="0"/>
              <a:t>  </a:t>
            </a:r>
            <a:endParaRPr lang="en-US" sz="1500" dirty="0" smtClean="0"/>
          </a:p>
          <a:p>
            <a:endParaRPr lang="en-US" sz="1500" dirty="0" smtClean="0"/>
          </a:p>
          <a:p>
            <a:r>
              <a:rPr lang="en-US" sz="1500" dirty="0" smtClean="0"/>
              <a:t>The </a:t>
            </a:r>
            <a:r>
              <a:rPr lang="en-US" sz="1500" b="1" dirty="0"/>
              <a:t>2010 PCAST </a:t>
            </a:r>
            <a:r>
              <a:rPr lang="en-US" sz="1500" dirty="0"/>
              <a:t>Networking and Information Technology (NIT) R&amp;D report expanded on this recommendation, particularly as it applied to energy, transportation, health care, and homeland security.</a:t>
            </a:r>
            <a:r>
              <a:rPr lang="en-US" sz="1500" baseline="30000" dirty="0"/>
              <a:t> </a:t>
            </a:r>
            <a:endParaRPr lang="en-US" sz="1500" baseline="30000" dirty="0" smtClean="0"/>
          </a:p>
          <a:p>
            <a:endParaRPr lang="en-US" sz="1500" dirty="0" smtClean="0"/>
          </a:p>
          <a:p>
            <a:r>
              <a:rPr lang="en-US" sz="1500" dirty="0" smtClean="0"/>
              <a:t>The </a:t>
            </a:r>
            <a:r>
              <a:rPr lang="en-US" sz="1500" b="1" dirty="0"/>
              <a:t>PCAST 2011 </a:t>
            </a:r>
            <a:r>
              <a:rPr lang="en-US" sz="1500" dirty="0"/>
              <a:t>report on Advanced Manufacturing has called for focused investments in advanced manufacturing to “strengthen U.S. leadership in the areas of robotics, cyber-physical systems, and flexible manufacturing” as a means to promote sustainable economic growth and job creation.  These recommendations, consistent with President’s Innovation Strategy (2011), all arise from the accelerated demand and the increasing technical challenges they bring for new capabilities and services all deemed to be intelligent or “smart,” including transportation systems, medical technologies, buildings, and manufacturing. </a:t>
            </a:r>
            <a:endParaRPr lang="en-US" sz="1500" dirty="0" smtClean="0"/>
          </a:p>
          <a:p>
            <a:endParaRPr lang="en-US" sz="1500" dirty="0" smtClean="0"/>
          </a:p>
          <a:p>
            <a:r>
              <a:rPr lang="en-US" sz="1500" dirty="0" smtClean="0"/>
              <a:t>The </a:t>
            </a:r>
            <a:r>
              <a:rPr lang="en-US" sz="1600" b="1" dirty="0" smtClean="0"/>
              <a:t>2012 PCAST NITRD Report </a:t>
            </a:r>
            <a:r>
              <a:rPr lang="en-US" sz="1600" dirty="0" smtClean="0"/>
              <a:t>– Identify networking and information technology [NIT]-enabled interaction with the physical world, health IT, and cybersecurity continue to be important, and remain as critical focal points in 2012 and beyond</a:t>
            </a:r>
            <a:endParaRPr lang="en-US" sz="15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NSF, CPS is a foundation-wide initiative that is co-sponsored by the CISE Directorate and the Engineering Directorate.</a:t>
            </a:r>
          </a:p>
          <a:p>
            <a:endParaRPr lang="en-US" baseline="0" dirty="0" smtClean="0"/>
          </a:p>
          <a:p>
            <a:r>
              <a:rPr lang="en-US" baseline="0" dirty="0" smtClean="0"/>
              <a:t>The CPS program also involves other programs and initiative at NSF such as the National Robotics Initiative, the Secure and Trustworthy Cyberspace program, the Smart and Connected Health program, amongst others…</a:t>
            </a:r>
          </a:p>
          <a:p>
            <a:endParaRPr lang="en-US" baseline="0" dirty="0" smtClean="0"/>
          </a:p>
          <a:p>
            <a:r>
              <a:rPr lang="en-US" baseline="0" dirty="0" smtClean="0"/>
              <a:t>Beyond NSF, CPS also is an inter-agency program that is supported by the Department of Transportation, the Department of Homeland Security, and new this year, NASA.  We are looking forward to adding more agencies to the CPS program in the future.</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6F89E1-018D-49A1-B164-330211E7A145}"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99844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F89E1-018D-49A1-B164-330211E7A145}"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97821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F89E1-018D-49A1-B164-330211E7A145}"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63175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0462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657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992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444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13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2343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539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593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F89E1-018D-49A1-B164-330211E7A145}"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93820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08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2249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069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2F222-6C0B-49AF-B1E2-B10E3A6CC090}" type="datetimeFigureOut">
              <a:rPr lang="en-US">
                <a:solidFill>
                  <a:prstClr val="black"/>
                </a:solidFill>
              </a:rPr>
              <a:pPr/>
              <a:t>11/6/2014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FF95FB-CBAD-4241-92EA-052A516708E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420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F89E1-018D-49A1-B164-330211E7A145}"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60540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6F89E1-018D-49A1-B164-330211E7A145}"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71140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F89E1-018D-49A1-B164-330211E7A145}"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38255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6F89E1-018D-49A1-B164-330211E7A145}"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174057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F89E1-018D-49A1-B164-330211E7A145}"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250563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F89E1-018D-49A1-B164-330211E7A145}"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297044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F89E1-018D-49A1-B164-330211E7A145}"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C122-5842-4073-9149-DF548EB9F81F}" type="slidenum">
              <a:rPr lang="en-US" smtClean="0"/>
              <a:t>‹#›</a:t>
            </a:fld>
            <a:endParaRPr lang="en-US"/>
          </a:p>
        </p:txBody>
      </p:sp>
    </p:spTree>
    <p:extLst>
      <p:ext uri="{BB962C8B-B14F-4D97-AF65-F5344CB8AC3E}">
        <p14:creationId xmlns:p14="http://schemas.microsoft.com/office/powerpoint/2010/main" val="253028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89E1-018D-49A1-B164-330211E7A145}"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C122-5842-4073-9149-DF548EB9F81F}" type="slidenum">
              <a:rPr lang="en-US" smtClean="0"/>
              <a:t>‹#›</a:t>
            </a:fld>
            <a:endParaRPr lang="en-US"/>
          </a:p>
        </p:txBody>
      </p:sp>
    </p:spTree>
    <p:extLst>
      <p:ext uri="{BB962C8B-B14F-4D97-AF65-F5344CB8AC3E}">
        <p14:creationId xmlns:p14="http://schemas.microsoft.com/office/powerpoint/2010/main" val="179450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1437"/>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NITRD background 1024x768-1.jpg"/>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0" y="-31679"/>
            <a:ext cx="9144000" cy="6965879"/>
          </a:xfrm>
          <a:prstGeom prst="rect">
            <a:avLst/>
          </a:prstGeom>
        </p:spPr>
      </p:pic>
      <p:pic>
        <p:nvPicPr>
          <p:cNvPr id="8" name="Picture 7" descr="nsf1.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57762" y="6248400"/>
            <a:ext cx="610038" cy="613564"/>
          </a:xfrm>
          <a:prstGeom prst="rect">
            <a:avLst/>
          </a:prstGeom>
        </p:spPr>
      </p:pic>
    </p:spTree>
    <p:extLst>
      <p:ext uri="{BB962C8B-B14F-4D97-AF65-F5344CB8AC3E}">
        <p14:creationId xmlns:p14="http://schemas.microsoft.com/office/powerpoint/2010/main" val="429008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wmf"/><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TRD background 1024x768-1.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222" y="-25679"/>
            <a:ext cx="9144000" cy="6965879"/>
          </a:xfrm>
          <a:prstGeom prst="rect">
            <a:avLst/>
          </a:prstGeom>
        </p:spPr>
      </p:pic>
      <p:pic>
        <p:nvPicPr>
          <p:cNvPr id="2" name="Picture 1" descr="Zoom Into a Computer Chip crop.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6200"/>
            <a:ext cx="2714606" cy="7010400"/>
          </a:xfrm>
          <a:prstGeom prst="rect">
            <a:avLst/>
          </a:prstGeom>
        </p:spPr>
      </p:pic>
      <p:sp>
        <p:nvSpPr>
          <p:cNvPr id="4" name="Title 3"/>
          <p:cNvSpPr>
            <a:spLocks noGrp="1"/>
          </p:cNvSpPr>
          <p:nvPr>
            <p:ph type="ctrTitle"/>
          </p:nvPr>
        </p:nvSpPr>
        <p:spPr>
          <a:xfrm>
            <a:off x="2819399" y="304800"/>
            <a:ext cx="6290733" cy="2819400"/>
          </a:xfrm>
        </p:spPr>
        <p:txBody>
          <a:bodyPr>
            <a:noAutofit/>
          </a:bodyPr>
          <a:lstStyle/>
          <a:p>
            <a:pPr algn="ctr"/>
            <a:r>
              <a:rPr lang="en-US" sz="3200" b="1" i="1" dirty="0" smtClean="0">
                <a:solidFill>
                  <a:schemeClr val="tx2"/>
                </a:solidFill>
                <a:latin typeface="Arial"/>
                <a:cs typeface="Arial"/>
              </a:rPr>
              <a:t>Cyber-Physical Systems (CPS) –a National Priority</a:t>
            </a:r>
            <a:endParaRPr lang="en-US" sz="3200" b="1" i="1" dirty="0">
              <a:solidFill>
                <a:schemeClr val="tx2"/>
              </a:solidFill>
              <a:latin typeface="Arial"/>
              <a:cs typeface="Arial"/>
            </a:endParaRPr>
          </a:p>
        </p:txBody>
      </p:sp>
      <p:sp>
        <p:nvSpPr>
          <p:cNvPr id="3" name="Subtitle 2"/>
          <p:cNvSpPr>
            <a:spLocks noGrp="1"/>
          </p:cNvSpPr>
          <p:nvPr>
            <p:ph type="subTitle" idx="1"/>
          </p:nvPr>
        </p:nvSpPr>
        <p:spPr>
          <a:xfrm>
            <a:off x="3137420" y="4572000"/>
            <a:ext cx="5591194" cy="1905000"/>
          </a:xfrm>
        </p:spPr>
        <p:txBody>
          <a:bodyPr>
            <a:noAutofit/>
          </a:bodyPr>
          <a:lstStyle/>
          <a:p>
            <a:pPr algn="ctr">
              <a:buNone/>
            </a:pPr>
            <a:r>
              <a:rPr lang="en-US" sz="1600" b="1" i="0" dirty="0" smtClean="0">
                <a:solidFill>
                  <a:schemeClr val="tx2"/>
                </a:solidFill>
                <a:latin typeface="Arial"/>
                <a:cs typeface="Arial"/>
              </a:rPr>
              <a:t>David </a:t>
            </a:r>
            <a:r>
              <a:rPr lang="en-US" sz="1600" b="1" i="0" dirty="0" err="1" smtClean="0">
                <a:solidFill>
                  <a:schemeClr val="tx2"/>
                </a:solidFill>
                <a:latin typeface="Arial"/>
                <a:cs typeface="Arial"/>
              </a:rPr>
              <a:t>Corman</a:t>
            </a:r>
            <a:r>
              <a:rPr lang="en-US" sz="1600" b="1" dirty="0" smtClean="0">
                <a:solidFill>
                  <a:schemeClr val="tx2"/>
                </a:solidFill>
                <a:latin typeface="Arial"/>
                <a:cs typeface="Arial"/>
              </a:rPr>
              <a:t>, </a:t>
            </a:r>
            <a:r>
              <a:rPr lang="en-US" sz="1600" b="1" smtClean="0">
                <a:solidFill>
                  <a:schemeClr val="tx2"/>
                </a:solidFill>
                <a:latin typeface="Arial"/>
                <a:cs typeface="Arial"/>
              </a:rPr>
              <a:t>Program Director for CPS</a:t>
            </a:r>
            <a:endParaRPr lang="en-US" sz="1600" b="1" i="0" dirty="0" smtClean="0">
              <a:solidFill>
                <a:schemeClr val="tx2"/>
              </a:solidFill>
              <a:latin typeface="Arial"/>
              <a:cs typeface="Arial"/>
            </a:endParaRPr>
          </a:p>
          <a:p>
            <a:pPr algn="ctr">
              <a:buNone/>
            </a:pPr>
            <a:r>
              <a:rPr lang="en-US" sz="1600" b="1" dirty="0" smtClean="0">
                <a:solidFill>
                  <a:schemeClr val="tx2"/>
                </a:solidFill>
                <a:latin typeface="Arial"/>
                <a:cs typeface="Arial"/>
              </a:rPr>
              <a:t>(on behalf of </a:t>
            </a:r>
            <a:r>
              <a:rPr lang="en-US" sz="1600" b="1" i="0" dirty="0" smtClean="0">
                <a:solidFill>
                  <a:schemeClr val="tx2"/>
                </a:solidFill>
                <a:latin typeface="Arial"/>
                <a:cs typeface="Arial"/>
              </a:rPr>
              <a:t>Suzanne </a:t>
            </a:r>
            <a:r>
              <a:rPr lang="en-US" sz="1600" b="1" i="0" dirty="0" err="1" smtClean="0">
                <a:solidFill>
                  <a:schemeClr val="tx2"/>
                </a:solidFill>
                <a:latin typeface="Arial"/>
                <a:cs typeface="Arial"/>
              </a:rPr>
              <a:t>Iacono</a:t>
            </a:r>
            <a:endParaRPr lang="en-US" sz="1600" b="1" i="0" dirty="0" smtClean="0">
              <a:solidFill>
                <a:schemeClr val="tx2"/>
              </a:solidFill>
              <a:latin typeface="Arial"/>
              <a:cs typeface="Arial"/>
            </a:endParaRPr>
          </a:p>
          <a:p>
            <a:pPr algn="ctr">
              <a:buNone/>
            </a:pPr>
            <a:r>
              <a:rPr lang="en-US" sz="1600" b="1" dirty="0" smtClean="0">
                <a:solidFill>
                  <a:schemeClr val="tx2"/>
                </a:solidFill>
                <a:latin typeface="Arial"/>
                <a:cs typeface="Arial"/>
              </a:rPr>
              <a:t>NSF Assistant Director (Acting) for Computer and Information Science and </a:t>
            </a:r>
            <a:r>
              <a:rPr lang="en-US" sz="1600" b="1" dirty="0" smtClean="0">
                <a:solidFill>
                  <a:schemeClr val="tx2"/>
                </a:solidFill>
                <a:latin typeface="Arial"/>
                <a:cs typeface="Arial"/>
              </a:rPr>
              <a:t>Engineering)</a:t>
            </a:r>
            <a:endParaRPr lang="en-US" sz="1600" b="1" dirty="0" smtClean="0">
              <a:solidFill>
                <a:schemeClr val="tx2"/>
              </a:solidFill>
              <a:latin typeface="Arial"/>
              <a:cs typeface="Arial"/>
            </a:endParaRPr>
          </a:p>
          <a:p>
            <a:pPr algn="ctr">
              <a:buNone/>
            </a:pPr>
            <a:endParaRPr lang="en-US" sz="1600" b="1" dirty="0">
              <a:solidFill>
                <a:schemeClr val="tx2"/>
              </a:solidFill>
              <a:latin typeface="Arial"/>
              <a:cs typeface="Arial"/>
            </a:endParaRPr>
          </a:p>
          <a:p>
            <a:pPr algn="ctr">
              <a:buNone/>
            </a:pPr>
            <a:r>
              <a:rPr lang="en-US" sz="1600" b="1" dirty="0" smtClean="0">
                <a:solidFill>
                  <a:schemeClr val="tx2"/>
                </a:solidFill>
                <a:latin typeface="Arial"/>
                <a:cs typeface="Arial"/>
              </a:rPr>
              <a:t>Grace Wang</a:t>
            </a:r>
          </a:p>
          <a:p>
            <a:pPr algn="ctr">
              <a:buNone/>
            </a:pPr>
            <a:r>
              <a:rPr lang="en-US" sz="1600" b="1" dirty="0" smtClean="0">
                <a:solidFill>
                  <a:schemeClr val="tx2"/>
                </a:solidFill>
                <a:latin typeface="Arial"/>
                <a:cs typeface="Arial"/>
              </a:rPr>
              <a:t>NSF Deputy Assistant Director for Engineering</a:t>
            </a:r>
          </a:p>
          <a:p>
            <a:pPr algn="ctr">
              <a:buNone/>
            </a:pPr>
            <a:endParaRPr lang="en-US" sz="1600" b="1" dirty="0">
              <a:solidFill>
                <a:schemeClr val="tx2"/>
              </a:solidFill>
              <a:latin typeface="Arial"/>
              <a:cs typeface="Arial"/>
            </a:endParaRPr>
          </a:p>
          <a:p>
            <a:pPr algn="ctr">
              <a:buNone/>
            </a:pPr>
            <a:endParaRPr lang="en-US" sz="1400" dirty="0" smtClean="0">
              <a:solidFill>
                <a:srgbClr val="215968"/>
              </a:solidFill>
              <a:latin typeface="Arial"/>
              <a:cs typeface="Arial"/>
            </a:endParaRPr>
          </a:p>
        </p:txBody>
      </p:sp>
      <p:pic>
        <p:nvPicPr>
          <p:cNvPr id="6" name="Picture 5" descr="nsf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235" y="2667000"/>
            <a:ext cx="1697565" cy="1707377"/>
          </a:xfrm>
          <a:prstGeom prst="rect">
            <a:avLst/>
          </a:prstGeom>
        </p:spPr>
      </p:pic>
      <p:sp>
        <p:nvSpPr>
          <p:cNvPr id="10" name="TextBox 9"/>
          <p:cNvSpPr txBox="1"/>
          <p:nvPr/>
        </p:nvSpPr>
        <p:spPr>
          <a:xfrm>
            <a:off x="26222" y="6586299"/>
            <a:ext cx="2640778" cy="246221"/>
          </a:xfrm>
          <a:prstGeom prst="rect">
            <a:avLst/>
          </a:prstGeom>
          <a:noFill/>
        </p:spPr>
        <p:txBody>
          <a:bodyPr wrap="square" rtlCol="0">
            <a:spAutoFit/>
          </a:bodyPr>
          <a:lstStyle/>
          <a:p>
            <a:r>
              <a:rPr lang="en-US" sz="1000" b="1" dirty="0" smtClean="0"/>
              <a:t>Image Credit: Exploratorium.</a:t>
            </a:r>
            <a:endParaRPr lang="en-US" sz="1000" b="1" dirty="0"/>
          </a:p>
        </p:txBody>
      </p:sp>
    </p:spTree>
    <p:extLst>
      <p:ext uri="{BB962C8B-B14F-4D97-AF65-F5344CB8AC3E}">
        <p14:creationId xmlns:p14="http://schemas.microsoft.com/office/powerpoint/2010/main" val="35625279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76200"/>
            <a:ext cx="8763000" cy="990600"/>
          </a:xfrm>
        </p:spPr>
        <p:txBody>
          <a:bodyPr>
            <a:noAutofit/>
          </a:bodyPr>
          <a:lstStyle/>
          <a:p>
            <a:pPr algn="ctr"/>
            <a:r>
              <a:rPr lang="en-US" b="1" dirty="0" smtClean="0"/>
              <a:t>CPS </a:t>
            </a:r>
            <a:r>
              <a:rPr lang="en-US" dirty="0" smtClean="0"/>
              <a:t>Support Emerging Global Priorities</a:t>
            </a:r>
            <a:endParaRPr lang="en-US" b="1" dirty="0"/>
          </a:p>
        </p:txBody>
      </p:sp>
      <p:sp>
        <p:nvSpPr>
          <p:cNvPr id="5" name="TextBox 54"/>
          <p:cNvSpPr txBox="1">
            <a:spLocks noChangeArrowheads="1"/>
          </p:cNvSpPr>
          <p:nvPr/>
        </p:nvSpPr>
        <p:spPr bwMode="auto">
          <a:xfrm>
            <a:off x="457200" y="6581775"/>
            <a:ext cx="1881657" cy="246221"/>
          </a:xfrm>
          <a:prstGeom prst="rect">
            <a:avLst/>
          </a:prstGeom>
          <a:noFill/>
          <a:ln w="9525">
            <a:noFill/>
            <a:miter lim="800000"/>
            <a:headEnd/>
            <a:tailEnd/>
          </a:ln>
        </p:spPr>
        <p:txBody>
          <a:bodyPr wrap="none">
            <a:spAutoFit/>
          </a:bodyPr>
          <a:lstStyle/>
          <a:p>
            <a:r>
              <a:rPr lang="en-US" sz="1000" dirty="0">
                <a:cs typeface="Arial" pitchFamily="34" charset="0"/>
              </a:rPr>
              <a:t>Source: Sajal Das, Keith Marzullo</a:t>
            </a:r>
          </a:p>
        </p:txBody>
      </p:sp>
      <p:sp>
        <p:nvSpPr>
          <p:cNvPr id="6" name="Rectangle 5"/>
          <p:cNvSpPr/>
          <p:nvPr/>
        </p:nvSpPr>
        <p:spPr>
          <a:xfrm>
            <a:off x="477838" y="3987800"/>
            <a:ext cx="4060825" cy="256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4344988"/>
            <a:ext cx="3948113" cy="2065337"/>
          </a:xfrm>
          <a:prstGeom prst="rect">
            <a:avLst/>
          </a:prstGeom>
          <a:noFill/>
          <a:ln w="9525">
            <a:noFill/>
            <a:miter lim="800000"/>
            <a:headEnd/>
            <a:tailEnd/>
          </a:ln>
        </p:spPr>
      </p:pic>
      <p:sp>
        <p:nvSpPr>
          <p:cNvPr id="8" name="Rectangle 18"/>
          <p:cNvSpPr>
            <a:spLocks noChangeArrowheads="1"/>
          </p:cNvSpPr>
          <p:nvPr/>
        </p:nvSpPr>
        <p:spPr bwMode="auto">
          <a:xfrm>
            <a:off x="406400" y="5911850"/>
            <a:ext cx="927100" cy="495300"/>
          </a:xfrm>
          <a:prstGeom prst="rect">
            <a:avLst/>
          </a:prstGeom>
          <a:noFill/>
          <a:ln w="9525">
            <a:noFill/>
            <a:miter lim="800000"/>
            <a:headEnd/>
            <a:tailEnd/>
          </a:ln>
        </p:spPr>
        <p:txBody>
          <a:bodyPr>
            <a:spAutoFit/>
          </a:bodyPr>
          <a:lstStyle/>
          <a:p>
            <a:pPr>
              <a:lnSpc>
                <a:spcPct val="80000"/>
              </a:lnSpc>
            </a:pPr>
            <a:r>
              <a:rPr lang="en-US" sz="1600" dirty="0">
                <a:solidFill>
                  <a:srgbClr val="C00000"/>
                </a:solidFill>
                <a:latin typeface="Calibri" pitchFamily="34" charset="0"/>
              </a:rPr>
              <a:t>Personal Sensing</a:t>
            </a:r>
          </a:p>
        </p:txBody>
      </p:sp>
      <p:sp>
        <p:nvSpPr>
          <p:cNvPr id="9" name="Rectangle 19"/>
          <p:cNvSpPr>
            <a:spLocks noChangeArrowheads="1"/>
          </p:cNvSpPr>
          <p:nvPr/>
        </p:nvSpPr>
        <p:spPr bwMode="auto">
          <a:xfrm>
            <a:off x="2116138" y="5268913"/>
            <a:ext cx="927100" cy="495300"/>
          </a:xfrm>
          <a:prstGeom prst="rect">
            <a:avLst/>
          </a:prstGeom>
          <a:noFill/>
          <a:ln w="9525">
            <a:noFill/>
            <a:miter lim="800000"/>
            <a:headEnd/>
            <a:tailEnd/>
          </a:ln>
        </p:spPr>
        <p:txBody>
          <a:bodyPr>
            <a:spAutoFit/>
          </a:bodyPr>
          <a:lstStyle/>
          <a:p>
            <a:pPr>
              <a:lnSpc>
                <a:spcPct val="80000"/>
              </a:lnSpc>
            </a:pPr>
            <a:r>
              <a:rPr lang="en-US" sz="1600" dirty="0">
                <a:solidFill>
                  <a:srgbClr val="C00000"/>
                </a:solidFill>
                <a:latin typeface="Calibri" pitchFamily="34" charset="0"/>
              </a:rPr>
              <a:t>Public Sensing</a:t>
            </a:r>
          </a:p>
        </p:txBody>
      </p:sp>
      <p:sp>
        <p:nvSpPr>
          <p:cNvPr id="10" name="Rectangle 20"/>
          <p:cNvSpPr>
            <a:spLocks noChangeArrowheads="1"/>
          </p:cNvSpPr>
          <p:nvPr/>
        </p:nvSpPr>
        <p:spPr bwMode="auto">
          <a:xfrm>
            <a:off x="3756025" y="5697538"/>
            <a:ext cx="925513" cy="495300"/>
          </a:xfrm>
          <a:prstGeom prst="rect">
            <a:avLst/>
          </a:prstGeom>
          <a:noFill/>
          <a:ln w="9525">
            <a:noFill/>
            <a:miter lim="800000"/>
            <a:headEnd/>
            <a:tailEnd/>
          </a:ln>
        </p:spPr>
        <p:txBody>
          <a:bodyPr>
            <a:spAutoFit/>
          </a:bodyPr>
          <a:lstStyle/>
          <a:p>
            <a:pPr>
              <a:lnSpc>
                <a:spcPct val="80000"/>
              </a:lnSpc>
            </a:pPr>
            <a:r>
              <a:rPr lang="en-US" sz="1600" dirty="0">
                <a:solidFill>
                  <a:srgbClr val="C00000"/>
                </a:solidFill>
                <a:latin typeface="Calibri" pitchFamily="34" charset="0"/>
              </a:rPr>
              <a:t>Social Sensing</a:t>
            </a:r>
          </a:p>
        </p:txBody>
      </p:sp>
      <p:sp>
        <p:nvSpPr>
          <p:cNvPr id="11" name="Rectangle 10"/>
          <p:cNvSpPr/>
          <p:nvPr/>
        </p:nvSpPr>
        <p:spPr>
          <a:xfrm>
            <a:off x="501650" y="4010025"/>
            <a:ext cx="2774950" cy="374650"/>
          </a:xfrm>
          <a:prstGeom prst="rect">
            <a:avLst/>
          </a:prstGeom>
          <a:solidFill>
            <a:schemeClr val="accent5">
              <a:lumMod val="20000"/>
              <a:lumOff val="80000"/>
            </a:schemeClr>
          </a:solidFill>
        </p:spPr>
        <p:txBody>
          <a:bodyPr>
            <a:spAutoFit/>
          </a:bodyPr>
          <a:lstStyle/>
          <a:p>
            <a:pPr fontAlgn="auto">
              <a:spcBef>
                <a:spcPts val="0"/>
              </a:spcBef>
              <a:spcAft>
                <a:spcPts val="0"/>
              </a:spcAft>
              <a:defRPr/>
            </a:pPr>
            <a:r>
              <a:rPr lang="en-US" b="1" dirty="0">
                <a:solidFill>
                  <a:srgbClr val="002060"/>
                </a:solidFill>
                <a:latin typeface="+mn-lt"/>
              </a:rPr>
              <a:t>People-Centric Sensing</a:t>
            </a:r>
          </a:p>
        </p:txBody>
      </p:sp>
      <p:sp>
        <p:nvSpPr>
          <p:cNvPr id="12" name="Freeform 167"/>
          <p:cNvSpPr>
            <a:spLocks noChangeArrowheads="1"/>
          </p:cNvSpPr>
          <p:nvPr/>
        </p:nvSpPr>
        <p:spPr bwMode="auto">
          <a:xfrm>
            <a:off x="7566025" y="4032250"/>
            <a:ext cx="200025" cy="158750"/>
          </a:xfrm>
          <a:custGeom>
            <a:avLst/>
            <a:gdLst>
              <a:gd name="T0" fmla="*/ 0 w 1746"/>
              <a:gd name="T1" fmla="*/ 0 h 1014"/>
              <a:gd name="T2" fmla="*/ 0 w 1746"/>
              <a:gd name="T3" fmla="*/ 0 h 1014"/>
              <a:gd name="T4" fmla="*/ 0 w 1746"/>
              <a:gd name="T5" fmla="*/ 0 h 1014"/>
              <a:gd name="T6" fmla="*/ 0 60000 65536"/>
              <a:gd name="T7" fmla="*/ 0 60000 65536"/>
              <a:gd name="T8" fmla="*/ 0 60000 65536"/>
              <a:gd name="T9" fmla="*/ 0 w 1746"/>
              <a:gd name="T10" fmla="*/ 0 h 1014"/>
              <a:gd name="T11" fmla="*/ 1746 w 1746"/>
              <a:gd name="T12" fmla="*/ 1014 h 1014"/>
            </a:gdLst>
            <a:ahLst/>
            <a:cxnLst>
              <a:cxn ang="T6">
                <a:pos x="T0" y="T1"/>
              </a:cxn>
              <a:cxn ang="T7">
                <a:pos x="T2" y="T3"/>
              </a:cxn>
              <a:cxn ang="T8">
                <a:pos x="T4" y="T5"/>
              </a:cxn>
            </a:cxnLst>
            <a:rect l="T9" t="T10" r="T11" b="T12"/>
            <a:pathLst>
              <a:path w="1746" h="1014">
                <a:moveTo>
                  <a:pt x="0" y="0"/>
                </a:moveTo>
                <a:lnTo>
                  <a:pt x="1745" y="1013"/>
                </a:lnTo>
                <a:lnTo>
                  <a:pt x="0" y="0"/>
                </a:lnTo>
              </a:path>
            </a:pathLst>
          </a:custGeom>
          <a:noFill/>
          <a:ln w="9525">
            <a:noFill/>
            <a:round/>
            <a:headEnd/>
            <a:tailEnd/>
          </a:ln>
        </p:spPr>
        <p:txBody>
          <a:bodyPr wrap="none" anchor="ctr"/>
          <a:lstStyle/>
          <a:p>
            <a:endParaRPr lang="en-US" dirty="0"/>
          </a:p>
        </p:txBody>
      </p:sp>
      <p:sp>
        <p:nvSpPr>
          <p:cNvPr id="13" name="TextBox 230"/>
          <p:cNvSpPr txBox="1">
            <a:spLocks noChangeArrowheads="1"/>
          </p:cNvSpPr>
          <p:nvPr/>
        </p:nvSpPr>
        <p:spPr bwMode="auto">
          <a:xfrm>
            <a:off x="8743950" y="3275013"/>
            <a:ext cx="171450" cy="346075"/>
          </a:xfrm>
          <a:prstGeom prst="rect">
            <a:avLst/>
          </a:prstGeom>
          <a:noFill/>
          <a:ln w="9525">
            <a:noFill/>
            <a:miter lim="800000"/>
            <a:headEnd/>
            <a:tailEnd/>
          </a:ln>
        </p:spPr>
        <p:txBody>
          <a:bodyPr>
            <a:spAutoFit/>
          </a:bodyPr>
          <a:lstStyle/>
          <a:p>
            <a:endParaRPr lang="en-US" dirty="0">
              <a:solidFill>
                <a:srgbClr val="000000"/>
              </a:solidFill>
              <a:latin typeface="Calibri" pitchFamily="34" charset="0"/>
            </a:endParaRPr>
          </a:p>
        </p:txBody>
      </p:sp>
      <p:sp>
        <p:nvSpPr>
          <p:cNvPr id="14" name="Rectangle 13"/>
          <p:cNvSpPr/>
          <p:nvPr/>
        </p:nvSpPr>
        <p:spPr>
          <a:xfrm>
            <a:off x="477838" y="1066800"/>
            <a:ext cx="4060825" cy="2778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5" y="1244600"/>
            <a:ext cx="1566863" cy="1104900"/>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4213" y="1352550"/>
            <a:ext cx="2300287" cy="1211263"/>
          </a:xfrm>
          <a:prstGeom prst="rect">
            <a:avLst/>
          </a:prstGeom>
          <a:noFill/>
          <a:ln w="19050">
            <a:noFill/>
            <a:miter lim="800000"/>
            <a:headEnd/>
            <a:tailEnd/>
          </a:ln>
        </p:spPr>
      </p:pic>
      <p:sp>
        <p:nvSpPr>
          <p:cNvPr id="17" name="Rectangle 16"/>
          <p:cNvSpPr/>
          <p:nvPr/>
        </p:nvSpPr>
        <p:spPr>
          <a:xfrm>
            <a:off x="4681538" y="1066800"/>
            <a:ext cx="4062412" cy="2778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1188" y="1352550"/>
            <a:ext cx="1711325" cy="1281113"/>
          </a:xfrm>
          <a:prstGeom prst="rect">
            <a:avLst/>
          </a:prstGeom>
          <a:noFill/>
          <a:ln w="9525">
            <a:noFill/>
            <a:miter lim="800000"/>
            <a:headEnd/>
            <a:tailEnd/>
          </a:ln>
        </p:spPr>
      </p:pic>
      <p:pic>
        <p:nvPicPr>
          <p:cNvPr id="19" name="Picture 5" descr="lady-doorway_000005290530Medium.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275" y="2633663"/>
            <a:ext cx="1317625" cy="1141412"/>
          </a:xfrm>
          <a:prstGeom prst="rect">
            <a:avLst/>
          </a:prstGeom>
          <a:noFill/>
          <a:ln w="9525">
            <a:noFill/>
            <a:miter lim="800000"/>
            <a:headEnd/>
            <a:tailEnd/>
          </a:ln>
        </p:spPr>
      </p:pic>
      <p:pic>
        <p:nvPicPr>
          <p:cNvPr id="2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8838" y="1374775"/>
            <a:ext cx="998537" cy="974725"/>
          </a:xfrm>
          <a:prstGeom prst="rect">
            <a:avLst/>
          </a:prstGeom>
          <a:noFill/>
          <a:ln w="9525">
            <a:noFill/>
            <a:miter lim="800000"/>
            <a:headEnd/>
            <a:tailEnd/>
          </a:ln>
        </p:spPr>
      </p:pic>
      <p:sp>
        <p:nvSpPr>
          <p:cNvPr id="21" name="TextBox 9"/>
          <p:cNvSpPr txBox="1">
            <a:spLocks noChangeArrowheads="1"/>
          </p:cNvSpPr>
          <p:nvPr/>
        </p:nvSpPr>
        <p:spPr bwMode="auto">
          <a:xfrm>
            <a:off x="1974850" y="2420938"/>
            <a:ext cx="1566863" cy="287337"/>
          </a:xfrm>
          <a:prstGeom prst="rect">
            <a:avLst/>
          </a:prstGeom>
          <a:solidFill>
            <a:schemeClr val="bg1"/>
          </a:solidFill>
          <a:ln w="9525">
            <a:noFill/>
            <a:miter lim="800000"/>
            <a:headEnd/>
            <a:tailEnd/>
          </a:ln>
        </p:spPr>
        <p:txBody>
          <a:bodyPr>
            <a:spAutoFit/>
          </a:bodyPr>
          <a:lstStyle/>
          <a:p>
            <a:endParaRPr lang="en-US" sz="1400" b="1" dirty="0">
              <a:solidFill>
                <a:srgbClr val="002060"/>
              </a:solidFill>
              <a:latin typeface="Lucida Sans" pitchFamily="34" charset="0"/>
            </a:endParaRPr>
          </a:p>
        </p:txBody>
      </p:sp>
      <p:sp>
        <p:nvSpPr>
          <p:cNvPr id="22" name="Curved Down Arrow 21"/>
          <p:cNvSpPr/>
          <p:nvPr/>
        </p:nvSpPr>
        <p:spPr>
          <a:xfrm>
            <a:off x="1760538" y="2420938"/>
            <a:ext cx="1709737" cy="355600"/>
          </a:xfrm>
          <a:prstGeom prst="curved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black"/>
              </a:solidFill>
            </a:endParaRPr>
          </a:p>
        </p:txBody>
      </p:sp>
      <p:pic>
        <p:nvPicPr>
          <p:cNvPr id="23" name="Picture 14" descr="C:\Users\vboydo\Local Settings\Temporary Internet Files\Content.IE5\VSKAN2BT\MC90043154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2705100"/>
            <a:ext cx="823913" cy="887413"/>
          </a:xfrm>
          <a:prstGeom prst="rect">
            <a:avLst/>
          </a:prstGeom>
          <a:noFill/>
          <a:ln w="9525">
            <a:noFill/>
            <a:miter lim="800000"/>
            <a:headEnd/>
            <a:tailEnd/>
          </a:ln>
        </p:spPr>
      </p:pic>
      <p:sp>
        <p:nvSpPr>
          <p:cNvPr id="24" name="Curved Down Arrow 23"/>
          <p:cNvSpPr/>
          <p:nvPr/>
        </p:nvSpPr>
        <p:spPr>
          <a:xfrm rot="10800000">
            <a:off x="1831975" y="3489325"/>
            <a:ext cx="1924050" cy="285750"/>
          </a:xfrm>
          <a:prstGeom prst="curved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black"/>
              </a:solidFill>
            </a:endParaRPr>
          </a:p>
        </p:txBody>
      </p:sp>
      <p:pic>
        <p:nvPicPr>
          <p:cNvPr id="25" name="Picture 10" descr="Alarm_rings.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6138" y="3300413"/>
            <a:ext cx="428625" cy="474662"/>
          </a:xfrm>
          <a:prstGeom prst="rect">
            <a:avLst/>
          </a:prstGeom>
          <a:noFill/>
          <a:ln w="9525">
            <a:noFill/>
            <a:miter lim="800000"/>
            <a:headEnd/>
            <a:tailEnd/>
          </a:ln>
        </p:spPr>
      </p:pic>
      <p:sp>
        <p:nvSpPr>
          <p:cNvPr id="26" name="TextBox 11"/>
          <p:cNvSpPr txBox="1">
            <a:spLocks noChangeArrowheads="1"/>
          </p:cNvSpPr>
          <p:nvPr/>
        </p:nvSpPr>
        <p:spPr bwMode="auto">
          <a:xfrm>
            <a:off x="2401888" y="3400425"/>
            <a:ext cx="925512" cy="400050"/>
          </a:xfrm>
          <a:prstGeom prst="rect">
            <a:avLst/>
          </a:prstGeom>
          <a:noFill/>
          <a:ln w="9525">
            <a:noFill/>
            <a:miter lim="800000"/>
            <a:headEnd/>
            <a:tailEnd/>
          </a:ln>
        </p:spPr>
        <p:txBody>
          <a:bodyPr>
            <a:spAutoFit/>
          </a:bodyPr>
          <a:lstStyle/>
          <a:p>
            <a:r>
              <a:rPr lang="en-US" sz="1000" dirty="0">
                <a:solidFill>
                  <a:srgbClr val="002060"/>
                </a:solidFill>
                <a:latin typeface="Lucida Sans" pitchFamily="34" charset="0"/>
              </a:rPr>
              <a:t>Actions (</a:t>
            </a:r>
            <a:r>
              <a:rPr lang="en-US" sz="1000" dirty="0">
                <a:solidFill>
                  <a:srgbClr val="C0504D"/>
                </a:solidFill>
                <a:latin typeface="Lucida Sans" pitchFamily="34" charset="0"/>
              </a:rPr>
              <a:t>controllers</a:t>
            </a:r>
            <a:r>
              <a:rPr lang="en-US" sz="1000" dirty="0">
                <a:solidFill>
                  <a:srgbClr val="002060"/>
                </a:solidFill>
                <a:latin typeface="Lucida Sans" pitchFamily="34" charset="0"/>
              </a:rPr>
              <a:t>)</a:t>
            </a:r>
          </a:p>
        </p:txBody>
      </p:sp>
      <p:pic>
        <p:nvPicPr>
          <p:cNvPr id="27" name="Picture 6" descr="C:\Users\vboydo\My Documents\0 val work\0 Active Jobs\2045 Innov Schmitter-Edgecombe\Smartt House for Bev M#CB9A\_D3204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0450" y="2517775"/>
            <a:ext cx="712788" cy="473075"/>
          </a:xfrm>
          <a:prstGeom prst="rect">
            <a:avLst/>
          </a:prstGeom>
          <a:noFill/>
          <a:ln w="9525">
            <a:noFill/>
            <a:miter lim="800000"/>
            <a:headEnd/>
            <a:tailEnd/>
          </a:ln>
        </p:spPr>
      </p:pic>
      <p:sp>
        <p:nvSpPr>
          <p:cNvPr id="28" name="TextBox 9"/>
          <p:cNvSpPr txBox="1">
            <a:spLocks noChangeArrowheads="1"/>
          </p:cNvSpPr>
          <p:nvPr/>
        </p:nvSpPr>
        <p:spPr bwMode="auto">
          <a:xfrm>
            <a:off x="1831975" y="2544763"/>
            <a:ext cx="784225" cy="400050"/>
          </a:xfrm>
          <a:prstGeom prst="rect">
            <a:avLst/>
          </a:prstGeom>
          <a:noFill/>
          <a:ln w="9525">
            <a:noFill/>
            <a:miter lim="800000"/>
            <a:headEnd/>
            <a:tailEnd/>
          </a:ln>
        </p:spPr>
        <p:txBody>
          <a:bodyPr>
            <a:spAutoFit/>
          </a:bodyPr>
          <a:lstStyle/>
          <a:p>
            <a:r>
              <a:rPr lang="en-US" sz="1000" dirty="0">
                <a:solidFill>
                  <a:srgbClr val="002060"/>
                </a:solidFill>
                <a:latin typeface="Lucida Sans" pitchFamily="34" charset="0"/>
              </a:rPr>
              <a:t>Percepts (</a:t>
            </a:r>
            <a:r>
              <a:rPr lang="en-US" sz="1000" dirty="0">
                <a:solidFill>
                  <a:srgbClr val="C0504D"/>
                </a:solidFill>
                <a:latin typeface="Lucida Sans" pitchFamily="34" charset="0"/>
              </a:rPr>
              <a:t>sensors</a:t>
            </a:r>
            <a:r>
              <a:rPr lang="en-US" sz="1000" dirty="0">
                <a:solidFill>
                  <a:srgbClr val="002060"/>
                </a:solidFill>
                <a:latin typeface="Lucida Sans" pitchFamily="34" charset="0"/>
              </a:rPr>
              <a:t>)</a:t>
            </a:r>
          </a:p>
        </p:txBody>
      </p:sp>
      <p:sp>
        <p:nvSpPr>
          <p:cNvPr id="29" name="TextBox 7"/>
          <p:cNvSpPr txBox="1">
            <a:spLocks noChangeArrowheads="1"/>
          </p:cNvSpPr>
          <p:nvPr/>
        </p:nvSpPr>
        <p:spPr bwMode="auto">
          <a:xfrm>
            <a:off x="3398838" y="2420938"/>
            <a:ext cx="944562" cy="400050"/>
          </a:xfrm>
          <a:prstGeom prst="rect">
            <a:avLst/>
          </a:prstGeom>
          <a:noFill/>
          <a:ln w="9525">
            <a:noFill/>
            <a:miter lim="800000"/>
            <a:headEnd/>
            <a:tailEnd/>
          </a:ln>
        </p:spPr>
        <p:txBody>
          <a:bodyPr>
            <a:spAutoFit/>
          </a:bodyPr>
          <a:lstStyle/>
          <a:p>
            <a:r>
              <a:rPr lang="en-US" sz="1000" dirty="0">
                <a:solidFill>
                  <a:srgbClr val="002060"/>
                </a:solidFill>
                <a:latin typeface="Lucida Sans" pitchFamily="34" charset="0"/>
              </a:rPr>
              <a:t>Agent (</a:t>
            </a:r>
            <a:r>
              <a:rPr lang="en-US" sz="1000" dirty="0">
                <a:solidFill>
                  <a:srgbClr val="C0504D"/>
                </a:solidFill>
                <a:latin typeface="Lucida Sans" pitchFamily="34" charset="0"/>
              </a:rPr>
              <a:t>Reasoning</a:t>
            </a:r>
            <a:r>
              <a:rPr lang="en-US" sz="1000" dirty="0">
                <a:solidFill>
                  <a:srgbClr val="002060"/>
                </a:solidFill>
                <a:latin typeface="Lucida Sans" pitchFamily="34" charset="0"/>
              </a:rPr>
              <a:t>)</a:t>
            </a:r>
          </a:p>
        </p:txBody>
      </p:sp>
      <p:pic>
        <p:nvPicPr>
          <p:cNvPr id="30" name="Picture 12" descr="p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8375" y="2847975"/>
            <a:ext cx="1381125" cy="874713"/>
          </a:xfrm>
          <a:prstGeom prst="rect">
            <a:avLst/>
          </a:prstGeom>
          <a:noFill/>
          <a:ln w="9525">
            <a:noFill/>
            <a:miter lim="800000"/>
            <a:headEnd/>
            <a:tailEnd/>
          </a:ln>
        </p:spPr>
      </p:pic>
      <p:pic>
        <p:nvPicPr>
          <p:cNvPr id="5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80100" y="2633663"/>
            <a:ext cx="1438275" cy="1069975"/>
          </a:xfrm>
          <a:prstGeom prst="rect">
            <a:avLst/>
          </a:prstGeom>
          <a:noFill/>
          <a:ln w="9525">
            <a:noFill/>
            <a:miter lim="800000"/>
            <a:headEnd/>
            <a:tailEnd/>
          </a:ln>
        </p:spPr>
      </p:pic>
      <p:pic>
        <p:nvPicPr>
          <p:cNvPr id="5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52975" y="1138238"/>
            <a:ext cx="1425575" cy="1930400"/>
          </a:xfrm>
          <a:prstGeom prst="rect">
            <a:avLst/>
          </a:prstGeom>
          <a:noFill/>
          <a:ln w="9525">
            <a:noFill/>
            <a:miter lim="800000"/>
            <a:headEnd/>
            <a:tailEnd/>
          </a:ln>
        </p:spPr>
      </p:pic>
      <p:sp>
        <p:nvSpPr>
          <p:cNvPr id="52" name="TextBox 11"/>
          <p:cNvSpPr txBox="1">
            <a:spLocks noChangeArrowheads="1"/>
          </p:cNvSpPr>
          <p:nvPr/>
        </p:nvSpPr>
        <p:spPr bwMode="auto">
          <a:xfrm>
            <a:off x="6178550" y="1539875"/>
            <a:ext cx="854075" cy="1323975"/>
          </a:xfrm>
          <a:prstGeom prst="rect">
            <a:avLst/>
          </a:prstGeom>
          <a:solidFill>
            <a:schemeClr val="accent3">
              <a:lumMod val="20000"/>
              <a:lumOff val="80000"/>
            </a:schemeClr>
          </a:solidFill>
          <a:ln w="9525">
            <a:noFill/>
            <a:miter lim="800000"/>
            <a:headEnd/>
            <a:tailEnd/>
          </a:ln>
        </p:spPr>
        <p:txBody>
          <a:bodyPr>
            <a:spAutoFit/>
          </a:bodyPr>
          <a:lstStyle/>
          <a:p>
            <a:pPr fontAlgn="auto">
              <a:spcBef>
                <a:spcPts val="0"/>
              </a:spcBef>
              <a:spcAft>
                <a:spcPts val="0"/>
              </a:spcAft>
              <a:defRPr/>
            </a:pPr>
            <a:r>
              <a:rPr lang="en-US" sz="1000" dirty="0">
                <a:solidFill>
                  <a:srgbClr val="002060"/>
                </a:solidFill>
                <a:latin typeface="Lucida Sans" pitchFamily="34" charset="0"/>
              </a:rPr>
              <a:t>Situation Awareness: Humans as sensors feed multi-modal data streams</a:t>
            </a:r>
          </a:p>
        </p:txBody>
      </p:sp>
      <p:sp>
        <p:nvSpPr>
          <p:cNvPr id="56" name="Rectangle 2"/>
          <p:cNvSpPr txBox="1">
            <a:spLocks noChangeArrowheads="1"/>
          </p:cNvSpPr>
          <p:nvPr/>
        </p:nvSpPr>
        <p:spPr>
          <a:xfrm>
            <a:off x="6153150" y="1085850"/>
            <a:ext cx="2570163" cy="428625"/>
          </a:xfrm>
          <a:prstGeom prst="rect">
            <a:avLst/>
          </a:prstGeom>
          <a:solidFill>
            <a:schemeClr val="accent5">
              <a:lumMod val="20000"/>
              <a:lumOff val="80000"/>
            </a:schemeClr>
          </a:solidFill>
        </p:spPr>
        <p:txBody>
          <a:bodyPr/>
          <a:lstStyle/>
          <a:p>
            <a:pPr fontAlgn="auto">
              <a:spcBef>
                <a:spcPts val="0"/>
              </a:spcBef>
              <a:spcAft>
                <a:spcPts val="0"/>
              </a:spcAft>
              <a:defRPr/>
            </a:pPr>
            <a:r>
              <a:rPr lang="en-US" altLang="zh-CN" b="1" dirty="0">
                <a:solidFill>
                  <a:srgbClr val="002060"/>
                </a:solidFill>
                <a:latin typeface="+mn-lt"/>
              </a:rPr>
              <a:t>Emergency Response</a:t>
            </a:r>
          </a:p>
        </p:txBody>
      </p:sp>
      <p:sp>
        <p:nvSpPr>
          <p:cNvPr id="57" name="Rectangle 56"/>
          <p:cNvSpPr/>
          <p:nvPr/>
        </p:nvSpPr>
        <p:spPr>
          <a:xfrm>
            <a:off x="495300" y="1096963"/>
            <a:ext cx="2857500" cy="373062"/>
          </a:xfrm>
          <a:prstGeom prst="rect">
            <a:avLst/>
          </a:prstGeom>
          <a:solidFill>
            <a:schemeClr val="accent5">
              <a:lumMod val="20000"/>
              <a:lumOff val="80000"/>
            </a:schemeClr>
          </a:solidFill>
        </p:spPr>
        <p:txBody>
          <a:bodyPr>
            <a:spAutoFit/>
          </a:bodyPr>
          <a:lstStyle/>
          <a:p>
            <a:pPr fontAlgn="auto">
              <a:spcBef>
                <a:spcPts val="0"/>
              </a:spcBef>
              <a:spcAft>
                <a:spcPts val="0"/>
              </a:spcAft>
              <a:defRPr/>
            </a:pPr>
            <a:r>
              <a:rPr lang="en-US" b="1" dirty="0">
                <a:solidFill>
                  <a:srgbClr val="002060"/>
                </a:solidFill>
                <a:latin typeface="+mn-lt"/>
              </a:rPr>
              <a:t>Environment Sensing</a:t>
            </a:r>
          </a:p>
        </p:txBody>
      </p:sp>
      <p:sp>
        <p:nvSpPr>
          <p:cNvPr id="59" name="TextBox 58"/>
          <p:cNvSpPr txBox="1"/>
          <p:nvPr/>
        </p:nvSpPr>
        <p:spPr>
          <a:xfrm>
            <a:off x="4952999" y="4191000"/>
            <a:ext cx="3719513" cy="1938992"/>
          </a:xfrm>
          <a:prstGeom prst="rect">
            <a:avLst/>
          </a:prstGeom>
          <a:noFill/>
        </p:spPr>
        <p:txBody>
          <a:bodyPr wrap="square" rtlCol="0">
            <a:spAutoFit/>
          </a:bodyPr>
          <a:lstStyle/>
          <a:p>
            <a:pPr marL="285750" indent="-285750">
              <a:buFont typeface="Arial" charset="0"/>
              <a:buChar char="•"/>
            </a:pPr>
            <a:r>
              <a:rPr lang="en-US" sz="2400" b="1" dirty="0" smtClean="0"/>
              <a:t>Smart, safe, connected, vibrant urban spaces</a:t>
            </a:r>
          </a:p>
          <a:p>
            <a:endParaRPr lang="en-US" sz="2400" b="1" dirty="0" smtClean="0"/>
          </a:p>
          <a:p>
            <a:pPr marL="285750" indent="-285750">
              <a:buFont typeface="Arial" charset="0"/>
              <a:buChar char="•"/>
            </a:pPr>
            <a:r>
              <a:rPr lang="en-US" sz="2400" b="1" dirty="0" smtClean="0"/>
              <a:t>Resilient, secured, interdependent systems</a:t>
            </a:r>
            <a:endParaRPr lang="en-US" sz="2400" b="1" dirty="0"/>
          </a:p>
        </p:txBody>
      </p:sp>
    </p:spTree>
    <p:extLst>
      <p:ext uri="{BB962C8B-B14F-4D97-AF65-F5344CB8AC3E}">
        <p14:creationId xmlns:p14="http://schemas.microsoft.com/office/powerpoint/2010/main" val="199431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TRD background 1024x768-1.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222" y="-25679"/>
            <a:ext cx="9144000" cy="6965879"/>
          </a:xfrm>
          <a:prstGeom prst="rect">
            <a:avLst/>
          </a:prstGeom>
        </p:spPr>
      </p:pic>
      <p:pic>
        <p:nvPicPr>
          <p:cNvPr id="2" name="Picture 1" descr="Zoom Into a Computer Chip crop.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6200"/>
            <a:ext cx="2714606" cy="7010400"/>
          </a:xfrm>
          <a:prstGeom prst="rect">
            <a:avLst/>
          </a:prstGeom>
        </p:spPr>
      </p:pic>
      <p:sp>
        <p:nvSpPr>
          <p:cNvPr id="4" name="Title 3"/>
          <p:cNvSpPr>
            <a:spLocks noGrp="1"/>
          </p:cNvSpPr>
          <p:nvPr>
            <p:ph type="ctrTitle"/>
          </p:nvPr>
        </p:nvSpPr>
        <p:spPr>
          <a:xfrm>
            <a:off x="2819399" y="304800"/>
            <a:ext cx="6290733" cy="2819400"/>
          </a:xfrm>
        </p:spPr>
        <p:txBody>
          <a:bodyPr>
            <a:noAutofit/>
          </a:bodyPr>
          <a:lstStyle/>
          <a:p>
            <a:pPr algn="ctr"/>
            <a:r>
              <a:rPr lang="en-US" sz="3200" b="1" i="1" dirty="0" smtClean="0">
                <a:solidFill>
                  <a:schemeClr val="tx2"/>
                </a:solidFill>
                <a:latin typeface="Arial"/>
                <a:cs typeface="Arial"/>
              </a:rPr>
              <a:t>Cyber-Physical Systems (CPS)</a:t>
            </a:r>
            <a:br>
              <a:rPr lang="en-US" sz="3200" b="1" i="1" dirty="0" smtClean="0">
                <a:solidFill>
                  <a:schemeClr val="tx2"/>
                </a:solidFill>
                <a:latin typeface="Arial"/>
                <a:cs typeface="Arial"/>
              </a:rPr>
            </a:br>
            <a:r>
              <a:rPr lang="en-US" sz="3200" i="1" dirty="0">
                <a:solidFill>
                  <a:schemeClr val="tx2"/>
                </a:solidFill>
                <a:latin typeface="Arial"/>
                <a:cs typeface="Arial"/>
              </a:rPr>
              <a:t/>
            </a:r>
            <a:br>
              <a:rPr lang="en-US" sz="3200" i="1" dirty="0">
                <a:solidFill>
                  <a:schemeClr val="tx2"/>
                </a:solidFill>
                <a:latin typeface="Arial"/>
                <a:cs typeface="Arial"/>
              </a:rPr>
            </a:br>
            <a:r>
              <a:rPr lang="en-US" sz="3200" i="1" dirty="0" smtClean="0">
                <a:solidFill>
                  <a:schemeClr val="tx2"/>
                </a:solidFill>
                <a:latin typeface="Arial"/>
                <a:cs typeface="Arial"/>
              </a:rPr>
              <a:t>Fifth Annual Principal Investigators’ Meeting</a:t>
            </a:r>
            <a:endParaRPr lang="en-US" sz="3200" b="1" i="1" dirty="0">
              <a:solidFill>
                <a:schemeClr val="tx2"/>
              </a:solidFill>
              <a:latin typeface="Arial"/>
              <a:cs typeface="Arial"/>
            </a:endParaRPr>
          </a:p>
        </p:txBody>
      </p:sp>
      <p:pic>
        <p:nvPicPr>
          <p:cNvPr id="6" name="Picture 5" descr="nsf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235" y="2667000"/>
            <a:ext cx="1697565" cy="1707377"/>
          </a:xfrm>
          <a:prstGeom prst="rect">
            <a:avLst/>
          </a:prstGeom>
        </p:spPr>
      </p:pic>
      <p:sp>
        <p:nvSpPr>
          <p:cNvPr id="10" name="TextBox 9"/>
          <p:cNvSpPr txBox="1"/>
          <p:nvPr/>
        </p:nvSpPr>
        <p:spPr>
          <a:xfrm>
            <a:off x="26222" y="6586299"/>
            <a:ext cx="2640778" cy="246221"/>
          </a:xfrm>
          <a:prstGeom prst="rect">
            <a:avLst/>
          </a:prstGeom>
          <a:noFill/>
        </p:spPr>
        <p:txBody>
          <a:bodyPr wrap="square" rtlCol="0">
            <a:spAutoFit/>
          </a:bodyPr>
          <a:lstStyle/>
          <a:p>
            <a:r>
              <a:rPr lang="en-US" sz="1000" b="1" dirty="0" smtClean="0"/>
              <a:t>Image Credit: Exploratorium.</a:t>
            </a:r>
            <a:endParaRPr lang="en-US" sz="1000" b="1" dirty="0"/>
          </a:p>
        </p:txBody>
      </p:sp>
    </p:spTree>
    <p:extLst>
      <p:ext uri="{BB962C8B-B14F-4D97-AF65-F5344CB8AC3E}">
        <p14:creationId xmlns:p14="http://schemas.microsoft.com/office/powerpoint/2010/main" val="628152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Imagine a world …</a:t>
            </a:r>
            <a:endParaRPr lang="en-US" dirty="0"/>
          </a:p>
        </p:txBody>
      </p:sp>
      <p:pic>
        <p:nvPicPr>
          <p:cNvPr id="7" name="Content Placeholder 6" descr="718919f995f80cf6eedc6ce64f0d3649.jpg"/>
          <p:cNvPicPr>
            <a:picLocks noGrp="1" noChangeAspect="1"/>
          </p:cNvPicPr>
          <p:nvPr>
            <p:ph idx="1"/>
          </p:nvPr>
        </p:nvPicPr>
        <p:blipFill>
          <a:blip r:embed="rId3"/>
          <a:srcRect l="-5767" r="-5767"/>
          <a:stretch>
            <a:fillRect/>
          </a:stretch>
        </p:blipFill>
        <p:spPr>
          <a:xfrm>
            <a:off x="457200" y="1143000"/>
            <a:ext cx="8229600" cy="4983163"/>
          </a:xfrm>
        </p:spPr>
      </p:pic>
      <p:sp>
        <p:nvSpPr>
          <p:cNvPr id="6" name="Footer Placeholder 5"/>
          <p:cNvSpPr>
            <a:spLocks noGrp="1"/>
          </p:cNvSpPr>
          <p:nvPr>
            <p:ph type="ftr" sz="quarter" idx="4294967295"/>
          </p:nvPr>
        </p:nvSpPr>
        <p:spPr>
          <a:xfrm>
            <a:off x="280416" y="6356350"/>
            <a:ext cx="7568184" cy="365125"/>
          </a:xfrm>
          <a:prstGeom prst="rect">
            <a:avLst/>
          </a:prstGeom>
        </p:spPr>
        <p:txBody>
          <a:bodyPr/>
          <a:lstStyle/>
          <a:p>
            <a:r>
              <a:rPr lang="en-US" b="1" dirty="0">
                <a:solidFill>
                  <a:prstClr val="black"/>
                </a:solidFill>
              </a:rPr>
              <a:t>Cyber-physical systems</a:t>
            </a:r>
            <a:r>
              <a:rPr lang="en-US" dirty="0">
                <a:solidFill>
                  <a:prstClr val="black"/>
                </a:solidFill>
              </a:rPr>
              <a:t>: </a:t>
            </a:r>
            <a:r>
              <a:rPr lang="en-US" dirty="0" smtClean="0">
                <a:solidFill>
                  <a:prstClr val="black"/>
                </a:solidFill>
              </a:rPr>
              <a:t>Technologies and systems that enable the </a:t>
            </a:r>
            <a:r>
              <a:rPr lang="en-US" dirty="0">
                <a:solidFill>
                  <a:prstClr val="black"/>
                </a:solidFill>
              </a:rPr>
              <a:t>future</a:t>
            </a:r>
          </a:p>
        </p:txBody>
      </p:sp>
    </p:spTree>
    <p:extLst>
      <p:ext uri="{BB962C8B-B14F-4D97-AF65-F5344CB8AC3E}">
        <p14:creationId xmlns:p14="http://schemas.microsoft.com/office/powerpoint/2010/main" val="416963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2862"/>
            <a:ext cx="8229600" cy="1143000"/>
          </a:xfrm>
        </p:spPr>
        <p:txBody>
          <a:bodyPr>
            <a:noAutofit/>
          </a:bodyPr>
          <a:lstStyle/>
          <a:p>
            <a:pPr algn="ctr"/>
            <a:r>
              <a:rPr lang="en-US" b="1" dirty="0" smtClean="0"/>
              <a:t>Cyber-Physical Systems</a:t>
            </a:r>
            <a:endParaRPr lang="en-US" b="1" dirty="0"/>
          </a:p>
        </p:txBody>
      </p:sp>
      <p:sp>
        <p:nvSpPr>
          <p:cNvPr id="3" name="Content Placeholder 2"/>
          <p:cNvSpPr>
            <a:spLocks noGrp="1"/>
          </p:cNvSpPr>
          <p:nvPr>
            <p:ph idx="1"/>
          </p:nvPr>
        </p:nvSpPr>
        <p:spPr>
          <a:xfrm>
            <a:off x="533400" y="762000"/>
            <a:ext cx="8077200" cy="838200"/>
          </a:xfrm>
        </p:spPr>
        <p:txBody>
          <a:bodyPr>
            <a:noAutofit/>
          </a:bodyPr>
          <a:lstStyle/>
          <a:p>
            <a:pPr marL="0" indent="0" algn="ctr">
              <a:buNone/>
            </a:pPr>
            <a:r>
              <a:rPr lang="en-US" sz="2000" b="1" i="1" dirty="0" smtClean="0"/>
              <a:t>Deeply integrate sensing, computation</a:t>
            </a:r>
            <a:r>
              <a:rPr lang="en-US" sz="2000" b="1" i="1" dirty="0"/>
              <a:t>, communication, and control into physical systems</a:t>
            </a:r>
          </a:p>
          <a:p>
            <a:pPr algn="ctr">
              <a:spcAft>
                <a:spcPts val="600"/>
              </a:spcAft>
              <a:buNone/>
            </a:pPr>
            <a:endParaRPr lang="en-US" sz="1800" dirty="0"/>
          </a:p>
        </p:txBody>
      </p:sp>
      <p:graphicFrame>
        <p:nvGraphicFramePr>
          <p:cNvPr id="7" name="Diagram 6"/>
          <p:cNvGraphicFramePr/>
          <p:nvPr>
            <p:extLst>
              <p:ext uri="{D42A27DB-BD31-4B8C-83A1-F6EECF244321}">
                <p14:modId xmlns:p14="http://schemas.microsoft.com/office/powerpoint/2010/main" val="3110257577"/>
              </p:ext>
            </p:extLst>
          </p:nvPr>
        </p:nvGraphicFramePr>
        <p:xfrm>
          <a:off x="3964469" y="1676400"/>
          <a:ext cx="5255731"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6"/>
          <p:cNvSpPr>
            <a:spLocks noChangeArrowheads="1"/>
          </p:cNvSpPr>
          <p:nvPr/>
        </p:nvSpPr>
        <p:spPr bwMode="auto">
          <a:xfrm>
            <a:off x="152400" y="2005548"/>
            <a:ext cx="4038600" cy="3785652"/>
          </a:xfrm>
          <a:prstGeom prst="rect">
            <a:avLst/>
          </a:prstGeom>
          <a:noFill/>
          <a:ln w="9525" algn="ctr">
            <a:noFill/>
            <a:miter lim="800000"/>
            <a:headEnd/>
            <a:tailEnd/>
          </a:ln>
          <a:effectLst/>
        </p:spPr>
        <p:txBody>
          <a:bodyPr wrap="square" anchor="ctr">
            <a:spAutoFit/>
          </a:bodyPr>
          <a:lstStyle/>
          <a:p>
            <a:pPr marL="342900" indent="-342900">
              <a:buFont typeface="Arial"/>
              <a:buChar char="•"/>
            </a:pPr>
            <a:r>
              <a:rPr lang="en-US" sz="2400" dirty="0">
                <a:solidFill>
                  <a:srgbClr val="000000"/>
                </a:solidFill>
              </a:rPr>
              <a:t>Pervasive computation, sensing and control</a:t>
            </a:r>
          </a:p>
          <a:p>
            <a:pPr marL="342900" indent="-342900">
              <a:buFont typeface="Arial"/>
              <a:buChar char="•"/>
            </a:pPr>
            <a:r>
              <a:rPr lang="en-US" sz="2400" dirty="0">
                <a:solidFill>
                  <a:srgbClr val="000000"/>
                </a:solidFill>
              </a:rPr>
              <a:t>Networked at multi- and extreme scales</a:t>
            </a:r>
          </a:p>
          <a:p>
            <a:pPr marL="342900" indent="-342900">
              <a:buFont typeface="Arial"/>
              <a:buChar char="•"/>
            </a:pPr>
            <a:r>
              <a:rPr lang="en-US" sz="2400" dirty="0">
                <a:solidFill>
                  <a:srgbClr val="000000"/>
                </a:solidFill>
              </a:rPr>
              <a:t>Dynamically reorganizing/reconfiguring</a:t>
            </a:r>
          </a:p>
          <a:p>
            <a:pPr marL="342900" indent="-342900">
              <a:buFont typeface="Arial"/>
              <a:buChar char="•"/>
            </a:pPr>
            <a:r>
              <a:rPr lang="en-US" sz="2400" dirty="0">
                <a:solidFill>
                  <a:srgbClr val="000000"/>
                </a:solidFill>
              </a:rPr>
              <a:t>High degrees of automation</a:t>
            </a:r>
          </a:p>
          <a:p>
            <a:pPr marL="342900" indent="-342900">
              <a:buFont typeface="Arial"/>
              <a:buChar char="•"/>
            </a:pPr>
            <a:r>
              <a:rPr lang="en-US" sz="2400" dirty="0">
                <a:solidFill>
                  <a:srgbClr val="000000"/>
                </a:solidFill>
              </a:rPr>
              <a:t>Dependable operation with high assurance of reliability, safety, security and usability</a:t>
            </a:r>
          </a:p>
        </p:txBody>
      </p:sp>
      <p:sp>
        <p:nvSpPr>
          <p:cNvPr id="9" name="TextBox 8"/>
          <p:cNvSpPr txBox="1"/>
          <p:nvPr/>
        </p:nvSpPr>
        <p:spPr>
          <a:xfrm>
            <a:off x="4114800" y="2133600"/>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97586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7"/>
            <a:ext cx="8229600" cy="1143000"/>
          </a:xfrm>
        </p:spPr>
        <p:txBody>
          <a:bodyPr>
            <a:normAutofit/>
          </a:bodyPr>
          <a:lstStyle/>
          <a:p>
            <a:pPr algn="ctr"/>
            <a:r>
              <a:rPr lang="en-US" sz="4000" b="1" dirty="0" smtClean="0"/>
              <a:t>In a few words…</a:t>
            </a:r>
            <a:endParaRPr lang="en-US" sz="4000" b="1" dirty="0"/>
          </a:p>
        </p:txBody>
      </p:sp>
      <p:sp>
        <p:nvSpPr>
          <p:cNvPr id="4" name="Content Placeholder 3"/>
          <p:cNvSpPr>
            <a:spLocks noGrp="1"/>
          </p:cNvSpPr>
          <p:nvPr>
            <p:ph idx="1"/>
          </p:nvPr>
        </p:nvSpPr>
        <p:spPr>
          <a:xfrm>
            <a:off x="457200" y="1143000"/>
            <a:ext cx="8382000" cy="2438400"/>
          </a:xfrm>
        </p:spPr>
        <p:txBody>
          <a:bodyPr>
            <a:normAutofit/>
          </a:bodyPr>
          <a:lstStyle/>
          <a:p>
            <a:pPr marL="0" indent="0" algn="ctr">
              <a:spcBef>
                <a:spcPts val="0"/>
              </a:spcBef>
              <a:buNone/>
            </a:pPr>
            <a:r>
              <a:rPr lang="en-US" sz="2400" dirty="0" smtClean="0"/>
              <a:t>Cyber-physical systems are smart, complete systems of tomorrow;</a:t>
            </a:r>
          </a:p>
          <a:p>
            <a:pPr marL="0" indent="0" algn="ctr">
              <a:spcBef>
                <a:spcPts val="0"/>
              </a:spcBef>
              <a:buNone/>
            </a:pPr>
            <a:endParaRPr lang="en-US" sz="2400" dirty="0"/>
          </a:p>
          <a:p>
            <a:pPr marL="0" indent="0" algn="ctr">
              <a:spcBef>
                <a:spcPts val="0"/>
              </a:spcBef>
              <a:buNone/>
            </a:pPr>
            <a:r>
              <a:rPr lang="en-US" sz="2400" dirty="0" smtClean="0"/>
              <a:t>Cyber-physical systems will enable ubiquitous technologies and applications for the future.</a:t>
            </a:r>
          </a:p>
          <a:p>
            <a:endParaRPr lang="en-US" sz="2800" dirty="0"/>
          </a:p>
        </p:txBody>
      </p:sp>
      <p:sp>
        <p:nvSpPr>
          <p:cNvPr id="5" name="Content Placeholder 3"/>
          <p:cNvSpPr txBox="1">
            <a:spLocks/>
          </p:cNvSpPr>
          <p:nvPr/>
        </p:nvSpPr>
        <p:spPr>
          <a:xfrm>
            <a:off x="599440" y="3352800"/>
            <a:ext cx="7772400" cy="3916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9975" lvl="1" indent="-457200">
              <a:buFont typeface="Arial"/>
              <a:buChar char="•"/>
            </a:pPr>
            <a:endParaRPr lang="en-US" sz="1800" dirty="0" smtClean="0"/>
          </a:p>
          <a:p>
            <a:pPr marL="2339975" lvl="1" indent="-457200">
              <a:buFont typeface="Arial"/>
              <a:buChar char="•"/>
            </a:pPr>
            <a:endParaRPr lang="en-US" sz="1800" dirty="0" smtClean="0"/>
          </a:p>
          <a:p>
            <a:endParaRPr lang="en-US" sz="2000" dirty="0"/>
          </a:p>
        </p:txBody>
      </p:sp>
      <p:sp>
        <p:nvSpPr>
          <p:cNvPr id="3" name="TextBox 2"/>
          <p:cNvSpPr txBox="1"/>
          <p:nvPr/>
        </p:nvSpPr>
        <p:spPr>
          <a:xfrm>
            <a:off x="1295400" y="3810000"/>
            <a:ext cx="6553200" cy="2246769"/>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a:t>Advances in </a:t>
            </a:r>
            <a:r>
              <a:rPr lang="en-US" sz="2000" i="1" dirty="0"/>
              <a:t>cyber-physical systems</a:t>
            </a:r>
            <a:r>
              <a:rPr lang="en-US" sz="2000" dirty="0"/>
              <a:t> will reshape our world with more responsive, secure, and efficient systems that:</a:t>
            </a:r>
          </a:p>
          <a:p>
            <a:pPr marL="2339975" lvl="1" indent="-457200">
              <a:buFont typeface="Arial"/>
              <a:buChar char="•"/>
            </a:pPr>
            <a:r>
              <a:rPr lang="en-US" sz="2000" b="1" i="1" dirty="0" smtClean="0"/>
              <a:t>Transform</a:t>
            </a:r>
            <a:r>
              <a:rPr lang="en-US" sz="2000" dirty="0" smtClean="0"/>
              <a:t> </a:t>
            </a:r>
            <a:r>
              <a:rPr lang="en-US" sz="2000" dirty="0"/>
              <a:t>the way we live</a:t>
            </a:r>
          </a:p>
          <a:p>
            <a:pPr marL="2339975" lvl="1" indent="-457200">
              <a:buFont typeface="Arial"/>
              <a:buChar char="•"/>
            </a:pPr>
            <a:r>
              <a:rPr lang="en-US" sz="2000" b="1" i="1" dirty="0" smtClean="0"/>
              <a:t>Drive</a:t>
            </a:r>
            <a:r>
              <a:rPr lang="en-US" sz="2000" dirty="0" smtClean="0"/>
              <a:t> </a:t>
            </a:r>
            <a:r>
              <a:rPr lang="en-US" sz="2000" dirty="0"/>
              <a:t>economic prosperity</a:t>
            </a:r>
          </a:p>
          <a:p>
            <a:pPr marL="2339975" lvl="1" indent="-457200">
              <a:buFont typeface="Arial"/>
              <a:buChar char="•"/>
            </a:pPr>
            <a:r>
              <a:rPr lang="en-US" sz="2000" b="1" i="1" dirty="0" smtClean="0"/>
              <a:t>Underpin</a:t>
            </a:r>
            <a:r>
              <a:rPr lang="en-US" sz="2000" dirty="0" smtClean="0"/>
              <a:t> </a:t>
            </a:r>
            <a:r>
              <a:rPr lang="en-US" sz="2000" dirty="0"/>
              <a:t>national security</a:t>
            </a:r>
          </a:p>
          <a:p>
            <a:pPr marL="2339975" lvl="1" indent="-457200">
              <a:buFont typeface="Arial"/>
              <a:buChar char="•"/>
            </a:pPr>
            <a:r>
              <a:rPr lang="en-US" sz="2000" b="1" i="1" dirty="0" smtClean="0"/>
              <a:t>Enhance</a:t>
            </a:r>
            <a:r>
              <a:rPr lang="en-US" sz="2000" dirty="0" smtClean="0"/>
              <a:t> </a:t>
            </a:r>
            <a:r>
              <a:rPr lang="en-US" sz="2000" dirty="0"/>
              <a:t>societal well-being</a:t>
            </a:r>
          </a:p>
          <a:p>
            <a:pPr marL="2339975" lvl="1" indent="-457200">
              <a:buFont typeface="Arial"/>
              <a:buChar char="•"/>
            </a:pPr>
            <a:r>
              <a:rPr lang="en-US" sz="2000" dirty="0"/>
              <a:t>U</a:t>
            </a:r>
            <a:r>
              <a:rPr lang="en-US" sz="2000" dirty="0" smtClean="0"/>
              <a:t>sers </a:t>
            </a:r>
            <a:r>
              <a:rPr lang="en-US" sz="2000" dirty="0"/>
              <a:t>can </a:t>
            </a:r>
            <a:r>
              <a:rPr lang="en-US" sz="2000" b="1" i="1" dirty="0"/>
              <a:t>bet their life on</a:t>
            </a:r>
          </a:p>
        </p:txBody>
      </p:sp>
    </p:spTree>
    <p:extLst>
      <p:ext uri="{BB962C8B-B14F-4D97-AF65-F5344CB8AC3E}">
        <p14:creationId xmlns:p14="http://schemas.microsoft.com/office/powerpoint/2010/main" val="2846309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val 22"/>
          <p:cNvSpPr>
            <a:spLocks noChangeArrowheads="1"/>
          </p:cNvSpPr>
          <p:nvPr/>
        </p:nvSpPr>
        <p:spPr bwMode="auto">
          <a:xfrm rot="5117233">
            <a:off x="6249988" y="1395413"/>
            <a:ext cx="1219200" cy="4425950"/>
          </a:xfrm>
          <a:prstGeom prst="ellipse">
            <a:avLst/>
          </a:prstGeom>
          <a:solidFill>
            <a:srgbClr val="FFFFCC">
              <a:alpha val="54000"/>
            </a:srgbClr>
          </a:solidFill>
          <a:ln w="9525">
            <a:solidFill>
              <a:srgbClr val="3366FF"/>
            </a:solidFill>
            <a:round/>
            <a:headEnd/>
            <a:tailEnd/>
          </a:ln>
        </p:spPr>
        <p:txBody>
          <a:bodyPr rot="10800000" vert="eaVert" wrap="none" lIns="91198" tIns="45605" rIns="91198" bIns="45605" anchor="ctr"/>
          <a:lstStyle/>
          <a:p>
            <a:pPr eaLnBrk="0" hangingPunct="0"/>
            <a:endParaRPr lang="en-US" sz="1600" b="1">
              <a:solidFill>
                <a:schemeClr val="tx2"/>
              </a:solidFill>
              <a:latin typeface="Tahoma" pitchFamily="34" charset="0"/>
            </a:endParaRPr>
          </a:p>
        </p:txBody>
      </p:sp>
      <p:sp>
        <p:nvSpPr>
          <p:cNvPr id="31746" name="Rectangle 41"/>
          <p:cNvSpPr>
            <a:spLocks noGrp="1" noChangeArrowheads="1"/>
          </p:cNvSpPr>
          <p:nvPr>
            <p:ph type="title"/>
          </p:nvPr>
        </p:nvSpPr>
        <p:spPr>
          <a:xfrm>
            <a:off x="914400" y="191814"/>
            <a:ext cx="7252137" cy="838200"/>
          </a:xfrm>
        </p:spPr>
        <p:txBody>
          <a:bodyPr>
            <a:normAutofit fontScale="90000"/>
          </a:bodyPr>
          <a:lstStyle/>
          <a:p>
            <a:pPr eaLnBrk="1" hangingPunct="1"/>
            <a:r>
              <a:rPr lang="en-US" dirty="0" smtClean="0">
                <a:ea typeface="ＭＳ Ｐゴシック" charset="-128"/>
              </a:rPr>
              <a:t>NSF model for expediting progress</a:t>
            </a:r>
          </a:p>
        </p:txBody>
      </p:sp>
      <p:sp>
        <p:nvSpPr>
          <p:cNvPr id="31747" name="Rectangle 42"/>
          <p:cNvSpPr>
            <a:spLocks noGrp="1" noChangeArrowheads="1"/>
          </p:cNvSpPr>
          <p:nvPr>
            <p:ph type="body" idx="1"/>
          </p:nvPr>
        </p:nvSpPr>
        <p:spPr>
          <a:xfrm>
            <a:off x="304800" y="1713186"/>
            <a:ext cx="3048000" cy="3886200"/>
          </a:xfrm>
        </p:spPr>
        <p:txBody>
          <a:bodyPr/>
          <a:lstStyle/>
          <a:p>
            <a:pPr eaLnBrk="1" hangingPunct="1">
              <a:spcBef>
                <a:spcPct val="40000"/>
              </a:spcBef>
            </a:pPr>
            <a:r>
              <a:rPr lang="en-US" sz="2000" dirty="0">
                <a:ea typeface="ＭＳ Ｐゴシック" charset="-128"/>
              </a:rPr>
              <a:t>Abstract from sectors to more general principles</a:t>
            </a:r>
          </a:p>
          <a:p>
            <a:pPr eaLnBrk="1" hangingPunct="1">
              <a:spcBef>
                <a:spcPct val="40000"/>
              </a:spcBef>
            </a:pPr>
            <a:r>
              <a:rPr lang="en-US" sz="2000" dirty="0">
                <a:ea typeface="ＭＳ Ｐゴシック" charset="-128"/>
              </a:rPr>
              <a:t>Apply these to problems in new sectors</a:t>
            </a:r>
          </a:p>
          <a:p>
            <a:pPr eaLnBrk="1" hangingPunct="1">
              <a:spcBef>
                <a:spcPct val="40000"/>
              </a:spcBef>
            </a:pPr>
            <a:r>
              <a:rPr lang="en-US" sz="2000" dirty="0">
                <a:ea typeface="ＭＳ Ｐゴシック" charset="-128"/>
              </a:rPr>
              <a:t>Build a new CPS community</a:t>
            </a:r>
          </a:p>
          <a:p>
            <a:pPr eaLnBrk="1" hangingPunct="1"/>
            <a:r>
              <a:rPr lang="en-US" sz="2000" dirty="0">
                <a:ea typeface="ＭＳ Ｐゴシック" charset="-128"/>
              </a:rPr>
              <a:t>Encourage other communities to join</a:t>
            </a:r>
          </a:p>
        </p:txBody>
      </p:sp>
      <p:sp>
        <p:nvSpPr>
          <p:cNvPr id="31748" name="Oval 20"/>
          <p:cNvSpPr>
            <a:spLocks noChangeArrowheads="1"/>
          </p:cNvSpPr>
          <p:nvPr/>
        </p:nvSpPr>
        <p:spPr bwMode="auto">
          <a:xfrm rot="-4334962">
            <a:off x="4608517" y="1719263"/>
            <a:ext cx="1198563" cy="4154488"/>
          </a:xfrm>
          <a:prstGeom prst="ellipse">
            <a:avLst/>
          </a:prstGeom>
          <a:solidFill>
            <a:srgbClr val="FFFFCC">
              <a:alpha val="54000"/>
            </a:srgbClr>
          </a:solidFill>
          <a:ln w="9525">
            <a:solidFill>
              <a:srgbClr val="3366FF"/>
            </a:solidFill>
            <a:round/>
            <a:headEnd/>
            <a:tailEnd/>
          </a:ln>
        </p:spPr>
        <p:txBody>
          <a:bodyPr vert="eaVert" wrap="none" lIns="91198" tIns="45605" rIns="91198" bIns="45605" anchor="ctr"/>
          <a:lstStyle/>
          <a:p>
            <a:pPr eaLnBrk="0" hangingPunct="0"/>
            <a:endParaRPr lang="en-US" sz="1600" b="1">
              <a:solidFill>
                <a:schemeClr val="tx2"/>
              </a:solidFill>
              <a:latin typeface="Tahoma" pitchFamily="34" charset="0"/>
            </a:endParaRPr>
          </a:p>
        </p:txBody>
      </p:sp>
      <p:sp>
        <p:nvSpPr>
          <p:cNvPr id="31749" name="Text Box 9"/>
          <p:cNvSpPr txBox="1">
            <a:spLocks noChangeArrowheads="1"/>
          </p:cNvSpPr>
          <p:nvPr/>
        </p:nvSpPr>
        <p:spPr bwMode="auto">
          <a:xfrm>
            <a:off x="3352811" y="3276600"/>
            <a:ext cx="1360280" cy="338322"/>
          </a:xfrm>
          <a:prstGeom prst="rect">
            <a:avLst/>
          </a:prstGeom>
          <a:noFill/>
          <a:ln w="9525">
            <a:noFill/>
            <a:miter lim="800000"/>
            <a:headEnd/>
            <a:tailEnd/>
          </a:ln>
        </p:spPr>
        <p:txBody>
          <a:bodyPr wrap="none" lIns="91198" tIns="45605" rIns="91198" bIns="45605">
            <a:spAutoFit/>
          </a:bodyPr>
          <a:lstStyle/>
          <a:p>
            <a:pPr eaLnBrk="0" hangingPunct="0"/>
            <a:r>
              <a:rPr lang="en-US" sz="1600" b="1">
                <a:solidFill>
                  <a:schemeClr val="tx2"/>
                </a:solidFill>
                <a:latin typeface="Tahoma" pitchFamily="34" charset="0"/>
              </a:rPr>
              <a:t>automotive</a:t>
            </a:r>
          </a:p>
        </p:txBody>
      </p:sp>
      <p:sp>
        <p:nvSpPr>
          <p:cNvPr id="31750" name="Oval 21"/>
          <p:cNvSpPr>
            <a:spLocks noChangeArrowheads="1"/>
          </p:cNvSpPr>
          <p:nvPr/>
        </p:nvSpPr>
        <p:spPr bwMode="auto">
          <a:xfrm rot="2704724">
            <a:off x="5818982" y="1305726"/>
            <a:ext cx="1365250" cy="3989387"/>
          </a:xfrm>
          <a:prstGeom prst="ellipse">
            <a:avLst/>
          </a:prstGeom>
          <a:solidFill>
            <a:srgbClr val="FFFFCC">
              <a:alpha val="54000"/>
            </a:srgbClr>
          </a:solidFill>
          <a:ln w="9525">
            <a:solidFill>
              <a:srgbClr val="3366FF"/>
            </a:solidFill>
            <a:round/>
            <a:headEnd/>
            <a:tailEnd/>
          </a:ln>
        </p:spPr>
        <p:txBody>
          <a:bodyPr rot="10800000" vert="eaVert" wrap="none" lIns="91198" tIns="45605" rIns="91198" bIns="45605" anchor="ctr"/>
          <a:lstStyle/>
          <a:p>
            <a:pPr eaLnBrk="0" hangingPunct="0"/>
            <a:endParaRPr lang="en-US" sz="1600" b="1">
              <a:solidFill>
                <a:schemeClr val="tx2"/>
              </a:solidFill>
              <a:latin typeface="Tahoma" pitchFamily="34" charset="0"/>
            </a:endParaRPr>
          </a:p>
        </p:txBody>
      </p:sp>
      <p:sp>
        <p:nvSpPr>
          <p:cNvPr id="31751" name="Text Box 10"/>
          <p:cNvSpPr txBox="1">
            <a:spLocks noChangeArrowheads="1"/>
          </p:cNvSpPr>
          <p:nvPr/>
        </p:nvSpPr>
        <p:spPr bwMode="auto">
          <a:xfrm>
            <a:off x="6629400" y="2328866"/>
            <a:ext cx="1371600" cy="338322"/>
          </a:xfrm>
          <a:prstGeom prst="rect">
            <a:avLst/>
          </a:prstGeom>
          <a:noFill/>
          <a:ln w="9525">
            <a:noFill/>
            <a:miter lim="800000"/>
            <a:headEnd/>
            <a:tailEnd/>
          </a:ln>
        </p:spPr>
        <p:txBody>
          <a:bodyPr lIns="91198" tIns="45605" rIns="91198" bIns="45605">
            <a:spAutoFit/>
          </a:bodyPr>
          <a:lstStyle/>
          <a:p>
            <a:pPr eaLnBrk="0" hangingPunct="0"/>
            <a:r>
              <a:rPr lang="en-US" sz="1600" b="1">
                <a:solidFill>
                  <a:schemeClr val="tx2"/>
                </a:solidFill>
                <a:latin typeface="Tahoma" pitchFamily="34" charset="0"/>
              </a:rPr>
              <a:t>agriculture</a:t>
            </a:r>
          </a:p>
        </p:txBody>
      </p:sp>
      <p:sp>
        <p:nvSpPr>
          <p:cNvPr id="31752" name="Oval 25"/>
          <p:cNvSpPr>
            <a:spLocks noChangeArrowheads="1"/>
          </p:cNvSpPr>
          <p:nvPr/>
        </p:nvSpPr>
        <p:spPr bwMode="auto">
          <a:xfrm rot="7621339">
            <a:off x="6254751" y="2017717"/>
            <a:ext cx="1219200" cy="3940175"/>
          </a:xfrm>
          <a:prstGeom prst="ellipse">
            <a:avLst/>
          </a:prstGeom>
          <a:solidFill>
            <a:srgbClr val="FFFFCC">
              <a:alpha val="54000"/>
            </a:srgbClr>
          </a:solidFill>
          <a:ln w="9525">
            <a:solidFill>
              <a:srgbClr val="3366FF"/>
            </a:solidFill>
            <a:round/>
            <a:headEnd/>
            <a:tailEnd/>
          </a:ln>
        </p:spPr>
        <p:txBody>
          <a:bodyPr rot="10800000" vert="eaVert" wrap="none" lIns="91198" tIns="45605" rIns="91198" bIns="45605" anchor="ctr"/>
          <a:lstStyle/>
          <a:p>
            <a:pPr eaLnBrk="0" hangingPunct="0"/>
            <a:endParaRPr lang="en-US" sz="1600" b="1">
              <a:solidFill>
                <a:schemeClr val="tx2"/>
              </a:solidFill>
              <a:latin typeface="Tahoma" pitchFamily="34" charset="0"/>
            </a:endParaRPr>
          </a:p>
        </p:txBody>
      </p:sp>
      <p:sp>
        <p:nvSpPr>
          <p:cNvPr id="31753" name="Text Box 11"/>
          <p:cNvSpPr txBox="1">
            <a:spLocks noChangeArrowheads="1"/>
          </p:cNvSpPr>
          <p:nvPr/>
        </p:nvSpPr>
        <p:spPr bwMode="auto">
          <a:xfrm>
            <a:off x="7426331" y="4572000"/>
            <a:ext cx="650875" cy="338322"/>
          </a:xfrm>
          <a:prstGeom prst="rect">
            <a:avLst/>
          </a:prstGeom>
          <a:noFill/>
          <a:ln w="9525">
            <a:noFill/>
            <a:miter lim="800000"/>
            <a:headEnd/>
            <a:tailEnd/>
          </a:ln>
        </p:spPr>
        <p:txBody>
          <a:bodyPr lIns="91198" tIns="45605" rIns="91198" bIns="45605">
            <a:spAutoFit/>
          </a:bodyPr>
          <a:lstStyle/>
          <a:p>
            <a:pPr eaLnBrk="0" hangingPunct="0"/>
            <a:r>
              <a:rPr lang="en-US" sz="1600" b="1">
                <a:solidFill>
                  <a:schemeClr val="tx2"/>
                </a:solidFill>
                <a:latin typeface="Tahoma" pitchFamily="34" charset="0"/>
              </a:rPr>
              <a:t>civil</a:t>
            </a:r>
          </a:p>
        </p:txBody>
      </p:sp>
      <p:sp>
        <p:nvSpPr>
          <p:cNvPr id="31754" name="Oval 19"/>
          <p:cNvSpPr>
            <a:spLocks noChangeArrowheads="1"/>
          </p:cNvSpPr>
          <p:nvPr/>
        </p:nvSpPr>
        <p:spPr bwMode="auto">
          <a:xfrm rot="-2388235">
            <a:off x="4860931" y="1227138"/>
            <a:ext cx="1374775" cy="4019550"/>
          </a:xfrm>
          <a:prstGeom prst="ellipse">
            <a:avLst/>
          </a:prstGeom>
          <a:solidFill>
            <a:srgbClr val="FFFFCC">
              <a:alpha val="54000"/>
            </a:srgbClr>
          </a:solidFill>
          <a:ln w="9525">
            <a:solidFill>
              <a:srgbClr val="3366FF"/>
            </a:solidFill>
            <a:round/>
            <a:headEnd/>
            <a:tailEnd/>
          </a:ln>
        </p:spPr>
        <p:txBody>
          <a:bodyPr wrap="none" lIns="91198" tIns="45605" rIns="91198" bIns="45605" anchor="ctr"/>
          <a:lstStyle/>
          <a:p>
            <a:pPr eaLnBrk="0" hangingPunct="0"/>
            <a:endParaRPr lang="en-US" sz="1600" b="1">
              <a:solidFill>
                <a:schemeClr val="tx2"/>
              </a:solidFill>
              <a:latin typeface="Tahoma" pitchFamily="34" charset="0"/>
            </a:endParaRPr>
          </a:p>
        </p:txBody>
      </p:sp>
      <p:sp>
        <p:nvSpPr>
          <p:cNvPr id="31755" name="Text Box 12"/>
          <p:cNvSpPr txBox="1">
            <a:spLocks noChangeArrowheads="1"/>
          </p:cNvSpPr>
          <p:nvPr/>
        </p:nvSpPr>
        <p:spPr bwMode="auto">
          <a:xfrm>
            <a:off x="4198721" y="2252666"/>
            <a:ext cx="1390938" cy="338322"/>
          </a:xfrm>
          <a:prstGeom prst="rect">
            <a:avLst/>
          </a:prstGeom>
          <a:noFill/>
          <a:ln w="9525">
            <a:noFill/>
            <a:miter lim="800000"/>
            <a:headEnd/>
            <a:tailEnd/>
          </a:ln>
        </p:spPr>
        <p:txBody>
          <a:bodyPr wrap="none" lIns="91198" tIns="45605" rIns="91198" bIns="45605">
            <a:spAutoFit/>
          </a:bodyPr>
          <a:lstStyle/>
          <a:p>
            <a:pPr eaLnBrk="0" hangingPunct="0"/>
            <a:r>
              <a:rPr lang="en-US" sz="1600" b="1" dirty="0">
                <a:solidFill>
                  <a:schemeClr val="tx2"/>
                </a:solidFill>
                <a:latin typeface="Tahoma" pitchFamily="34" charset="0"/>
              </a:rPr>
              <a:t>aeronautics</a:t>
            </a:r>
          </a:p>
        </p:txBody>
      </p:sp>
      <p:sp>
        <p:nvSpPr>
          <p:cNvPr id="31756" name="Oval 17"/>
          <p:cNvSpPr>
            <a:spLocks noChangeArrowheads="1"/>
          </p:cNvSpPr>
          <p:nvPr/>
        </p:nvSpPr>
        <p:spPr bwMode="auto">
          <a:xfrm>
            <a:off x="5486400" y="1263650"/>
            <a:ext cx="1219200" cy="3689350"/>
          </a:xfrm>
          <a:prstGeom prst="ellipse">
            <a:avLst/>
          </a:prstGeom>
          <a:solidFill>
            <a:srgbClr val="FFFFCC">
              <a:alpha val="54000"/>
            </a:srgbClr>
          </a:solidFill>
          <a:ln w="9525">
            <a:solidFill>
              <a:srgbClr val="3366FF"/>
            </a:solidFill>
            <a:round/>
            <a:headEnd/>
            <a:tailEnd/>
          </a:ln>
        </p:spPr>
        <p:txBody>
          <a:bodyPr wrap="none" lIns="91198" tIns="45605" rIns="91198" bIns="45605" anchor="ctr"/>
          <a:lstStyle/>
          <a:p>
            <a:pPr eaLnBrk="0" hangingPunct="0"/>
            <a:endParaRPr lang="en-US" sz="1600" b="1">
              <a:solidFill>
                <a:schemeClr val="tx2"/>
              </a:solidFill>
              <a:latin typeface="Tahoma" pitchFamily="34" charset="0"/>
            </a:endParaRPr>
          </a:p>
        </p:txBody>
      </p:sp>
      <p:sp>
        <p:nvSpPr>
          <p:cNvPr id="31757" name="Text Box 13"/>
          <p:cNvSpPr txBox="1">
            <a:spLocks noChangeArrowheads="1"/>
          </p:cNvSpPr>
          <p:nvPr/>
        </p:nvSpPr>
        <p:spPr bwMode="auto">
          <a:xfrm>
            <a:off x="5657850" y="1752600"/>
            <a:ext cx="1047750" cy="338322"/>
          </a:xfrm>
          <a:prstGeom prst="rect">
            <a:avLst/>
          </a:prstGeom>
          <a:noFill/>
          <a:ln w="9525">
            <a:noFill/>
            <a:miter lim="800000"/>
            <a:headEnd/>
            <a:tailEnd/>
          </a:ln>
        </p:spPr>
        <p:txBody>
          <a:bodyPr lIns="91198" tIns="45605" rIns="91198" bIns="45605">
            <a:spAutoFit/>
          </a:bodyPr>
          <a:lstStyle/>
          <a:p>
            <a:pPr eaLnBrk="0" hangingPunct="0"/>
            <a:r>
              <a:rPr lang="en-US" sz="1600" b="1" dirty="0" smtClean="0">
                <a:solidFill>
                  <a:schemeClr val="tx2"/>
                </a:solidFill>
                <a:latin typeface="Tahoma" pitchFamily="34" charset="0"/>
              </a:rPr>
              <a:t>energy</a:t>
            </a:r>
            <a:endParaRPr lang="en-US" sz="1600" b="1" dirty="0">
              <a:solidFill>
                <a:schemeClr val="tx2"/>
              </a:solidFill>
              <a:latin typeface="Tahoma" pitchFamily="34" charset="0"/>
            </a:endParaRPr>
          </a:p>
        </p:txBody>
      </p:sp>
      <p:sp>
        <p:nvSpPr>
          <p:cNvPr id="31758" name="Oval 33"/>
          <p:cNvSpPr>
            <a:spLocks noChangeArrowheads="1"/>
          </p:cNvSpPr>
          <p:nvPr/>
        </p:nvSpPr>
        <p:spPr bwMode="auto">
          <a:xfrm rot="9192960">
            <a:off x="5749925" y="2495550"/>
            <a:ext cx="1219200" cy="3854450"/>
          </a:xfrm>
          <a:prstGeom prst="ellipse">
            <a:avLst/>
          </a:prstGeom>
          <a:solidFill>
            <a:srgbClr val="FFFFCC">
              <a:alpha val="54000"/>
            </a:srgbClr>
          </a:solidFill>
          <a:ln w="9525">
            <a:solidFill>
              <a:srgbClr val="3366FF"/>
            </a:solidFill>
            <a:round/>
            <a:headEnd/>
            <a:tailEnd/>
          </a:ln>
        </p:spPr>
        <p:txBody>
          <a:bodyPr rot="10800000" wrap="none" lIns="91198" tIns="45605" rIns="91198" bIns="45605" anchor="ctr"/>
          <a:lstStyle/>
          <a:p>
            <a:pPr eaLnBrk="0" hangingPunct="0"/>
            <a:endParaRPr lang="en-US" sz="1600" b="1">
              <a:solidFill>
                <a:schemeClr val="tx2"/>
              </a:solidFill>
              <a:latin typeface="Tahoma" pitchFamily="34" charset="0"/>
            </a:endParaRPr>
          </a:p>
        </p:txBody>
      </p:sp>
      <p:sp>
        <p:nvSpPr>
          <p:cNvPr id="31759" name="Text Box 15"/>
          <p:cNvSpPr txBox="1">
            <a:spLocks noChangeArrowheads="1"/>
          </p:cNvSpPr>
          <p:nvPr/>
        </p:nvSpPr>
        <p:spPr bwMode="auto">
          <a:xfrm>
            <a:off x="6202370" y="5105400"/>
            <a:ext cx="1189037" cy="338322"/>
          </a:xfrm>
          <a:prstGeom prst="rect">
            <a:avLst/>
          </a:prstGeom>
          <a:noFill/>
          <a:ln w="9525">
            <a:noFill/>
            <a:miter lim="800000"/>
            <a:headEnd/>
            <a:tailEnd/>
          </a:ln>
        </p:spPr>
        <p:txBody>
          <a:bodyPr lIns="91198" tIns="45605" rIns="91198" bIns="45605">
            <a:spAutoFit/>
          </a:bodyPr>
          <a:lstStyle/>
          <a:p>
            <a:pPr eaLnBrk="0" hangingPunct="0"/>
            <a:r>
              <a:rPr lang="en-US" sz="1600" b="1">
                <a:solidFill>
                  <a:schemeClr val="tx2"/>
                </a:solidFill>
                <a:latin typeface="Tahoma" pitchFamily="34" charset="0"/>
              </a:rPr>
              <a:t>materials</a:t>
            </a:r>
          </a:p>
        </p:txBody>
      </p:sp>
      <p:sp>
        <p:nvSpPr>
          <p:cNvPr id="31760" name="Oval 23"/>
          <p:cNvSpPr>
            <a:spLocks noChangeArrowheads="1"/>
          </p:cNvSpPr>
          <p:nvPr/>
        </p:nvSpPr>
        <p:spPr bwMode="auto">
          <a:xfrm rot="-7134448">
            <a:off x="4772028" y="2112971"/>
            <a:ext cx="1273175" cy="4168775"/>
          </a:xfrm>
          <a:prstGeom prst="ellipse">
            <a:avLst/>
          </a:prstGeom>
          <a:solidFill>
            <a:srgbClr val="FFFFCC">
              <a:alpha val="54000"/>
            </a:srgbClr>
          </a:solidFill>
          <a:ln w="9525">
            <a:solidFill>
              <a:srgbClr val="3366FF"/>
            </a:solidFill>
            <a:round/>
            <a:headEnd/>
            <a:tailEnd/>
          </a:ln>
        </p:spPr>
        <p:txBody>
          <a:bodyPr vert="eaVert" wrap="none" lIns="91198" tIns="45605" rIns="91198" bIns="45605" anchor="ctr"/>
          <a:lstStyle/>
          <a:p>
            <a:pPr eaLnBrk="0" hangingPunct="0"/>
            <a:endParaRPr lang="en-US" sz="1600" b="1">
              <a:solidFill>
                <a:schemeClr val="tx2"/>
              </a:solidFill>
              <a:latin typeface="Tahoma" pitchFamily="34" charset="0"/>
            </a:endParaRPr>
          </a:p>
        </p:txBody>
      </p:sp>
      <p:sp>
        <p:nvSpPr>
          <p:cNvPr id="31761" name="Text Box 16"/>
          <p:cNvSpPr txBox="1">
            <a:spLocks noChangeArrowheads="1"/>
          </p:cNvSpPr>
          <p:nvPr/>
        </p:nvSpPr>
        <p:spPr bwMode="auto">
          <a:xfrm>
            <a:off x="3733800" y="4690878"/>
            <a:ext cx="1143000" cy="338322"/>
          </a:xfrm>
          <a:prstGeom prst="rect">
            <a:avLst/>
          </a:prstGeom>
          <a:noFill/>
          <a:ln w="9525">
            <a:noFill/>
            <a:miter lim="800000"/>
            <a:headEnd/>
            <a:tailEnd/>
          </a:ln>
        </p:spPr>
        <p:txBody>
          <a:bodyPr wrap="square" lIns="91198" tIns="45605" rIns="91198" bIns="45605">
            <a:spAutoFit/>
          </a:bodyPr>
          <a:lstStyle/>
          <a:p>
            <a:pPr eaLnBrk="0" hangingPunct="0"/>
            <a:r>
              <a:rPr lang="en-US" sz="1600" b="1" dirty="0">
                <a:solidFill>
                  <a:schemeClr val="tx2"/>
                </a:solidFill>
                <a:latin typeface="Tahoma" pitchFamily="34" charset="0"/>
              </a:rPr>
              <a:t>  </a:t>
            </a:r>
            <a:r>
              <a:rPr lang="en-US" sz="1600" b="1" dirty="0" smtClean="0">
                <a:solidFill>
                  <a:schemeClr val="tx2"/>
                </a:solidFill>
                <a:latin typeface="Tahoma" pitchFamily="34" charset="0"/>
              </a:rPr>
              <a:t>medical</a:t>
            </a:r>
            <a:endParaRPr lang="en-US" sz="1600" b="1" dirty="0">
              <a:solidFill>
                <a:schemeClr val="tx2"/>
              </a:solidFill>
              <a:latin typeface="Tahoma" pitchFamily="34" charset="0"/>
            </a:endParaRPr>
          </a:p>
        </p:txBody>
      </p:sp>
      <p:sp>
        <p:nvSpPr>
          <p:cNvPr id="31762" name="Text Box 34"/>
          <p:cNvSpPr txBox="1">
            <a:spLocks noChangeArrowheads="1"/>
          </p:cNvSpPr>
          <p:nvPr/>
        </p:nvSpPr>
        <p:spPr bwMode="auto">
          <a:xfrm>
            <a:off x="7299325" y="3276600"/>
            <a:ext cx="1722438" cy="338322"/>
          </a:xfrm>
          <a:prstGeom prst="rect">
            <a:avLst/>
          </a:prstGeom>
          <a:noFill/>
          <a:ln w="9525">
            <a:noFill/>
            <a:miter lim="800000"/>
            <a:headEnd/>
            <a:tailEnd/>
          </a:ln>
        </p:spPr>
        <p:txBody>
          <a:bodyPr lIns="91198" tIns="45605" rIns="91198" bIns="45605">
            <a:spAutoFit/>
          </a:bodyPr>
          <a:lstStyle/>
          <a:p>
            <a:pPr eaLnBrk="0" hangingPunct="0"/>
            <a:r>
              <a:rPr lang="en-US" sz="1600" b="1">
                <a:solidFill>
                  <a:schemeClr val="tx2"/>
                </a:solidFill>
                <a:latin typeface="Tahoma" pitchFamily="34" charset="0"/>
              </a:rPr>
              <a:t>manufacturing</a:t>
            </a:r>
          </a:p>
        </p:txBody>
      </p:sp>
      <p:sp>
        <p:nvSpPr>
          <p:cNvPr id="31763" name="Text Box 47"/>
          <p:cNvSpPr txBox="1">
            <a:spLocks noChangeArrowheads="1"/>
          </p:cNvSpPr>
          <p:nvPr/>
        </p:nvSpPr>
        <p:spPr bwMode="auto">
          <a:xfrm>
            <a:off x="7010404" y="1143002"/>
            <a:ext cx="1684463" cy="307544"/>
          </a:xfrm>
          <a:prstGeom prst="rect">
            <a:avLst/>
          </a:prstGeom>
          <a:noFill/>
          <a:ln w="9525">
            <a:noFill/>
            <a:miter lim="800000"/>
            <a:headEnd/>
            <a:tailEnd/>
          </a:ln>
        </p:spPr>
        <p:txBody>
          <a:bodyPr wrap="none" lIns="91198" tIns="45605" rIns="91198" bIns="45605">
            <a:spAutoFit/>
          </a:bodyPr>
          <a:lstStyle/>
          <a:p>
            <a:pPr eaLnBrk="0" hangingPunct="0"/>
            <a:r>
              <a:rPr lang="en-US" sz="1400" dirty="0">
                <a:solidFill>
                  <a:schemeClr val="tx2"/>
                </a:solidFill>
                <a:latin typeface="Tahoma" pitchFamily="34" charset="0"/>
              </a:rPr>
              <a:t>Application Sectors</a:t>
            </a:r>
          </a:p>
        </p:txBody>
      </p:sp>
      <p:sp>
        <p:nvSpPr>
          <p:cNvPr id="31764" name="Line 48" descr="arrow"/>
          <p:cNvSpPr>
            <a:spLocks noChangeShapeType="1"/>
          </p:cNvSpPr>
          <p:nvPr/>
        </p:nvSpPr>
        <p:spPr bwMode="auto">
          <a:xfrm flipH="1">
            <a:off x="6659563" y="1447800"/>
            <a:ext cx="609600" cy="228600"/>
          </a:xfrm>
          <a:prstGeom prst="line">
            <a:avLst/>
          </a:prstGeom>
          <a:noFill/>
          <a:ln w="28575">
            <a:solidFill>
              <a:schemeClr val="tx2"/>
            </a:solidFill>
            <a:round/>
            <a:headEnd/>
            <a:tailEnd type="arrow" w="med" len="med"/>
          </a:ln>
        </p:spPr>
        <p:txBody>
          <a:bodyPr lIns="91198" tIns="45605" rIns="91198" bIns="45605"/>
          <a:lstStyle/>
          <a:p>
            <a:endParaRPr lang="en-US"/>
          </a:p>
        </p:txBody>
      </p:sp>
      <p:sp>
        <p:nvSpPr>
          <p:cNvPr id="31765" name="Line 49" descr="arrow"/>
          <p:cNvSpPr>
            <a:spLocks noChangeShapeType="1"/>
          </p:cNvSpPr>
          <p:nvPr/>
        </p:nvSpPr>
        <p:spPr bwMode="auto">
          <a:xfrm>
            <a:off x="8031163" y="1524008"/>
            <a:ext cx="315912" cy="1433513"/>
          </a:xfrm>
          <a:prstGeom prst="line">
            <a:avLst/>
          </a:prstGeom>
          <a:noFill/>
          <a:ln w="28575">
            <a:solidFill>
              <a:srgbClr val="000066"/>
            </a:solidFill>
            <a:round/>
            <a:headEnd/>
            <a:tailEnd type="arrow" w="med" len="med"/>
          </a:ln>
        </p:spPr>
        <p:txBody>
          <a:bodyPr lIns="91198" tIns="45605" rIns="91198" bIns="45605"/>
          <a:lstStyle/>
          <a:p>
            <a:endParaRPr lang="en-US"/>
          </a:p>
        </p:txBody>
      </p:sp>
      <p:sp>
        <p:nvSpPr>
          <p:cNvPr id="31766" name="Oval 24"/>
          <p:cNvSpPr>
            <a:spLocks noChangeArrowheads="1"/>
          </p:cNvSpPr>
          <p:nvPr/>
        </p:nvSpPr>
        <p:spPr bwMode="auto">
          <a:xfrm rot="-9276364">
            <a:off x="5180013" y="2565407"/>
            <a:ext cx="1397000" cy="3863975"/>
          </a:xfrm>
          <a:prstGeom prst="ellipse">
            <a:avLst/>
          </a:prstGeom>
          <a:solidFill>
            <a:srgbClr val="FFFFCC">
              <a:alpha val="54000"/>
            </a:srgbClr>
          </a:solidFill>
          <a:ln w="9525">
            <a:solidFill>
              <a:srgbClr val="3366FF"/>
            </a:solidFill>
            <a:round/>
            <a:headEnd/>
            <a:tailEnd/>
          </a:ln>
        </p:spPr>
        <p:txBody>
          <a:bodyPr rot="10800000" wrap="none" lIns="91198" tIns="45605" rIns="91198" bIns="45605" anchor="ctr"/>
          <a:lstStyle/>
          <a:p>
            <a:pPr eaLnBrk="0" hangingPunct="0"/>
            <a:endParaRPr lang="en-US" sz="1600" b="1">
              <a:solidFill>
                <a:schemeClr val="tx2"/>
              </a:solidFill>
              <a:latin typeface="Tahoma" pitchFamily="34" charset="0"/>
            </a:endParaRPr>
          </a:p>
        </p:txBody>
      </p:sp>
      <p:sp>
        <p:nvSpPr>
          <p:cNvPr id="31767" name="Text Box 14"/>
          <p:cNvSpPr txBox="1">
            <a:spLocks noChangeArrowheads="1"/>
          </p:cNvSpPr>
          <p:nvPr/>
        </p:nvSpPr>
        <p:spPr bwMode="auto">
          <a:xfrm>
            <a:off x="4929189" y="5229225"/>
            <a:ext cx="1096086" cy="338322"/>
          </a:xfrm>
          <a:prstGeom prst="rect">
            <a:avLst/>
          </a:prstGeom>
          <a:noFill/>
          <a:ln w="9525">
            <a:noFill/>
            <a:miter lim="800000"/>
            <a:headEnd/>
            <a:tailEnd/>
          </a:ln>
        </p:spPr>
        <p:txBody>
          <a:bodyPr wrap="none" lIns="91198" tIns="45605" rIns="91198" bIns="45605">
            <a:spAutoFit/>
          </a:bodyPr>
          <a:lstStyle/>
          <a:p>
            <a:pPr eaLnBrk="0" hangingPunct="0"/>
            <a:r>
              <a:rPr lang="en-US" sz="1600" b="1">
                <a:solidFill>
                  <a:schemeClr val="tx2"/>
                </a:solidFill>
                <a:latin typeface="Tahoma" pitchFamily="34" charset="0"/>
              </a:rPr>
              <a:t>chemical</a:t>
            </a:r>
          </a:p>
        </p:txBody>
      </p:sp>
      <p:sp>
        <p:nvSpPr>
          <p:cNvPr id="31768" name="Oval 4"/>
          <p:cNvSpPr>
            <a:spLocks noChangeArrowheads="1"/>
          </p:cNvSpPr>
          <p:nvPr/>
        </p:nvSpPr>
        <p:spPr bwMode="auto">
          <a:xfrm>
            <a:off x="4648207" y="2590800"/>
            <a:ext cx="2773363" cy="2400300"/>
          </a:xfrm>
          <a:prstGeom prst="ellipse">
            <a:avLst/>
          </a:prstGeom>
          <a:noFill/>
          <a:ln w="9525">
            <a:solidFill>
              <a:srgbClr val="B11400"/>
            </a:solidFill>
            <a:prstDash val="dash"/>
            <a:round/>
            <a:headEnd/>
            <a:tailEnd/>
          </a:ln>
        </p:spPr>
        <p:txBody>
          <a:bodyPr wrap="none" lIns="91198" tIns="45605" rIns="91198" bIns="45605" anchor="ctr"/>
          <a:lstStyle/>
          <a:p>
            <a:pPr algn="ctr" eaLnBrk="0" hangingPunct="0"/>
            <a:r>
              <a:rPr lang="en-US" b="1" dirty="0">
                <a:solidFill>
                  <a:srgbClr val="008000"/>
                </a:solidFill>
                <a:latin typeface="Tahoma" pitchFamily="34" charset="0"/>
              </a:rPr>
              <a:t>Core Science,</a:t>
            </a:r>
            <a:br>
              <a:rPr lang="en-US" b="1" dirty="0">
                <a:solidFill>
                  <a:srgbClr val="008000"/>
                </a:solidFill>
                <a:latin typeface="Tahoma" pitchFamily="34" charset="0"/>
              </a:rPr>
            </a:br>
            <a:r>
              <a:rPr lang="en-US" b="1" dirty="0">
                <a:solidFill>
                  <a:srgbClr val="008000"/>
                </a:solidFill>
                <a:latin typeface="Tahoma" pitchFamily="34" charset="0"/>
              </a:rPr>
              <a:t> Technology,</a:t>
            </a:r>
            <a:br>
              <a:rPr lang="en-US" b="1" dirty="0">
                <a:solidFill>
                  <a:srgbClr val="008000"/>
                </a:solidFill>
                <a:latin typeface="Tahoma" pitchFamily="34" charset="0"/>
              </a:rPr>
            </a:br>
            <a:r>
              <a:rPr lang="en-US" b="1" dirty="0">
                <a:solidFill>
                  <a:srgbClr val="008000"/>
                </a:solidFill>
                <a:latin typeface="Tahoma" pitchFamily="34" charset="0"/>
              </a:rPr>
              <a:t>Engineering</a:t>
            </a:r>
          </a:p>
        </p:txBody>
      </p:sp>
      <p:grpSp>
        <p:nvGrpSpPr>
          <p:cNvPr id="2" name="Group 32"/>
          <p:cNvGrpSpPr>
            <a:grpSpLocks/>
          </p:cNvGrpSpPr>
          <p:nvPr/>
        </p:nvGrpSpPr>
        <p:grpSpPr bwMode="auto">
          <a:xfrm>
            <a:off x="4953021" y="2743201"/>
            <a:ext cx="2410134" cy="2167060"/>
            <a:chOff x="4953000" y="2743200"/>
            <a:chExt cx="2410688" cy="2167840"/>
          </a:xfrm>
        </p:grpSpPr>
        <p:sp>
          <p:nvSpPr>
            <p:cNvPr id="31770" name="TextBox 26"/>
            <p:cNvSpPr txBox="1">
              <a:spLocks noChangeArrowheads="1"/>
            </p:cNvSpPr>
            <p:nvPr/>
          </p:nvSpPr>
          <p:spPr bwMode="auto">
            <a:xfrm>
              <a:off x="5599259" y="2743200"/>
              <a:ext cx="849679" cy="338676"/>
            </a:xfrm>
            <a:prstGeom prst="rect">
              <a:avLst/>
            </a:prstGeom>
            <a:noFill/>
            <a:ln w="9525">
              <a:noFill/>
              <a:miter lim="800000"/>
              <a:headEnd/>
              <a:tailEnd/>
            </a:ln>
          </p:spPr>
          <p:txBody>
            <a:bodyPr wrap="none">
              <a:spAutoFit/>
            </a:bodyPr>
            <a:lstStyle/>
            <a:p>
              <a:r>
                <a:rPr lang="en-US" sz="1600" b="1" i="1"/>
                <a:t>Safety</a:t>
              </a:r>
            </a:p>
          </p:txBody>
        </p:sp>
        <p:sp>
          <p:nvSpPr>
            <p:cNvPr id="31771" name="TextBox 27"/>
            <p:cNvSpPr txBox="1">
              <a:spLocks noChangeArrowheads="1"/>
            </p:cNvSpPr>
            <p:nvPr/>
          </p:nvSpPr>
          <p:spPr bwMode="auto">
            <a:xfrm>
              <a:off x="6019970" y="3048061"/>
              <a:ext cx="1343718" cy="338676"/>
            </a:xfrm>
            <a:prstGeom prst="rect">
              <a:avLst/>
            </a:prstGeom>
            <a:noFill/>
            <a:ln w="9525">
              <a:noFill/>
              <a:miter lim="800000"/>
              <a:headEnd/>
              <a:tailEnd/>
            </a:ln>
          </p:spPr>
          <p:txBody>
            <a:bodyPr wrap="none">
              <a:spAutoFit/>
            </a:bodyPr>
            <a:lstStyle/>
            <a:p>
              <a:r>
                <a:rPr lang="en-US" sz="1600" b="1" i="1"/>
                <a:t>Verification</a:t>
              </a:r>
            </a:p>
          </p:txBody>
        </p:sp>
        <p:sp>
          <p:nvSpPr>
            <p:cNvPr id="31772" name="TextBox 28"/>
            <p:cNvSpPr txBox="1">
              <a:spLocks noChangeArrowheads="1"/>
            </p:cNvSpPr>
            <p:nvPr/>
          </p:nvSpPr>
          <p:spPr bwMode="auto">
            <a:xfrm>
              <a:off x="5980259" y="4202668"/>
              <a:ext cx="1351134" cy="338676"/>
            </a:xfrm>
            <a:prstGeom prst="rect">
              <a:avLst/>
            </a:prstGeom>
            <a:noFill/>
            <a:ln w="9525">
              <a:noFill/>
              <a:miter lim="800000"/>
              <a:headEnd/>
              <a:tailEnd/>
            </a:ln>
          </p:spPr>
          <p:txBody>
            <a:bodyPr wrap="none">
              <a:spAutoFit/>
            </a:bodyPr>
            <a:lstStyle/>
            <a:p>
              <a:r>
                <a:rPr lang="en-US" sz="1600" b="1" i="1">
                  <a:solidFill>
                    <a:srgbClr val="000000"/>
                  </a:solidFill>
                </a:rPr>
                <a:t>Networking</a:t>
              </a:r>
            </a:p>
          </p:txBody>
        </p:sp>
        <p:sp>
          <p:nvSpPr>
            <p:cNvPr id="31773" name="TextBox 29"/>
            <p:cNvSpPr txBox="1">
              <a:spLocks noChangeArrowheads="1"/>
            </p:cNvSpPr>
            <p:nvPr/>
          </p:nvSpPr>
          <p:spPr bwMode="auto">
            <a:xfrm>
              <a:off x="4953000" y="4115073"/>
              <a:ext cx="1157527" cy="584987"/>
            </a:xfrm>
            <a:prstGeom prst="rect">
              <a:avLst/>
            </a:prstGeom>
            <a:noFill/>
            <a:ln w="9525">
              <a:noFill/>
              <a:miter lim="800000"/>
              <a:headEnd/>
              <a:tailEnd/>
            </a:ln>
          </p:spPr>
          <p:txBody>
            <a:bodyPr wrap="none">
              <a:spAutoFit/>
            </a:bodyPr>
            <a:lstStyle/>
            <a:p>
              <a:r>
                <a:rPr lang="en-US" sz="1600" b="1" i="1" dirty="0"/>
                <a:t>Real-time</a:t>
              </a:r>
            </a:p>
            <a:p>
              <a:r>
                <a:rPr lang="en-US" sz="1600" b="1" i="1" dirty="0"/>
                <a:t>Systems</a:t>
              </a:r>
            </a:p>
          </p:txBody>
        </p:sp>
        <p:sp>
          <p:nvSpPr>
            <p:cNvPr id="31774" name="TextBox 30"/>
            <p:cNvSpPr txBox="1">
              <a:spLocks noChangeArrowheads="1"/>
            </p:cNvSpPr>
            <p:nvPr/>
          </p:nvSpPr>
          <p:spPr bwMode="auto">
            <a:xfrm>
              <a:off x="4953000" y="3048061"/>
              <a:ext cx="963218" cy="338676"/>
            </a:xfrm>
            <a:prstGeom prst="rect">
              <a:avLst/>
            </a:prstGeom>
            <a:noFill/>
            <a:ln w="9525">
              <a:noFill/>
              <a:miter lim="800000"/>
              <a:headEnd/>
              <a:tailEnd/>
            </a:ln>
          </p:spPr>
          <p:txBody>
            <a:bodyPr wrap="none">
              <a:spAutoFit/>
            </a:bodyPr>
            <a:lstStyle/>
            <a:p>
              <a:r>
                <a:rPr lang="en-US" sz="1600" b="1" i="1">
                  <a:solidFill>
                    <a:srgbClr val="000000"/>
                  </a:solidFill>
                </a:rPr>
                <a:t>Control</a:t>
              </a:r>
            </a:p>
          </p:txBody>
        </p:sp>
        <p:sp>
          <p:nvSpPr>
            <p:cNvPr id="31775" name="TextBox 31"/>
            <p:cNvSpPr txBox="1">
              <a:spLocks noChangeArrowheads="1"/>
            </p:cNvSpPr>
            <p:nvPr/>
          </p:nvSpPr>
          <p:spPr bwMode="auto">
            <a:xfrm>
              <a:off x="5638909" y="4572364"/>
              <a:ext cx="1043587" cy="338676"/>
            </a:xfrm>
            <a:prstGeom prst="rect">
              <a:avLst/>
            </a:prstGeom>
            <a:noFill/>
            <a:ln w="9525">
              <a:noFill/>
              <a:miter lim="800000"/>
              <a:headEnd/>
              <a:tailEnd/>
            </a:ln>
          </p:spPr>
          <p:txBody>
            <a:bodyPr wrap="none">
              <a:spAutoFit/>
            </a:bodyPr>
            <a:lstStyle/>
            <a:p>
              <a:r>
                <a:rPr lang="en-US" sz="1600" b="1" i="1"/>
                <a:t>Security</a:t>
              </a:r>
            </a:p>
          </p:txBody>
        </p:sp>
      </p:grpSp>
    </p:spTree>
    <p:extLst>
      <p:ext uri="{BB962C8B-B14F-4D97-AF65-F5344CB8AC3E}">
        <p14:creationId xmlns:p14="http://schemas.microsoft.com/office/powerpoint/2010/main" val="348428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CPS Program Info</a:t>
            </a:r>
            <a:endParaRPr lang="en-US" dirty="0"/>
          </a:p>
        </p:txBody>
      </p:sp>
      <p:sp>
        <p:nvSpPr>
          <p:cNvPr id="3" name="Content Placeholder 2"/>
          <p:cNvSpPr>
            <a:spLocks noGrp="1"/>
          </p:cNvSpPr>
          <p:nvPr>
            <p:ph idx="1"/>
          </p:nvPr>
        </p:nvSpPr>
        <p:spPr/>
        <p:txBody>
          <a:bodyPr>
            <a:normAutofit/>
          </a:bodyPr>
          <a:lstStyle/>
          <a:p>
            <a:pPr lvl="0"/>
            <a:r>
              <a:rPr lang="en-US" dirty="0" smtClean="0"/>
              <a:t>Since CPS Launch in 2009:</a:t>
            </a:r>
          </a:p>
          <a:p>
            <a:pPr lvl="1"/>
            <a:r>
              <a:rPr lang="en-US" dirty="0" smtClean="0"/>
              <a:t>Over $220M investment</a:t>
            </a:r>
          </a:p>
          <a:p>
            <a:pPr lvl="1"/>
            <a:r>
              <a:rPr lang="en-US" dirty="0" smtClean="0"/>
              <a:t>Over 275 awards</a:t>
            </a:r>
          </a:p>
          <a:p>
            <a:pPr lvl="1"/>
            <a:r>
              <a:rPr lang="en-US" dirty="0" smtClean="0"/>
              <a:t>350+ PIs and Co-PIs in 35 states</a:t>
            </a:r>
          </a:p>
          <a:p>
            <a:pPr lvl="1"/>
            <a:r>
              <a:rPr lang="en-US" dirty="0" smtClean="0"/>
              <a:t>60 new awards in FY13 (35 projects)</a:t>
            </a:r>
          </a:p>
          <a:p>
            <a:pPr lvl="1"/>
            <a:r>
              <a:rPr lang="en-US" dirty="0" smtClean="0"/>
              <a:t>Over $35M investment in FY13, over $40M in FY14</a:t>
            </a:r>
          </a:p>
          <a:p>
            <a:pPr lvl="1"/>
            <a:r>
              <a:rPr lang="en-US" dirty="0" smtClean="0"/>
              <a:t>Three Classes of awards (Breakthrough, Synergy, and Frontier)</a:t>
            </a:r>
          </a:p>
          <a:p>
            <a:pPr lvl="2"/>
            <a:r>
              <a:rPr lang="en-US" dirty="0" smtClean="0"/>
              <a:t>Three on-going Frontier awards</a:t>
            </a:r>
          </a:p>
          <a:p>
            <a:pPr lvl="1"/>
            <a:r>
              <a:rPr lang="en-US" dirty="0" smtClean="0"/>
              <a:t>CAREER awards</a:t>
            </a:r>
          </a:p>
          <a:p>
            <a:pPr lvl="2"/>
            <a:r>
              <a:rPr lang="en-US" dirty="0" smtClean="0"/>
              <a:t>FY 13 was first year for CAREER CPS</a:t>
            </a:r>
          </a:p>
          <a:p>
            <a:endParaRPr lang="en-US" dirty="0"/>
          </a:p>
        </p:txBody>
      </p:sp>
    </p:spTree>
    <p:extLst>
      <p:ext uri="{BB962C8B-B14F-4D97-AF65-F5344CB8AC3E}">
        <p14:creationId xmlns:p14="http://schemas.microsoft.com/office/powerpoint/2010/main" val="9905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990600"/>
          </a:xfrm>
        </p:spPr>
        <p:txBody>
          <a:bodyPr>
            <a:noAutofit/>
          </a:bodyPr>
          <a:lstStyle/>
          <a:p>
            <a:pPr algn="ctr"/>
            <a:r>
              <a:rPr lang="en-US" b="1" dirty="0" smtClean="0"/>
              <a:t>CPS </a:t>
            </a:r>
            <a:r>
              <a:rPr lang="en-US" dirty="0" smtClean="0"/>
              <a:t>Support the </a:t>
            </a:r>
            <a:r>
              <a:rPr lang="en-US" b="1" dirty="0" smtClean="0"/>
              <a:t>Nation’s Priorities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632932"/>
              </p:ext>
            </p:extLst>
          </p:nvPr>
        </p:nvGraphicFramePr>
        <p:xfrm>
          <a:off x="228600" y="685800"/>
          <a:ext cx="8763000" cy="652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67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p:cNvSpPr>
          <p:nvPr/>
        </p:nvSpPr>
        <p:spPr bwMode="auto">
          <a:xfrm>
            <a:off x="152400" y="3962400"/>
            <a:ext cx="8286750" cy="685800"/>
          </a:xfrm>
          <a:prstGeom prst="rect">
            <a:avLst/>
          </a:prstGeom>
          <a:noFill/>
          <a:ln w="9525">
            <a:noFill/>
            <a:miter lim="800000"/>
            <a:headEnd/>
            <a:tailEnd/>
          </a:ln>
        </p:spPr>
        <p:txBody>
          <a:bodyPr>
            <a:prstTxWarp prst="textNoShape">
              <a:avLst/>
            </a:prstTxWarp>
          </a:bodyPr>
          <a:lstStyle/>
          <a:p>
            <a:pPr algn="ctr">
              <a:lnSpc>
                <a:spcPct val="95000"/>
              </a:lnSpc>
              <a:spcBef>
                <a:spcPct val="35000"/>
              </a:spcBef>
            </a:pPr>
            <a:endParaRPr lang="en-US" sz="2400" dirty="0">
              <a:solidFill>
                <a:schemeClr val="bg1"/>
              </a:solidFill>
              <a:latin typeface="GillSans" pitchFamily="34" charset="0"/>
            </a:endParaRPr>
          </a:p>
        </p:txBody>
      </p:sp>
      <p:pic>
        <p:nvPicPr>
          <p:cNvPr id="10248" name="Picture 5" descr="PCAST NITRD Executive Report-1"/>
          <p:cNvPicPr>
            <a:picLocks noChangeAspect="1" noChangeArrowheads="1"/>
          </p:cNvPicPr>
          <p:nvPr/>
        </p:nvPicPr>
        <p:blipFill>
          <a:blip r:embed="rId3" cstate="print">
            <a:lum bright="-49000" contrast="61000"/>
            <a:alphaModFix amt="76000"/>
            <a:extLst>
              <a:ext uri="{28A0092B-C50C-407E-A947-70E740481C1C}">
                <a14:useLocalDpi xmlns:a14="http://schemas.microsoft.com/office/drawing/2010/main" val="0"/>
              </a:ext>
            </a:extLst>
          </a:blip>
          <a:srcRect/>
          <a:stretch>
            <a:fillRect/>
          </a:stretch>
        </p:blipFill>
        <p:spPr bwMode="auto">
          <a:xfrm>
            <a:off x="1371600" y="1524000"/>
            <a:ext cx="1609089" cy="2133600"/>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 National Imperative</a:t>
            </a:r>
            <a:endParaRPr kumimoji="0" lang="en-US" sz="36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2" name="Picture 1" descr="NITRD PCAST 2007 report cover.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288" y="1066800"/>
            <a:ext cx="1474107" cy="1905000"/>
          </a:xfrm>
          <a:prstGeom prst="rect">
            <a:avLst/>
          </a:prstGeom>
        </p:spPr>
      </p:pic>
      <p:sp>
        <p:nvSpPr>
          <p:cNvPr id="3" name="TextBox 2"/>
          <p:cNvSpPr txBox="1"/>
          <p:nvPr/>
        </p:nvSpPr>
        <p:spPr>
          <a:xfrm>
            <a:off x="3016689" y="1079400"/>
            <a:ext cx="5755757" cy="5632311"/>
          </a:xfrm>
          <a:prstGeom prst="rect">
            <a:avLst/>
          </a:prstGeom>
          <a:noFill/>
        </p:spPr>
        <p:txBody>
          <a:bodyPr wrap="square" rtlCol="0">
            <a:spAutoFit/>
          </a:bodyPr>
          <a:lstStyle/>
          <a:p>
            <a:pPr marL="285750" indent="-285750">
              <a:buFont typeface="Arial"/>
              <a:buChar char="•"/>
            </a:pPr>
            <a:r>
              <a:rPr lang="en-US" sz="2000" b="1" dirty="0" smtClean="0"/>
              <a:t>2007 PCAST NITRD Report </a:t>
            </a:r>
            <a:r>
              <a:rPr lang="en-US" sz="2000" dirty="0"/>
              <a:t>–Recommended </a:t>
            </a:r>
            <a:r>
              <a:rPr lang="en-US" sz="2000" dirty="0" smtClean="0"/>
              <a:t>cross</a:t>
            </a:r>
            <a:r>
              <a:rPr lang="en-US" sz="2000" dirty="0"/>
              <a:t>-disciplinary </a:t>
            </a:r>
            <a:r>
              <a:rPr lang="en-US" sz="2000" dirty="0" smtClean="0"/>
              <a:t>programs </a:t>
            </a:r>
            <a:r>
              <a:rPr lang="en-US" sz="2000" dirty="0"/>
              <a:t>to accelerate work in </a:t>
            </a:r>
            <a:r>
              <a:rPr lang="en-US" sz="2000" dirty="0" smtClean="0"/>
              <a:t>CPS by Federal R&amp;D agencies</a:t>
            </a:r>
            <a:endParaRPr lang="en-US" sz="2000" baseline="30000" dirty="0"/>
          </a:p>
          <a:p>
            <a:endParaRPr lang="en-US" sz="2000" dirty="0" smtClean="0"/>
          </a:p>
          <a:p>
            <a:pPr marL="285750" indent="-285750">
              <a:buFont typeface="Arial"/>
              <a:buChar char="•"/>
            </a:pPr>
            <a:r>
              <a:rPr lang="en-US" sz="2000" b="1" dirty="0" smtClean="0"/>
              <a:t>2010 PCAST NITRD Report </a:t>
            </a:r>
            <a:r>
              <a:rPr lang="en-US" sz="2000" dirty="0"/>
              <a:t>– </a:t>
            </a:r>
            <a:r>
              <a:rPr lang="en-US" sz="2000" dirty="0" smtClean="0"/>
              <a:t>Expanded this recommendation to </a:t>
            </a:r>
            <a:r>
              <a:rPr lang="en-US" sz="2000" dirty="0"/>
              <a:t>energy, transportation, health care, and homeland </a:t>
            </a:r>
            <a:r>
              <a:rPr lang="en-US" sz="2000" dirty="0" smtClean="0"/>
              <a:t>security</a:t>
            </a:r>
          </a:p>
          <a:p>
            <a:endParaRPr lang="en-US" sz="2000" dirty="0" smtClean="0"/>
          </a:p>
          <a:p>
            <a:pPr marL="285750" indent="-285750">
              <a:buFont typeface="Arial"/>
              <a:buChar char="•"/>
            </a:pPr>
            <a:r>
              <a:rPr lang="en-US" sz="2000" b="1" dirty="0" smtClean="0"/>
              <a:t>2011 PCAST Advanced Manufacturing Report </a:t>
            </a:r>
            <a:r>
              <a:rPr lang="en-US" sz="2000" dirty="0" smtClean="0"/>
              <a:t>– Recommended investments to strength US leadership in the  areas of </a:t>
            </a:r>
            <a:r>
              <a:rPr lang="en-US" sz="2000" dirty="0"/>
              <a:t>robotics, cyber-physical systems, and flexible </a:t>
            </a:r>
            <a:r>
              <a:rPr lang="en-US" sz="2000" dirty="0" smtClean="0"/>
              <a:t>manufacturing</a:t>
            </a:r>
          </a:p>
          <a:p>
            <a:pPr marL="285750" indent="-285750">
              <a:buFont typeface="Arial"/>
              <a:buChar char="•"/>
            </a:pPr>
            <a:endParaRPr lang="en-US" sz="2000" b="1" dirty="0"/>
          </a:p>
          <a:p>
            <a:pPr marL="285750" indent="-285750">
              <a:buFont typeface="Arial"/>
              <a:buChar char="•"/>
            </a:pPr>
            <a:r>
              <a:rPr lang="en-US" sz="2000" b="1" dirty="0" smtClean="0"/>
              <a:t>2012 PCAST NITRD Report </a:t>
            </a:r>
            <a:r>
              <a:rPr lang="en-US" sz="2000" dirty="0" smtClean="0"/>
              <a:t>– Identify networking and information technology [NIT]-enabled </a:t>
            </a:r>
            <a:r>
              <a:rPr lang="en-US" sz="2000" dirty="0"/>
              <a:t>interaction with the physical world, health IT, and cybersecurity continue to be important, and </a:t>
            </a:r>
            <a:r>
              <a:rPr lang="en-US" sz="2000" dirty="0" smtClean="0"/>
              <a:t>remain </a:t>
            </a:r>
            <a:r>
              <a:rPr lang="en-US" sz="2000" dirty="0"/>
              <a:t>as critical focal points in 2012 and beyond</a:t>
            </a:r>
            <a:r>
              <a:rPr lang="en-US" sz="2000" dirty="0" smtClean="0"/>
              <a:t>. </a:t>
            </a:r>
            <a:endParaRPr lang="en-US" sz="2000" dirty="0"/>
          </a:p>
        </p:txBody>
      </p:sp>
      <p:pic>
        <p:nvPicPr>
          <p:cNvPr id="7" name="Picture 6" descr="Ad man pcast report cover.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288" y="3200400"/>
            <a:ext cx="1608712" cy="2066201"/>
          </a:xfrm>
          <a:prstGeom prst="rect">
            <a:avLst/>
          </a:prstGeom>
          <a:ln>
            <a:solidFill>
              <a:schemeClr val="bg1">
                <a:lumMod val="50000"/>
              </a:schemeClr>
            </a:solid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714" y="4594201"/>
            <a:ext cx="1757361" cy="226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1911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lgn="ctr"/>
            <a:r>
              <a:rPr lang="en-US" sz="3200" dirty="0" smtClean="0"/>
              <a:t>CPS Support across NSF</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330846"/>
              </p:ext>
            </p:extLst>
          </p:nvPr>
        </p:nvGraphicFramePr>
        <p:xfrm>
          <a:off x="0" y="762000"/>
          <a:ext cx="9372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25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1958</Words>
  <Application>Microsoft Office PowerPoint</Application>
  <PresentationFormat>On-screen Show (4:3)</PresentationFormat>
  <Paragraphs>224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Cyber-Physical Systems (CPS) –a National Priority</vt:lpstr>
      <vt:lpstr>Imagine a world …</vt:lpstr>
      <vt:lpstr>Cyber-Physical Systems</vt:lpstr>
      <vt:lpstr>In a few words…</vt:lpstr>
      <vt:lpstr>NSF model for expediting progress</vt:lpstr>
      <vt:lpstr>Some CPS Program Info</vt:lpstr>
      <vt:lpstr>CPS Support the Nation’s Priorities</vt:lpstr>
      <vt:lpstr>PowerPoint Presentation</vt:lpstr>
      <vt:lpstr>CPS Support across NSF</vt:lpstr>
      <vt:lpstr>CPS Support Emerging Global Priorities</vt:lpstr>
      <vt:lpstr>Cyber-Physical Systems (CPS)  Fifth Annual Principal Investigators’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Tho H.</dc:creator>
  <cp:lastModifiedBy>EndUser</cp:lastModifiedBy>
  <cp:revision>28</cp:revision>
  <cp:lastPrinted>2014-11-06T13:26:36Z</cp:lastPrinted>
  <dcterms:created xsi:type="dcterms:W3CDTF">2014-11-03T15:38:33Z</dcterms:created>
  <dcterms:modified xsi:type="dcterms:W3CDTF">2014-11-06T13:47:43Z</dcterms:modified>
</cp:coreProperties>
</file>