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329184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843" autoAdjust="0"/>
    <p:restoredTop sz="94660"/>
  </p:normalViewPr>
  <p:slideViewPr>
    <p:cSldViewPr>
      <p:cViewPr>
        <p:scale>
          <a:sx n="33" d="100"/>
          <a:sy n="33" d="100"/>
        </p:scale>
        <p:origin x="-896" y="3176"/>
      </p:cViewPr>
      <p:guideLst>
        <p:guide orient="horz" pos="1036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0226042"/>
            <a:ext cx="279806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8653760"/>
            <a:ext cx="230428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6324600"/>
            <a:ext cx="26660477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6324600"/>
            <a:ext cx="79444213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6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1153122"/>
            <a:ext cx="27980640" cy="653796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3952225"/>
            <a:ext cx="27980640" cy="72008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6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36865560"/>
            <a:ext cx="53052343" cy="10427970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36865560"/>
            <a:ext cx="53052347" cy="10427970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6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368542"/>
            <a:ext cx="14544677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0439400"/>
            <a:ext cx="14544677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7368542"/>
            <a:ext cx="14550390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0439400"/>
            <a:ext cx="14550390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3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8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310640"/>
            <a:ext cx="10829927" cy="557784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310643"/>
            <a:ext cx="18402300" cy="2809494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6888483"/>
            <a:ext cx="10829927" cy="225171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9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3042880"/>
            <a:ext cx="19751040" cy="272034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941320"/>
            <a:ext cx="1975104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5763222"/>
            <a:ext cx="19751040" cy="386333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6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680963"/>
            <a:ext cx="29626560" cy="2172462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F9FC7-345A-4431-8473-151B758C13A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0510482"/>
            <a:ext cx="104241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A8D9-A57D-4D65-9224-31F80E68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6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381000" y="3657600"/>
            <a:ext cx="31851600" cy="0"/>
          </a:xfrm>
          <a:prstGeom prst="line">
            <a:avLst/>
          </a:prstGeom>
          <a:noFill/>
          <a:ln w="15228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334964"/>
            <a:ext cx="31775400" cy="1092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22040" tIns="60840" rIns="122040" bIns="6084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4125"/>
              </a:spcBef>
            </a:pPr>
            <a:r>
              <a:rPr lang="en-GB" sz="63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CPS:Small</a:t>
            </a:r>
            <a:r>
              <a:rPr lang="en-GB" sz="63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: Establishing Integrity in Dynamic Networks of Cyber Physical Devices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47800" y="1531446"/>
            <a:ext cx="29641800" cy="8307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22040" tIns="60840" rIns="122040" bIns="60840">
            <a:spAutoFit/>
          </a:bodyPr>
          <a:lstStyle/>
          <a:p>
            <a:pPr algn="ct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/>
            </a:pPr>
            <a:r>
              <a:rPr lang="en-GB" sz="4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Arial" charset="0"/>
                <a:cs typeface="Arial" charset="0"/>
              </a:rPr>
              <a:t>Vinod</a:t>
            </a:r>
            <a:r>
              <a:rPr lang="en-GB" sz="4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4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Arial" charset="0"/>
                <a:cs typeface="Arial" charset="0"/>
              </a:rPr>
              <a:t>Ganapathy</a:t>
            </a:r>
            <a:r>
              <a:rPr lang="en-GB" sz="46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GB" sz="4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Arial" charset="0"/>
                <a:cs typeface="Arial" charset="0"/>
              </a:rPr>
              <a:t>Rutgers), Ulrich </a:t>
            </a:r>
            <a:r>
              <a:rPr lang="en-GB" sz="46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Arial" charset="0"/>
                <a:cs typeface="Arial" charset="0"/>
              </a:rPr>
              <a:t>Kremer (Rutgers) and </a:t>
            </a:r>
            <a:r>
              <a:rPr lang="en-GB" sz="4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Arial" charset="0"/>
                <a:cs typeface="Arial" charset="0"/>
              </a:rPr>
              <a:t>Trent </a:t>
            </a:r>
            <a:r>
              <a:rPr lang="en-GB" sz="46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Arial" charset="0"/>
                <a:cs typeface="Arial" charset="0"/>
              </a:rPr>
              <a:t>Jaeger (Penn State)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820400" y="2599734"/>
            <a:ext cx="10896600" cy="6768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22040" tIns="60840" rIns="122040" bIns="60840">
            <a:spAutoFit/>
          </a:bodyPr>
          <a:lstStyle/>
          <a:p>
            <a:pPr algn="ct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/>
            </a:pPr>
            <a:r>
              <a:rPr lang="en-GB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34" charset="0"/>
                <a:ea typeface="+mn-ea"/>
                <a:cs typeface="+mn-cs"/>
              </a:rPr>
              <a:t>CNS-0931992 and CNS-0931914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948025" y="28222579"/>
            <a:ext cx="53721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81000" y="4495800"/>
            <a:ext cx="10058400" cy="14706600"/>
          </a:xfrm>
          <a:prstGeom prst="rect">
            <a:avLst/>
          </a:prstGeom>
          <a:noFill/>
          <a:ln w="7632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10058400" cy="1571842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1pPr>
            <a:lvl2pPr marL="37931725" indent="-374745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-111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813"/>
              </a:spcBef>
            </a:pPr>
            <a:r>
              <a:rPr lang="en-GB" sz="4800" b="1" dirty="0" smtClean="0">
                <a:solidFill>
                  <a:srgbClr val="FFFF00"/>
                </a:solidFill>
                <a:latin typeface="Arial" charset="0"/>
              </a:rPr>
              <a:t>Two Problems: Cross-platform Apps &amp; Duplicate Apps</a:t>
            </a:r>
            <a:endParaRPr lang="en-GB" sz="48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40565" y="6173788"/>
            <a:ext cx="1587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81000" y="19583400"/>
            <a:ext cx="10058400" cy="11734800"/>
          </a:xfrm>
          <a:prstGeom prst="rect">
            <a:avLst/>
          </a:prstGeom>
          <a:noFill/>
          <a:ln w="7632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0972800" y="6858000"/>
            <a:ext cx="91440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1277600" y="4419600"/>
            <a:ext cx="10058400" cy="26822400"/>
          </a:xfrm>
          <a:prstGeom prst="rect">
            <a:avLst/>
          </a:prstGeom>
          <a:noFill/>
          <a:ln w="7632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2"/>
          <p:cNvSpPr>
            <a:spLocks noChangeShapeType="1"/>
          </p:cNvSpPr>
          <p:nvPr/>
        </p:nvSpPr>
        <p:spPr bwMode="auto">
          <a:xfrm>
            <a:off x="21717000" y="4114800"/>
            <a:ext cx="0" cy="27660600"/>
          </a:xfrm>
          <a:prstGeom prst="line">
            <a:avLst/>
          </a:prstGeom>
          <a:noFill/>
          <a:ln w="15228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28681365" y="6254750"/>
            <a:ext cx="1587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22021800" y="4495800"/>
            <a:ext cx="10591800" cy="9067800"/>
          </a:xfrm>
          <a:prstGeom prst="rect">
            <a:avLst/>
          </a:prstGeom>
          <a:noFill/>
          <a:ln w="7632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11430000" y="4419600"/>
            <a:ext cx="9875838" cy="83343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ts val="3000"/>
              </a:spcBef>
            </a:pPr>
            <a:r>
              <a:rPr lang="en-US" sz="4800" b="1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API Mapping: Our </a:t>
            </a:r>
            <a:r>
              <a:rPr lang="en-US" sz="4800" b="1" dirty="0">
                <a:solidFill>
                  <a:srgbClr val="FFFF66"/>
                </a:solidFill>
                <a:latin typeface="Arial" charset="0"/>
                <a:cs typeface="Arial" charset="0"/>
              </a:rPr>
              <a:t>Approach</a:t>
            </a:r>
          </a:p>
        </p:txBody>
      </p:sp>
      <p:sp>
        <p:nvSpPr>
          <p:cNvPr id="69" name="Rectangle 192"/>
          <p:cNvSpPr>
            <a:spLocks noChangeArrowheads="1"/>
          </p:cNvSpPr>
          <p:nvPr/>
        </p:nvSpPr>
        <p:spPr bwMode="auto">
          <a:xfrm>
            <a:off x="11734800" y="12420600"/>
            <a:ext cx="9677400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Find existing applications on both platforms implementing the same functionality  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For ex., </a:t>
            </a:r>
            <a:r>
              <a:rPr lang="en-US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TicTacToe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game on </a:t>
            </a:r>
            <a:r>
              <a:rPr lang="en-US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JavaME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and </a:t>
            </a:r>
            <a:r>
              <a:rPr lang="en-US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TicTacToe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game on Android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Applications may have been independently developed</a:t>
            </a:r>
          </a:p>
        </p:txBody>
      </p:sp>
      <p:sp>
        <p:nvSpPr>
          <p:cNvPr id="70" name="Rectangle 173"/>
          <p:cNvSpPr>
            <a:spLocks noChangeArrowheads="1"/>
          </p:cNvSpPr>
          <p:nvPr/>
        </p:nvSpPr>
        <p:spPr bwMode="auto">
          <a:xfrm>
            <a:off x="11734800" y="11658600"/>
            <a:ext cx="84582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>
                <a:solidFill>
                  <a:srgbClr val="CC3300"/>
                </a:solidFill>
                <a:latin typeface="Arial" charset="0"/>
                <a:cs typeface="Arial" charset="0"/>
              </a:rPr>
              <a:t>Step 1: Collecting Application Pairs</a:t>
            </a:r>
          </a:p>
        </p:txBody>
      </p:sp>
      <p:pic>
        <p:nvPicPr>
          <p:cNvPr id="71" name="Picture 1" descr="workflo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5410200"/>
            <a:ext cx="98520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Rectangle 173"/>
          <p:cNvSpPr>
            <a:spLocks noChangeArrowheads="1"/>
          </p:cNvSpPr>
          <p:nvPr/>
        </p:nvSpPr>
        <p:spPr bwMode="auto">
          <a:xfrm>
            <a:off x="11506200" y="16306800"/>
            <a:ext cx="84582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>
                <a:solidFill>
                  <a:srgbClr val="CC3300"/>
                </a:solidFill>
                <a:latin typeface="Arial" charset="0"/>
                <a:cs typeface="Arial" charset="0"/>
              </a:rPr>
              <a:t>Step 2: Produce Execution Traces</a:t>
            </a:r>
          </a:p>
        </p:txBody>
      </p:sp>
      <p:sp>
        <p:nvSpPr>
          <p:cNvPr id="73" name="Rectangle 192"/>
          <p:cNvSpPr>
            <a:spLocks noChangeArrowheads="1"/>
          </p:cNvSpPr>
          <p:nvPr/>
        </p:nvSpPr>
        <p:spPr bwMode="auto">
          <a:xfrm>
            <a:off x="11582400" y="16992600"/>
            <a:ext cx="96774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Execute applications on both platforms performing same actions for both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Log invoked method calls in execution traces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Intuition: Functionally similar traces should contain functionally equivalent method calls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Produce </a:t>
            </a:r>
            <a:r>
              <a:rPr lang="en-US" sz="3600" i="1" dirty="0">
                <a:solidFill>
                  <a:srgbClr val="000000"/>
                </a:solidFill>
                <a:latin typeface="Arial" charset="0"/>
                <a:cs typeface="Arial" charset="0"/>
              </a:rPr>
              <a:t>multiple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traces, providing different input, and thus forcing different execution path</a:t>
            </a:r>
          </a:p>
        </p:txBody>
      </p:sp>
      <p:sp>
        <p:nvSpPr>
          <p:cNvPr id="74" name="Rectangle 173"/>
          <p:cNvSpPr>
            <a:spLocks noChangeArrowheads="1"/>
          </p:cNvSpPr>
          <p:nvPr/>
        </p:nvSpPr>
        <p:spPr bwMode="auto">
          <a:xfrm>
            <a:off x="11582400" y="21336000"/>
            <a:ext cx="84582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>
                <a:solidFill>
                  <a:srgbClr val="CC3300"/>
                </a:solidFill>
                <a:latin typeface="Arial" charset="0"/>
                <a:cs typeface="Arial" charset="0"/>
              </a:rPr>
              <a:t>Step 3: Probabilistic Inference</a:t>
            </a:r>
          </a:p>
        </p:txBody>
      </p:sp>
      <p:sp>
        <p:nvSpPr>
          <p:cNvPr id="75" name="Rectangle 192"/>
          <p:cNvSpPr>
            <a:spLocks noChangeArrowheads="1"/>
          </p:cNvSpPr>
          <p:nvPr/>
        </p:nvSpPr>
        <p:spPr bwMode="auto">
          <a:xfrm>
            <a:off x="11582400" y="22021800"/>
            <a:ext cx="96774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Input: A pair of traces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Output: Likely mappings between methods in the traces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Factor Graph Model to compute probability of mapping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Uses similarity between attributes of method calls in traces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Attributes: Frequency, position, name, context</a:t>
            </a:r>
          </a:p>
        </p:txBody>
      </p:sp>
      <p:sp>
        <p:nvSpPr>
          <p:cNvPr id="76" name="Rectangle 192"/>
          <p:cNvSpPr>
            <a:spLocks noChangeArrowheads="1"/>
          </p:cNvSpPr>
          <p:nvPr/>
        </p:nvSpPr>
        <p:spPr bwMode="auto">
          <a:xfrm>
            <a:off x="11582400" y="28422600"/>
            <a:ext cx="967740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Weigh each mapping probability by </a:t>
            </a:r>
            <a:r>
              <a:rPr lang="en-US" sz="3600" i="1" dirty="0">
                <a:solidFill>
                  <a:srgbClr val="000000"/>
                </a:solidFill>
                <a:latin typeface="Arial" charset="0"/>
                <a:cs typeface="Arial" charset="0"/>
              </a:rPr>
              <a:t>confidence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in the mapping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Higher the method occurrences, more is the </a:t>
            </a:r>
            <a:r>
              <a:rPr lang="en-US" sz="3600" i="1" dirty="0">
                <a:solidFill>
                  <a:srgbClr val="000000"/>
                </a:solidFill>
                <a:latin typeface="Arial" charset="0"/>
                <a:cs typeface="Arial" charset="0"/>
              </a:rPr>
              <a:t>confidence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7" name="Rectangle 173"/>
          <p:cNvSpPr>
            <a:spLocks noChangeArrowheads="1"/>
          </p:cNvSpPr>
          <p:nvPr/>
        </p:nvSpPr>
        <p:spPr bwMode="auto">
          <a:xfrm>
            <a:off x="11506200" y="27203400"/>
            <a:ext cx="9525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>
                <a:solidFill>
                  <a:srgbClr val="CC3300"/>
                </a:solidFill>
                <a:latin typeface="Arial" charset="0"/>
                <a:cs typeface="Arial" charset="0"/>
              </a:rPr>
              <a:t>Step 4: Combining mappings across trace pairs</a:t>
            </a:r>
          </a:p>
        </p:txBody>
      </p:sp>
      <p:sp>
        <p:nvSpPr>
          <p:cNvPr id="78" name="Rectangle 173"/>
          <p:cNvSpPr>
            <a:spLocks noChangeArrowheads="1"/>
          </p:cNvSpPr>
          <p:nvPr/>
        </p:nvSpPr>
        <p:spPr bwMode="auto">
          <a:xfrm>
            <a:off x="685800" y="21412200"/>
            <a:ext cx="99060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>
                <a:solidFill>
                  <a:srgbClr val="CC3300"/>
                </a:solidFill>
                <a:latin typeface="Arial" charset="0"/>
                <a:cs typeface="Arial" charset="0"/>
              </a:rPr>
              <a:t>Porting Applications Across Platforms</a:t>
            </a:r>
          </a:p>
        </p:txBody>
      </p:sp>
      <p:sp>
        <p:nvSpPr>
          <p:cNvPr id="79" name="Rectangle 192"/>
          <p:cNvSpPr>
            <a:spLocks noChangeArrowheads="1"/>
          </p:cNvSpPr>
          <p:nvPr/>
        </p:nvSpPr>
        <p:spPr bwMode="auto">
          <a:xfrm>
            <a:off x="685800" y="22250400"/>
            <a:ext cx="100584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Plethora of types of computing devices: smartphone, tablet, laptop, desktop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Different smartphone platforms: iPhone, Android, Blackberry, </a:t>
            </a:r>
            <a:r>
              <a:rPr lang="en-US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JavaME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Porting applications across platforms is painful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A key problem in porting is finding correspondence between </a:t>
            </a:r>
            <a:r>
              <a:rPr lang="en-US" sz="3600" i="1" dirty="0">
                <a:solidFill>
                  <a:srgbClr val="000000"/>
                </a:solidFill>
                <a:latin typeface="Arial" charset="0"/>
                <a:cs typeface="Arial" charset="0"/>
              </a:rPr>
              <a:t>cross-platform APIs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0" name="Rectangle 173"/>
          <p:cNvSpPr>
            <a:spLocks noChangeArrowheads="1"/>
          </p:cNvSpPr>
          <p:nvPr/>
        </p:nvSpPr>
        <p:spPr bwMode="auto">
          <a:xfrm>
            <a:off x="685800" y="26441400"/>
            <a:ext cx="89154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>
                <a:solidFill>
                  <a:srgbClr val="CC3300"/>
                </a:solidFill>
                <a:latin typeface="Arial" charset="0"/>
                <a:cs typeface="Arial" charset="0"/>
              </a:rPr>
              <a:t>API Mapping Problem</a:t>
            </a:r>
          </a:p>
        </p:txBody>
      </p:sp>
      <p:sp>
        <p:nvSpPr>
          <p:cNvPr id="81" name="Rectangle 192"/>
          <p:cNvSpPr>
            <a:spLocks noChangeArrowheads="1"/>
          </p:cNvSpPr>
          <p:nvPr/>
        </p:nvSpPr>
        <p:spPr bwMode="auto">
          <a:xfrm>
            <a:off x="609600" y="27203400"/>
            <a:ext cx="10058400" cy="397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Given: Source API and t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arget 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API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To find: Functionally equivalent method(s) in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target 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API for each method in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source API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Types of mappings: 1-1, 1-many, many-1, many-many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Multiple correct mappings exist for one source API method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2" name="Text Box 169"/>
          <p:cNvSpPr txBox="1">
            <a:spLocks noChangeArrowheads="1"/>
          </p:cNvSpPr>
          <p:nvPr/>
        </p:nvSpPr>
        <p:spPr bwMode="auto">
          <a:xfrm>
            <a:off x="22326600" y="4495800"/>
            <a:ext cx="9875838" cy="83343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ts val="3000"/>
              </a:spcBef>
            </a:pPr>
            <a:r>
              <a:rPr lang="en-US" sz="4800" b="1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Implementation &amp; Results</a:t>
            </a:r>
            <a:endParaRPr lang="en-US" sz="4800" b="1" dirty="0">
              <a:solidFill>
                <a:srgbClr val="FFFF66"/>
              </a:solidFill>
              <a:latin typeface="Arial" charset="0"/>
              <a:cs typeface="Arial" charset="0"/>
            </a:endParaRPr>
          </a:p>
        </p:txBody>
      </p:sp>
      <p:sp>
        <p:nvSpPr>
          <p:cNvPr id="83" name="Rectangle 192"/>
          <p:cNvSpPr>
            <a:spLocks noChangeArrowheads="1"/>
          </p:cNvSpPr>
          <p:nvPr/>
        </p:nvSpPr>
        <p:spPr bwMode="auto">
          <a:xfrm>
            <a:off x="22402800" y="5638800"/>
            <a:ext cx="9677400" cy="286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Identified mappings between </a:t>
            </a:r>
            <a:r>
              <a:rPr lang="en-US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JavaME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graphics API and Android graphics API 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True 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mappings found within the list of top 10 for 71% of </a:t>
            </a:r>
            <a:r>
              <a:rPr lang="en-US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JavaME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methods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Distributions of mappings:</a:t>
            </a:r>
          </a:p>
        </p:txBody>
      </p:sp>
      <p:pic>
        <p:nvPicPr>
          <p:cNvPr id="84" name="Picture 3" descr="javame_method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800" y="8763000"/>
            <a:ext cx="5083175" cy="43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4" descr="all-mapping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600" y="8763000"/>
            <a:ext cx="4343400" cy="439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 Box 169"/>
          <p:cNvSpPr txBox="1">
            <a:spLocks noChangeArrowheads="1"/>
          </p:cNvSpPr>
          <p:nvPr/>
        </p:nvSpPr>
        <p:spPr bwMode="auto">
          <a:xfrm>
            <a:off x="685800" y="19583400"/>
            <a:ext cx="9875838" cy="1571842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ts val="3000"/>
              </a:spcBef>
            </a:pPr>
            <a:r>
              <a:rPr lang="en-US" sz="4800" b="1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Problem 1: </a:t>
            </a:r>
            <a:r>
              <a:rPr lang="en-US" sz="4800" b="1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Inferring Likely Mappings Between APIs</a:t>
            </a:r>
            <a:endParaRPr lang="en-US" sz="4800" b="1" dirty="0">
              <a:solidFill>
                <a:srgbClr val="FFFF66"/>
              </a:solidFill>
              <a:latin typeface="Arial" charset="0"/>
              <a:cs typeface="Arial" charset="0"/>
            </a:endParaRPr>
          </a:p>
        </p:txBody>
      </p:sp>
      <p:sp>
        <p:nvSpPr>
          <p:cNvPr id="90" name="Rectangle 192"/>
          <p:cNvSpPr>
            <a:spLocks noChangeArrowheads="1"/>
          </p:cNvSpPr>
          <p:nvPr/>
        </p:nvSpPr>
        <p:spPr bwMode="auto">
          <a:xfrm>
            <a:off x="762000" y="6324600"/>
            <a:ext cx="9677400" cy="1283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Multitude of systems employing cyber 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p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hysical devices: health monitors, household appliances, automobiles, consumer electronics</a:t>
            </a:r>
          </a:p>
          <a:p>
            <a:pP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1: Assisting cross-platform app development by inferring API mappings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Devices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differ in</a:t>
            </a:r>
          </a:p>
          <a:p>
            <a:pPr lvl="1"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Operating platforms</a:t>
            </a:r>
          </a:p>
          <a:p>
            <a:pPr lvl="1"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Manufacturers</a:t>
            </a:r>
          </a:p>
          <a:p>
            <a:pPr lvl="1"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Physical specifications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Apps are being developed for each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platform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Cumbersome to write a new app for each  platform</a:t>
            </a:r>
            <a:endParaRPr lang="en-US" sz="3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One solution is porting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apps developed for one platform to another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platform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2: Detecting duplicate apps on a single platform</a:t>
            </a:r>
            <a:endParaRPr lang="en-US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Third-party apps being developed for cyber physical systems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Exponential rise in number of apps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available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Need </a:t>
            </a: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mechanisms to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identify authentic apps from counterfeit ones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5" name="Rectangle 192"/>
          <p:cNvSpPr>
            <a:spLocks noChangeArrowheads="1"/>
          </p:cNvSpPr>
          <p:nvPr/>
        </p:nvSpPr>
        <p:spPr bwMode="auto">
          <a:xfrm>
            <a:off x="22479000" y="15925800"/>
            <a:ext cx="9677400" cy="397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Counterfeit apps created by copying source code of original apps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Previous approaches use static analysis to detect duplicat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 apps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Sophisticated techniques such as program obfuscation can easily evade detection by static analysis</a:t>
            </a:r>
            <a:endParaRPr lang="en-US" sz="3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22098000" y="13716000"/>
            <a:ext cx="10591800" cy="6400800"/>
          </a:xfrm>
          <a:prstGeom prst="rect">
            <a:avLst/>
          </a:prstGeom>
          <a:noFill/>
          <a:ln w="7632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169"/>
          <p:cNvSpPr txBox="1">
            <a:spLocks noChangeArrowheads="1"/>
          </p:cNvSpPr>
          <p:nvPr/>
        </p:nvSpPr>
        <p:spPr bwMode="auto">
          <a:xfrm>
            <a:off x="22479000" y="14020800"/>
            <a:ext cx="9875838" cy="1571842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ts val="3000"/>
              </a:spcBef>
            </a:pPr>
            <a:r>
              <a:rPr lang="en-US" sz="4800" b="1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Problem 2: Detecting Plagiarized Apps</a:t>
            </a:r>
            <a:endParaRPr lang="en-US" sz="4800" b="1" dirty="0">
              <a:solidFill>
                <a:srgbClr val="FFFF66"/>
              </a:solidFill>
              <a:latin typeface="Arial" charset="0"/>
              <a:cs typeface="Arial" charset="0"/>
            </a:endParaRPr>
          </a:p>
        </p:txBody>
      </p:sp>
      <p:sp>
        <p:nvSpPr>
          <p:cNvPr id="50" name="Rectangle 192"/>
          <p:cNvSpPr>
            <a:spLocks noChangeArrowheads="1"/>
          </p:cNvSpPr>
          <p:nvPr/>
        </p:nvSpPr>
        <p:spPr bwMode="auto">
          <a:xfrm>
            <a:off x="22250400" y="27127200"/>
            <a:ext cx="4572000" cy="341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Graph showing    similarity values between pairs of apps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Diagonal shows similar apps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sz="3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22098000" y="20421600"/>
            <a:ext cx="10591800" cy="10820400"/>
          </a:xfrm>
          <a:prstGeom prst="rect">
            <a:avLst/>
          </a:prstGeom>
          <a:noFill/>
          <a:ln w="7632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169"/>
          <p:cNvSpPr txBox="1">
            <a:spLocks noChangeArrowheads="1"/>
          </p:cNvSpPr>
          <p:nvPr/>
        </p:nvSpPr>
        <p:spPr bwMode="auto">
          <a:xfrm>
            <a:off x="22402800" y="20421600"/>
            <a:ext cx="9875838" cy="83317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ts val="3000"/>
              </a:spcBef>
            </a:pPr>
            <a:r>
              <a:rPr lang="en-US" sz="4800" b="1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Our Solution: Dynamic Approach</a:t>
            </a:r>
            <a:endParaRPr lang="en-US" sz="4800" b="1" dirty="0">
              <a:solidFill>
                <a:srgbClr val="FFFF66"/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Line 2"/>
          <p:cNvSpPr>
            <a:spLocks noChangeShapeType="1"/>
          </p:cNvSpPr>
          <p:nvPr/>
        </p:nvSpPr>
        <p:spPr bwMode="auto">
          <a:xfrm>
            <a:off x="10820400" y="4114800"/>
            <a:ext cx="0" cy="27660600"/>
          </a:xfrm>
          <a:prstGeom prst="line">
            <a:avLst/>
          </a:prstGeom>
          <a:noFill/>
          <a:ln w="15228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92"/>
          <p:cNvSpPr>
            <a:spLocks noChangeArrowheads="1"/>
          </p:cNvSpPr>
          <p:nvPr/>
        </p:nvSpPr>
        <p:spPr bwMode="auto">
          <a:xfrm>
            <a:off x="22555200" y="21564600"/>
            <a:ext cx="9677400" cy="508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Plagiarized apps produced by program transformation will </a:t>
            </a:r>
            <a:r>
              <a:rPr lang="en-US" sz="3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behave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identically as the original app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Observe the run-time behavior of apps to create unique birthmark of each app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Use sequences of API methods invoked to compute birthmark</a:t>
            </a:r>
          </a:p>
          <a:p>
            <a:pPr>
              <a:buSzPct val="45000"/>
              <a:buFont typeface="Wingdings" charset="0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Compare apps in pairs by comparing their birthmarks</a:t>
            </a:r>
          </a:p>
        </p:txBody>
      </p:sp>
      <p:pic>
        <p:nvPicPr>
          <p:cNvPr id="2" name="Picture 1" descr="k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5200" y="26670000"/>
            <a:ext cx="60198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8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597</Words>
  <Application>Microsoft Macintosh PowerPoint</Application>
  <PresentationFormat>Custom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>HP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vg</dc:creator>
  <cp:keywords/>
  <dc:description/>
  <cp:lastModifiedBy>Amruta Gokhale</cp:lastModifiedBy>
  <cp:revision>36</cp:revision>
  <dcterms:created xsi:type="dcterms:W3CDTF">2011-07-21T22:15:14Z</dcterms:created>
  <dcterms:modified xsi:type="dcterms:W3CDTF">2013-09-26T19:08:58Z</dcterms:modified>
  <cp:category/>
</cp:coreProperties>
</file>