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6576000" cy="27432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222"/>
    <a:srgbClr val="CCECFF"/>
    <a:srgbClr val="996600"/>
    <a:srgbClr val="CC9900"/>
    <a:srgbClr val="336699"/>
    <a:srgbClr val="003366"/>
    <a:srgbClr val="B2B2B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5" autoAdjust="0"/>
    <p:restoredTop sz="94273" autoAdjust="0"/>
  </p:normalViewPr>
  <p:slideViewPr>
    <p:cSldViewPr snapToGrid="0">
      <p:cViewPr>
        <p:scale>
          <a:sx n="10" d="100"/>
          <a:sy n="10" d="100"/>
        </p:scale>
        <p:origin x="2700" y="1758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7758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t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97" y="4"/>
            <a:ext cx="3037757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t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787"/>
            <a:ext cx="3037758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b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97" y="8829787"/>
            <a:ext cx="3037757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b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E9D51C-3CF4-4C25-AB1E-8A1ECE8D8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4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7758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t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97" y="4"/>
            <a:ext cx="3037757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t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959" y="4415711"/>
            <a:ext cx="5608485" cy="41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787"/>
            <a:ext cx="3037758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b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97" y="8829787"/>
            <a:ext cx="3037757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612" tIns="11807" rIns="23612" bIns="11807" numCol="1" anchor="b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D06A0F-2FF4-4326-A0CA-75E9D9DF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1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191851" indent="-73788" eaLnBrk="0" hangingPunct="0"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295156" indent="-59030" eaLnBrk="0" hangingPunct="0"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413216" indent="-59030" eaLnBrk="0" hangingPunct="0"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531280" indent="-59030" eaLnBrk="0" hangingPunct="0"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649342" indent="-5903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767403" indent="-5903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885466" indent="-5903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003527" indent="-5903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E9A5D16-A392-432C-8A1E-2351D74D29B7}" type="slidenum">
              <a:rPr lang="en-US" sz="300" b="0">
                <a:solidFill>
                  <a:schemeClr val="tx1"/>
                </a:solidFill>
              </a:rPr>
              <a:pPr eaLnBrk="1" hangingPunct="1"/>
              <a:t>1</a:t>
            </a:fld>
            <a:endParaRPr lang="en-US" sz="3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7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F84E100-B1B8-4A59-A449-CC9D24F89C4D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F6701E9-A1C6-4754-8426-7E4CAB984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B6FC6C3-8D3E-450C-9D34-C7B408346556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8DA5DFF-E578-4A73-801B-B500B4C3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4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4"/>
            <a:ext cx="240792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77D2C54-E7E1-4DDF-BB17-FC2B54B47E81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9F02344-D0EE-4EA2-9440-8D5F104F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3F20132-3392-443B-8C34-2A8707AD87F6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CDA72C0-1C9B-4EDF-AF0F-EF159077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5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D791399-1F8A-40D4-A695-20C9C836B451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0EC898D-45F9-4D8F-8B5D-C8BC2C623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F885BA7-2544-4295-9FDD-3D47115B59FC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101EFD1-EFEF-445C-A1A5-C243A452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DFE124B-B169-49A3-A514-45CA2042D2F8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BD76909-2235-4563-962A-16FD479F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D678615-5D48-473D-8BA8-B783ED188901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E93A1E0-0CA5-4E2C-A526-C4A6868E6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7741B0E-DFEA-4C63-B66E-AF3FFE6F71A9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FD17457-FBE3-4D98-B860-BE2AFACC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02E2AFC-61BA-4315-9837-0A6302CAAA4E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AD7DA89-ED96-442D-8D00-268710520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 rtlCol="0">
            <a:normAutofit/>
          </a:bodyPr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7040265-E5A3-4757-9CA9-1E10EA7D1214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D525F4D-22A8-49B4-9617-B9362E899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1098550"/>
            <a:ext cx="3291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6400800"/>
            <a:ext cx="32918400" cy="181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0"/>
            <a:ext cx="8534400" cy="1460500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>
              <a:defRPr sz="4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739EEB-86BA-49E3-B45E-BCB1B0B5718B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0"/>
            <a:ext cx="11582400" cy="1460500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ctr">
              <a:defRPr sz="4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0"/>
            <a:ext cx="8534400" cy="1460500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r">
              <a:defRPr sz="4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3232091-08EC-436F-83DC-C0C4B4F4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3657600" rtl="0" eaLnBrk="0" fontAlgn="base" hangingPunct="0">
        <a:spcBef>
          <a:spcPct val="0"/>
        </a:spcBef>
        <a:spcAft>
          <a:spcPct val="0"/>
        </a:spcAft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2pPr>
      <a:lvl3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3pPr>
      <a:lvl4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4pPr>
      <a:lvl5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9pPr>
    </p:titleStyle>
    <p:bodyStyle>
      <a:lvl1pPr marL="1371600" indent="-13716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emf"/><Relationship Id="rId21" Type="http://schemas.openxmlformats.org/officeDocument/2006/relationships/image" Target="../media/image19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192"/>
          <p:cNvSpPr txBox="1">
            <a:spLocks noChangeArrowheads="1"/>
          </p:cNvSpPr>
          <p:nvPr/>
        </p:nvSpPr>
        <p:spPr bwMode="auto">
          <a:xfrm>
            <a:off x="9089749" y="4377842"/>
            <a:ext cx="26708895" cy="751200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0" tIns="182880"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Cyber-physical design space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en-US" sz="2400" b="0" dirty="0">
              <a:solidFill>
                <a:schemeClr val="tx1"/>
              </a:solidFill>
              <a:latin typeface="Arial Black" charset="0"/>
            </a:endParaRPr>
          </a:p>
          <a:p>
            <a:pPr eaLnBrk="1" hangingPunct="1"/>
            <a:endParaRPr lang="en-US" sz="2000" dirty="0"/>
          </a:p>
          <a:p>
            <a:pPr eaLnBrk="1" hangingPunct="1">
              <a:spcAft>
                <a:spcPct val="50000"/>
              </a:spcAft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1475" y="25653630"/>
            <a:ext cx="35527480" cy="14756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cap="all" dirty="0">
              <a:ln w="0"/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775" y="2799530"/>
            <a:ext cx="35398269" cy="105915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3085822" y="2930819"/>
            <a:ext cx="293842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Project: Design Science for Cyber Physical Systems (</a:t>
            </a:r>
            <a:r>
              <a:rPr lang="en-US" dirty="0" err="1" smtClean="0">
                <a:solidFill>
                  <a:schemeClr val="bg1"/>
                </a:solidFill>
              </a:rPr>
              <a:t>DesignSciCPS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13078" y="10678"/>
            <a:ext cx="2443834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spc="-100" dirty="0" smtClean="0">
                <a:solidFill>
                  <a:srgbClr val="00336C"/>
                </a:solidFill>
                <a:latin typeface="Arial"/>
                <a:ea typeface="+mj-ea"/>
                <a:cs typeface="Times New Roman" pitchFamily="18" charset="0"/>
              </a:rPr>
              <a:t>EXPLORATION OF THE </a:t>
            </a:r>
            <a:br>
              <a:rPr lang="en-US" sz="8800" spc="-100" dirty="0" smtClean="0">
                <a:solidFill>
                  <a:srgbClr val="00336C"/>
                </a:solidFill>
                <a:latin typeface="Arial"/>
                <a:ea typeface="+mj-ea"/>
                <a:cs typeface="Times New Roman" pitchFamily="18" charset="0"/>
              </a:rPr>
            </a:br>
            <a:r>
              <a:rPr lang="en-US" sz="8800" spc="-100" dirty="0" smtClean="0">
                <a:solidFill>
                  <a:srgbClr val="00336C"/>
                </a:solidFill>
                <a:latin typeface="Arial"/>
                <a:ea typeface="+mj-ea"/>
                <a:cs typeface="Times New Roman" pitchFamily="18" charset="0"/>
              </a:rPr>
              <a:t>CYBER-PHYISCAL DESIGN SPACE</a:t>
            </a:r>
            <a:endParaRPr lang="en-US" sz="8800" spc="-100" dirty="0">
              <a:solidFill>
                <a:srgbClr val="00336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13320" name="Picture 3" descr="uci_seal_2col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84523"/>
            <a:ext cx="2692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192"/>
          <p:cNvSpPr txBox="1">
            <a:spLocks noChangeArrowheads="1"/>
          </p:cNvSpPr>
          <p:nvPr/>
        </p:nvSpPr>
        <p:spPr bwMode="auto">
          <a:xfrm>
            <a:off x="485775" y="18968251"/>
            <a:ext cx="35319280" cy="622252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0" tIns="182880"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Use Case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9" name="Picture 32" descr="C:\Users\vsony\Desktop\nsf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038" y="25736550"/>
            <a:ext cx="13255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198"/>
          <p:cNvSpPr>
            <a:spLocks noChangeArrowheads="1"/>
          </p:cNvSpPr>
          <p:nvPr/>
        </p:nvSpPr>
        <p:spPr bwMode="auto">
          <a:xfrm>
            <a:off x="891323" y="4802941"/>
            <a:ext cx="7792878" cy="13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Development of a Design methodology for Cyber-Physical Systems (CPS)</a:t>
            </a:r>
          </a:p>
          <a:p>
            <a:pPr algn="just" defTabSz="3765550">
              <a:spcBef>
                <a:spcPts val="1200"/>
              </a:spcBef>
            </a:pPr>
            <a:r>
              <a:rPr lang="en-US" sz="3200" b="0" dirty="0" smtClean="0"/>
              <a:t> = a sequence </a:t>
            </a:r>
            <a:r>
              <a:rPr lang="en-US" sz="3200" b="0" dirty="0"/>
              <a:t>of necessary and sufficient models, design decisions, and tools that systematically lead from a specification to the design of the final product</a:t>
            </a:r>
            <a:r>
              <a:rPr lang="en-US" sz="3200" b="0" dirty="0" smtClean="0"/>
              <a:t>.</a:t>
            </a:r>
          </a:p>
          <a:p>
            <a:pPr algn="just" defTabSz="3765550">
              <a:spcBef>
                <a:spcPts val="1200"/>
              </a:spcBef>
            </a:pPr>
            <a:endParaRPr lang="en-US" sz="3200" b="0" dirty="0"/>
          </a:p>
          <a:p>
            <a:pPr defTabSz="376555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Identification of superior Cyber-physical system designs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Automatic exploration, taking into account domain-specific knowledge</a:t>
            </a:r>
          </a:p>
          <a:p>
            <a:pPr algn="just" defTabSz="3765550">
              <a:spcBef>
                <a:spcPts val="1200"/>
              </a:spcBef>
            </a:pPr>
            <a:endParaRPr lang="en-US" sz="3200" b="0" dirty="0" smtClean="0"/>
          </a:p>
          <a:p>
            <a:pPr defTabSz="376555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Topics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Modeling of Physical System and Control 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Modeling of the Cyber System (Scheduling, </a:t>
            </a:r>
            <a:r>
              <a:rPr lang="en-US" sz="3200" b="0" dirty="0" err="1" smtClean="0"/>
              <a:t>Composability</a:t>
            </a:r>
            <a:r>
              <a:rPr lang="en-US" sz="3200" b="0" dirty="0" smtClean="0"/>
              <a:t>)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Modeling and coping with uncertainties (faults, model s)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Exploration strategies (Satisfiability, Tool support)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0" dirty="0" smtClean="0"/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algn="just" defTabSz="3765550">
              <a:spcBef>
                <a:spcPts val="1200"/>
              </a:spcBef>
            </a:pPr>
            <a:endParaRPr lang="en-US" sz="3200" b="0" dirty="0"/>
          </a:p>
          <a:p>
            <a:pPr algn="just" defTabSz="3765550"/>
            <a:endParaRPr lang="en-US" sz="4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3" name="Rectangle 198"/>
          <p:cNvSpPr>
            <a:spLocks noChangeArrowheads="1"/>
          </p:cNvSpPr>
          <p:nvPr/>
        </p:nvSpPr>
        <p:spPr bwMode="auto">
          <a:xfrm>
            <a:off x="419100" y="25739338"/>
            <a:ext cx="15773400" cy="13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>
              <a:spcBef>
                <a:spcPts val="1200"/>
              </a:spcBef>
            </a:pPr>
            <a:r>
              <a:rPr lang="en-US" sz="4000" i="1" dirty="0">
                <a:solidFill>
                  <a:schemeClr val="bg1"/>
                </a:solidFill>
              </a:rPr>
              <a:t> Project </a:t>
            </a:r>
            <a:r>
              <a:rPr lang="en-US" sz="4000" i="1" dirty="0" smtClean="0">
                <a:solidFill>
                  <a:schemeClr val="bg1"/>
                </a:solidFill>
              </a:rPr>
              <a:t>Contact: </a:t>
            </a:r>
            <a:r>
              <a:rPr lang="en-US" sz="4000" b="0" dirty="0">
                <a:solidFill>
                  <a:schemeClr val="bg1"/>
                </a:solidFill>
              </a:rPr>
              <a:t>Steffen Peter (</a:t>
            </a:r>
            <a:r>
              <a:rPr lang="en-US" sz="4000" b="0" dirty="0" smtClean="0">
                <a:solidFill>
                  <a:schemeClr val="bg1"/>
                </a:solidFill>
              </a:rPr>
              <a:t>st.peter@uci.edu)</a:t>
            </a:r>
            <a:br>
              <a:rPr lang="en-US" sz="4000" b="0" dirty="0" smtClean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</a:rPr>
              <a:t>Principle Investigator: </a:t>
            </a:r>
            <a:r>
              <a:rPr lang="en-US" sz="4000" b="0" dirty="0">
                <a:solidFill>
                  <a:schemeClr val="bg1"/>
                </a:solidFill>
              </a:rPr>
              <a:t>Tony Givargis (</a:t>
            </a:r>
            <a:r>
              <a:rPr lang="en-US" sz="4000" b="0" dirty="0" smtClean="0">
                <a:solidFill>
                  <a:schemeClr val="bg1"/>
                </a:solidFill>
              </a:rPr>
              <a:t>givargis@uci.edu)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3344" name="Rectangle 198"/>
          <p:cNvSpPr>
            <a:spLocks noChangeArrowheads="1"/>
          </p:cNvSpPr>
          <p:nvPr/>
        </p:nvSpPr>
        <p:spPr bwMode="auto">
          <a:xfrm>
            <a:off x="23539450" y="13960475"/>
            <a:ext cx="97599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endParaRPr lang="en-US" sz="54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775" y="4411513"/>
            <a:ext cx="8386325" cy="1437439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43" name="Rectangle 198"/>
          <p:cNvSpPr>
            <a:spLocks noChangeArrowheads="1"/>
          </p:cNvSpPr>
          <p:nvPr/>
        </p:nvSpPr>
        <p:spPr bwMode="auto">
          <a:xfrm>
            <a:off x="15221461" y="25921685"/>
            <a:ext cx="8104751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3765550">
              <a:spcBef>
                <a:spcPts val="1200"/>
              </a:spcBef>
            </a:pPr>
            <a:r>
              <a:rPr lang="en-US" sz="4000" i="1" dirty="0" smtClean="0">
                <a:solidFill>
                  <a:schemeClr val="bg1"/>
                </a:solidFill>
              </a:rPr>
              <a:t>Web: </a:t>
            </a:r>
            <a:r>
              <a:rPr lang="en-US" sz="4800" dirty="0" smtClean="0">
                <a:solidFill>
                  <a:schemeClr val="bg1"/>
                </a:solidFill>
              </a:rPr>
              <a:t>cps.ics.uci.edu</a:t>
            </a:r>
            <a:r>
              <a:rPr lang="en-US" sz="4000" b="0" dirty="0" smtClean="0">
                <a:solidFill>
                  <a:schemeClr val="bg1"/>
                </a:solidFill>
              </a:rPr>
              <a:t>     	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46" name="Rectangle 198"/>
          <p:cNvSpPr>
            <a:spLocks noChangeArrowheads="1"/>
          </p:cNvSpPr>
          <p:nvPr/>
        </p:nvSpPr>
        <p:spPr bwMode="auto">
          <a:xfrm>
            <a:off x="21945600" y="25751881"/>
            <a:ext cx="12070245" cy="13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3765550">
              <a:spcBef>
                <a:spcPts val="1200"/>
              </a:spcBef>
            </a:pPr>
            <a:r>
              <a:rPr lang="en-US" sz="4000" i="1" dirty="0" smtClean="0">
                <a:solidFill>
                  <a:schemeClr val="bg1"/>
                </a:solidFill>
              </a:rPr>
              <a:t>Supported by</a:t>
            </a:r>
            <a:r>
              <a:rPr lang="en-US" sz="4000" i="1" dirty="0" smtClean="0">
                <a:solidFill>
                  <a:schemeClr val="bg1"/>
                </a:solidFill>
              </a:rPr>
              <a:t> the </a:t>
            </a:r>
            <a:r>
              <a:rPr lang="en-US" sz="4000" i="1" dirty="0">
                <a:solidFill>
                  <a:schemeClr val="bg1"/>
                </a:solidFill>
              </a:rPr>
              <a:t>National Science </a:t>
            </a:r>
            <a:r>
              <a:rPr lang="en-US" sz="4000" i="1" dirty="0">
                <a:solidFill>
                  <a:schemeClr val="bg1"/>
                </a:solidFill>
              </a:rPr>
              <a:t>Foundation</a:t>
            </a:r>
            <a:br>
              <a:rPr lang="en-US" sz="4000" i="1" dirty="0">
                <a:solidFill>
                  <a:schemeClr val="bg1"/>
                </a:solidFill>
              </a:rPr>
            </a:br>
            <a:r>
              <a:rPr lang="en-US" sz="4000" i="1" dirty="0" smtClean="0">
                <a:solidFill>
                  <a:schemeClr val="bg1"/>
                </a:solidFill>
              </a:rPr>
              <a:t>under NSF Grant </a:t>
            </a:r>
            <a:r>
              <a:rPr lang="en-US" sz="4000" i="1" dirty="0">
                <a:solidFill>
                  <a:schemeClr val="bg1"/>
                </a:solidFill>
              </a:rPr>
              <a:t>1136146</a:t>
            </a:r>
          </a:p>
          <a:p>
            <a:pPr defTabSz="3765550"/>
            <a:r>
              <a:rPr lang="en-US" sz="5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326" y="5622194"/>
            <a:ext cx="4696473" cy="4639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9252" y="4621197"/>
            <a:ext cx="3557371" cy="57756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2161" y="7359948"/>
            <a:ext cx="4289207" cy="2933921"/>
          </a:xfrm>
          <a:prstGeom prst="rect">
            <a:avLst/>
          </a:prstGeom>
        </p:spPr>
      </p:pic>
      <p:sp>
        <p:nvSpPr>
          <p:cNvPr id="52" name="Text Box 192"/>
          <p:cNvSpPr txBox="1">
            <a:spLocks noChangeArrowheads="1"/>
          </p:cNvSpPr>
          <p:nvPr/>
        </p:nvSpPr>
        <p:spPr bwMode="auto">
          <a:xfrm>
            <a:off x="9089749" y="12111115"/>
            <a:ext cx="26715306" cy="667478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0" tIns="182880"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98"/>
          <p:cNvSpPr>
            <a:spLocks noChangeArrowheads="1"/>
          </p:cNvSpPr>
          <p:nvPr/>
        </p:nvSpPr>
        <p:spPr bwMode="auto">
          <a:xfrm>
            <a:off x="9168943" y="13136121"/>
            <a:ext cx="8923106" cy="569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Holistic CPS design space exploration instead of sequential separation of concerns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Apply parametric models of physical, cyber, and control, designed by domain experts</a:t>
            </a:r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Update control algorithm in context of cyber and physical systems (control-space-pruning)</a:t>
            </a:r>
            <a:endParaRPr lang="en-US" sz="3200" b="0" dirty="0"/>
          </a:p>
          <a:p>
            <a:pPr marL="571500" indent="-571500" algn="just" defTabSz="3765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Automatic co-simulation and evaluation to assess properties and obtain superior design points to be implemented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8222" y="5550617"/>
            <a:ext cx="3346530" cy="2408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9115" y="8117562"/>
            <a:ext cx="3240749" cy="2143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97791" y="19035372"/>
            <a:ext cx="4663809" cy="542533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72686" y="377083"/>
            <a:ext cx="92487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65550">
              <a:spcBef>
                <a:spcPts val="1200"/>
              </a:spcBef>
            </a:pPr>
            <a:r>
              <a:rPr lang="en-US" sz="4400" b="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Center for Embedded and</a:t>
            </a:r>
            <a:br>
              <a:rPr lang="en-US" sz="4400" b="0" dirty="0" smtClean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US" sz="4400" b="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Cyber-physical Systems</a:t>
            </a:r>
            <a:br>
              <a:rPr lang="en-US" sz="4400" b="0" dirty="0" smtClean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US" sz="4400" b="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University of California, Irvine</a:t>
            </a:r>
            <a:endParaRPr lang="en-US" sz="4400" b="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85" name="Rectangle 198"/>
          <p:cNvSpPr>
            <a:spLocks noChangeArrowheads="1"/>
          </p:cNvSpPr>
          <p:nvPr/>
        </p:nvSpPr>
        <p:spPr bwMode="auto">
          <a:xfrm>
            <a:off x="18540511" y="4411514"/>
            <a:ext cx="8801477" cy="71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 defTabSz="3765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Quality of a CPS design depends on a</a:t>
            </a:r>
            <a:r>
              <a:rPr lang="en-US" sz="3200" b="0" dirty="0">
                <a:sym typeface="Wingdings" panose="05000000000000000000" pitchFamily="2" charset="2"/>
              </a:rPr>
              <a:t> </a:t>
            </a:r>
            <a:r>
              <a:rPr lang="en-US" sz="3200" b="0" dirty="0" smtClean="0">
                <a:sym typeface="Wingdings" panose="05000000000000000000" pitchFamily="2" charset="2"/>
              </a:rPr>
              <a:t>complex</a:t>
            </a:r>
            <a:r>
              <a:rPr lang="en-US" sz="3200" b="0" dirty="0">
                <a:sym typeface="Wingdings" panose="05000000000000000000" pitchFamily="2" charset="2"/>
              </a:rPr>
              <a:t>, </a:t>
            </a:r>
            <a:r>
              <a:rPr lang="en-US" sz="3200" b="0" dirty="0" smtClean="0">
                <a:sym typeface="Wingdings" panose="05000000000000000000" pitchFamily="2" charset="2"/>
              </a:rPr>
              <a:t>multi-dimensional, </a:t>
            </a:r>
            <a:br>
              <a:rPr lang="en-US" sz="3200" b="0" dirty="0" smtClean="0">
                <a:sym typeface="Wingdings" panose="05000000000000000000" pitchFamily="2" charset="2"/>
              </a:rPr>
            </a:br>
            <a:r>
              <a:rPr lang="en-US" sz="3200" b="0" dirty="0" smtClean="0">
                <a:sym typeface="Wingdings" panose="05000000000000000000" pitchFamily="2" charset="2"/>
              </a:rPr>
              <a:t>multi-disciplinary </a:t>
            </a:r>
            <a:r>
              <a:rPr lang="en-US" sz="3200" b="0" dirty="0">
                <a:sym typeface="Wingdings" panose="05000000000000000000" pitchFamily="2" charset="2"/>
              </a:rPr>
              <a:t>design space</a:t>
            </a:r>
            <a:endParaRPr lang="en-US" sz="3200" b="0" dirty="0"/>
          </a:p>
          <a:p>
            <a:pPr marL="1028700" lvl="1" indent="-571500" defTabSz="3765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/>
              <a:t>Physical design space (e.g. size, strength, pressure, voltage), </a:t>
            </a:r>
          </a:p>
          <a:p>
            <a:pPr marL="1028700" lvl="1" indent="-571500" defTabSz="3765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/>
              <a:t>Cyber design space (e.g. frequency, architecture, platform)</a:t>
            </a:r>
          </a:p>
          <a:p>
            <a:pPr defTabSz="3765550">
              <a:spcBef>
                <a:spcPts val="600"/>
              </a:spcBef>
            </a:pPr>
            <a:endParaRPr lang="en-US" sz="3200" b="0" dirty="0" smtClean="0">
              <a:sym typeface="Wingdings" panose="05000000000000000000" pitchFamily="2" charset="2"/>
            </a:endParaRPr>
          </a:p>
          <a:p>
            <a:pPr defTabSz="3765550">
              <a:spcBef>
                <a:spcPts val="600"/>
              </a:spcBef>
            </a:pPr>
            <a:endParaRPr lang="en-US" sz="3200" b="0" dirty="0">
              <a:sym typeface="Wingdings" panose="05000000000000000000" pitchFamily="2" charset="2"/>
            </a:endParaRPr>
          </a:p>
          <a:p>
            <a:pPr defTabSz="3765550">
              <a:spcBef>
                <a:spcPts val="600"/>
              </a:spcBef>
            </a:pPr>
            <a:endParaRPr lang="en-US" sz="3200" b="0" dirty="0" smtClean="0">
              <a:sym typeface="Wingdings" panose="05000000000000000000" pitchFamily="2" charset="2"/>
            </a:endParaRPr>
          </a:p>
          <a:p>
            <a:pPr defTabSz="3765550">
              <a:spcBef>
                <a:spcPts val="600"/>
              </a:spcBef>
            </a:pPr>
            <a:endParaRPr lang="en-US" sz="3200" b="0" dirty="0">
              <a:sym typeface="Wingdings" panose="05000000000000000000" pitchFamily="2" charset="2"/>
            </a:endParaRPr>
          </a:p>
          <a:p>
            <a:pPr defTabSz="3765550">
              <a:spcBef>
                <a:spcPts val="600"/>
              </a:spcBef>
            </a:pPr>
            <a:endParaRPr lang="en-US" sz="3200" b="0" dirty="0" smtClean="0">
              <a:sym typeface="Wingdings" panose="05000000000000000000" pitchFamily="2" charset="2"/>
            </a:endParaRPr>
          </a:p>
          <a:p>
            <a:pPr defTabSz="3765550">
              <a:spcBef>
                <a:spcPts val="600"/>
              </a:spcBef>
            </a:pPr>
            <a:endParaRPr lang="en-US" sz="3200" b="0" dirty="0">
              <a:sym typeface="Wingdings" panose="05000000000000000000" pitchFamily="2" charset="2"/>
            </a:endParaRPr>
          </a:p>
          <a:p>
            <a:pPr defTabSz="3765550">
              <a:spcBef>
                <a:spcPts val="600"/>
              </a:spcBef>
            </a:pPr>
            <a:endParaRPr lang="en-US" sz="3200" b="0" dirty="0" smtClean="0"/>
          </a:p>
        </p:txBody>
      </p:sp>
      <p:sp>
        <p:nvSpPr>
          <p:cNvPr id="87" name="Rectangle 198"/>
          <p:cNvSpPr>
            <a:spLocks noChangeArrowheads="1"/>
          </p:cNvSpPr>
          <p:nvPr/>
        </p:nvSpPr>
        <p:spPr bwMode="auto">
          <a:xfrm>
            <a:off x="9227937" y="10396812"/>
            <a:ext cx="8923105" cy="142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3765550">
              <a:spcBef>
                <a:spcPts val="1200"/>
              </a:spcBef>
            </a:pPr>
            <a:r>
              <a:rPr lang="en-US" sz="2800" b="0" dirty="0" smtClean="0"/>
              <a:t>Rotary Inverted Pendulum: Control Quality (top) and Power consumption (bottom) are determined by length (physical) and sampling rate (cyber)</a:t>
            </a:r>
          </a:p>
        </p:txBody>
      </p:sp>
      <p:sp>
        <p:nvSpPr>
          <p:cNvPr id="88" name="Rectangle 198"/>
          <p:cNvSpPr>
            <a:spLocks noChangeArrowheads="1"/>
          </p:cNvSpPr>
          <p:nvPr/>
        </p:nvSpPr>
        <p:spPr bwMode="auto">
          <a:xfrm>
            <a:off x="26604687" y="10487373"/>
            <a:ext cx="9117718" cy="142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3765550">
              <a:spcBef>
                <a:spcPts val="1200"/>
              </a:spcBef>
            </a:pPr>
            <a:r>
              <a:rPr lang="en-US" sz="2800" b="0" dirty="0" smtClean="0"/>
              <a:t>Falling Ball Example: System error as function of different sensor delays (top), required sensor position for different processing times and dropping heights (bot).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4156" y="20437615"/>
            <a:ext cx="260985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9581" y="20036906"/>
            <a:ext cx="4293289" cy="1862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6" name="Rectangle 198"/>
          <p:cNvSpPr>
            <a:spLocks noChangeArrowheads="1"/>
          </p:cNvSpPr>
          <p:nvPr/>
        </p:nvSpPr>
        <p:spPr bwMode="auto">
          <a:xfrm>
            <a:off x="635846" y="23819009"/>
            <a:ext cx="6977671" cy="142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2800" b="0" dirty="0" smtClean="0"/>
              <a:t>Parametric models of  pendulum, </a:t>
            </a:r>
            <a:br>
              <a:rPr lang="en-US" sz="2800" b="0" dirty="0" smtClean="0"/>
            </a:br>
            <a:r>
              <a:rPr lang="en-US" sz="2800" b="0" dirty="0" smtClean="0"/>
              <a:t>DC motor, LQR control, </a:t>
            </a:r>
            <a:br>
              <a:rPr lang="en-US" sz="2800" b="0" dirty="0" smtClean="0"/>
            </a:br>
            <a:r>
              <a:rPr lang="en-US" sz="2800" b="0" dirty="0" smtClean="0"/>
              <a:t>and cyber system with fixed sampling rate</a:t>
            </a:r>
          </a:p>
        </p:txBody>
      </p:sp>
      <p:sp>
        <p:nvSpPr>
          <p:cNvPr id="97" name="Rectangle 198"/>
          <p:cNvSpPr>
            <a:spLocks noChangeArrowheads="1"/>
          </p:cNvSpPr>
          <p:nvPr/>
        </p:nvSpPr>
        <p:spPr bwMode="auto">
          <a:xfrm>
            <a:off x="8393876" y="23759769"/>
            <a:ext cx="7093509" cy="14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2800" b="0" dirty="0" smtClean="0"/>
              <a:t>Systematic exploration with </a:t>
            </a:r>
            <a:r>
              <a:rPr lang="en-US" sz="2800" b="0" dirty="0" err="1" smtClean="0"/>
              <a:t>OpenModelica</a:t>
            </a:r>
            <a:r>
              <a:rPr lang="en-US" sz="2800" b="0" dirty="0" smtClean="0"/>
              <a:t> precompiled simulations on a 48 core Opteron server takes less than 90 seconds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1678" y="21683806"/>
            <a:ext cx="3496516" cy="2114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9" name="Rectangle 198"/>
          <p:cNvSpPr>
            <a:spLocks noChangeArrowheads="1"/>
          </p:cNvSpPr>
          <p:nvPr/>
        </p:nvSpPr>
        <p:spPr bwMode="auto">
          <a:xfrm>
            <a:off x="23201373" y="23819009"/>
            <a:ext cx="6756014" cy="142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2800" b="0" dirty="0" smtClean="0"/>
              <a:t>Result: Control-to-energy consumption trade-off Pareto curve. Highlighted in blue are superior design points.</a:t>
            </a:r>
          </a:p>
        </p:txBody>
      </p:sp>
      <p:pic>
        <p:nvPicPr>
          <p:cNvPr id="104" name="Picture 32" descr="C:\Users\vsony\Desktop\nsf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429" y="-58531"/>
            <a:ext cx="2722386" cy="2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Content Placeholder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5042" y="18906838"/>
            <a:ext cx="7143526" cy="509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7657498" y="20303077"/>
            <a:ext cx="800100" cy="382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15274024" y="20145520"/>
            <a:ext cx="800100" cy="382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/>
          <p:cNvSpPr/>
          <p:nvPr/>
        </p:nvSpPr>
        <p:spPr>
          <a:xfrm>
            <a:off x="29149578" y="19934850"/>
            <a:ext cx="800100" cy="382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/>
          <p:cNvSpPr/>
          <p:nvPr/>
        </p:nvSpPr>
        <p:spPr>
          <a:xfrm>
            <a:off x="23231276" y="19860062"/>
            <a:ext cx="800100" cy="382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98"/>
          <p:cNvSpPr>
            <a:spLocks noChangeArrowheads="1"/>
          </p:cNvSpPr>
          <p:nvPr/>
        </p:nvSpPr>
        <p:spPr bwMode="auto">
          <a:xfrm>
            <a:off x="16243872" y="24147858"/>
            <a:ext cx="6756014" cy="10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2800" b="0" dirty="0" smtClean="0"/>
              <a:t>Stability region for cyber-physical design space after controller pruning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8922971" y="8041455"/>
            <a:ext cx="7434368" cy="3568570"/>
            <a:chOff x="19470050" y="4148475"/>
            <a:chExt cx="6475443" cy="3568570"/>
          </a:xfrm>
        </p:grpSpPr>
        <p:sp>
          <p:nvSpPr>
            <p:cNvPr id="117" name="TextBox 116"/>
            <p:cNvSpPr txBox="1"/>
            <p:nvPr/>
          </p:nvSpPr>
          <p:spPr>
            <a:xfrm>
              <a:off x="23702186" y="5025460"/>
              <a:ext cx="22433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Complex combined </a:t>
              </a:r>
              <a:br>
                <a:rPr lang="en-US" sz="2000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design space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503891" y="4394519"/>
              <a:ext cx="22765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Performance, </a:t>
              </a:r>
              <a:br>
                <a:rPr lang="en-US" sz="28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Quality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470050" y="4148475"/>
              <a:ext cx="5781675" cy="3568570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6">
            <a:clrChange>
              <a:clrFrom>
                <a:srgbClr val="00FF27"/>
              </a:clrFrom>
              <a:clrTo>
                <a:srgbClr val="00FF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7467" y="84523"/>
            <a:ext cx="3598299" cy="270103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18900" y="4621196"/>
            <a:ext cx="4093440" cy="261679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9827376" y="6009521"/>
            <a:ext cx="13740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delay sensor 1 (s)</a:t>
            </a:r>
            <a:endParaRPr lang="en-US" sz="1100" dirty="0"/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28442166" y="4992100"/>
            <a:ext cx="13740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delay sensor 2 (s)</a:t>
            </a:r>
            <a:endParaRPr lang="en-US" sz="1100" dirty="0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26784543" y="8541255"/>
            <a:ext cx="155523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Processing delay (s)</a:t>
            </a:r>
            <a:endParaRPr lang="en-US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8905661" y="10183659"/>
            <a:ext cx="15311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Dropping height (m)</a:t>
            </a:r>
            <a:endParaRPr lang="en-US" sz="11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61047" y="12397050"/>
            <a:ext cx="17836475" cy="62547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29432" y="19040974"/>
            <a:ext cx="3899896" cy="22746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631669" y="21425004"/>
            <a:ext cx="3877555" cy="2507937"/>
          </a:xfrm>
          <a:prstGeom prst="rect">
            <a:avLst/>
          </a:prstGeom>
        </p:spPr>
      </p:pic>
      <p:sp>
        <p:nvSpPr>
          <p:cNvPr id="70" name="Rectangle 198"/>
          <p:cNvSpPr>
            <a:spLocks noChangeArrowheads="1"/>
          </p:cNvSpPr>
          <p:nvPr/>
        </p:nvSpPr>
        <p:spPr bwMode="auto">
          <a:xfrm>
            <a:off x="30757416" y="24194007"/>
            <a:ext cx="4964989" cy="8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2800" b="0" dirty="0" smtClean="0"/>
              <a:t>Practical validation: small vs. large pendulum design</a:t>
            </a:r>
            <a:endParaRPr lang="en-US" sz="4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30237791" y="23455394"/>
            <a:ext cx="13340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‘Large’ controller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30231865" y="22003373"/>
            <a:ext cx="13083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‘small’ controller</a:t>
            </a:r>
            <a:endParaRPr lang="en-US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1379989" y="21248995"/>
            <a:ext cx="3687891" cy="230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1455454" y="22662894"/>
            <a:ext cx="3687891" cy="230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1455453" y="24127996"/>
            <a:ext cx="3687891" cy="230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1334" y="19535492"/>
            <a:ext cx="4963486" cy="2345281"/>
          </a:xfrm>
          <a:prstGeom prst="rect">
            <a:avLst/>
          </a:prstGeom>
        </p:spPr>
      </p:pic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06793"/>
              </p:ext>
            </p:extLst>
          </p:nvPr>
        </p:nvGraphicFramePr>
        <p:xfrm>
          <a:off x="9133291" y="22007288"/>
          <a:ext cx="571036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683"/>
                <a:gridCol w="987743"/>
                <a:gridCol w="637540"/>
                <a:gridCol w="1668399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dirty="0" smtClean="0"/>
                        <a:t>Run</a:t>
                      </a:r>
                      <a:endParaRPr lang="en-US" sz="2000" b="1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dirty="0" smtClean="0"/>
                        <a:t>Pruned</a:t>
                      </a:r>
                      <a:endParaRPr lang="en-US" sz="2000" b="1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dirty="0" smtClean="0"/>
                        <a:t>Size</a:t>
                      </a:r>
                      <a:endParaRPr lang="en-US" sz="2000" b="1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dirty="0" smtClean="0"/>
                        <a:t>Time</a:t>
                      </a:r>
                      <a:endParaRPr lang="en-US" sz="2000" b="1" spc="-100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Simulink,</a:t>
                      </a:r>
                      <a:r>
                        <a:rPr lang="en-US" sz="2000" spc="-100" baseline="0" dirty="0" smtClean="0"/>
                        <a:t> interpreted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10</a:t>
                      </a:r>
                      <a:r>
                        <a:rPr lang="en-US" sz="2000" spc="-100" baseline="30000" dirty="0" smtClean="0"/>
                        <a:t>7</a:t>
                      </a:r>
                      <a:endParaRPr lang="en-US" sz="2000" spc="-100" baseline="30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259</a:t>
                      </a:r>
                      <a:r>
                        <a:rPr lang="en-US" sz="2000" spc="-100" baseline="0" dirty="0" smtClean="0"/>
                        <a:t> days (</a:t>
                      </a:r>
                      <a:r>
                        <a:rPr lang="en-US" sz="2000" spc="-100" baseline="0" dirty="0" err="1" smtClean="0"/>
                        <a:t>est</a:t>
                      </a:r>
                      <a:r>
                        <a:rPr lang="en-US" sz="2000" spc="-100" baseline="0" dirty="0" smtClean="0"/>
                        <a:t>)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100" dirty="0" smtClean="0"/>
                        <a:t>Simulink,</a:t>
                      </a:r>
                      <a:r>
                        <a:rPr lang="en-US" sz="2000" spc="-100" baseline="0" dirty="0" smtClean="0"/>
                        <a:t> interpreted</a:t>
                      </a:r>
                      <a:endParaRPr lang="en-US" sz="2000" spc="-1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+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100" dirty="0" smtClean="0"/>
                        <a:t>10</a:t>
                      </a:r>
                      <a:r>
                        <a:rPr lang="en-US" sz="2000" spc="-100" baseline="30000" dirty="0" smtClean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7177</a:t>
                      </a:r>
                      <a:r>
                        <a:rPr lang="en-US" sz="2000" spc="-100" baseline="0" dirty="0" smtClean="0"/>
                        <a:t> sec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100" dirty="0" err="1" smtClean="0"/>
                        <a:t>Modelica</a:t>
                      </a:r>
                      <a:r>
                        <a:rPr lang="en-US" sz="2000" spc="-100" dirty="0" smtClean="0"/>
                        <a:t>,</a:t>
                      </a:r>
                      <a:r>
                        <a:rPr lang="en-US" sz="2000" spc="-100" baseline="0" dirty="0" smtClean="0"/>
                        <a:t> compiled</a:t>
                      </a:r>
                      <a:endParaRPr lang="en-US" sz="2000" spc="-1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100" dirty="0" smtClean="0"/>
                        <a:t>10</a:t>
                      </a:r>
                      <a:r>
                        <a:rPr lang="en-US" sz="2000" spc="-100" baseline="30000" dirty="0" smtClean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162 days (</a:t>
                      </a:r>
                      <a:r>
                        <a:rPr lang="en-US" sz="2000" spc="-100" dirty="0" err="1" smtClean="0"/>
                        <a:t>est</a:t>
                      </a:r>
                      <a:r>
                        <a:rPr lang="en-US" sz="2000" spc="-100" dirty="0" smtClean="0"/>
                        <a:t>)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100" dirty="0" err="1" smtClean="0"/>
                        <a:t>Modelica</a:t>
                      </a:r>
                      <a:r>
                        <a:rPr lang="en-US" sz="2000" spc="-100" dirty="0" smtClean="0"/>
                        <a:t>,</a:t>
                      </a:r>
                      <a:r>
                        <a:rPr lang="en-US" sz="2000" spc="-100" baseline="0" dirty="0" smtClean="0"/>
                        <a:t> compiled</a:t>
                      </a:r>
                      <a:endParaRPr lang="en-US" sz="2000" spc="-1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+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10</a:t>
                      </a:r>
                      <a:r>
                        <a:rPr lang="en-US" sz="2000" spc="-100" baseline="30000" dirty="0" smtClean="0"/>
                        <a:t>4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4471 sec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100" dirty="0" err="1" smtClean="0"/>
                        <a:t>Modelica</a:t>
                      </a:r>
                      <a:r>
                        <a:rPr lang="en-US" sz="2000" spc="-100" dirty="0" smtClean="0"/>
                        <a:t>,</a:t>
                      </a:r>
                      <a:r>
                        <a:rPr lang="en-US" sz="2000" spc="-100" baseline="0" dirty="0" smtClean="0"/>
                        <a:t> parallel</a:t>
                      </a:r>
                      <a:endParaRPr lang="en-US" sz="2000" spc="-1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+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10</a:t>
                      </a:r>
                      <a:r>
                        <a:rPr lang="en-US" sz="2000" spc="-100" baseline="30000" dirty="0" smtClean="0"/>
                        <a:t>4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100" dirty="0" smtClean="0"/>
                        <a:t>87 sec</a:t>
                      </a:r>
                      <a:endParaRPr lang="en-US" sz="2000" spc="-1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4" name="Rectangle 198"/>
          <p:cNvSpPr>
            <a:spLocks noChangeArrowheads="1"/>
          </p:cNvSpPr>
          <p:nvPr/>
        </p:nvSpPr>
        <p:spPr bwMode="auto">
          <a:xfrm>
            <a:off x="8364848" y="19017767"/>
            <a:ext cx="7257006" cy="14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2800" b="0" dirty="0" smtClean="0"/>
              <a:t>Instantiation in component-based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chessPosterTemplate2</Template>
  <TotalTime>39507</TotalTime>
  <Words>396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Arial Black</vt:lpstr>
      <vt:lpstr>Calibri</vt:lpstr>
      <vt:lpstr>Levenim MT</vt:lpstr>
      <vt:lpstr>Times New Roman</vt:lpstr>
      <vt:lpstr>Wingdings</vt:lpstr>
      <vt:lpstr>Office Theme</vt:lpstr>
      <vt:lpstr>PowerPoint Presentation</vt:lpstr>
    </vt:vector>
  </TitlesOfParts>
  <Company>CHESS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Cyber-Physical  Systems (CPS)</dc:title>
  <dc:creator>Steffen Peter</dc:creator>
  <cp:lastModifiedBy>Steffen Peter</cp:lastModifiedBy>
  <cp:revision>129</cp:revision>
  <cp:lastPrinted>2014-10-23T22:26:31Z</cp:lastPrinted>
  <dcterms:created xsi:type="dcterms:W3CDTF">2010-02-01T18:06:33Z</dcterms:created>
  <dcterms:modified xsi:type="dcterms:W3CDTF">2014-10-24T23:36:44Z</dcterms:modified>
</cp:coreProperties>
</file>