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918400" cy="32918400"/>
  <p:notesSz cx="6858000" cy="9144000"/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EB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528" autoAdjust="0"/>
    <p:restoredTop sz="94530" autoAdjust="0"/>
  </p:normalViewPr>
  <p:slideViewPr>
    <p:cSldViewPr>
      <p:cViewPr>
        <p:scale>
          <a:sx n="50" d="100"/>
          <a:sy n="50" d="100"/>
        </p:scale>
        <p:origin x="-192" y="852"/>
      </p:cViewPr>
      <p:guideLst>
        <p:guide orient="horz" pos="1036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0226042"/>
            <a:ext cx="2798064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8653760"/>
            <a:ext cx="2304288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318265"/>
            <a:ext cx="740664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318265"/>
            <a:ext cx="2167128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9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7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1153122"/>
            <a:ext cx="27980640" cy="653796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3952225"/>
            <a:ext cx="27980640" cy="72008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7680963"/>
            <a:ext cx="14538960" cy="2172462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7680963"/>
            <a:ext cx="14538960" cy="2172462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0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7368542"/>
            <a:ext cx="14544677" cy="307085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0439400"/>
            <a:ext cx="14544677" cy="1896618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7368542"/>
            <a:ext cx="14550390" cy="307085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0439400"/>
            <a:ext cx="14550390" cy="1896618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9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3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2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310640"/>
            <a:ext cx="10829927" cy="557784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310643"/>
            <a:ext cx="18402300" cy="2809494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6888483"/>
            <a:ext cx="10829927" cy="225171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23042880"/>
            <a:ext cx="19751040" cy="272034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2941320"/>
            <a:ext cx="19751040" cy="1975104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25763222"/>
            <a:ext cx="19751040" cy="386333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318262"/>
            <a:ext cx="29626560" cy="54864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7680963"/>
            <a:ext cx="29626560" cy="21724622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0510482"/>
            <a:ext cx="768096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EFB1-475E-4871-A122-CFCED85B5FD2}" type="datetimeFigureOut">
              <a:rPr lang="en-US" smtClean="0"/>
              <a:t>16-Oct-13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30510482"/>
            <a:ext cx="1042416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30510482"/>
            <a:ext cx="768096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D61A-70BF-46A2-A076-84E23DED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024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3762024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3762024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3762024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3762024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17" Type="http://schemas.openxmlformats.org/officeDocument/2006/relationships/image" Target="../media/image14.png"/><Relationship Id="rId25" Type="http://schemas.openxmlformats.org/officeDocument/2006/relationships/image" Target="../media/image22.emf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24" Type="http://schemas.openxmlformats.org/officeDocument/2006/relationships/image" Target="../media/image21.emf"/><Relationship Id="rId32" Type="http://schemas.openxmlformats.org/officeDocument/2006/relationships/image" Target="../media/image29.emf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1.emf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16.gif"/><Relationship Id="rId31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7" name="Picture 45" descr="C:\Users\fquivira\Dropbox\BSPIRAL\hilcps_poster_cps\images\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00" y="3852496"/>
            <a:ext cx="3484732" cy="32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4" name="Straight Connector 313"/>
          <p:cNvCxnSpPr/>
          <p:nvPr/>
        </p:nvCxnSpPr>
        <p:spPr>
          <a:xfrm flipV="1">
            <a:off x="23290874" y="5316432"/>
            <a:ext cx="3951696" cy="963122"/>
          </a:xfrm>
          <a:prstGeom prst="line">
            <a:avLst/>
          </a:prstGeom>
          <a:ln w="25400">
            <a:solidFill>
              <a:schemeClr val="tx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56391" y="12851613"/>
            <a:ext cx="16888609" cy="9294907"/>
            <a:chOff x="275441" y="13107893"/>
            <a:chExt cx="16888609" cy="9294907"/>
          </a:xfrm>
        </p:grpSpPr>
        <p:sp>
          <p:nvSpPr>
            <p:cNvPr id="78" name="Rectangle 117"/>
            <p:cNvSpPr>
              <a:spLocks noChangeArrowheads="1"/>
            </p:cNvSpPr>
            <p:nvPr/>
          </p:nvSpPr>
          <p:spPr bwMode="auto">
            <a:xfrm>
              <a:off x="275441" y="13107893"/>
              <a:ext cx="15966720" cy="9294907"/>
            </a:xfrm>
            <a:prstGeom prst="roundRect">
              <a:avLst>
                <a:gd name="adj" fmla="val 5625"/>
              </a:avLst>
            </a:prstGeom>
            <a:solidFill>
              <a:schemeClr val="accent1">
                <a:lumMod val="40000"/>
                <a:lumOff val="60000"/>
                <a:alpha val="74000"/>
              </a:schemeClr>
            </a:solidFill>
            <a:ln>
              <a:noFill/>
            </a:ln>
          </p:spPr>
          <p:txBody>
            <a:bodyPr/>
            <a:lstStyle/>
            <a:p>
              <a:pPr marL="457200" indent="-457200" defTabSz="914400" eaLnBrk="0" hangingPunct="0">
                <a:buFont typeface="Arial" charset="0"/>
                <a:buChar char="•"/>
                <a:defRPr/>
              </a:pPr>
              <a:endParaRPr lang="en-US" sz="32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4267054"/>
                </p:ext>
              </p:extLst>
            </p:nvPr>
          </p:nvGraphicFramePr>
          <p:xfrm>
            <a:off x="3905250" y="19077680"/>
            <a:ext cx="4337752" cy="2894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8" name="Visio" r:id="rId4" imgW="4801073" imgH="3204183" progId="Visio.Drawing.11">
                    <p:embed/>
                  </p:oleObj>
                </mc:Choice>
                <mc:Fallback>
                  <p:oleObj name="Visio" r:id="rId4" imgW="4801073" imgH="3204183" progId="Visio.Drawing.11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5250" y="19077680"/>
                          <a:ext cx="4337752" cy="2894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2450" y="17406074"/>
              <a:ext cx="3339222" cy="159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24377" y="16715481"/>
              <a:ext cx="3367295" cy="609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410759" indent="-1410759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56645" indent="-1175633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702531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543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464555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45567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26580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107592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988604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 smtClean="0"/>
                <a:t>Visual or auditory evoked  P300</a:t>
              </a:r>
            </a:p>
            <a:p>
              <a:pPr marL="0" indent="0" algn="ctr">
                <a:buNone/>
              </a:pPr>
              <a:r>
                <a:rPr lang="en-US" sz="1800" dirty="0" smtClean="0"/>
                <a:t> response (ERP)</a:t>
              </a:r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476250" y="19473790"/>
              <a:ext cx="3325869" cy="112789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1410759" indent="-1410759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56645" indent="-1175633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702531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543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464555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45567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26580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107592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988604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 smtClean="0"/>
                <a:t>Motor imagery (MI) or other synchronization / </a:t>
              </a:r>
              <a:r>
                <a:rPr lang="en-US" sz="1800" dirty="0" err="1" smtClean="0"/>
                <a:t>desynchronization</a:t>
              </a:r>
              <a:r>
                <a:rPr lang="en-US" sz="1800" dirty="0" smtClean="0"/>
                <a:t> activity in the motor cortex</a:t>
              </a: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476759" y="14069920"/>
              <a:ext cx="3637641" cy="71412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410759" indent="-1410759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56645" indent="-1175633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702531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543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464555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45567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26580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107592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988604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 smtClean="0"/>
                <a:t>Steady state visual evoked potentials </a:t>
              </a:r>
            </a:p>
            <a:p>
              <a:pPr marL="0" indent="0" algn="ctr">
                <a:buNone/>
              </a:pPr>
              <a:r>
                <a:rPr lang="en-US" sz="1800" dirty="0" smtClean="0"/>
                <a:t>(SSVEP)</a:t>
              </a:r>
              <a:endParaRPr lang="en-US" sz="1800" dirty="0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11454207" y="13980887"/>
              <a:ext cx="4787954" cy="990600"/>
            </a:xfrm>
            <a:prstGeom prst="rect">
              <a:avLst/>
            </a:prstGeom>
          </p:spPr>
          <p:txBody>
            <a:bodyPr/>
            <a:lstStyle>
              <a:lvl1pPr marL="1410759" indent="-1410759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56645" indent="-1175633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702531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543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464555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45567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26580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107592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988604" indent="-940506" algn="l" defTabSz="376202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dirty="0" smtClean="0"/>
                <a:t>Spatial distribution of single-channel correct classification probability among 4 m-sequences for 4 subjects, 15 &amp; 30 bits/sec.</a:t>
              </a:r>
              <a:endParaRPr lang="en-US" sz="1800" dirty="0"/>
            </a:p>
          </p:txBody>
        </p:sp>
        <p:pic>
          <p:nvPicPr>
            <p:cNvPr id="69" name="Picture 59" descr="C:\Users\schirner\Documents\project\hilcps\publication\IEEE_computer_overview\fig\SSVEP_Example_wFreqHighlight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14784047"/>
              <a:ext cx="3534563" cy="162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117"/>
            <p:cNvSpPr>
              <a:spLocks noChangeArrowheads="1"/>
            </p:cNvSpPr>
            <p:nvPr/>
          </p:nvSpPr>
          <p:spPr bwMode="auto">
            <a:xfrm>
              <a:off x="345636" y="13313433"/>
              <a:ext cx="16818414" cy="909664"/>
            </a:xfrm>
            <a:prstGeom prst="roundRect">
              <a:avLst>
                <a:gd name="adj" fmla="val 5625"/>
              </a:avLst>
            </a:prstGeom>
            <a:noFill/>
            <a:ln>
              <a:noFill/>
            </a:ln>
          </p:spPr>
          <p:txBody>
            <a:bodyPr numCol="1"/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3200" dirty="0" smtClean="0"/>
                <a:t>Exploits </a:t>
              </a:r>
              <a:r>
                <a:rPr lang="en-US" sz="3200" b="1" dirty="0" smtClean="0"/>
                <a:t>visual cortex response</a:t>
              </a:r>
              <a:r>
                <a:rPr lang="en-US" sz="3200" dirty="0" smtClean="0"/>
                <a:t> patterns observed due to periodic visual</a:t>
              </a:r>
              <a:r>
                <a:rPr lang="en-US" sz="3200" b="1" dirty="0" smtClean="0"/>
                <a:t> stimulus </a:t>
              </a:r>
              <a:r>
                <a:rPr lang="en-US" sz="3200" dirty="0"/>
                <a:t>flickering</a:t>
              </a:r>
              <a:r>
                <a:rPr lang="en-US" sz="3200" dirty="0" smtClean="0"/>
                <a:t>.</a:t>
              </a:r>
              <a:endParaRPr lang="en-US" sz="32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008116" y="14658080"/>
              <a:ext cx="7974334" cy="3631361"/>
              <a:chOff x="-2049760" y="11280970"/>
              <a:chExt cx="7974334" cy="3631361"/>
            </a:xfrm>
          </p:grpSpPr>
          <p:sp>
            <p:nvSpPr>
              <p:cNvPr id="52" name="Rectangle 117"/>
              <p:cNvSpPr>
                <a:spLocks noChangeArrowheads="1"/>
              </p:cNvSpPr>
              <p:nvPr/>
            </p:nvSpPr>
            <p:spPr bwMode="auto">
              <a:xfrm>
                <a:off x="-2049760" y="11280970"/>
                <a:ext cx="4088134" cy="3631361"/>
              </a:xfrm>
              <a:prstGeom prst="roundRect">
                <a:avLst>
                  <a:gd name="adj" fmla="val 5625"/>
                </a:avLst>
              </a:prstGeom>
              <a:noFill/>
              <a:ln>
                <a:noFill/>
              </a:ln>
            </p:spPr>
            <p:txBody>
              <a:bodyPr lIns="91440" numCol="1">
                <a:noAutofit/>
              </a:bodyPr>
              <a:lstStyle/>
              <a:p>
                <a:r>
                  <a:rPr lang="en-US" sz="2000" b="1" dirty="0" smtClean="0"/>
                  <a:t>Frequency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Temporal stimulus pattern is</a:t>
                </a:r>
              </a:p>
              <a:p>
                <a:r>
                  <a:rPr lang="en-US" sz="2000" dirty="0" smtClean="0"/>
                  <a:t>       010101010101….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Different symbols have different bit presentation rates.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Frequency resolution of PSD estimation imposes a limit.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Artifacts and background brain activity overlap with stimulus response in Fourier domain.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117"/>
              <p:cNvSpPr>
                <a:spLocks noChangeArrowheads="1"/>
              </p:cNvSpPr>
              <p:nvPr/>
            </p:nvSpPr>
            <p:spPr bwMode="auto">
              <a:xfrm>
                <a:off x="1885703" y="11280970"/>
                <a:ext cx="4038871" cy="3201696"/>
              </a:xfrm>
              <a:prstGeom prst="roundRect">
                <a:avLst>
                  <a:gd name="adj" fmla="val 5625"/>
                </a:avLst>
              </a:prstGeom>
              <a:noFill/>
              <a:ln>
                <a:noFill/>
              </a:ln>
            </p:spPr>
            <p:txBody>
              <a:bodyPr lIns="91440" numCol="1">
                <a:noAutofit/>
              </a:bodyPr>
              <a:lstStyle/>
              <a:p>
                <a:pPr defTabSz="914400" eaLnBrk="0" hangingPunct="0">
                  <a:defRPr/>
                </a:pPr>
                <a:r>
                  <a:rPr lang="en-US" sz="2000" b="1" dirty="0" smtClean="0">
                    <a:solidFill>
                      <a:srgbClr val="000000"/>
                    </a:solidFill>
                  </a:rPr>
                  <a:t>PRBS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/>
                  <a:t>Temporal stimulus pattern is</a:t>
                </a:r>
              </a:p>
              <a:p>
                <a:r>
                  <a:rPr lang="en-US" sz="2000" dirty="0"/>
                  <a:t>     </a:t>
                </a:r>
                <a:r>
                  <a:rPr lang="en-US" sz="2000" dirty="0" smtClean="0"/>
                  <a:t>  111010100001….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Different symbols have different bit sequences.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Number of distinct sequences imposes a limit.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Codes are ultra-wideband.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Narrow-band artifacts present a smaller problem.</a:t>
                </a:r>
                <a:endParaRPr lang="en-US" sz="2000" dirty="0"/>
              </a:p>
              <a:p>
                <a:pPr defTabSz="914400" eaLnBrk="0" hangingPunct="0">
                  <a:defRPr/>
                </a:pP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20526777"/>
              <a:ext cx="2902812" cy="1522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0" name="Rectangle 117"/>
          <p:cNvSpPr>
            <a:spLocks noChangeArrowheads="1"/>
          </p:cNvSpPr>
          <p:nvPr/>
        </p:nvSpPr>
        <p:spPr bwMode="auto">
          <a:xfrm>
            <a:off x="256391" y="23337743"/>
            <a:ext cx="15974208" cy="9294907"/>
          </a:xfrm>
          <a:prstGeom prst="roundRect">
            <a:avLst>
              <a:gd name="adj" fmla="val 5625"/>
            </a:avLst>
          </a:pr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txBody>
          <a:bodyPr/>
          <a:lstStyle/>
          <a:p>
            <a:pPr marL="457200" indent="-457200" defTabSz="914400" eaLnBrk="0" hangingPunct="0">
              <a:buFont typeface="Arial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7206751" y="4380142"/>
            <a:ext cx="3043500" cy="2938608"/>
          </a:xfrm>
          <a:prstGeom prst="roundRect">
            <a:avLst>
              <a:gd name="adj" fmla="val 2123"/>
            </a:avLst>
          </a:prstGeom>
          <a:solidFill>
            <a:schemeClr val="accent4">
              <a:lumMod val="20000"/>
              <a:lumOff val="80000"/>
              <a:alpha val="40000"/>
            </a:schemeClr>
          </a:solidFill>
          <a:ln w="476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21" y="5347749"/>
            <a:ext cx="142710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" name="Rounded Rectangle 190"/>
          <p:cNvSpPr/>
          <p:nvPr/>
        </p:nvSpPr>
        <p:spPr>
          <a:xfrm>
            <a:off x="8610601" y="6605967"/>
            <a:ext cx="1447800" cy="5476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Actuators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170003" y="4457718"/>
            <a:ext cx="311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Environment</a:t>
            </a:r>
            <a:endParaRPr lang="en-US" sz="2000" b="1" dirty="0"/>
          </a:p>
        </p:txBody>
      </p:sp>
      <p:sp>
        <p:nvSpPr>
          <p:cNvPr id="195" name="Rounded Rectangle 194"/>
          <p:cNvSpPr/>
          <p:nvPr/>
        </p:nvSpPr>
        <p:spPr>
          <a:xfrm>
            <a:off x="7420428" y="6600293"/>
            <a:ext cx="1056524" cy="5476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Sensors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7" y="4928440"/>
            <a:ext cx="885825" cy="116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7" name="Straight Connector 206"/>
          <p:cNvCxnSpPr/>
          <p:nvPr/>
        </p:nvCxnSpPr>
        <p:spPr>
          <a:xfrm flipV="1">
            <a:off x="9914521" y="6605967"/>
            <a:ext cx="0" cy="551500"/>
          </a:xfrm>
          <a:prstGeom prst="line">
            <a:avLst/>
          </a:prstGeom>
          <a:ln w="47625">
            <a:solidFill>
              <a:schemeClr val="tx1">
                <a:alpha val="5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9914521" y="6171021"/>
            <a:ext cx="0" cy="387291"/>
          </a:xfrm>
          <a:prstGeom prst="line">
            <a:avLst/>
          </a:prstGeom>
          <a:ln w="4762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291584" y="228257"/>
            <a:ext cx="214790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cs typeface="Arial" pitchFamily="34" charset="0"/>
              </a:rPr>
              <a:t>Holistic Design Methodology for Automated Implementation</a:t>
            </a:r>
          </a:p>
          <a:p>
            <a:pPr algn="ctr"/>
            <a:r>
              <a:rPr lang="en-US" sz="6600" b="1" dirty="0" smtClean="0">
                <a:cs typeface="Arial" pitchFamily="34" charset="0"/>
              </a:rPr>
              <a:t>of Human-in-the-Loop Cyber-Physical Systems</a:t>
            </a:r>
            <a:endParaRPr lang="en-US" sz="6600" b="1" dirty="0"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29400" y="2396825"/>
            <a:ext cx="92089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cs typeface="Arial" pitchFamily="34" charset="0"/>
              </a:rPr>
              <a:t>Gunar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 err="1" smtClean="0">
                <a:cs typeface="Arial" pitchFamily="34" charset="0"/>
              </a:rPr>
              <a:t>Schirner</a:t>
            </a:r>
            <a:r>
              <a:rPr lang="en-US" sz="3200" b="1" dirty="0" smtClean="0">
                <a:cs typeface="Arial" pitchFamily="34" charset="0"/>
              </a:rPr>
              <a:t>, </a:t>
            </a:r>
            <a:r>
              <a:rPr lang="en-US" sz="3200" b="1" dirty="0" err="1" smtClean="0">
                <a:cs typeface="Arial" pitchFamily="34" charset="0"/>
              </a:rPr>
              <a:t>Deniz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 err="1" smtClean="0">
                <a:cs typeface="Arial" pitchFamily="34" charset="0"/>
              </a:rPr>
              <a:t>Erdogmus</a:t>
            </a:r>
            <a:r>
              <a:rPr lang="en-US" sz="3200" b="1" dirty="0" smtClean="0">
                <a:cs typeface="Arial" pitchFamily="34" charset="0"/>
              </a:rPr>
              <a:t>, </a:t>
            </a:r>
            <a:r>
              <a:rPr lang="en-US" sz="3200" b="1" dirty="0" err="1" smtClean="0">
                <a:cs typeface="Arial" pitchFamily="34" charset="0"/>
              </a:rPr>
              <a:t>Kaushik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 err="1" smtClean="0">
                <a:cs typeface="Arial" pitchFamily="34" charset="0"/>
              </a:rPr>
              <a:t>Chowdhury</a:t>
            </a:r>
            <a:endParaRPr lang="en-US" sz="3200" b="1" dirty="0" smtClean="0"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Northeastern University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9202400" y="2396825"/>
            <a:ext cx="5717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cs typeface="Arial" pitchFamily="34" charset="0"/>
              </a:rPr>
              <a:t>Taskin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 err="1" smtClean="0">
                <a:cs typeface="Arial" pitchFamily="34" charset="0"/>
              </a:rPr>
              <a:t>Padir</a:t>
            </a:r>
            <a:endParaRPr lang="en-US" sz="3200" b="1" dirty="0" smtClean="0"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Worcester Polytechnic Institute (WPI) 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74" name="Picture 3" descr="C:\Users\schirner\Documents\teaching\General\NEU_Logos\PreferredwsealSpotcolor\NEUSeal_large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6" y="618603"/>
            <a:ext cx="2819400" cy="27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Users\schirner\Documents\project\hilcps\publication\cps12_poster\WPI_logo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0" y="506910"/>
            <a:ext cx="3003830" cy="30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National Science Founda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0" y="820671"/>
            <a:ext cx="2129246" cy="215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s://nuforge.coe.neu.edu/fckeditor/editor/filemanager/img.php?file=73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521" y="8632756"/>
            <a:ext cx="4077079" cy="20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/>
          <p:cNvCxnSpPr/>
          <p:nvPr/>
        </p:nvCxnSpPr>
        <p:spPr>
          <a:xfrm>
            <a:off x="23290874" y="4114800"/>
            <a:ext cx="3989488" cy="1170578"/>
          </a:xfrm>
          <a:prstGeom prst="line">
            <a:avLst/>
          </a:prstGeom>
          <a:ln w="25400">
            <a:solidFill>
              <a:schemeClr val="tx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5857628" y="4346435"/>
            <a:ext cx="1274906" cy="831120"/>
          </a:xfrm>
          <a:prstGeom prst="line">
            <a:avLst/>
          </a:prstGeom>
          <a:ln w="25400">
            <a:solidFill>
              <a:schemeClr val="tx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5857628" y="5285378"/>
            <a:ext cx="1422734" cy="826862"/>
          </a:xfrm>
          <a:prstGeom prst="line">
            <a:avLst/>
          </a:prstGeom>
          <a:ln w="25400">
            <a:solidFill>
              <a:schemeClr val="tx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C:\Users\fquivira\Dropbox\BSPIRAL\hilcps_poster_cps\images\perso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00580" y="4456899"/>
            <a:ext cx="1986693" cy="27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29600427" y="5944926"/>
            <a:ext cx="1848959" cy="334628"/>
            <a:chOff x="23739019" y="18207335"/>
            <a:chExt cx="2552700" cy="461665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3739019" y="18268950"/>
              <a:ext cx="11811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3777119" y="18207335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124" y="4710045"/>
            <a:ext cx="3249476" cy="128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rapezoid 40"/>
          <p:cNvSpPr/>
          <p:nvPr/>
        </p:nvSpPr>
        <p:spPr>
          <a:xfrm rot="5400000">
            <a:off x="28384004" y="5455225"/>
            <a:ext cx="138079" cy="93138"/>
          </a:xfrm>
          <a:prstGeom prst="trapezoid">
            <a:avLst/>
          </a:prstGeom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8098807">
            <a:off x="28457745" y="5013288"/>
            <a:ext cx="662783" cy="662314"/>
          </a:xfrm>
          <a:prstGeom prst="arc">
            <a:avLst/>
          </a:prstGeom>
          <a:noFill/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5400000">
            <a:off x="29289626" y="7770857"/>
            <a:ext cx="994052" cy="319896"/>
          </a:xfrm>
          <a:prstGeom prst="rightArrow">
            <a:avLst>
              <a:gd name="adj1" fmla="val 50000"/>
              <a:gd name="adj2" fmla="val 108661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0" name="Right Arrow 119"/>
          <p:cNvSpPr/>
          <p:nvPr/>
        </p:nvSpPr>
        <p:spPr>
          <a:xfrm rot="10800000">
            <a:off x="26447786" y="9506288"/>
            <a:ext cx="993347" cy="320123"/>
          </a:xfrm>
          <a:prstGeom prst="rightArrow">
            <a:avLst>
              <a:gd name="adj1" fmla="val 50000"/>
              <a:gd name="adj2" fmla="val 108661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Rounded Rectangle 148"/>
          <p:cNvSpPr/>
          <p:nvPr/>
        </p:nvSpPr>
        <p:spPr>
          <a:xfrm>
            <a:off x="10514685" y="3581400"/>
            <a:ext cx="12252960" cy="82296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Objectives</a:t>
            </a:r>
            <a:endParaRPr lang="en-US" sz="4000" b="1" dirty="0"/>
          </a:p>
        </p:txBody>
      </p:sp>
      <p:sp>
        <p:nvSpPr>
          <p:cNvPr id="150" name="Rectangle 117"/>
          <p:cNvSpPr>
            <a:spLocks noChangeArrowheads="1"/>
          </p:cNvSpPr>
          <p:nvPr/>
        </p:nvSpPr>
        <p:spPr bwMode="auto">
          <a:xfrm>
            <a:off x="10514685" y="4572000"/>
            <a:ext cx="12252960" cy="7063540"/>
          </a:xfrm>
          <a:prstGeom prst="roundRect">
            <a:avLst>
              <a:gd name="adj" fmla="val 562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Establish </a:t>
            </a:r>
            <a:r>
              <a:rPr lang="en-US" sz="3200" dirty="0"/>
              <a:t>a </a:t>
            </a:r>
            <a:r>
              <a:rPr lang="en-US" sz="3200" b="1" dirty="0"/>
              <a:t>holistic design framework </a:t>
            </a:r>
            <a:r>
              <a:rPr lang="en-US" sz="3200" dirty="0"/>
              <a:t>that integrates physical environment modeling, providing an automated path from algorithm design to embedded implementation.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Advance </a:t>
            </a:r>
            <a:r>
              <a:rPr lang="en-US" sz="3200" dirty="0"/>
              <a:t>Body/Brain Computer Interface (BBCI) technology by incorporating </a:t>
            </a:r>
            <a:r>
              <a:rPr lang="en-US" sz="3200" b="1" dirty="0"/>
              <a:t>context aware inference and learning </a:t>
            </a:r>
            <a:r>
              <a:rPr lang="en-US" sz="3200" dirty="0"/>
              <a:t>of task-specific human intent estimation.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Develop robotic </a:t>
            </a:r>
            <a:r>
              <a:rPr lang="en-US" sz="3200" dirty="0"/>
              <a:t>actuators that operate </a:t>
            </a:r>
            <a:r>
              <a:rPr lang="en-US" sz="3200" b="1" dirty="0" smtClean="0"/>
              <a:t>robustly and semi-autonomously </a:t>
            </a:r>
            <a:r>
              <a:rPr lang="en-US" sz="3200" dirty="0" smtClean="0"/>
              <a:t>under </a:t>
            </a:r>
            <a:r>
              <a:rPr lang="en-US" sz="3200" dirty="0"/>
              <a:t>uncertain aim (such as navigation) and environmental conditions.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Design </a:t>
            </a:r>
            <a:r>
              <a:rPr lang="en-US" sz="3200" b="1" dirty="0" err="1"/>
              <a:t>retargetable</a:t>
            </a:r>
            <a:r>
              <a:rPr lang="en-US" sz="3200" b="1" dirty="0"/>
              <a:t>, reliable and efficient </a:t>
            </a:r>
            <a:r>
              <a:rPr lang="en-US" sz="3200" dirty="0"/>
              <a:t>real-time communication framework integrating physically distributed components.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Deliver </a:t>
            </a:r>
            <a:r>
              <a:rPr lang="en-US" sz="3200" dirty="0"/>
              <a:t>an </a:t>
            </a:r>
            <a:r>
              <a:rPr lang="en-US" sz="3200" b="1" dirty="0"/>
              <a:t>open framework and prototyping platform </a:t>
            </a:r>
            <a:r>
              <a:rPr lang="en-US" sz="3200" dirty="0"/>
              <a:t>as an enabler for </a:t>
            </a:r>
            <a:r>
              <a:rPr lang="en-US" sz="3200" dirty="0" smtClean="0"/>
              <a:t>accelerated research </a:t>
            </a:r>
            <a:r>
              <a:rPr lang="en-US" sz="3200" dirty="0"/>
              <a:t>for human-in-the-loop </a:t>
            </a:r>
            <a:r>
              <a:rPr lang="en-US" sz="3200" dirty="0" smtClean="0"/>
              <a:t>cyber-physical systems.</a:t>
            </a:r>
            <a:endParaRPr lang="en-US" sz="3200" dirty="0"/>
          </a:p>
          <a:p>
            <a:pPr marL="457200" indent="-457200" defTabSz="914400" eaLnBrk="0" hangingPunct="0">
              <a:buFont typeface="Arial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4065209" y="8524875"/>
            <a:ext cx="3564323" cy="1809750"/>
          </a:xfrm>
          <a:prstGeom prst="roundRect">
            <a:avLst>
              <a:gd name="adj" fmla="val 2123"/>
            </a:avLst>
          </a:prstGeom>
          <a:solidFill>
            <a:schemeClr val="accent2">
              <a:lumMod val="20000"/>
              <a:lumOff val="80000"/>
              <a:alpha val="40000"/>
            </a:schemeClr>
          </a:solidFill>
          <a:ln w="476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ounded Rectangle 183"/>
          <p:cNvSpPr/>
          <p:nvPr/>
        </p:nvSpPr>
        <p:spPr>
          <a:xfrm>
            <a:off x="312188" y="4381705"/>
            <a:ext cx="3043500" cy="2938608"/>
          </a:xfrm>
          <a:prstGeom prst="roundRect">
            <a:avLst>
              <a:gd name="adj" fmla="val 2123"/>
            </a:avLst>
          </a:prstGeom>
          <a:solidFill>
            <a:schemeClr val="tx2">
              <a:lumMod val="20000"/>
              <a:lumOff val="80000"/>
              <a:alpha val="40000"/>
            </a:schemeClr>
          </a:solidFill>
          <a:ln w="476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 flipH="1">
            <a:off x="1856284" y="5316430"/>
            <a:ext cx="1035272" cy="313492"/>
          </a:xfrm>
          <a:prstGeom prst="line">
            <a:avLst/>
          </a:prstGeom>
          <a:ln w="25400">
            <a:solidFill>
              <a:schemeClr val="tx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 flipV="1">
            <a:off x="1856284" y="5629923"/>
            <a:ext cx="1035272" cy="354386"/>
          </a:xfrm>
          <a:prstGeom prst="line">
            <a:avLst/>
          </a:prstGeom>
          <a:ln w="25400">
            <a:solidFill>
              <a:schemeClr val="tx1">
                <a:alpha val="9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" name="Picture 7" descr="C:\Users\fquivira\Dropbox\BSPIRAL\hilcps_poster_cps\images\person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26" y="5105515"/>
            <a:ext cx="1258421" cy="17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Rounded Rectangle 187"/>
          <p:cNvSpPr/>
          <p:nvPr/>
        </p:nvSpPr>
        <p:spPr>
          <a:xfrm>
            <a:off x="608030" y="6596413"/>
            <a:ext cx="2451816" cy="5476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Body/Brain Sensors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75440" y="4421181"/>
            <a:ext cx="31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Sensory Perception </a:t>
            </a:r>
          </a:p>
          <a:p>
            <a:pPr algn="ctr"/>
            <a:r>
              <a:rPr lang="en-US" sz="2000" b="1" dirty="0" smtClean="0"/>
              <a:t>Processing</a:t>
            </a:r>
            <a:endParaRPr lang="en-US" sz="2000" b="1" dirty="0"/>
          </a:p>
        </p:txBody>
      </p:sp>
      <p:sp>
        <p:nvSpPr>
          <p:cNvPr id="197" name="Rounded Rectangle 196"/>
          <p:cNvSpPr/>
          <p:nvPr/>
        </p:nvSpPr>
        <p:spPr>
          <a:xfrm>
            <a:off x="4411677" y="9384500"/>
            <a:ext cx="2871386" cy="6477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Inference </a:t>
            </a:r>
          </a:p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Engine / Control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022172" y="8583401"/>
            <a:ext cx="365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Embedded System</a:t>
            </a:r>
          </a:p>
          <a:p>
            <a:pPr algn="ctr"/>
            <a:r>
              <a:rPr lang="en-US" sz="2000" b="1" dirty="0" smtClean="0"/>
              <a:t>(HW/SW)</a:t>
            </a:r>
            <a:endParaRPr lang="en-US" sz="2000" b="1" dirty="0"/>
          </a:p>
        </p:txBody>
      </p:sp>
      <p:sp>
        <p:nvSpPr>
          <p:cNvPr id="199" name="Cloud 198"/>
          <p:cNvSpPr/>
          <p:nvPr/>
        </p:nvSpPr>
        <p:spPr>
          <a:xfrm>
            <a:off x="946919" y="8667750"/>
            <a:ext cx="2554011" cy="166687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 w="476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Wireless Body Area Network.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200" name="Straight Arrow Connector 199"/>
          <p:cNvCxnSpPr>
            <a:stCxn id="184" idx="3"/>
            <a:endCxn id="182" idx="1"/>
          </p:cNvCxnSpPr>
          <p:nvPr/>
        </p:nvCxnSpPr>
        <p:spPr>
          <a:xfrm flipV="1">
            <a:off x="3355688" y="5849446"/>
            <a:ext cx="3851063" cy="1563"/>
          </a:xfrm>
          <a:prstGeom prst="straightConnector1">
            <a:avLst/>
          </a:prstGeom>
          <a:ln w="4762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reeform 200"/>
          <p:cNvSpPr/>
          <p:nvPr/>
        </p:nvSpPr>
        <p:spPr>
          <a:xfrm>
            <a:off x="7283063" y="7153588"/>
            <a:ext cx="665627" cy="2395728"/>
          </a:xfrm>
          <a:custGeom>
            <a:avLst/>
            <a:gdLst>
              <a:gd name="connsiteX0" fmla="*/ 0 w 1657350"/>
              <a:gd name="connsiteY0" fmla="*/ 1771650 h 1771650"/>
              <a:gd name="connsiteX1" fmla="*/ 1657350 w 1657350"/>
              <a:gd name="connsiteY1" fmla="*/ 1771650 h 1771650"/>
              <a:gd name="connsiteX2" fmla="*/ 1657350 w 1657350"/>
              <a:gd name="connsiteY2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7350" h="1771650">
                <a:moveTo>
                  <a:pt x="0" y="1771650"/>
                </a:moveTo>
                <a:lnTo>
                  <a:pt x="1657350" y="1771650"/>
                </a:lnTo>
                <a:lnTo>
                  <a:pt x="1657350" y="0"/>
                </a:lnTo>
              </a:path>
            </a:pathLst>
          </a:custGeom>
          <a:noFill/>
          <a:ln w="47625">
            <a:solidFill>
              <a:schemeClr val="tx1"/>
            </a:solidFill>
            <a:head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7283063" y="7147914"/>
            <a:ext cx="2051438" cy="2560475"/>
          </a:xfrm>
          <a:custGeom>
            <a:avLst/>
            <a:gdLst>
              <a:gd name="connsiteX0" fmla="*/ 0 w 1657350"/>
              <a:gd name="connsiteY0" fmla="*/ 1771650 h 1771650"/>
              <a:gd name="connsiteX1" fmla="*/ 1657350 w 1657350"/>
              <a:gd name="connsiteY1" fmla="*/ 1771650 h 1771650"/>
              <a:gd name="connsiteX2" fmla="*/ 1657350 w 1657350"/>
              <a:gd name="connsiteY2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7350" h="1771650">
                <a:moveTo>
                  <a:pt x="0" y="1771650"/>
                </a:moveTo>
                <a:lnTo>
                  <a:pt x="1657350" y="1771650"/>
                </a:lnTo>
                <a:lnTo>
                  <a:pt x="1657350" y="0"/>
                </a:lnTo>
              </a:path>
            </a:pathLst>
          </a:custGeom>
          <a:noFill/>
          <a:ln w="47625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7279723" y="7147914"/>
            <a:ext cx="2634798" cy="2729511"/>
          </a:xfrm>
          <a:custGeom>
            <a:avLst/>
            <a:gdLst>
              <a:gd name="connsiteX0" fmla="*/ 0 w 1657350"/>
              <a:gd name="connsiteY0" fmla="*/ 1771650 h 1771650"/>
              <a:gd name="connsiteX1" fmla="*/ 1657350 w 1657350"/>
              <a:gd name="connsiteY1" fmla="*/ 1771650 h 1771650"/>
              <a:gd name="connsiteX2" fmla="*/ 1657350 w 1657350"/>
              <a:gd name="connsiteY2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7350" h="1771650">
                <a:moveTo>
                  <a:pt x="0" y="1771650"/>
                </a:moveTo>
                <a:lnTo>
                  <a:pt x="1657350" y="1771650"/>
                </a:lnTo>
                <a:lnTo>
                  <a:pt x="1657350" y="0"/>
                </a:lnTo>
              </a:path>
            </a:pathLst>
          </a:custGeom>
          <a:noFill/>
          <a:ln w="47625">
            <a:solidFill>
              <a:schemeClr val="tx1"/>
            </a:solidFill>
            <a:head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946918" y="7320313"/>
            <a:ext cx="887019" cy="1414112"/>
          </a:xfrm>
          <a:custGeom>
            <a:avLst/>
            <a:gdLst>
              <a:gd name="connsiteX0" fmla="*/ 0 w 628650"/>
              <a:gd name="connsiteY0" fmla="*/ 0 h 762000"/>
              <a:gd name="connsiteX1" fmla="*/ 0 w 628650"/>
              <a:gd name="connsiteY1" fmla="*/ 381000 h 762000"/>
              <a:gd name="connsiteX2" fmla="*/ 590550 w 628650"/>
              <a:gd name="connsiteY2" fmla="*/ 742950 h 762000"/>
              <a:gd name="connsiteX3" fmla="*/ 628650 w 628650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50" h="762000">
                <a:moveTo>
                  <a:pt x="0" y="0"/>
                </a:moveTo>
                <a:lnTo>
                  <a:pt x="0" y="381000"/>
                </a:lnTo>
                <a:lnTo>
                  <a:pt x="590550" y="742950"/>
                </a:lnTo>
                <a:lnTo>
                  <a:pt x="628650" y="762000"/>
                </a:lnTo>
              </a:path>
            </a:pathLst>
          </a:custGeom>
          <a:noFill/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 flipV="1">
            <a:off x="3500930" y="9395493"/>
            <a:ext cx="564278" cy="45719"/>
          </a:xfrm>
          <a:custGeom>
            <a:avLst/>
            <a:gdLst>
              <a:gd name="connsiteX0" fmla="*/ 0 w 1168400"/>
              <a:gd name="connsiteY0" fmla="*/ 0 h 0"/>
              <a:gd name="connsiteX1" fmla="*/ 1168400 w 1168400"/>
              <a:gd name="connsiteY1" fmla="*/ 0 h 0"/>
              <a:gd name="connsiteX2" fmla="*/ 1143000 w 11684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  <a:lnTo>
                  <a:pt x="1143000" y="0"/>
                </a:lnTo>
              </a:path>
            </a:pathLst>
          </a:custGeom>
          <a:noFill/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56391" y="11842517"/>
            <a:ext cx="15974209" cy="82296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Context-aware BBCI Design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0289" y="10992936"/>
            <a:ext cx="10574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System diagram of Human-in-the-Loop Cyber Physical System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25778432" y="10992936"/>
            <a:ext cx="5932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SSVEP-controlled Robot \Wheelchair</a:t>
            </a:r>
            <a:endParaRPr lang="en-US" sz="2800" dirty="0"/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533399" y="23592770"/>
            <a:ext cx="8314375" cy="4232786"/>
          </a:xfrm>
          <a:prstGeom prst="rect">
            <a:avLst/>
          </a:prstGeom>
        </p:spPr>
        <p:txBody>
          <a:bodyPr>
            <a:noAutofit/>
          </a:bodyPr>
          <a:lstStyle>
            <a:lvl1pPr marL="1410759" indent="-1410759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56645" indent="-1175633" algn="l" defTabSz="3762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2531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543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4555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5567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580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592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604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Objectives</a:t>
            </a:r>
          </a:p>
          <a:p>
            <a:pPr marL="400050" indent="-400050"/>
            <a:r>
              <a:rPr lang="en-US" sz="3200" dirty="0"/>
              <a:t>Design and validate shared control algorithms for </a:t>
            </a:r>
            <a:r>
              <a:rPr lang="en-US" sz="3200" dirty="0" err="1" smtClean="0"/>
              <a:t>HiLCPS</a:t>
            </a:r>
            <a:r>
              <a:rPr lang="en-US" sz="3200" dirty="0" smtClean="0"/>
              <a:t>.</a:t>
            </a:r>
            <a:endParaRPr lang="en-US" sz="3200" dirty="0"/>
          </a:p>
          <a:p>
            <a:pPr marL="400050" indent="-400050"/>
            <a:r>
              <a:rPr lang="en-US" sz="3200" dirty="0"/>
              <a:t>Design and control a modular, </a:t>
            </a:r>
            <a:r>
              <a:rPr lang="en-US" sz="3200" dirty="0" smtClean="0"/>
              <a:t>compliant </a:t>
            </a:r>
            <a:r>
              <a:rPr lang="en-US" sz="3200" dirty="0"/>
              <a:t>robotic </a:t>
            </a:r>
            <a:r>
              <a:rPr lang="en-US" sz="3200" dirty="0" smtClean="0"/>
              <a:t>arm.</a:t>
            </a:r>
            <a:endParaRPr lang="en-US" sz="3200" dirty="0"/>
          </a:p>
          <a:p>
            <a:pPr marL="400050" indent="-400050"/>
            <a:r>
              <a:rPr lang="en-US" sz="3200" dirty="0"/>
              <a:t>Model proper autonomy levels </a:t>
            </a:r>
            <a:r>
              <a:rPr lang="en-US" sz="3200" dirty="0" err="1" smtClean="0"/>
              <a:t>HiLCPS</a:t>
            </a:r>
            <a:r>
              <a:rPr lang="en-US" sz="3200" dirty="0" smtClean="0"/>
              <a:t>.</a:t>
            </a:r>
            <a:endParaRPr lang="en-US" sz="3200" dirty="0"/>
          </a:p>
          <a:p>
            <a:pPr marL="400050" indent="-400050"/>
            <a:r>
              <a:rPr lang="en-US" sz="3200" dirty="0" smtClean="0"/>
              <a:t>Implement </a:t>
            </a:r>
            <a:r>
              <a:rPr lang="en-US" sz="3200" dirty="0"/>
              <a:t>active control </a:t>
            </a:r>
            <a:r>
              <a:rPr lang="en-US" sz="3200" dirty="0" smtClean="0"/>
              <a:t>algorithms </a:t>
            </a:r>
            <a:r>
              <a:rPr lang="en-US" sz="3200" dirty="0"/>
              <a:t>for robot motion coordination for effective and sensor-based mobile manipulation.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105951" y="23355300"/>
            <a:ext cx="3238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Model-Based Design for </a:t>
            </a:r>
            <a:r>
              <a:rPr lang="en-US" sz="1800" dirty="0" err="1" smtClean="0"/>
              <a:t>HiLCPS</a:t>
            </a:r>
            <a:endParaRPr lang="en-US" sz="1800" dirty="0"/>
          </a:p>
        </p:txBody>
      </p:sp>
      <p:pic>
        <p:nvPicPr>
          <p:cNvPr id="83" name="Picture 82" descr="simulink-wheelchair-model-test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3783270"/>
            <a:ext cx="5791200" cy="3730155"/>
          </a:xfrm>
          <a:prstGeom prst="rect">
            <a:avLst/>
          </a:prstGeom>
        </p:spPr>
      </p:pic>
      <p:sp>
        <p:nvSpPr>
          <p:cNvPr id="84" name="Content Placeholder 2"/>
          <p:cNvSpPr txBox="1">
            <a:spLocks/>
          </p:cNvSpPr>
          <p:nvPr/>
        </p:nvSpPr>
        <p:spPr>
          <a:xfrm>
            <a:off x="9448800" y="2752725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1410759" indent="-1410759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56645" indent="-1175633" algn="l" defTabSz="3762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2531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543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4555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5567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580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592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604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Adaptive motion control with parameter estimation for </a:t>
            </a:r>
            <a:r>
              <a:rPr lang="en-US" sz="2000" dirty="0" err="1" smtClean="0"/>
              <a:t>HiLCPS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12496800" y="29298900"/>
            <a:ext cx="3657600" cy="1624685"/>
            <a:chOff x="25250775" y="10848471"/>
            <a:chExt cx="7141760" cy="3172329"/>
          </a:xfrm>
        </p:grpSpPr>
        <p:pic>
          <p:nvPicPr>
            <p:cNvPr id="91" name="Picture 24" descr="http://latex.codecogs.com/gif.latex?\large%20\dpi%7b300%7d%20P(X_%7bt+1%7d|%20E_%7b1:t+1%7d)%20=%20\alpha%20P(E_%7bt+1%7d%20|%20X_%7bt+1%7d)%20\sum\limits_%7bx_%7bt%7d%7d%20P(X_%7bt+1%7d%20|%20x_%7bt%7d)P(x_%7bt%7d%20|%20E_%7b1:t%7d)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5250775" y="10848471"/>
              <a:ext cx="7141760" cy="657729"/>
            </a:xfrm>
            <a:prstGeom prst="rect">
              <a:avLst/>
            </a:prstGeom>
            <a:noFill/>
          </p:spPr>
        </p:pic>
        <p:grpSp>
          <p:nvGrpSpPr>
            <p:cNvPr id="92" name="Group 91"/>
            <p:cNvGrpSpPr/>
            <p:nvPr/>
          </p:nvGrpSpPr>
          <p:grpSpPr>
            <a:xfrm>
              <a:off x="25374600" y="11582400"/>
              <a:ext cx="6875595" cy="2438400"/>
              <a:chOff x="25374600" y="11582400"/>
              <a:chExt cx="6875595" cy="2438400"/>
            </a:xfrm>
          </p:grpSpPr>
          <p:pic>
            <p:nvPicPr>
              <p:cNvPr id="94" name="Picture 5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8270200" y="11734800"/>
                <a:ext cx="3979995" cy="2286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95" name="Picture 10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flipH="1">
                <a:off x="25374600" y="11582400"/>
                <a:ext cx="3200400" cy="226154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cxnSp>
            <p:nvCxnSpPr>
              <p:cNvPr id="96" name="Straight Connector 95"/>
              <p:cNvCxnSpPr/>
              <p:nvPr/>
            </p:nvCxnSpPr>
            <p:spPr>
              <a:xfrm>
                <a:off x="25831800" y="13106400"/>
                <a:ext cx="396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25603200" y="12420600"/>
                <a:ext cx="3657600" cy="762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26670000" y="12420600"/>
                <a:ext cx="4419600" cy="3810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Content Placeholder 2"/>
          <p:cNvSpPr txBox="1">
            <a:spLocks/>
          </p:cNvSpPr>
          <p:nvPr/>
        </p:nvSpPr>
        <p:spPr>
          <a:xfrm>
            <a:off x="12545310" y="31150499"/>
            <a:ext cx="33528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1410759" indent="-1410759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56645" indent="-1175633" algn="l" defTabSz="3762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2531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543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4555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5567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580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592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604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Semi-autonomous control of the wheelchair from an SSVEP-BCI. </a:t>
            </a:r>
            <a:endParaRPr lang="en-US" sz="2000" dirty="0"/>
          </a:p>
        </p:txBody>
      </p:sp>
      <p:sp>
        <p:nvSpPr>
          <p:cNvPr id="101" name="Rounded Rectangle 100"/>
          <p:cNvSpPr/>
          <p:nvPr/>
        </p:nvSpPr>
        <p:spPr>
          <a:xfrm>
            <a:off x="256391" y="22345650"/>
            <a:ext cx="15974208" cy="82296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Robotic Assistive Technology</a:t>
            </a:r>
            <a:endParaRPr lang="en-US" sz="4000" b="1" dirty="0"/>
          </a:p>
        </p:txBody>
      </p:sp>
      <p:sp>
        <p:nvSpPr>
          <p:cNvPr id="104" name="Rectangle 117"/>
          <p:cNvSpPr>
            <a:spLocks noChangeArrowheads="1"/>
          </p:cNvSpPr>
          <p:nvPr/>
        </p:nvSpPr>
        <p:spPr bwMode="auto">
          <a:xfrm>
            <a:off x="16670182" y="23337743"/>
            <a:ext cx="15943418" cy="9294907"/>
          </a:xfrm>
          <a:prstGeom prst="roundRect">
            <a:avLst>
              <a:gd name="adj" fmla="val 5625"/>
            </a:avLst>
          </a:prstGeom>
          <a:solidFill>
            <a:schemeClr val="accent3">
              <a:lumMod val="40000"/>
              <a:lumOff val="60000"/>
              <a:alpha val="74000"/>
            </a:schemeClr>
          </a:solidFill>
          <a:ln>
            <a:noFill/>
          </a:ln>
        </p:spPr>
        <p:txBody>
          <a:bodyPr/>
          <a:lstStyle/>
          <a:p>
            <a:pPr marL="457200" indent="-457200" defTabSz="914400" eaLnBrk="0" hangingPunct="0">
              <a:buFont typeface="Arial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16670182" y="22345650"/>
            <a:ext cx="15943418" cy="82296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Wireless Body Area Networks</a:t>
            </a:r>
            <a:endParaRPr lang="en-US" sz="4000" b="1" dirty="0"/>
          </a:p>
        </p:txBody>
      </p:sp>
      <p:sp>
        <p:nvSpPr>
          <p:cNvPr id="106" name="Rectangle 117"/>
          <p:cNvSpPr>
            <a:spLocks noChangeArrowheads="1"/>
          </p:cNvSpPr>
          <p:nvPr/>
        </p:nvSpPr>
        <p:spPr bwMode="auto">
          <a:xfrm>
            <a:off x="16670182" y="12851613"/>
            <a:ext cx="15943418" cy="9294907"/>
          </a:xfrm>
          <a:prstGeom prst="roundRect">
            <a:avLst>
              <a:gd name="adj" fmla="val 562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457200" indent="-457200" defTabSz="914400" eaLnBrk="0" hangingPunct="0">
              <a:buFont typeface="Arial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6670182" y="11842517"/>
            <a:ext cx="15943418" cy="8229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Rapid Prototyping of Human-in-the-Loop Systems</a:t>
            </a:r>
            <a:endParaRPr lang="en-US" sz="4000" b="1" dirty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9" y="29048032"/>
            <a:ext cx="6298386" cy="327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7" name="Group 266"/>
          <p:cNvGrpSpPr/>
          <p:nvPr/>
        </p:nvGrpSpPr>
        <p:grpSpPr>
          <a:xfrm>
            <a:off x="6705600" y="27999437"/>
            <a:ext cx="5729172" cy="4576063"/>
            <a:chOff x="8771376" y="19793644"/>
            <a:chExt cx="7078224" cy="5653591"/>
          </a:xfrm>
        </p:grpSpPr>
        <p:sp>
          <p:nvSpPr>
            <p:cNvPr id="268" name="Rounded Rectangle 267"/>
            <p:cNvSpPr/>
            <p:nvPr/>
          </p:nvSpPr>
          <p:spPr>
            <a:xfrm>
              <a:off x="12222897" y="23561752"/>
              <a:ext cx="3039566" cy="11440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/>
            </a:p>
          </p:txBody>
        </p:sp>
        <p:pic>
          <p:nvPicPr>
            <p:cNvPr id="269" name="Picture 7" descr="C:\Users\fquivira\Dropbox\BSPIRAL\hilcps_poster_cps\images\person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17647"/>
            <a:stretch/>
          </p:blipFill>
          <p:spPr bwMode="auto">
            <a:xfrm>
              <a:off x="8771376" y="20346221"/>
              <a:ext cx="2268144" cy="258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9092" y="20952251"/>
              <a:ext cx="1884308" cy="1660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1" name="Rounded Rectangle 270"/>
            <p:cNvSpPr/>
            <p:nvPr/>
          </p:nvSpPr>
          <p:spPr>
            <a:xfrm>
              <a:off x="9375889" y="20773946"/>
              <a:ext cx="1060021" cy="6477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Human</a:t>
              </a:r>
            </a:p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Intent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14185517" y="20773946"/>
              <a:ext cx="1060021" cy="6477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Robot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9356387" y="23100199"/>
              <a:ext cx="5911367" cy="32388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Context Sensitive Probabilistic Filter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9356389" y="23750065"/>
              <a:ext cx="2008960" cy="75486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Hector SLAM</a:t>
              </a:r>
            </a:p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EKF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12363450" y="23873345"/>
              <a:ext cx="1257693" cy="65564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Global</a:t>
              </a:r>
            </a:p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planner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6" name="Rounded Rectangle 275"/>
            <p:cNvSpPr/>
            <p:nvPr/>
          </p:nvSpPr>
          <p:spPr>
            <a:xfrm>
              <a:off x="13858827" y="23873343"/>
              <a:ext cx="1257692" cy="65564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Local</a:t>
              </a:r>
            </a:p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planner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13532006" y="23543021"/>
              <a:ext cx="1800072" cy="327822"/>
            </a:xfrm>
            <a:prstGeom prst="round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Navigation Stack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8" name="Rounded Rectangle 277"/>
            <p:cNvSpPr/>
            <p:nvPr/>
          </p:nvSpPr>
          <p:spPr>
            <a:xfrm>
              <a:off x="9356387" y="24906765"/>
              <a:ext cx="913164" cy="3774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IMU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10452184" y="24906765"/>
              <a:ext cx="913164" cy="3774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LIDAR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8771376" y="19955547"/>
              <a:ext cx="2268144" cy="32389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Information Source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11176415" y="19793644"/>
              <a:ext cx="2268144" cy="6477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Discrete Channel with Noise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13581456" y="19955569"/>
              <a:ext cx="2268144" cy="32385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Destination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3" name="Pentagon 282"/>
            <p:cNvSpPr/>
            <p:nvPr/>
          </p:nvSpPr>
          <p:spPr>
            <a:xfrm>
              <a:off x="10813678" y="20869235"/>
              <a:ext cx="2996784" cy="457200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Brain-Computer Interface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13643268" y="24791589"/>
              <a:ext cx="1688811" cy="6556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Motor Controller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85" name="Straight Arrow Connector 284"/>
            <p:cNvCxnSpPr>
              <a:stCxn id="276" idx="2"/>
              <a:endCxn id="284" idx="0"/>
            </p:cNvCxnSpPr>
            <p:nvPr/>
          </p:nvCxnSpPr>
          <p:spPr>
            <a:xfrm>
              <a:off x="14487673" y="24528989"/>
              <a:ext cx="1" cy="262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275" idx="3"/>
              <a:endCxn id="276" idx="1"/>
            </p:cNvCxnSpPr>
            <p:nvPr/>
          </p:nvCxnSpPr>
          <p:spPr>
            <a:xfrm flipV="1">
              <a:off x="13621143" y="24201167"/>
              <a:ext cx="237684" cy="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78" idx="0"/>
            </p:cNvCxnSpPr>
            <p:nvPr/>
          </p:nvCxnSpPr>
          <p:spPr>
            <a:xfrm flipV="1">
              <a:off x="9812969" y="24504931"/>
              <a:ext cx="282179" cy="40183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H="1" flipV="1">
              <a:off x="10647854" y="24504931"/>
              <a:ext cx="282179" cy="40183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11375011" y="23979763"/>
              <a:ext cx="837253" cy="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V="1">
              <a:off x="11375012" y="24281201"/>
              <a:ext cx="837253" cy="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11353800" y="23657468"/>
              <a:ext cx="936126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2D map</a:t>
              </a:r>
              <a:endParaRPr lang="en-US" sz="1200" dirty="0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11461899" y="24259847"/>
              <a:ext cx="651262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pose</a:t>
              </a:r>
              <a:endParaRPr lang="en-US" sz="1200" dirty="0"/>
            </a:p>
          </p:txBody>
        </p:sp>
        <p:cxnSp>
          <p:nvCxnSpPr>
            <p:cNvPr id="293" name="Straight Arrow Connector 292"/>
            <p:cNvCxnSpPr>
              <a:endCxn id="275" idx="0"/>
            </p:cNvCxnSpPr>
            <p:nvPr/>
          </p:nvCxnSpPr>
          <p:spPr>
            <a:xfrm flipH="1">
              <a:off x="12992296" y="23424088"/>
              <a:ext cx="1" cy="44925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/>
            <p:cNvSpPr txBox="1"/>
            <p:nvPr/>
          </p:nvSpPr>
          <p:spPr>
            <a:xfrm>
              <a:off x="13003949" y="22267853"/>
              <a:ext cx="164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Sensor Model</a:t>
              </a:r>
            </a:p>
            <a:p>
              <a:pPr algn="ctr"/>
              <a:r>
                <a:rPr lang="en-US" sz="1200" dirty="0" smtClean="0"/>
                <a:t>(Human model)</a:t>
              </a:r>
              <a:endParaRPr lang="en-US" sz="1200" dirty="0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11599533" y="22267853"/>
              <a:ext cx="164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Transition Model</a:t>
              </a:r>
            </a:p>
            <a:p>
              <a:pPr algn="ctr"/>
              <a:r>
                <a:rPr lang="en-US" sz="1200" dirty="0" smtClean="0"/>
                <a:t>(Context)</a:t>
              </a: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0194131" y="22267853"/>
              <a:ext cx="164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BCI (human)</a:t>
              </a:r>
            </a:p>
            <a:p>
              <a:pPr algn="ctr"/>
              <a:r>
                <a:rPr lang="en-US" sz="1200" dirty="0" smtClean="0"/>
                <a:t>input</a:t>
              </a:r>
              <a:endParaRPr lang="en-US" sz="1200" dirty="0"/>
            </a:p>
          </p:txBody>
        </p:sp>
        <p:cxnSp>
          <p:nvCxnSpPr>
            <p:cNvPr id="297" name="Straight Arrow Connector 296"/>
            <p:cNvCxnSpPr/>
            <p:nvPr/>
          </p:nvCxnSpPr>
          <p:spPr>
            <a:xfrm>
              <a:off x="10928238" y="22852628"/>
              <a:ext cx="0" cy="24757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>
              <a:off x="12420600" y="22852628"/>
              <a:ext cx="0" cy="24757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>
              <a:off x="13835774" y="22852628"/>
              <a:ext cx="0" cy="24757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3" name="Rectangle 2"/>
          <p:cNvSpPr txBox="1">
            <a:spLocks noChangeArrowheads="1"/>
          </p:cNvSpPr>
          <p:nvPr/>
        </p:nvSpPr>
        <p:spPr>
          <a:xfrm>
            <a:off x="17373600" y="23381553"/>
            <a:ext cx="6558022" cy="564876"/>
          </a:xfrm>
          <a:prstGeom prst="rect">
            <a:avLst/>
          </a:prstGeom>
          <a:ln/>
        </p:spPr>
        <p:txBody>
          <a:bodyPr vert="horz" lIns="0" tIns="188101" rIns="0" bIns="188101" rtlCol="0" anchor="ctr">
            <a:noAutofit/>
          </a:bodyPr>
          <a:lstStyle>
            <a:lvl1pPr algn="ctr" defTabSz="3762024" rtl="0" eaLnBrk="1" latinLnBrk="0" hangingPunct="1">
              <a:spcBef>
                <a:spcPct val="0"/>
              </a:spcBef>
              <a:buNone/>
              <a:defRPr sz="1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(1) Concept of body coupled communication concept </a:t>
            </a:r>
            <a:endParaRPr lang="en-US" sz="2400" dirty="0"/>
          </a:p>
        </p:txBody>
      </p:sp>
      <p:sp>
        <p:nvSpPr>
          <p:cNvPr id="434" name="Rectangle 2"/>
          <p:cNvSpPr txBox="1">
            <a:spLocks noChangeArrowheads="1"/>
          </p:cNvSpPr>
          <p:nvPr/>
        </p:nvSpPr>
        <p:spPr>
          <a:xfrm>
            <a:off x="24841200" y="23383628"/>
            <a:ext cx="7620000" cy="564876"/>
          </a:xfrm>
          <a:prstGeom prst="rect">
            <a:avLst/>
          </a:prstGeom>
          <a:ln/>
        </p:spPr>
        <p:txBody>
          <a:bodyPr vert="horz" lIns="0" tIns="188101" rIns="0" bIns="188101" rtlCol="0" anchor="ctr">
            <a:noAutofit/>
          </a:bodyPr>
          <a:lstStyle>
            <a:lvl1pPr algn="ctr" defTabSz="3762024" rtl="0" eaLnBrk="1" latinLnBrk="0" hangingPunct="1">
              <a:spcBef>
                <a:spcPct val="0"/>
              </a:spcBef>
              <a:buNone/>
              <a:defRPr sz="1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(2) </a:t>
            </a:r>
            <a: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  <a:t>Galvanic </a:t>
            </a:r>
            <a:r>
              <a:rPr lang="en-US" sz="2400" dirty="0" smtClean="0">
                <a:solidFill>
                  <a:prstClr val="black"/>
                </a:solidFill>
                <a:ea typeface="+mn-ea"/>
                <a:cs typeface="+mn-cs"/>
              </a:rPr>
              <a:t>coupling-communication at </a:t>
            </a:r>
            <a: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  <a:t>multiple tissue layers</a:t>
            </a:r>
            <a:endParaRPr lang="en-US" sz="3200" dirty="0"/>
          </a:p>
        </p:txBody>
      </p:sp>
      <p:sp>
        <p:nvSpPr>
          <p:cNvPr id="435" name="Rectangle 2"/>
          <p:cNvSpPr txBox="1">
            <a:spLocks noChangeArrowheads="1"/>
          </p:cNvSpPr>
          <p:nvPr/>
        </p:nvSpPr>
        <p:spPr>
          <a:xfrm>
            <a:off x="24841200" y="28213050"/>
            <a:ext cx="6558022" cy="564876"/>
          </a:xfrm>
          <a:prstGeom prst="rect">
            <a:avLst/>
          </a:prstGeom>
          <a:ln/>
        </p:spPr>
        <p:txBody>
          <a:bodyPr vert="horz" lIns="0" tIns="188101" rIns="0" bIns="188101" rtlCol="0" anchor="ctr">
            <a:noAutofit/>
          </a:bodyPr>
          <a:lstStyle>
            <a:lvl1pPr algn="ctr" defTabSz="3762024" rtl="0" eaLnBrk="1" latinLnBrk="0" hangingPunct="1">
              <a:spcBef>
                <a:spcPct val="0"/>
              </a:spcBef>
              <a:buNone/>
              <a:defRPr sz="1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(4) Results </a:t>
            </a:r>
            <a:endParaRPr lang="en-US" sz="2400" dirty="0"/>
          </a:p>
        </p:txBody>
      </p:sp>
      <p:sp>
        <p:nvSpPr>
          <p:cNvPr id="436" name="Rectangle 2"/>
          <p:cNvSpPr txBox="1">
            <a:spLocks noChangeArrowheads="1"/>
          </p:cNvSpPr>
          <p:nvPr/>
        </p:nvSpPr>
        <p:spPr>
          <a:xfrm>
            <a:off x="17373600" y="28209776"/>
            <a:ext cx="6558022" cy="564876"/>
          </a:xfrm>
          <a:prstGeom prst="rect">
            <a:avLst/>
          </a:prstGeom>
          <a:ln/>
        </p:spPr>
        <p:txBody>
          <a:bodyPr vert="horz" lIns="0" tIns="188101" rIns="0" bIns="188101" rtlCol="0" anchor="ctr">
            <a:noAutofit/>
          </a:bodyPr>
          <a:lstStyle>
            <a:lvl1pPr algn="ctr" defTabSz="3762024" rtl="0" eaLnBrk="1" latinLnBrk="0" hangingPunct="1">
              <a:spcBef>
                <a:spcPct val="0"/>
              </a:spcBef>
              <a:buNone/>
              <a:defRPr sz="1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(3) Lumped parameter circuit model</a:t>
            </a:r>
            <a:endParaRPr lang="en-US" sz="800" dirty="0"/>
          </a:p>
        </p:txBody>
      </p:sp>
      <p:grpSp>
        <p:nvGrpSpPr>
          <p:cNvPr id="437" name="Group 436"/>
          <p:cNvGrpSpPr/>
          <p:nvPr/>
        </p:nvGrpSpPr>
        <p:grpSpPr>
          <a:xfrm>
            <a:off x="24841200" y="23917028"/>
            <a:ext cx="5230008" cy="4467472"/>
            <a:chOff x="795573" y="136267"/>
            <a:chExt cx="8155704" cy="6122371"/>
          </a:xfrm>
        </p:grpSpPr>
        <p:pic>
          <p:nvPicPr>
            <p:cNvPr id="438" name="Picture 43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537262" y="5801380"/>
              <a:ext cx="530417" cy="28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9" name="Rectangle 438"/>
            <p:cNvSpPr/>
            <p:nvPr/>
          </p:nvSpPr>
          <p:spPr>
            <a:xfrm>
              <a:off x="5546456" y="1534180"/>
              <a:ext cx="152400" cy="396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5698856" y="1534180"/>
              <a:ext cx="533400" cy="39624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6232256" y="1534180"/>
              <a:ext cx="1219200" cy="39624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7451456" y="1534180"/>
              <a:ext cx="533400" cy="39624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43" name="TextBox 442"/>
            <p:cNvSpPr txBox="1"/>
            <p:nvPr/>
          </p:nvSpPr>
          <p:spPr>
            <a:xfrm rot="16200000">
              <a:off x="5587478" y="3173639"/>
              <a:ext cx="836825" cy="527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FAT</a:t>
              </a:r>
              <a:endParaRPr lang="en-US" sz="1600" dirty="0"/>
            </a:p>
          </p:txBody>
        </p:sp>
        <p:sp>
          <p:nvSpPr>
            <p:cNvPr id="444" name="TextBox 443"/>
            <p:cNvSpPr txBox="1"/>
            <p:nvPr/>
          </p:nvSpPr>
          <p:spPr>
            <a:xfrm rot="16200000">
              <a:off x="5929690" y="3099006"/>
              <a:ext cx="1676400" cy="527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solidFill>
                    <a:schemeClr val="bg1"/>
                  </a:solidFill>
                </a:rPr>
                <a:t>MUSCLE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45" name="TextBox 444"/>
            <p:cNvSpPr txBox="1"/>
            <p:nvPr/>
          </p:nvSpPr>
          <p:spPr>
            <a:xfrm rot="16200000">
              <a:off x="7123491" y="3149807"/>
              <a:ext cx="1117600" cy="527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solidFill>
                    <a:schemeClr val="bg1"/>
                  </a:solidFill>
                </a:rPr>
                <a:t>BONE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46" name="TextBox 445"/>
            <p:cNvSpPr txBox="1"/>
            <p:nvPr/>
          </p:nvSpPr>
          <p:spPr>
            <a:xfrm rot="16200000">
              <a:off x="5009558" y="3111223"/>
              <a:ext cx="1201397" cy="57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SKIN</a:t>
              </a:r>
              <a:endParaRPr lang="en-US" dirty="0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469204" y="2067580"/>
              <a:ext cx="45719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48" name="Rectangle 447"/>
            <p:cNvSpPr/>
            <p:nvPr/>
          </p:nvSpPr>
          <p:spPr>
            <a:xfrm flipH="1">
              <a:off x="5472064" y="4658380"/>
              <a:ext cx="59004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905000" y="1534180"/>
              <a:ext cx="1752600" cy="396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Human Arm Model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50" name="Straight Connector 449"/>
            <p:cNvCxnSpPr/>
            <p:nvPr/>
          </p:nvCxnSpPr>
          <p:spPr>
            <a:xfrm flipV="1">
              <a:off x="1371600" y="1076980"/>
              <a:ext cx="0" cy="1143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V="1">
              <a:off x="4191000" y="1076980"/>
              <a:ext cx="0" cy="1143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1371600" y="5953780"/>
              <a:ext cx="1143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>
              <a:off x="1371600" y="4886980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TextBox 453"/>
            <p:cNvSpPr txBox="1"/>
            <p:nvPr/>
          </p:nvSpPr>
          <p:spPr>
            <a:xfrm>
              <a:off x="795573" y="345121"/>
              <a:ext cx="1778278" cy="8013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Transmitter</a:t>
              </a:r>
            </a:p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tx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3766241" y="4313345"/>
              <a:ext cx="1395350" cy="8013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Receiver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   (</a:t>
              </a:r>
              <a:r>
                <a:rPr lang="en-US" sz="1600" dirty="0" err="1" smtClean="0"/>
                <a:t>rx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cxnSp>
          <p:nvCxnSpPr>
            <p:cNvPr id="456" name="Straight Connector 455"/>
            <p:cNvCxnSpPr/>
            <p:nvPr/>
          </p:nvCxnSpPr>
          <p:spPr>
            <a:xfrm>
              <a:off x="3352800" y="221998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>
              <a:off x="1371600" y="221998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Rectangle 457"/>
            <p:cNvSpPr/>
            <p:nvPr/>
          </p:nvSpPr>
          <p:spPr>
            <a:xfrm>
              <a:off x="3200400" y="4734580"/>
              <a:ext cx="304800" cy="2946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cxnSp>
          <p:nvCxnSpPr>
            <p:cNvPr id="459" name="Straight Connector 458"/>
            <p:cNvCxnSpPr/>
            <p:nvPr/>
          </p:nvCxnSpPr>
          <p:spPr>
            <a:xfrm>
              <a:off x="3352800" y="488698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>
              <a:off x="1371600" y="488698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>
              <a:off x="4191000" y="4886980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>
              <a:off x="3048000" y="5953780"/>
              <a:ext cx="1143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Oval 462"/>
            <p:cNvSpPr/>
            <p:nvPr/>
          </p:nvSpPr>
          <p:spPr>
            <a:xfrm>
              <a:off x="2514600" y="772180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~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64" name="Straight Connector 463"/>
            <p:cNvCxnSpPr/>
            <p:nvPr/>
          </p:nvCxnSpPr>
          <p:spPr>
            <a:xfrm>
              <a:off x="1371600" y="1076980"/>
              <a:ext cx="1143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>
              <a:off x="3048000" y="1076980"/>
              <a:ext cx="1143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6" name="TextBox 465"/>
            <p:cNvSpPr txBox="1"/>
            <p:nvPr/>
          </p:nvSpPr>
          <p:spPr>
            <a:xfrm>
              <a:off x="3733801" y="2753380"/>
              <a:ext cx="1647824" cy="463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Electrodes</a:t>
              </a:r>
              <a:endParaRPr lang="en-US" sz="1600" dirty="0"/>
            </a:p>
          </p:txBody>
        </p:sp>
        <p:cxnSp>
          <p:nvCxnSpPr>
            <p:cNvPr id="467" name="Straight Arrow Connector 466"/>
            <p:cNvCxnSpPr/>
            <p:nvPr/>
          </p:nvCxnSpPr>
          <p:spPr>
            <a:xfrm>
              <a:off x="3238500" y="2372380"/>
              <a:ext cx="7239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Arrow Connector 467"/>
            <p:cNvCxnSpPr>
              <a:stCxn id="447" idx="2"/>
            </p:cNvCxnSpPr>
            <p:nvPr/>
          </p:nvCxnSpPr>
          <p:spPr>
            <a:xfrm flipH="1">
              <a:off x="4800600" y="2448580"/>
              <a:ext cx="691464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Right Arrow 468"/>
            <p:cNvSpPr/>
            <p:nvPr/>
          </p:nvSpPr>
          <p:spPr>
            <a:xfrm rot="10800000">
              <a:off x="2451536" y="2067580"/>
              <a:ext cx="609600" cy="304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70" name="Down Arrow 469"/>
            <p:cNvSpPr/>
            <p:nvPr/>
          </p:nvSpPr>
          <p:spPr>
            <a:xfrm>
              <a:off x="3124200" y="2495878"/>
              <a:ext cx="289034" cy="2133600"/>
            </a:xfrm>
            <a:prstGeom prst="downArrow">
              <a:avLst/>
            </a:prstGeom>
            <a:solidFill>
              <a:srgbClr val="F6801E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71" name="Right Arrow 470"/>
            <p:cNvSpPr/>
            <p:nvPr/>
          </p:nvSpPr>
          <p:spPr>
            <a:xfrm rot="10800000">
              <a:off x="2501465" y="4734580"/>
              <a:ext cx="609600" cy="304800"/>
            </a:xfrm>
            <a:prstGeom prst="rightArrow">
              <a:avLst/>
            </a:prstGeom>
            <a:solidFill>
              <a:srgbClr val="F6801E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72" name="Down Arrow 471"/>
            <p:cNvSpPr/>
            <p:nvPr/>
          </p:nvSpPr>
          <p:spPr>
            <a:xfrm rot="10800000">
              <a:off x="2209800" y="2493248"/>
              <a:ext cx="304800" cy="2133600"/>
            </a:xfrm>
            <a:prstGeom prst="downArrow">
              <a:avLst/>
            </a:prstGeom>
            <a:solidFill>
              <a:srgbClr val="F6801E">
                <a:alpha val="44000"/>
              </a:srgbClr>
            </a:solidFill>
            <a:ln>
              <a:noFill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pic>
          <p:nvPicPr>
            <p:cNvPr id="473" name="Picture 47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 rot="5197471">
              <a:off x="3943985" y="1433243"/>
              <a:ext cx="534940" cy="29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4" name="TextBox 473"/>
            <p:cNvSpPr txBox="1"/>
            <p:nvPr/>
          </p:nvSpPr>
          <p:spPr>
            <a:xfrm>
              <a:off x="3124201" y="619780"/>
              <a:ext cx="447952" cy="463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/>
                <a:t>+</a:t>
              </a:r>
              <a:endParaRPr lang="en-US" sz="1600" b="1" dirty="0"/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2942898" y="5794672"/>
              <a:ext cx="447952" cy="463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/>
                <a:t>+</a:t>
              </a:r>
              <a:endParaRPr lang="en-US" sz="1600" b="1" dirty="0"/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2128700" y="644604"/>
              <a:ext cx="385928" cy="463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/>
                <a:t>-</a:t>
              </a:r>
              <a:endParaRPr lang="en-US" sz="1600" b="1" dirty="0"/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2257098" y="5748496"/>
              <a:ext cx="385928" cy="463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/>
                <a:t>-</a:t>
              </a:r>
              <a:endParaRPr lang="en-US" sz="1600" b="1" dirty="0"/>
            </a:p>
          </p:txBody>
        </p:sp>
        <p:cxnSp>
          <p:nvCxnSpPr>
            <p:cNvPr id="478" name="Straight Arrow Connector 477"/>
            <p:cNvCxnSpPr/>
            <p:nvPr/>
          </p:nvCxnSpPr>
          <p:spPr>
            <a:xfrm>
              <a:off x="4495800" y="1305580"/>
              <a:ext cx="0" cy="685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TextBox 478"/>
            <p:cNvSpPr txBox="1"/>
            <p:nvPr/>
          </p:nvSpPr>
          <p:spPr>
            <a:xfrm>
              <a:off x="4495801" y="1381781"/>
              <a:ext cx="370577" cy="506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480" name="TextBox 479"/>
            <p:cNvSpPr txBox="1"/>
            <p:nvPr/>
          </p:nvSpPr>
          <p:spPr>
            <a:xfrm>
              <a:off x="2380597" y="5397062"/>
              <a:ext cx="816831" cy="421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err="1" smtClean="0"/>
                <a:t>V</a:t>
              </a:r>
              <a:r>
                <a:rPr lang="en-US" baseline="-25000" dirty="0" err="1" smtClean="0"/>
                <a:t>out</a:t>
              </a:r>
              <a:endParaRPr lang="en-US" baseline="-25000" dirty="0"/>
            </a:p>
          </p:txBody>
        </p:sp>
        <p:cxnSp>
          <p:nvCxnSpPr>
            <p:cNvPr id="481" name="Straight Arrow Connector 480"/>
            <p:cNvCxnSpPr/>
            <p:nvPr/>
          </p:nvCxnSpPr>
          <p:spPr>
            <a:xfrm>
              <a:off x="1600200" y="2286000"/>
              <a:ext cx="0" cy="2590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TextBox 481"/>
            <p:cNvSpPr txBox="1"/>
            <p:nvPr/>
          </p:nvSpPr>
          <p:spPr>
            <a:xfrm>
              <a:off x="1200252" y="3276600"/>
              <a:ext cx="547941" cy="421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D</a:t>
              </a:r>
              <a:r>
                <a:rPr lang="en-US" sz="1400" baseline="-25000" dirty="0" smtClean="0"/>
                <a:t>L</a:t>
              </a:r>
              <a:endParaRPr lang="en-US" sz="1400" dirty="0"/>
            </a:p>
          </p:txBody>
        </p:sp>
        <p:cxnSp>
          <p:nvCxnSpPr>
            <p:cNvPr id="483" name="Straight Arrow Connector 482"/>
            <p:cNvCxnSpPr/>
            <p:nvPr/>
          </p:nvCxnSpPr>
          <p:spPr>
            <a:xfrm>
              <a:off x="2435770" y="1981200"/>
              <a:ext cx="685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Right Arrow 483"/>
            <p:cNvSpPr/>
            <p:nvPr/>
          </p:nvSpPr>
          <p:spPr>
            <a:xfrm>
              <a:off x="5189667" y="153122"/>
              <a:ext cx="609600" cy="304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85" name="TextBox 484"/>
            <p:cNvSpPr txBox="1"/>
            <p:nvPr/>
          </p:nvSpPr>
          <p:spPr>
            <a:xfrm>
              <a:off x="5943600" y="136267"/>
              <a:ext cx="2709545" cy="421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Primary Current Flow</a:t>
              </a:r>
              <a:endParaRPr lang="en-US" sz="1400" dirty="0"/>
            </a:p>
          </p:txBody>
        </p:sp>
        <p:sp>
          <p:nvSpPr>
            <p:cNvPr id="486" name="Right Arrow 485"/>
            <p:cNvSpPr/>
            <p:nvPr/>
          </p:nvSpPr>
          <p:spPr>
            <a:xfrm>
              <a:off x="5181600" y="593467"/>
              <a:ext cx="609600" cy="304800"/>
            </a:xfrm>
            <a:prstGeom prst="rightArrow">
              <a:avLst/>
            </a:prstGeom>
            <a:solidFill>
              <a:srgbClr val="F6801E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5943600" y="528934"/>
              <a:ext cx="3007677" cy="421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Secondary Current Flow</a:t>
              </a:r>
              <a:endParaRPr lang="en-US" sz="1400" dirty="0"/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2492925" y="1568668"/>
              <a:ext cx="551353" cy="421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D</a:t>
              </a:r>
              <a:r>
                <a:rPr lang="en-US" sz="1400" baseline="-25000" dirty="0" smtClean="0"/>
                <a:t>E</a:t>
              </a:r>
              <a:endParaRPr lang="en-US" sz="1400" baseline="-25000" dirty="0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2057400" y="4724400"/>
              <a:ext cx="304800" cy="2946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2057400" y="2057400"/>
              <a:ext cx="304800" cy="2946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3200400" y="2057400"/>
              <a:ext cx="304800" cy="2946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cxnSp>
          <p:nvCxnSpPr>
            <p:cNvPr id="492" name="Straight Arrow Connector 491"/>
            <p:cNvCxnSpPr/>
            <p:nvPr/>
          </p:nvCxnSpPr>
          <p:spPr>
            <a:xfrm>
              <a:off x="3168868" y="5136932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extBox 492"/>
            <p:cNvSpPr txBox="1"/>
            <p:nvPr/>
          </p:nvSpPr>
          <p:spPr>
            <a:xfrm>
              <a:off x="3124201" y="5105400"/>
              <a:ext cx="547941" cy="421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D</a:t>
              </a:r>
              <a:r>
                <a:rPr lang="en-US" sz="1400" baseline="-25000" dirty="0" smtClean="0"/>
                <a:t>S</a:t>
              </a:r>
              <a:endParaRPr lang="en-US" sz="1400" baseline="-25000" dirty="0"/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2815627" y="136267"/>
              <a:ext cx="1467842" cy="463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Top View</a:t>
              </a:r>
              <a:endParaRPr lang="en-US" sz="1600" dirty="0"/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6023948" y="971683"/>
              <a:ext cx="1567831" cy="463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Side View</a:t>
              </a:r>
              <a:endParaRPr lang="en-US" sz="1600" dirty="0"/>
            </a:p>
          </p:txBody>
        </p:sp>
      </p:grpSp>
      <p:sp>
        <p:nvSpPr>
          <p:cNvPr id="496" name="Rectangle 495"/>
          <p:cNvSpPr/>
          <p:nvPr/>
        </p:nvSpPr>
        <p:spPr>
          <a:xfrm>
            <a:off x="29641800" y="24907628"/>
            <a:ext cx="2743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The signal current flows through the path D</a:t>
            </a:r>
            <a:r>
              <a:rPr lang="en-US" sz="1400" baseline="-25000" dirty="0"/>
              <a:t>E</a:t>
            </a:r>
            <a:r>
              <a:rPr lang="en-US" sz="1400" dirty="0"/>
              <a:t> between the </a:t>
            </a:r>
            <a:r>
              <a:rPr lang="en-US" sz="1400" dirty="0" err="1"/>
              <a:t>tx</a:t>
            </a:r>
            <a:r>
              <a:rPr lang="en-US" sz="1400" dirty="0"/>
              <a:t> electrodes, and along D</a:t>
            </a:r>
            <a:r>
              <a:rPr lang="en-US" sz="1400" baseline="-25000" dirty="0"/>
              <a:t>L</a:t>
            </a:r>
            <a:r>
              <a:rPr lang="en-US" sz="1400" dirty="0"/>
              <a:t> between the </a:t>
            </a:r>
            <a:r>
              <a:rPr lang="en-US" sz="1400" dirty="0" err="1"/>
              <a:t>tx</a:t>
            </a:r>
            <a:r>
              <a:rPr lang="en-US" sz="1400" dirty="0"/>
              <a:t> and </a:t>
            </a:r>
            <a:r>
              <a:rPr lang="en-US" sz="1400" dirty="0" err="1"/>
              <a:t>rx</a:t>
            </a:r>
            <a:r>
              <a:rPr lang="en-US" sz="1400" dirty="0"/>
              <a:t> electrodes, which </a:t>
            </a:r>
            <a:r>
              <a:rPr lang="en-US" sz="1400" dirty="0" smtClean="0"/>
              <a:t>results </a:t>
            </a:r>
            <a:r>
              <a:rPr lang="en-US" sz="1400" dirty="0"/>
              <a:t>in a voltage </a:t>
            </a:r>
            <a:r>
              <a:rPr lang="en-US" sz="1400" dirty="0" err="1"/>
              <a:t>V</a:t>
            </a:r>
            <a:r>
              <a:rPr lang="en-US" sz="1400" baseline="-25000" dirty="0" err="1"/>
              <a:t>out</a:t>
            </a:r>
            <a:r>
              <a:rPr lang="en-US" sz="1400" dirty="0"/>
              <a:t> at the </a:t>
            </a:r>
            <a:r>
              <a:rPr lang="en-US" sz="1400" dirty="0" err="1"/>
              <a:t>rx</a:t>
            </a:r>
            <a:r>
              <a:rPr lang="en-US" sz="1400" dirty="0"/>
              <a:t>.   </a:t>
            </a:r>
          </a:p>
        </p:txBody>
      </p:sp>
      <p:sp>
        <p:nvSpPr>
          <p:cNvPr id="497" name="Rectangle 496"/>
          <p:cNvSpPr/>
          <p:nvPr/>
        </p:nvSpPr>
        <p:spPr>
          <a:xfrm>
            <a:off x="29641800" y="26736428"/>
            <a:ext cx="2743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/>
              <a:t>Aim:  </a:t>
            </a:r>
            <a:r>
              <a:rPr lang="en-US" sz="1600" dirty="0" smtClean="0"/>
              <a:t>To </a:t>
            </a:r>
            <a:r>
              <a:rPr lang="en-US" sz="1600" dirty="0"/>
              <a:t>derive </a:t>
            </a:r>
            <a:r>
              <a:rPr lang="en-US" sz="1600" dirty="0" smtClean="0"/>
              <a:t>electrical</a:t>
            </a:r>
            <a:r>
              <a:rPr lang="en-US" sz="1600" dirty="0"/>
              <a:t>-circuit equivalent models for analyzing the channel gain, for wireless communication through inner tissue-</a:t>
            </a:r>
            <a:r>
              <a:rPr lang="en-US" sz="1600" dirty="0" smtClean="0"/>
              <a:t>layers.</a:t>
            </a:r>
            <a:endParaRPr lang="en-US" sz="1600" dirty="0"/>
          </a:p>
        </p:txBody>
      </p:sp>
      <p:grpSp>
        <p:nvGrpSpPr>
          <p:cNvPr id="498" name="Group 497"/>
          <p:cNvGrpSpPr/>
          <p:nvPr/>
        </p:nvGrpSpPr>
        <p:grpSpPr>
          <a:xfrm>
            <a:off x="19103117" y="23914953"/>
            <a:ext cx="5208299" cy="3352800"/>
            <a:chOff x="39059" y="533400"/>
            <a:chExt cx="8485190" cy="5715000"/>
          </a:xfrm>
        </p:grpSpPr>
        <p:sp>
          <p:nvSpPr>
            <p:cNvPr id="499" name="Rectangle 498"/>
            <p:cNvSpPr/>
            <p:nvPr/>
          </p:nvSpPr>
          <p:spPr>
            <a:xfrm>
              <a:off x="1143000" y="609600"/>
              <a:ext cx="6324600" cy="5562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SKIN</a:t>
              </a:r>
              <a:endParaRPr lang="en-US" sz="1100" b="1" dirty="0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1981200" y="1432034"/>
              <a:ext cx="4724400" cy="397816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F</a:t>
              </a:r>
              <a:endParaRPr lang="en-US" sz="1100" b="1" dirty="0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2743200" y="2057400"/>
              <a:ext cx="3276600" cy="2667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Bone</a:t>
              </a:r>
              <a:endParaRPr lang="en-US" sz="1100" b="1" dirty="0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3352800" y="2667000"/>
              <a:ext cx="2057400" cy="1524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503" name="Rectangle 502"/>
            <p:cNvSpPr/>
            <p:nvPr/>
          </p:nvSpPr>
          <p:spPr>
            <a:xfrm rot="5400000">
              <a:off x="4764469" y="3160331"/>
              <a:ext cx="762000" cy="53733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Z</a:t>
              </a:r>
              <a:r>
                <a:rPr lang="en-US" sz="1050" b="1" baseline="-25000" dirty="0" smtClean="0"/>
                <a:t>D</a:t>
              </a:r>
              <a:r>
                <a:rPr lang="en-US" sz="1100" b="1" baseline="30000" dirty="0" smtClean="0"/>
                <a:t>B-B</a:t>
              </a:r>
              <a:endParaRPr lang="en-US" sz="4400" b="1" baseline="30000" dirty="0"/>
            </a:p>
          </p:txBody>
        </p:sp>
        <p:cxnSp>
          <p:nvCxnSpPr>
            <p:cNvPr id="504" name="Straight Connector 503"/>
            <p:cNvCxnSpPr/>
            <p:nvPr/>
          </p:nvCxnSpPr>
          <p:spPr>
            <a:xfrm flipV="1">
              <a:off x="5410200" y="609600"/>
              <a:ext cx="20574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>
              <a:off x="1143000" y="609600"/>
              <a:ext cx="22098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>
              <a:off x="5410200" y="4114800"/>
              <a:ext cx="2057400" cy="20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H="1">
              <a:off x="1143000" y="4191000"/>
              <a:ext cx="2209800" cy="198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>
              <a:off x="3429000" y="2667000"/>
              <a:ext cx="1981200" cy="152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V="1">
              <a:off x="3352800" y="2667000"/>
              <a:ext cx="2057400" cy="152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Rectangle 509"/>
            <p:cNvSpPr/>
            <p:nvPr/>
          </p:nvSpPr>
          <p:spPr>
            <a:xfrm rot="19159726">
              <a:off x="3480186" y="3451759"/>
              <a:ext cx="754341" cy="52534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Z</a:t>
              </a:r>
              <a:r>
                <a:rPr lang="en-US" sz="1100" b="1" baseline="-25000" dirty="0" smtClean="0"/>
                <a:t>T</a:t>
              </a:r>
              <a:r>
                <a:rPr lang="en-US" sz="1100" b="1" baseline="30000" dirty="0" smtClean="0"/>
                <a:t>B-B</a:t>
              </a:r>
              <a:endParaRPr lang="en-US" sz="1100" b="1" baseline="30000" dirty="0"/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2582923" y="762000"/>
              <a:ext cx="747806" cy="4459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SKIN</a:t>
              </a:r>
              <a:endParaRPr lang="en-US" sz="1050" b="1" dirty="0"/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2895599" y="1524000"/>
              <a:ext cx="628409" cy="4459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FAT</a:t>
              </a:r>
              <a:endParaRPr lang="en-US" sz="1050" b="1" dirty="0"/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2895599" y="1981200"/>
              <a:ext cx="1091298" cy="4459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MUSCLE</a:t>
              </a:r>
              <a:endParaRPr lang="en-US" sz="1050" b="1" dirty="0"/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4186558" y="3805536"/>
              <a:ext cx="848575" cy="4459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BONE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15" name="Straight Arrow Connector 514"/>
            <p:cNvCxnSpPr/>
            <p:nvPr/>
          </p:nvCxnSpPr>
          <p:spPr>
            <a:xfrm>
              <a:off x="1295400" y="1371600"/>
              <a:ext cx="0" cy="44958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>
              <a:off x="381000" y="6096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>
              <a:off x="381000" y="61722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>
              <a:off x="7467600" y="593834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>
              <a:off x="7467600" y="6156434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0" name="Oval 519"/>
            <p:cNvSpPr/>
            <p:nvPr/>
          </p:nvSpPr>
          <p:spPr>
            <a:xfrm>
              <a:off x="381000" y="578068"/>
              <a:ext cx="762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21" name="Oval 520"/>
            <p:cNvSpPr/>
            <p:nvPr/>
          </p:nvSpPr>
          <p:spPr>
            <a:xfrm>
              <a:off x="304800" y="6096000"/>
              <a:ext cx="762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22" name="Oval 521"/>
            <p:cNvSpPr/>
            <p:nvPr/>
          </p:nvSpPr>
          <p:spPr>
            <a:xfrm>
              <a:off x="8229600" y="533400"/>
              <a:ext cx="762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23" name="Oval 522"/>
            <p:cNvSpPr/>
            <p:nvPr/>
          </p:nvSpPr>
          <p:spPr>
            <a:xfrm>
              <a:off x="8258502" y="6067098"/>
              <a:ext cx="762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524" name="Straight Arrow Connector 523"/>
            <p:cNvCxnSpPr/>
            <p:nvPr/>
          </p:nvCxnSpPr>
          <p:spPr>
            <a:xfrm>
              <a:off x="685800" y="685800"/>
              <a:ext cx="7391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5" name="Freeform 524"/>
            <p:cNvSpPr/>
            <p:nvPr/>
          </p:nvSpPr>
          <p:spPr>
            <a:xfrm>
              <a:off x="945931" y="599084"/>
              <a:ext cx="5707117" cy="1035269"/>
            </a:xfrm>
            <a:custGeom>
              <a:avLst/>
              <a:gdLst>
                <a:gd name="connsiteX0" fmla="*/ 0 w 5707117"/>
                <a:gd name="connsiteY0" fmla="*/ 0 h 1035269"/>
                <a:gd name="connsiteX1" fmla="*/ 630621 w 5707117"/>
                <a:gd name="connsiteY1" fmla="*/ 756745 h 1035269"/>
                <a:gd name="connsiteX2" fmla="*/ 2112579 w 5707117"/>
                <a:gd name="connsiteY2" fmla="*/ 898635 h 1035269"/>
                <a:gd name="connsiteX3" fmla="*/ 4146331 w 5707117"/>
                <a:gd name="connsiteY3" fmla="*/ 898635 h 1035269"/>
                <a:gd name="connsiteX4" fmla="*/ 5234152 w 5707117"/>
                <a:gd name="connsiteY4" fmla="*/ 882869 h 1035269"/>
                <a:gd name="connsiteX5" fmla="*/ 5707117 w 5707117"/>
                <a:gd name="connsiteY5" fmla="*/ 882869 h 103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7117" h="1035269">
                  <a:moveTo>
                    <a:pt x="0" y="0"/>
                  </a:moveTo>
                  <a:cubicBezTo>
                    <a:pt x="139262" y="303486"/>
                    <a:pt x="278524" y="606972"/>
                    <a:pt x="630621" y="756745"/>
                  </a:cubicBezTo>
                  <a:cubicBezTo>
                    <a:pt x="982718" y="906518"/>
                    <a:pt x="1526627" y="874987"/>
                    <a:pt x="2112579" y="898635"/>
                  </a:cubicBezTo>
                  <a:cubicBezTo>
                    <a:pt x="2698531" y="922283"/>
                    <a:pt x="4146331" y="898635"/>
                    <a:pt x="4146331" y="898635"/>
                  </a:cubicBezTo>
                  <a:lnTo>
                    <a:pt x="5234152" y="882869"/>
                  </a:lnTo>
                  <a:cubicBezTo>
                    <a:pt x="5494283" y="880241"/>
                    <a:pt x="5446986" y="1035269"/>
                    <a:pt x="5707117" y="882869"/>
                  </a:cubicBezTo>
                </a:path>
              </a:pathLst>
            </a:custGeom>
            <a:ln w="25400">
              <a:solidFill>
                <a:schemeClr val="tx1"/>
              </a:solidFill>
              <a:prstDash val="dash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26" name="Freeform 525"/>
            <p:cNvSpPr/>
            <p:nvPr/>
          </p:nvSpPr>
          <p:spPr>
            <a:xfrm>
              <a:off x="6668814" y="685797"/>
              <a:ext cx="1355834" cy="906517"/>
            </a:xfrm>
            <a:custGeom>
              <a:avLst/>
              <a:gdLst>
                <a:gd name="connsiteX0" fmla="*/ 0 w 1355834"/>
                <a:gd name="connsiteY0" fmla="*/ 906517 h 906517"/>
                <a:gd name="connsiteX1" fmla="*/ 740979 w 1355834"/>
                <a:gd name="connsiteY1" fmla="*/ 118241 h 906517"/>
                <a:gd name="connsiteX2" fmla="*/ 740979 w 1355834"/>
                <a:gd name="connsiteY2" fmla="*/ 118241 h 906517"/>
                <a:gd name="connsiteX3" fmla="*/ 1355834 w 1355834"/>
                <a:gd name="connsiteY3" fmla="*/ 7883 h 90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5834" h="906517">
                  <a:moveTo>
                    <a:pt x="0" y="906517"/>
                  </a:moveTo>
                  <a:lnTo>
                    <a:pt x="740979" y="118241"/>
                  </a:lnTo>
                  <a:lnTo>
                    <a:pt x="740979" y="118241"/>
                  </a:lnTo>
                  <a:cubicBezTo>
                    <a:pt x="843455" y="99848"/>
                    <a:pt x="1219200" y="0"/>
                    <a:pt x="1355834" y="7883"/>
                  </a:cubicBezTo>
                </a:path>
              </a:pathLst>
            </a:custGeom>
            <a:ln w="25400">
              <a:solidFill>
                <a:schemeClr val="tx1"/>
              </a:solidFill>
              <a:prstDash val="dash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27" name="Freeform 526"/>
            <p:cNvSpPr/>
            <p:nvPr/>
          </p:nvSpPr>
          <p:spPr>
            <a:xfrm>
              <a:off x="961697" y="772509"/>
              <a:ext cx="7094482" cy="1700049"/>
            </a:xfrm>
            <a:custGeom>
              <a:avLst/>
              <a:gdLst>
                <a:gd name="connsiteX0" fmla="*/ 0 w 7094482"/>
                <a:gd name="connsiteY0" fmla="*/ 0 h 1700049"/>
                <a:gd name="connsiteX1" fmla="*/ 1418896 w 7094482"/>
                <a:gd name="connsiteY1" fmla="*/ 1418896 h 1700049"/>
                <a:gd name="connsiteX2" fmla="*/ 2364827 w 7094482"/>
                <a:gd name="connsiteY2" fmla="*/ 1623848 h 1700049"/>
                <a:gd name="connsiteX3" fmla="*/ 4067503 w 7094482"/>
                <a:gd name="connsiteY3" fmla="*/ 1608083 h 1700049"/>
                <a:gd name="connsiteX4" fmla="*/ 5044965 w 7094482"/>
                <a:gd name="connsiteY4" fmla="*/ 1576552 h 1700049"/>
                <a:gd name="connsiteX5" fmla="*/ 6006662 w 7094482"/>
                <a:gd name="connsiteY5" fmla="*/ 867103 h 1700049"/>
                <a:gd name="connsiteX6" fmla="*/ 6448096 w 7094482"/>
                <a:gd name="connsiteY6" fmla="*/ 236483 h 1700049"/>
                <a:gd name="connsiteX7" fmla="*/ 7094482 w 7094482"/>
                <a:gd name="connsiteY7" fmla="*/ 31531 h 17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94482" h="1700049">
                  <a:moveTo>
                    <a:pt x="0" y="0"/>
                  </a:moveTo>
                  <a:cubicBezTo>
                    <a:pt x="512379" y="574127"/>
                    <a:pt x="1024758" y="1148255"/>
                    <a:pt x="1418896" y="1418896"/>
                  </a:cubicBezTo>
                  <a:cubicBezTo>
                    <a:pt x="1813034" y="1689537"/>
                    <a:pt x="1923393" y="1592317"/>
                    <a:pt x="2364827" y="1623848"/>
                  </a:cubicBezTo>
                  <a:cubicBezTo>
                    <a:pt x="2806261" y="1655379"/>
                    <a:pt x="3620813" y="1615966"/>
                    <a:pt x="4067503" y="1608083"/>
                  </a:cubicBezTo>
                  <a:cubicBezTo>
                    <a:pt x="4514193" y="1600200"/>
                    <a:pt x="4721772" y="1700049"/>
                    <a:pt x="5044965" y="1576552"/>
                  </a:cubicBezTo>
                  <a:cubicBezTo>
                    <a:pt x="5368158" y="1453055"/>
                    <a:pt x="5772807" y="1090448"/>
                    <a:pt x="6006662" y="867103"/>
                  </a:cubicBezTo>
                  <a:cubicBezTo>
                    <a:pt x="6240517" y="643758"/>
                    <a:pt x="6266793" y="375745"/>
                    <a:pt x="6448096" y="236483"/>
                  </a:cubicBezTo>
                  <a:cubicBezTo>
                    <a:pt x="6629399" y="97221"/>
                    <a:pt x="6942082" y="47297"/>
                    <a:pt x="7094482" y="31531"/>
                  </a:cubicBezTo>
                </a:path>
              </a:pathLst>
            </a:custGeom>
            <a:ln w="25400">
              <a:solidFill>
                <a:schemeClr val="tx1"/>
              </a:solidFill>
              <a:prstDash val="dash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28" name="Freeform 527"/>
            <p:cNvSpPr/>
            <p:nvPr/>
          </p:nvSpPr>
          <p:spPr>
            <a:xfrm>
              <a:off x="2743200" y="1024758"/>
              <a:ext cx="5202621" cy="1852449"/>
            </a:xfrm>
            <a:custGeom>
              <a:avLst/>
              <a:gdLst>
                <a:gd name="connsiteX0" fmla="*/ 0 w 5202621"/>
                <a:gd name="connsiteY0" fmla="*/ 1371600 h 1852448"/>
                <a:gd name="connsiteX1" fmla="*/ 409903 w 5202621"/>
                <a:gd name="connsiteY1" fmla="*/ 1781503 h 1852448"/>
                <a:gd name="connsiteX2" fmla="*/ 1418897 w 5202621"/>
                <a:gd name="connsiteY2" fmla="*/ 1797269 h 1852448"/>
                <a:gd name="connsiteX3" fmla="*/ 2380593 w 5202621"/>
                <a:gd name="connsiteY3" fmla="*/ 1781503 h 1852448"/>
                <a:gd name="connsiteX4" fmla="*/ 3310759 w 5202621"/>
                <a:gd name="connsiteY4" fmla="*/ 1608082 h 1852448"/>
                <a:gd name="connsiteX5" fmla="*/ 4445876 w 5202621"/>
                <a:gd name="connsiteY5" fmla="*/ 772510 h 1852448"/>
                <a:gd name="connsiteX6" fmla="*/ 4840014 w 5202621"/>
                <a:gd name="connsiteY6" fmla="*/ 189186 h 1852448"/>
                <a:gd name="connsiteX7" fmla="*/ 5202621 w 5202621"/>
                <a:gd name="connsiteY7" fmla="*/ 0 h 185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2621" h="1852448">
                  <a:moveTo>
                    <a:pt x="0" y="1371600"/>
                  </a:moveTo>
                  <a:cubicBezTo>
                    <a:pt x="86710" y="1541079"/>
                    <a:pt x="173420" y="1710558"/>
                    <a:pt x="409903" y="1781503"/>
                  </a:cubicBezTo>
                  <a:cubicBezTo>
                    <a:pt x="646386" y="1852448"/>
                    <a:pt x="1090449" y="1797269"/>
                    <a:pt x="1418897" y="1797269"/>
                  </a:cubicBezTo>
                  <a:cubicBezTo>
                    <a:pt x="1747345" y="1797269"/>
                    <a:pt x="2065283" y="1813034"/>
                    <a:pt x="2380593" y="1781503"/>
                  </a:cubicBezTo>
                  <a:cubicBezTo>
                    <a:pt x="2695903" y="1749972"/>
                    <a:pt x="2966545" y="1776247"/>
                    <a:pt x="3310759" y="1608082"/>
                  </a:cubicBezTo>
                  <a:cubicBezTo>
                    <a:pt x="3654973" y="1439917"/>
                    <a:pt x="4191000" y="1008993"/>
                    <a:pt x="4445876" y="772510"/>
                  </a:cubicBezTo>
                  <a:cubicBezTo>
                    <a:pt x="4700752" y="536027"/>
                    <a:pt x="4713890" y="317938"/>
                    <a:pt x="4840014" y="189186"/>
                  </a:cubicBezTo>
                  <a:cubicBezTo>
                    <a:pt x="4966138" y="60434"/>
                    <a:pt x="5155325" y="26276"/>
                    <a:pt x="5202621" y="0"/>
                  </a:cubicBezTo>
                </a:path>
              </a:pathLst>
            </a:cu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29" name="TextBox 528"/>
            <p:cNvSpPr txBox="1"/>
            <p:nvPr/>
          </p:nvSpPr>
          <p:spPr>
            <a:xfrm rot="16200000">
              <a:off x="-1097780" y="3147074"/>
              <a:ext cx="2775097" cy="5014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Coupling Electrodes</a:t>
              </a:r>
              <a:endParaRPr lang="en-US" sz="1400" dirty="0"/>
            </a:p>
          </p:txBody>
        </p:sp>
        <p:cxnSp>
          <p:nvCxnSpPr>
            <p:cNvPr id="530" name="Straight Arrow Connector 529"/>
            <p:cNvCxnSpPr/>
            <p:nvPr/>
          </p:nvCxnSpPr>
          <p:spPr>
            <a:xfrm flipV="1">
              <a:off x="381000" y="762000"/>
              <a:ext cx="0" cy="13716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Arrow Connector 530"/>
            <p:cNvCxnSpPr/>
            <p:nvPr/>
          </p:nvCxnSpPr>
          <p:spPr>
            <a:xfrm>
              <a:off x="381000" y="4648200"/>
              <a:ext cx="0" cy="1295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" name="TextBox 531"/>
            <p:cNvSpPr txBox="1"/>
            <p:nvPr/>
          </p:nvSpPr>
          <p:spPr>
            <a:xfrm rot="16200000">
              <a:off x="6834139" y="3277647"/>
              <a:ext cx="2878800" cy="5014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Detecting Electrodes</a:t>
              </a:r>
              <a:endParaRPr lang="en-US" sz="1400" dirty="0"/>
            </a:p>
          </p:txBody>
        </p:sp>
        <p:sp>
          <p:nvSpPr>
            <p:cNvPr id="533" name="Freeform 532"/>
            <p:cNvSpPr/>
            <p:nvPr/>
          </p:nvSpPr>
          <p:spPr>
            <a:xfrm>
              <a:off x="520262" y="5817476"/>
              <a:ext cx="772510" cy="315311"/>
            </a:xfrm>
            <a:custGeom>
              <a:avLst/>
              <a:gdLst>
                <a:gd name="connsiteX0" fmla="*/ 772510 w 772510"/>
                <a:gd name="connsiteY0" fmla="*/ 0 h 315311"/>
                <a:gd name="connsiteX1" fmla="*/ 520262 w 772510"/>
                <a:gd name="connsiteY1" fmla="*/ 268014 h 315311"/>
                <a:gd name="connsiteX2" fmla="*/ 0 w 772510"/>
                <a:gd name="connsiteY2" fmla="*/ 283779 h 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510" h="315311">
                  <a:moveTo>
                    <a:pt x="772510" y="0"/>
                  </a:moveTo>
                  <a:cubicBezTo>
                    <a:pt x="710762" y="110359"/>
                    <a:pt x="649014" y="220718"/>
                    <a:pt x="520262" y="268014"/>
                  </a:cubicBezTo>
                  <a:cubicBezTo>
                    <a:pt x="391510" y="315311"/>
                    <a:pt x="68317" y="302172"/>
                    <a:pt x="0" y="283779"/>
                  </a:cubicBezTo>
                </a:path>
              </a:pathLst>
            </a:custGeom>
            <a:ln w="25400">
              <a:solidFill>
                <a:schemeClr val="tx1"/>
              </a:solidFill>
              <a:prstDash val="dash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1250732" y="2209800"/>
              <a:ext cx="447099" cy="4459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C00000"/>
                  </a:solidFill>
                </a:rPr>
                <a:t>A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535" name="TextBox 534"/>
            <p:cNvSpPr txBox="1"/>
            <p:nvPr/>
          </p:nvSpPr>
          <p:spPr>
            <a:xfrm>
              <a:off x="5171890" y="685800"/>
              <a:ext cx="429675" cy="4459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C00000"/>
                  </a:solidFill>
                </a:rPr>
                <a:t>B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536" name="TextBox 535"/>
            <p:cNvSpPr txBox="1"/>
            <p:nvPr/>
          </p:nvSpPr>
          <p:spPr>
            <a:xfrm>
              <a:off x="1432034" y="1006367"/>
              <a:ext cx="422494" cy="4459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C00000"/>
                  </a:solidFill>
                </a:rPr>
                <a:t>C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537" name="TextBox 536"/>
            <p:cNvSpPr txBox="1"/>
            <p:nvPr/>
          </p:nvSpPr>
          <p:spPr>
            <a:xfrm>
              <a:off x="3975475" y="772181"/>
              <a:ext cx="748923" cy="4721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Z</a:t>
              </a:r>
              <a:r>
                <a:rPr lang="en-US" sz="1200" baseline="-25000" dirty="0" smtClean="0"/>
                <a:t>L</a:t>
              </a:r>
              <a:r>
                <a:rPr lang="en-US" sz="1200" baseline="30000" dirty="0" smtClean="0"/>
                <a:t>S-S</a:t>
              </a:r>
              <a:endParaRPr lang="en-US" sz="1200" baseline="30000" dirty="0"/>
            </a:p>
          </p:txBody>
        </p:sp>
        <p:sp>
          <p:nvSpPr>
            <p:cNvPr id="538" name="TextBox 537"/>
            <p:cNvSpPr txBox="1"/>
            <p:nvPr/>
          </p:nvSpPr>
          <p:spPr>
            <a:xfrm>
              <a:off x="3962401" y="1521368"/>
              <a:ext cx="761999" cy="4721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Z</a:t>
              </a:r>
              <a:r>
                <a:rPr lang="en-US" sz="1200" baseline="-25000" dirty="0" smtClean="0"/>
                <a:t>L</a:t>
              </a:r>
              <a:r>
                <a:rPr lang="en-US" sz="1200" baseline="30000" dirty="0" smtClean="0"/>
                <a:t>F-F</a:t>
              </a:r>
              <a:endParaRPr lang="en-US" sz="1200" baseline="30000" dirty="0"/>
            </a:p>
          </p:txBody>
        </p:sp>
        <p:sp>
          <p:nvSpPr>
            <p:cNvPr id="539" name="TextBox 538"/>
            <p:cNvSpPr txBox="1"/>
            <p:nvPr/>
          </p:nvSpPr>
          <p:spPr>
            <a:xfrm>
              <a:off x="3962400" y="2104699"/>
              <a:ext cx="838200" cy="4721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Z</a:t>
              </a:r>
              <a:r>
                <a:rPr lang="en-US" sz="1200" baseline="-25000" dirty="0" smtClean="0"/>
                <a:t>L</a:t>
              </a:r>
              <a:r>
                <a:rPr lang="en-US" sz="1050" baseline="30000" dirty="0" smtClean="0"/>
                <a:t>M-M</a:t>
              </a:r>
              <a:endParaRPr lang="en-US" sz="1200" baseline="30000" dirty="0" smtClean="0"/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3962400" y="2658782"/>
              <a:ext cx="838200" cy="472157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Z</a:t>
              </a:r>
              <a:r>
                <a:rPr lang="en-US" sz="1200" baseline="-25000" dirty="0" smtClean="0">
                  <a:solidFill>
                    <a:schemeClr val="bg1"/>
                  </a:solidFill>
                </a:rPr>
                <a:t>L</a:t>
              </a:r>
              <a:r>
                <a:rPr lang="en-US" sz="1200" baseline="30000" dirty="0" smtClean="0">
                  <a:solidFill>
                    <a:schemeClr val="bg1"/>
                  </a:solidFill>
                </a:rPr>
                <a:t>B-B</a:t>
              </a:r>
              <a:endParaRPr lang="en-US" sz="12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41" name="Rectangle 540"/>
            <p:cNvSpPr/>
            <p:nvPr/>
          </p:nvSpPr>
          <p:spPr>
            <a:xfrm rot="5400000">
              <a:off x="5334000" y="3139966"/>
              <a:ext cx="806668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Z</a:t>
              </a:r>
              <a:r>
                <a:rPr lang="en-US" sz="1050" b="1" baseline="-25000" dirty="0" smtClean="0">
                  <a:solidFill>
                    <a:schemeClr val="tx1"/>
                  </a:solidFill>
                </a:rPr>
                <a:t>D</a:t>
              </a:r>
              <a:r>
                <a:rPr lang="en-US" sz="1050" b="1" baseline="30000" dirty="0" smtClean="0">
                  <a:solidFill>
                    <a:schemeClr val="tx1"/>
                  </a:solidFill>
                </a:rPr>
                <a:t>M-M</a:t>
              </a:r>
              <a:endParaRPr lang="en-US" sz="1050" b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42" name="Rectangle 541"/>
            <p:cNvSpPr/>
            <p:nvPr/>
          </p:nvSpPr>
          <p:spPr>
            <a:xfrm rot="5400000">
              <a:off x="5981700" y="3130768"/>
              <a:ext cx="762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Z</a:t>
              </a:r>
              <a:r>
                <a:rPr lang="en-US" sz="1050" b="1" baseline="-25000" dirty="0" smtClean="0">
                  <a:solidFill>
                    <a:schemeClr val="tx1"/>
                  </a:solidFill>
                </a:rPr>
                <a:t>D</a:t>
              </a:r>
              <a:r>
                <a:rPr lang="en-US" sz="1100" b="1" baseline="30000" dirty="0" smtClean="0">
                  <a:solidFill>
                    <a:schemeClr val="tx1"/>
                  </a:solidFill>
                </a:rPr>
                <a:t>F-F</a:t>
              </a:r>
              <a:endParaRPr lang="en-US" sz="4400" b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43" name="Rectangle 542"/>
            <p:cNvSpPr/>
            <p:nvPr/>
          </p:nvSpPr>
          <p:spPr>
            <a:xfrm rot="5400000">
              <a:off x="6743700" y="3101866"/>
              <a:ext cx="762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Z</a:t>
              </a:r>
              <a:r>
                <a:rPr lang="en-US" sz="1050" b="1" baseline="-25000" dirty="0" smtClean="0">
                  <a:solidFill>
                    <a:schemeClr val="tx1"/>
                  </a:solidFill>
                </a:rPr>
                <a:t>D</a:t>
              </a:r>
              <a:r>
                <a:rPr lang="en-US" sz="1100" b="1" baseline="30000" dirty="0" smtClean="0">
                  <a:solidFill>
                    <a:schemeClr val="tx1"/>
                  </a:solidFill>
                </a:rPr>
                <a:t>S-S</a:t>
              </a:r>
              <a:endParaRPr lang="en-US" sz="4400" b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44" name="Rectangle 543"/>
            <p:cNvSpPr/>
            <p:nvPr/>
          </p:nvSpPr>
          <p:spPr>
            <a:xfrm rot="19159726">
              <a:off x="1299288" y="5440162"/>
              <a:ext cx="754341" cy="5253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smtClean="0">
                  <a:solidFill>
                    <a:schemeClr val="tx1"/>
                  </a:solidFill>
                </a:rPr>
                <a:t>Z</a:t>
              </a:r>
              <a:r>
                <a:rPr lang="en-US" sz="1100" baseline="-25000" smtClean="0">
                  <a:solidFill>
                    <a:schemeClr val="tx1"/>
                  </a:solidFill>
                </a:rPr>
                <a:t>T</a:t>
              </a:r>
              <a:r>
                <a:rPr lang="en-US" sz="1100" baseline="30000" smtClean="0">
                  <a:solidFill>
                    <a:schemeClr val="tx1"/>
                  </a:solidFill>
                </a:rPr>
                <a:t>S-S</a:t>
              </a:r>
              <a:endParaRPr lang="en-US" sz="11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45" name="Rectangle 544"/>
            <p:cNvSpPr/>
            <p:nvPr/>
          </p:nvSpPr>
          <p:spPr>
            <a:xfrm rot="19159726">
              <a:off x="2061287" y="4754362"/>
              <a:ext cx="754341" cy="5253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Z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T</a:t>
              </a:r>
              <a:r>
                <a:rPr lang="en-US" sz="1100" baseline="30000" dirty="0" smtClean="0">
                  <a:solidFill>
                    <a:schemeClr val="tx1"/>
                  </a:solidFill>
                </a:rPr>
                <a:t>F-F</a:t>
              </a:r>
              <a:endParaRPr lang="en-US" sz="11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46" name="Rectangle 545"/>
            <p:cNvSpPr/>
            <p:nvPr/>
          </p:nvSpPr>
          <p:spPr>
            <a:xfrm rot="19159726">
              <a:off x="2747087" y="4144763"/>
              <a:ext cx="754341" cy="5253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Z</a:t>
              </a:r>
              <a:r>
                <a:rPr lang="en-US" sz="1050" baseline="-25000" dirty="0" smtClean="0">
                  <a:solidFill>
                    <a:schemeClr val="tx1"/>
                  </a:solidFill>
                </a:rPr>
                <a:t>T</a:t>
              </a:r>
              <a:r>
                <a:rPr lang="en-US" sz="1050" baseline="30000" dirty="0" smtClean="0">
                  <a:solidFill>
                    <a:schemeClr val="tx1"/>
                  </a:solidFill>
                </a:rPr>
                <a:t>M-M</a:t>
              </a:r>
              <a:endParaRPr lang="en-US" sz="1050" baseline="30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47" name="Elbow Connector 546"/>
          <p:cNvCxnSpPr/>
          <p:nvPr/>
        </p:nvCxnSpPr>
        <p:spPr>
          <a:xfrm flipV="1">
            <a:off x="18059400" y="24143553"/>
            <a:ext cx="1219200" cy="228600"/>
          </a:xfrm>
          <a:prstGeom prst="bentConnector3">
            <a:avLst>
              <a:gd name="adj1" fmla="val 81250"/>
            </a:avLst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Arrow Connector 547"/>
          <p:cNvCxnSpPr/>
          <p:nvPr/>
        </p:nvCxnSpPr>
        <p:spPr>
          <a:xfrm>
            <a:off x="19050000" y="27191553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19050000" y="24372153"/>
            <a:ext cx="0" cy="28194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0" name="Rectangle 549"/>
          <p:cNvSpPr/>
          <p:nvPr/>
        </p:nvSpPr>
        <p:spPr>
          <a:xfrm>
            <a:off x="16992600" y="27420153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/>
              <a:t>Research Goal: </a:t>
            </a:r>
            <a:r>
              <a:rPr lang="en-US" sz="1600" dirty="0" smtClean="0"/>
              <a:t>Use the body as the communication channel to transfer sensory data from</a:t>
            </a:r>
          </a:p>
          <a:p>
            <a:r>
              <a:rPr lang="en-US" sz="1600" dirty="0" smtClean="0"/>
              <a:t>on-skin and implanted sensors. Body tissue serves as impedances along the longitudinal (Z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), depth (Z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) and transverse (Z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) directions, which we need to model using electrical circuits. </a:t>
            </a:r>
            <a:endParaRPr lang="en-US" sz="1600" dirty="0"/>
          </a:p>
        </p:txBody>
      </p:sp>
      <p:pic>
        <p:nvPicPr>
          <p:cNvPr id="553" name="Picture 552" descr="musclegain-eps-converted-to.pdf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8055"/>
          <a:stretch/>
        </p:blipFill>
        <p:spPr>
          <a:xfrm>
            <a:off x="28879800" y="28841700"/>
            <a:ext cx="3619125" cy="2325185"/>
          </a:xfrm>
          <a:prstGeom prst="rect">
            <a:avLst/>
          </a:prstGeom>
        </p:spPr>
      </p:pic>
      <p:sp>
        <p:nvSpPr>
          <p:cNvPr id="554" name="Rectangle 553"/>
          <p:cNvSpPr/>
          <p:nvPr/>
        </p:nvSpPr>
        <p:spPr>
          <a:xfrm>
            <a:off x="28879192" y="31335737"/>
            <a:ext cx="361973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Gain at m</a:t>
            </a:r>
            <a:r>
              <a:rPr lang="en-US" sz="1400" dirty="0" smtClean="0"/>
              <a:t>uscle tissue layer </a:t>
            </a:r>
            <a:r>
              <a:rPr lang="en-US" sz="1400" dirty="0" err="1"/>
              <a:t>Vs</a:t>
            </a:r>
            <a:r>
              <a:rPr lang="en-US" sz="1400" dirty="0"/>
              <a:t> </a:t>
            </a:r>
            <a:r>
              <a:rPr lang="en-US" sz="1400" dirty="0" smtClean="0"/>
              <a:t>frequency using finite element modeling based simulation and our electrical equivalent circuit model for 10 (blue) and 20 (red) cm separation between </a:t>
            </a:r>
            <a:r>
              <a:rPr lang="en-US" sz="1400" dirty="0" err="1" smtClean="0"/>
              <a:t>tx</a:t>
            </a:r>
            <a:r>
              <a:rPr lang="en-US" sz="1400" dirty="0" smtClean="0"/>
              <a:t> and </a:t>
            </a:r>
            <a:r>
              <a:rPr lang="en-US" sz="1400" dirty="0" err="1" smtClean="0"/>
              <a:t>rx</a:t>
            </a:r>
            <a:r>
              <a:rPr lang="en-US" sz="1400" dirty="0" smtClean="0"/>
              <a:t> sensors</a:t>
            </a:r>
            <a:endParaRPr lang="en-US" sz="1400" dirty="0"/>
          </a:p>
        </p:txBody>
      </p:sp>
      <p:sp>
        <p:nvSpPr>
          <p:cNvPr id="555" name="Rectangle 554"/>
          <p:cNvSpPr/>
          <p:nvPr/>
        </p:nvSpPr>
        <p:spPr>
          <a:xfrm>
            <a:off x="24641891" y="31566922"/>
            <a:ext cx="4388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Field spreading out of </a:t>
            </a:r>
            <a:r>
              <a:rPr lang="en-US" sz="1400" dirty="0" smtClean="0"/>
              <a:t>the body for different </a:t>
            </a:r>
            <a:r>
              <a:rPr lang="en-US" sz="1400" dirty="0" err="1" smtClean="0"/>
              <a:t>tx</a:t>
            </a:r>
            <a:r>
              <a:rPr lang="en-US" sz="1400" dirty="0" smtClean="0"/>
              <a:t> signal frequency: </a:t>
            </a:r>
            <a:r>
              <a:rPr lang="en-US" sz="1400" dirty="0"/>
              <a:t>100 KHz (left most), 500 KHz, 1 MHz and 10 MHz (right most</a:t>
            </a:r>
            <a:r>
              <a:rPr lang="en-US" sz="1400" dirty="0" smtClean="0"/>
              <a:t>). The </a:t>
            </a:r>
            <a:r>
              <a:rPr lang="en-US" sz="1400" dirty="0"/>
              <a:t>ideal operating range of frequency </a:t>
            </a:r>
            <a:r>
              <a:rPr lang="en-US" sz="1400" dirty="0" smtClean="0"/>
              <a:t>is found to be between </a:t>
            </a:r>
            <a:r>
              <a:rPr lang="en-US" sz="1400" dirty="0"/>
              <a:t>10 KHz and 1 </a:t>
            </a:r>
            <a:r>
              <a:rPr lang="en-US" sz="1400" dirty="0" err="1"/>
              <a:t>MHz.</a:t>
            </a:r>
            <a:r>
              <a:rPr lang="en-US" sz="1400" dirty="0"/>
              <a:t> </a:t>
            </a:r>
          </a:p>
        </p:txBody>
      </p:sp>
      <p:sp>
        <p:nvSpPr>
          <p:cNvPr id="556" name="TextBox 555"/>
          <p:cNvSpPr txBox="1"/>
          <p:nvPr/>
        </p:nvSpPr>
        <p:spPr>
          <a:xfrm>
            <a:off x="31464222" y="29093270"/>
            <a:ext cx="11179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Simulation</a:t>
            </a:r>
            <a:endParaRPr lang="en-US" sz="1400" dirty="0"/>
          </a:p>
        </p:txBody>
      </p:sp>
      <p:sp>
        <p:nvSpPr>
          <p:cNvPr id="557" name="TextBox 556"/>
          <p:cNvSpPr txBox="1"/>
          <p:nvPr/>
        </p:nvSpPr>
        <p:spPr>
          <a:xfrm>
            <a:off x="29260800" y="30607948"/>
            <a:ext cx="1143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Simulation</a:t>
            </a:r>
            <a:endParaRPr lang="en-US" sz="1400" dirty="0"/>
          </a:p>
        </p:txBody>
      </p:sp>
      <p:sp>
        <p:nvSpPr>
          <p:cNvPr id="558" name="TextBox 557"/>
          <p:cNvSpPr txBox="1"/>
          <p:nvPr/>
        </p:nvSpPr>
        <p:spPr>
          <a:xfrm>
            <a:off x="30237752" y="29693548"/>
            <a:ext cx="1620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Lumped circuit model</a:t>
            </a:r>
            <a:endParaRPr lang="en-US" sz="1400" dirty="0"/>
          </a:p>
        </p:txBody>
      </p:sp>
      <p:cxnSp>
        <p:nvCxnSpPr>
          <p:cNvPr id="559" name="Straight Arrow Connector 558"/>
          <p:cNvCxnSpPr/>
          <p:nvPr/>
        </p:nvCxnSpPr>
        <p:spPr>
          <a:xfrm flipV="1">
            <a:off x="31394400" y="29759937"/>
            <a:ext cx="69822" cy="19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/>
          <p:cNvCxnSpPr/>
          <p:nvPr/>
        </p:nvCxnSpPr>
        <p:spPr>
          <a:xfrm>
            <a:off x="31345496" y="29935796"/>
            <a:ext cx="1" cy="2792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1" name="Picture 56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902289" y="28689163"/>
            <a:ext cx="5500511" cy="3772868"/>
          </a:xfrm>
          <a:prstGeom prst="rect">
            <a:avLst/>
          </a:prstGeom>
        </p:spPr>
      </p:pic>
      <p:sp>
        <p:nvSpPr>
          <p:cNvPr id="562" name="Rectangle 561"/>
          <p:cNvSpPr/>
          <p:nvPr/>
        </p:nvSpPr>
        <p:spPr>
          <a:xfrm>
            <a:off x="22498050" y="30594300"/>
            <a:ext cx="1905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/>
              <a:t>We resolve the current passing through each vertex and the voltage between them using Kirchhoff's laws. These equations give output voltage at the </a:t>
            </a:r>
            <a:r>
              <a:rPr lang="en-US" sz="1400" dirty="0" err="1" smtClean="0"/>
              <a:t>rx</a:t>
            </a:r>
            <a:endParaRPr lang="en-US" sz="1400" dirty="0"/>
          </a:p>
        </p:txBody>
      </p:sp>
      <p:pic>
        <p:nvPicPr>
          <p:cNvPr id="563" name="Picture 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23740150"/>
            <a:ext cx="1770091" cy="371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4" name="Straight Arrow Connector 563"/>
          <p:cNvCxnSpPr>
            <a:stCxn id="532" idx="1"/>
          </p:cNvCxnSpPr>
          <p:nvPr/>
        </p:nvCxnSpPr>
        <p:spPr>
          <a:xfrm flipH="1">
            <a:off x="24156959" y="26516443"/>
            <a:ext cx="567" cy="59935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Arrow Connector 564"/>
          <p:cNvCxnSpPr/>
          <p:nvPr/>
        </p:nvCxnSpPr>
        <p:spPr>
          <a:xfrm flipV="1">
            <a:off x="24153943" y="24074628"/>
            <a:ext cx="0" cy="80467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435" y="28595920"/>
            <a:ext cx="4317909" cy="296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926" y="14749678"/>
            <a:ext cx="4449576" cy="233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" name="Picture 252"/>
          <p:cNvPicPr/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4576" y="17716500"/>
            <a:ext cx="3257550" cy="2073275"/>
          </a:xfrm>
          <a:prstGeom prst="rect">
            <a:avLst/>
          </a:prstGeom>
        </p:spPr>
      </p:pic>
      <p:pic>
        <p:nvPicPr>
          <p:cNvPr id="254" name="Picture 253"/>
          <p:cNvPicPr/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2425" y="17933934"/>
            <a:ext cx="5990175" cy="3985439"/>
          </a:xfrm>
          <a:prstGeom prst="rect">
            <a:avLst/>
          </a:prstGeom>
        </p:spPr>
      </p:pic>
      <p:pic>
        <p:nvPicPr>
          <p:cNvPr id="255" name="Picture 2"/>
          <p:cNvPicPr>
            <a:picLocks noChangeAspect="1" noChangeArrowheads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90874" y="19838934"/>
            <a:ext cx="2867594" cy="211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146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0" y="17427352"/>
            <a:ext cx="5672514" cy="453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" name="Content Placeholder 2"/>
          <p:cNvSpPr txBox="1">
            <a:spLocks/>
          </p:cNvSpPr>
          <p:nvPr/>
        </p:nvSpPr>
        <p:spPr>
          <a:xfrm>
            <a:off x="17013617" y="13283780"/>
            <a:ext cx="8196972" cy="4232786"/>
          </a:xfrm>
          <a:prstGeom prst="rect">
            <a:avLst/>
          </a:prstGeom>
        </p:spPr>
        <p:txBody>
          <a:bodyPr>
            <a:noAutofit/>
          </a:bodyPr>
          <a:lstStyle>
            <a:lvl1pPr marL="1410759" indent="-1410759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56645" indent="-1175633" algn="l" defTabSz="3762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2531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543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4555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5567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580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592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604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Objectives</a:t>
            </a:r>
          </a:p>
          <a:p>
            <a:pPr marL="400050" indent="-400050"/>
            <a:r>
              <a:rPr lang="en-US" sz="3200" dirty="0" smtClean="0"/>
              <a:t>Design </a:t>
            </a:r>
            <a:r>
              <a:rPr lang="en-US" sz="3200" dirty="0"/>
              <a:t>modular, affordable, BCI platform </a:t>
            </a:r>
            <a:r>
              <a:rPr lang="en-US" sz="3200" dirty="0" smtClean="0"/>
              <a:t>integrating: </a:t>
            </a:r>
          </a:p>
          <a:p>
            <a:pPr marL="1035050" lvl="1" indent="-400050"/>
            <a:r>
              <a:rPr lang="en-US" sz="2800" dirty="0" smtClean="0"/>
              <a:t>Acquisition &amp; Real-time Processing</a:t>
            </a:r>
          </a:p>
          <a:p>
            <a:pPr marL="400050" indent="-400050"/>
            <a:r>
              <a:rPr lang="en-US" sz="3200" dirty="0" smtClean="0"/>
              <a:t>Devise </a:t>
            </a:r>
            <a:r>
              <a:rPr lang="en-US" sz="3200" dirty="0"/>
              <a:t>automation framework to </a:t>
            </a:r>
            <a:r>
              <a:rPr lang="en-US" sz="3200" dirty="0" smtClean="0"/>
              <a:t>synthesize </a:t>
            </a:r>
            <a:r>
              <a:rPr lang="en-US" sz="3200" dirty="0" err="1" smtClean="0"/>
              <a:t>HilCPS</a:t>
            </a:r>
            <a:r>
              <a:rPr lang="en-US" sz="3200" dirty="0" smtClean="0"/>
              <a:t> applications</a:t>
            </a:r>
          </a:p>
          <a:p>
            <a:pPr marL="1035050" lvl="1" indent="-400050"/>
            <a:r>
              <a:rPr lang="en-US" sz="2800" dirty="0" smtClean="0"/>
              <a:t>Empower algorithm researcher: produces embedded solution with push of button</a:t>
            </a:r>
            <a:endParaRPr lang="en-US" sz="2800" dirty="0"/>
          </a:p>
          <a:p>
            <a:pPr marL="400050" indent="-400050"/>
            <a:endParaRPr lang="en-US" sz="3200" dirty="0"/>
          </a:p>
        </p:txBody>
      </p:sp>
      <p:sp>
        <p:nvSpPr>
          <p:cNvPr id="258" name="Content Placeholder 2"/>
          <p:cNvSpPr txBox="1">
            <a:spLocks/>
          </p:cNvSpPr>
          <p:nvPr/>
        </p:nvSpPr>
        <p:spPr>
          <a:xfrm>
            <a:off x="25357183" y="13283780"/>
            <a:ext cx="6983647" cy="4232786"/>
          </a:xfrm>
          <a:prstGeom prst="rect">
            <a:avLst/>
          </a:prstGeom>
        </p:spPr>
        <p:txBody>
          <a:bodyPr>
            <a:noAutofit/>
          </a:bodyPr>
          <a:lstStyle>
            <a:lvl1pPr marL="1410759" indent="-1410759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56645" indent="-1175633" algn="l" defTabSz="3762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2531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543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4555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5567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580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7592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8604" indent="-940506" algn="l" defTabSz="37620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Current Results</a:t>
            </a:r>
          </a:p>
          <a:p>
            <a:pPr marL="400050" indent="-400050"/>
            <a:r>
              <a:rPr lang="en-US" sz="3200" dirty="0" smtClean="0"/>
              <a:t>8 channel EEG front-end, 16bit A/D</a:t>
            </a:r>
          </a:p>
          <a:p>
            <a:pPr marL="1035050" lvl="1" indent="-400050"/>
            <a:r>
              <a:rPr lang="en-US" sz="2800" dirty="0" smtClean="0"/>
              <a:t>SNR: 24.5 dB @ 10uV 10Hz</a:t>
            </a:r>
          </a:p>
          <a:p>
            <a:pPr marL="1035050" lvl="1" indent="-400050"/>
            <a:r>
              <a:rPr lang="en-US" sz="2800" dirty="0" smtClean="0"/>
              <a:t>Input referred noise: 1.83uV</a:t>
            </a:r>
          </a:p>
          <a:p>
            <a:pPr marL="400050" indent="-400050"/>
            <a:r>
              <a:rPr lang="en-US" sz="3200" dirty="0" smtClean="0"/>
              <a:t>Low power, heterogeneous compute platform: </a:t>
            </a:r>
            <a:r>
              <a:rPr lang="en-US" sz="3200" dirty="0" err="1" smtClean="0"/>
              <a:t>Bfin</a:t>
            </a:r>
            <a:r>
              <a:rPr lang="en-US" sz="3200" dirty="0" smtClean="0"/>
              <a:t> 527 500Mz, Spartan 3E</a:t>
            </a:r>
          </a:p>
          <a:p>
            <a:pPr marL="400050" indent="-400050"/>
            <a:r>
              <a:rPr lang="en-US" sz="3200" dirty="0" smtClean="0"/>
              <a:t>Real-time streaming to </a:t>
            </a:r>
            <a:r>
              <a:rPr lang="en-US" sz="3200" dirty="0" err="1" smtClean="0"/>
              <a:t>Matlab</a:t>
            </a:r>
            <a:endParaRPr lang="en-US" sz="3200" dirty="0"/>
          </a:p>
          <a:p>
            <a:pPr marL="400050" indent="-400050"/>
            <a:r>
              <a:rPr lang="en-US" sz="3200" dirty="0" smtClean="0"/>
              <a:t>Initial </a:t>
            </a:r>
            <a:r>
              <a:rPr lang="en-US" sz="3200" dirty="0" err="1" smtClean="0"/>
              <a:t>Matlab</a:t>
            </a:r>
            <a:r>
              <a:rPr lang="en-US" sz="3200" dirty="0" smtClean="0"/>
              <a:t> -&gt; C synthesis </a:t>
            </a:r>
            <a:endParaRPr lang="en-US" sz="3200" dirty="0"/>
          </a:p>
        </p:txBody>
      </p:sp>
      <p:pic>
        <p:nvPicPr>
          <p:cNvPr id="259" name="Picture 2" descr="http://api.qrserver.com/v1/create-qr-code/?data=https%3A%2F%2Fnuforge.coe.neu.edu%2Fgf%2Fproject%2Fhlcps%2F&amp;size=480x480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30" y="1996495"/>
            <a:ext cx="1415993" cy="141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TextBox 260"/>
          <p:cNvSpPr txBox="1"/>
          <p:nvPr/>
        </p:nvSpPr>
        <p:spPr>
          <a:xfrm>
            <a:off x="26289000" y="2904656"/>
            <a:ext cx="4050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Arial" pitchFamily="34" charset="0"/>
              </a:rPr>
              <a:t>Supported by NSF</a:t>
            </a:r>
          </a:p>
          <a:p>
            <a:r>
              <a:rPr lang="en-US" sz="2800" dirty="0"/>
              <a:t>Grant </a:t>
            </a:r>
            <a:r>
              <a:rPr lang="en-US" sz="2800" dirty="0" smtClean="0"/>
              <a:t>1136027, 1135854 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3119" name="Picture 47" descr="C:\Users\fquivira\Dropbox\BSPIRAL\hilcps_poster_cps\images\umut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971" y="7174238"/>
            <a:ext cx="3675256" cy="432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8442210" y="18059400"/>
            <a:ext cx="7788390" cy="3529652"/>
            <a:chOff x="8242736" y="18135600"/>
            <a:chExt cx="7788390" cy="3529652"/>
          </a:xfrm>
        </p:grpSpPr>
        <p:sp>
          <p:nvSpPr>
            <p:cNvPr id="313" name="AutoShape 4"/>
            <p:cNvSpPr>
              <a:spLocks noChangeArrowheads="1"/>
            </p:cNvSpPr>
            <p:nvPr/>
          </p:nvSpPr>
          <p:spPr bwMode="auto">
            <a:xfrm>
              <a:off x="8242736" y="18135600"/>
              <a:ext cx="7498080" cy="3529652"/>
            </a:xfrm>
            <a:prstGeom prst="roundRect">
              <a:avLst>
                <a:gd name="adj" fmla="val 7000"/>
              </a:avLst>
            </a:prstGeom>
            <a:solidFill>
              <a:schemeClr val="bg2">
                <a:alpha val="29000"/>
              </a:schemeClr>
            </a:solidFill>
            <a:ln w="4445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square" lIns="65306" tIns="914400" rIns="65306" bIns="32653" anchor="t" anchorCtr="0"/>
            <a:lstStyle>
              <a:defPPr>
                <a:defRPr lang="en-US"/>
              </a:defPPr>
              <a:lvl1pPr marL="0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67355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134710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702064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269419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836774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404129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971483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38838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3134937">
                <a:spcAft>
                  <a:spcPts val="1200"/>
                </a:spcAft>
              </a:pPr>
              <a:endParaRPr lang="en-US" sz="3200" dirty="0" smtClean="0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Rectangle 263"/>
                <p:cNvSpPr/>
                <p:nvPr/>
              </p:nvSpPr>
              <p:spPr>
                <a:xfrm>
                  <a:off x="9853115" y="18310272"/>
                  <a:ext cx="4132034" cy="5335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567355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134710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4702064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6269419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7836774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9404129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971483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2538838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=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𝑐𝑇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4" name="Rectangle 2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3115" y="18310272"/>
                  <a:ext cx="4132034" cy="533544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Rectangle 265"/>
                <p:cNvSpPr/>
                <p:nvPr/>
              </p:nvSpPr>
              <p:spPr>
                <a:xfrm>
                  <a:off x="8305800" y="18268967"/>
                  <a:ext cx="4993607" cy="4010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567355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134710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4702064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6269419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7836774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9404129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971483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2538838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b="0" i="0" smtClean="0">
                          <a:latin typeface="Cambria Math"/>
                        </a:rPr>
                        <m:t>:</m:t>
                      </m:r>
                    </m:oMath>
                  </a14:m>
                  <a:r>
                    <a:rPr lang="en-US" sz="2000" dirty="0" smtClean="0"/>
                    <a:t> </a:t>
                  </a:r>
                  <a:r>
                    <a:rPr lang="en-US" sz="2000" dirty="0"/>
                    <a:t>correlation score</a:t>
                  </a:r>
                </a:p>
              </p:txBody>
            </p:sp>
          </mc:Choice>
          <mc:Fallback xmlns="">
            <p:sp>
              <p:nvSpPr>
                <p:cNvPr id="266" name="Rectangle 2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18268967"/>
                  <a:ext cx="4993607" cy="401072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Rectangle 299"/>
                <p:cNvSpPr/>
                <p:nvPr/>
              </p:nvSpPr>
              <p:spPr>
                <a:xfrm>
                  <a:off x="13335000" y="18469004"/>
                  <a:ext cx="2696126" cy="7143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567355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134710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4702064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6269419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7836774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9404129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971483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2538838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sup>
                      </m:sSubSup>
                    </m:oMath>
                  </a14:m>
                  <a:r>
                    <a:rPr lang="en-US" sz="2000" dirty="0"/>
                    <a:t> template for </a:t>
                  </a:r>
                  <a:endParaRPr lang="en-US" sz="2000" dirty="0" smtClean="0"/>
                </a:p>
                <a:p>
                  <a:r>
                    <a:rPr lang="en-US" sz="2000" dirty="0" smtClean="0"/>
                    <a:t>the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𝑡h</m:t>
                          </m:r>
                        </m:sup>
                      </m:sSup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smtClean="0"/>
                    <a:t>m-sequence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00" name="Rectangle 2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5000" y="18469004"/>
                  <a:ext cx="2696126" cy="71436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2257" t="-4274" b="-145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Rectangle 300"/>
                <p:cNvSpPr/>
                <p:nvPr/>
              </p:nvSpPr>
              <p:spPr>
                <a:xfrm>
                  <a:off x="9702250" y="18783257"/>
                  <a:ext cx="226084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567355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134710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4702064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6269419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7836774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9404129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971483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2538838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smtClean="0"/>
                    <a:t>: windowed </a:t>
                  </a:r>
                  <a:r>
                    <a:rPr lang="en-US" sz="2000" dirty="0"/>
                    <a:t>EEG</a:t>
                  </a:r>
                </a:p>
              </p:txBody>
            </p:sp>
          </mc:Choice>
          <mc:Fallback xmlns="">
            <p:sp>
              <p:nvSpPr>
                <p:cNvPr id="301" name="Rectangle 3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2250" y="18783257"/>
                  <a:ext cx="2260840" cy="40011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t="-7692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Rectangle 301"/>
                <p:cNvSpPr/>
                <p:nvPr/>
              </p:nvSpPr>
              <p:spPr>
                <a:xfrm>
                  <a:off x="8434127" y="19183367"/>
                  <a:ext cx="303166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567355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134710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4702064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6269419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7836774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9404129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971483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2538838" algn="l" defTabSz="3134710" rtl="0" eaLnBrk="1" latinLnBrk="0" hangingPunct="1">
                    <a:defRPr sz="6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 :</m:t>
                      </m:r>
                    </m:oMath>
                  </a14:m>
                  <a:r>
                    <a:rPr lang="en-US" sz="2000" dirty="0" smtClean="0"/>
                    <a:t> decision </a:t>
                  </a:r>
                  <a:r>
                    <a:rPr lang="en-US" sz="2000" dirty="0"/>
                    <a:t>for </a:t>
                  </a:r>
                  <a:r>
                    <a:rPr lang="en-US" sz="2000" dirty="0" smtClean="0"/>
                    <a:t>channel c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02" name="Rectangle 3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127" y="19183367"/>
                  <a:ext cx="3031667" cy="400110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3" name="TextBox 70"/>
            <p:cNvSpPr txBox="1"/>
            <p:nvPr/>
          </p:nvSpPr>
          <p:spPr>
            <a:xfrm>
              <a:off x="8396532" y="19702193"/>
              <a:ext cx="4827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67355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134710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702064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269419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836774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404129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971483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38838" algn="l" defTabSz="3134710" rtl="0" eaLnBrk="1" latinLnBrk="0" hangingPunct="1">
                <a:defRPr sz="6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/>
                <a:t>Fusion with context information</a:t>
              </a:r>
              <a:endParaRPr lang="en-US" sz="2400" b="1" dirty="0"/>
            </a:p>
          </p:txBody>
        </p:sp>
        <p:cxnSp>
          <p:nvCxnSpPr>
            <p:cNvPr id="305" name="Straight Arrow Connector 304"/>
            <p:cNvCxnSpPr/>
            <p:nvPr/>
          </p:nvCxnSpPr>
          <p:spPr>
            <a:xfrm>
              <a:off x="10686808" y="18577044"/>
              <a:ext cx="355593" cy="929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>
              <a:off x="11332418" y="19411967"/>
              <a:ext cx="683468" cy="1476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 flipH="1" flipV="1">
              <a:off x="12794368" y="18670039"/>
              <a:ext cx="374929" cy="1718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/>
            <p:nvPr/>
          </p:nvCxnSpPr>
          <p:spPr>
            <a:xfrm flipV="1">
              <a:off x="11769986" y="18759507"/>
              <a:ext cx="193414" cy="1162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13712558" y="21171654"/>
              <a:ext cx="144156" cy="1504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/>
            <p:nvPr/>
          </p:nvCxnSpPr>
          <p:spPr>
            <a:xfrm flipV="1">
              <a:off x="10276367" y="20910699"/>
              <a:ext cx="0" cy="1907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5" name="Picture 6" descr="http://latex.codecogs.com/png.latex?%5Cdpi%7B300%7D%20%5Chuge%20p%28c_s%3Dc%7C%5Cmathbf%7BX%7D%2C%5Comega%29%20%3D%20%5Cfrac%7B%5Cprod_i%7Ep%28%5Cmathbf%7Bx%7D_i%7Cc_s%3Dc%29p%28c_s%3Dc%7C%5Comega%29%7D%7Bp%28%5Cmathbf%7Bx%7D%7C%5Comega%29%7D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6620" y="20269200"/>
              <a:ext cx="6768180" cy="868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4" name="Picture 52" descr="http://latex.codecogs.com/png.latex?%5Cdpi%7B300%7D%20%5Chuge%20D_c%20%3D%20%5Carg%20%5Cmax_i%20%5Crho%5Ec_i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4929" y="19278600"/>
              <a:ext cx="2515471" cy="57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55"/>
            <p:cNvGrpSpPr>
              <a:grpSpLocks noChangeAspect="1"/>
            </p:cNvGrpSpPr>
            <p:nvPr/>
          </p:nvGrpSpPr>
          <p:grpSpPr bwMode="auto">
            <a:xfrm>
              <a:off x="8716963" y="21107400"/>
              <a:ext cx="3551237" cy="500063"/>
              <a:chOff x="5491" y="13296"/>
              <a:chExt cx="2237" cy="315"/>
            </a:xfrm>
          </p:grpSpPr>
          <p:sp>
            <p:nvSpPr>
              <p:cNvPr id="21" name="AutoShape 54"/>
              <p:cNvSpPr>
                <a:spLocks noChangeAspect="1" noChangeArrowheads="1" noTextEdit="1"/>
              </p:cNvSpPr>
              <p:nvPr/>
            </p:nvSpPr>
            <p:spPr bwMode="auto">
              <a:xfrm>
                <a:off x="5491" y="13296"/>
                <a:ext cx="2237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" name="Rectangle 56"/>
              <p:cNvSpPr>
                <a:spLocks noChangeArrowheads="1"/>
              </p:cNvSpPr>
              <p:nvPr/>
            </p:nvSpPr>
            <p:spPr bwMode="auto">
              <a:xfrm>
                <a:off x="5519" y="13347"/>
                <a:ext cx="92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EEG evidence: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pic>
          <p:nvPicPr>
            <p:cNvPr id="3134" name="Picture 62" descr="http://latex.codecogs.com/png.latex?%5Cdpi%7B300%7D%20%5Chuge%20%5Cmathbf%7BX%7D%20%3D%20%5B%5Cmathbf%7Bx%7D_1%2C%5Cmathbf%7Bx%7D_2%2C...%2C%5Cmathbf%7Bx%7D_N%5D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1142" y="21251706"/>
              <a:ext cx="1841912" cy="232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65"/>
            <p:cNvGrpSpPr>
              <a:grpSpLocks noChangeAspect="1"/>
            </p:cNvGrpSpPr>
            <p:nvPr/>
          </p:nvGrpSpPr>
          <p:grpSpPr bwMode="auto">
            <a:xfrm>
              <a:off x="12933363" y="21247100"/>
              <a:ext cx="3071812" cy="369888"/>
              <a:chOff x="8147" y="13384"/>
              <a:chExt cx="1935" cy="233"/>
            </a:xfrm>
          </p:grpSpPr>
          <p:sp>
            <p:nvSpPr>
              <p:cNvPr id="29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8493" y="13384"/>
                <a:ext cx="158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0" name="Rectangle 66"/>
              <p:cNvSpPr>
                <a:spLocks noChangeArrowheads="1"/>
              </p:cNvSpPr>
              <p:nvPr/>
            </p:nvSpPr>
            <p:spPr bwMode="auto">
              <a:xfrm>
                <a:off x="8272" y="13403"/>
                <a:ext cx="137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 context information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31" name="Rectangle 67"/>
              <p:cNvSpPr>
                <a:spLocks noChangeArrowheads="1"/>
              </p:cNvSpPr>
              <p:nvPr/>
            </p:nvSpPr>
            <p:spPr bwMode="auto">
              <a:xfrm>
                <a:off x="8147" y="13397"/>
                <a:ext cx="11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w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86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886</Words>
  <Application>Microsoft Office PowerPoint</Application>
  <PresentationFormat>Custom</PresentationFormat>
  <Paragraphs>170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Visio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schirner</dc:creator>
  <cp:lastModifiedBy>fquivira</cp:lastModifiedBy>
  <cp:revision>69</cp:revision>
  <dcterms:created xsi:type="dcterms:W3CDTF">2012-08-21T00:45:52Z</dcterms:created>
  <dcterms:modified xsi:type="dcterms:W3CDTF">2013-10-16T14:18:09Z</dcterms:modified>
</cp:coreProperties>
</file>