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50B0"/>
    <a:srgbClr val="CC0066"/>
    <a:srgbClr val="6600CC"/>
    <a:srgbClr val="6600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986" autoAdjust="0"/>
    <p:restoredTop sz="94656" autoAdjust="0"/>
  </p:normalViewPr>
  <p:slideViewPr>
    <p:cSldViewPr>
      <p:cViewPr varScale="1">
        <p:scale>
          <a:sx n="17" d="100"/>
          <a:sy n="17" d="100"/>
        </p:scale>
        <p:origin x="-2290" y="-18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F042D-AF6E-4912-9518-6CADBC496CAE}"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F042D-AF6E-4912-9518-6CADBC496CAE}" type="datetimeFigureOut">
              <a:rPr lang="en-US" smtClean="0"/>
              <a:pPr/>
              <a:t>9/26/2013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F042D-AF6E-4912-9518-6CADBC496CAE}"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F042D-AF6E-4912-9518-6CADBC496CAE}" type="datetimeFigureOut">
              <a:rPr lang="en-US" smtClean="0"/>
              <a:pPr/>
              <a:t>9/26/2013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F042D-AF6E-4912-9518-6CADBC496CAE}" type="datetimeFigureOut">
              <a:rPr lang="en-US" smtClean="0"/>
              <a:pPr/>
              <a:t>9/26/2013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F042D-AF6E-4912-9518-6CADBC496CAE}" type="datetimeFigureOut">
              <a:rPr lang="en-US" smtClean="0"/>
              <a:pPr/>
              <a:t>9/26/2013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F042D-AF6E-4912-9518-6CADBC496CAE}"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F042D-AF6E-4912-9518-6CADBC496CAE}" type="datetimeFigureOut">
              <a:rPr lang="en-US" smtClean="0"/>
              <a:pPr/>
              <a:t>9/26/2013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4C65D1-ED5F-49D6-9BD7-00A42B0175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53DF042D-AF6E-4912-9518-6CADBC496CAE}" type="datetimeFigureOut">
              <a:rPr lang="en-US" smtClean="0"/>
              <a:pPr/>
              <a:t>9/26/2013</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754C65D1-ED5F-49D6-9BD7-00A42B0175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hyperlink" Target="http://www.iea.or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 template.jpg"/>
          <p:cNvPicPr>
            <a:picLocks noChangeAspect="1"/>
          </p:cNvPicPr>
          <p:nvPr/>
        </p:nvPicPr>
        <p:blipFill>
          <a:blip r:embed="rId2" cstate="print"/>
          <a:stretch>
            <a:fillRect/>
          </a:stretch>
        </p:blipFill>
        <p:spPr>
          <a:xfrm>
            <a:off x="0" y="0"/>
            <a:ext cx="43891200" cy="32918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12700">
            <a:solidFill>
              <a:schemeClr val="tx1"/>
            </a:solidFill>
          </a:ln>
          <a:effectLst>
            <a:glow rad="63500">
              <a:schemeClr val="accent2">
                <a:satMod val="175000"/>
                <a:alpha val="40000"/>
              </a:schemeClr>
            </a:glow>
          </a:effectLst>
        </p:spPr>
      </p:pic>
      <p:sp>
        <p:nvSpPr>
          <p:cNvPr id="4" name="TextBox 3"/>
          <p:cNvSpPr txBox="1"/>
          <p:nvPr/>
        </p:nvSpPr>
        <p:spPr>
          <a:xfrm>
            <a:off x="914400" y="5867400"/>
            <a:ext cx="42062400" cy="4185761"/>
          </a:xfrm>
          <a:prstGeom prst="rect">
            <a:avLst/>
          </a:prstGeom>
          <a:ln w="38100" cap="rnd">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600" b="1" dirty="0" smtClean="0"/>
              <a:t>Abstract: </a:t>
            </a:r>
            <a:r>
              <a:rPr lang="en-US" sz="3600" dirty="0" smtClean="0"/>
              <a:t>The project will demonstrate a </a:t>
            </a:r>
            <a:r>
              <a:rPr lang="en-US" sz="3600" dirty="0" err="1" smtClean="0"/>
              <a:t>holonic</a:t>
            </a:r>
            <a:r>
              <a:rPr lang="en-US" sz="3600" dirty="0" smtClean="0"/>
              <a:t> multi-agent system architecture (HMSA) capable of adaptively controlling future electrical power distribution systems, which are expected to include a large number of renewable power generators, energy storage devices, and advanced metering and control devices. The project will produce a general, extensible, and secure cyber architecture based on </a:t>
            </a:r>
            <a:r>
              <a:rPr lang="en-US" sz="3600" dirty="0" err="1" smtClean="0"/>
              <a:t>holonic</a:t>
            </a:r>
            <a:r>
              <a:rPr lang="en-US" sz="3600" dirty="0" smtClean="0"/>
              <a:t> multi-agent principles to support adaptive PDS. It will produce new analytical insights to quantify the impact of information delay, quality and flow on the design and analysis of the PDS architecture. The architecture produced by this project will be capable of optimizing performance and maintaining the system within operating limits during normal and minor events, such as cloud cover that reduces solar panels output. The architecture will also allow the operation of a distribution system as an island in emergencies, such as hurricanes/earthquakes, grid failures, or terrorist acts.  </a:t>
            </a:r>
          </a:p>
          <a:p>
            <a:endParaRPr lang="en-US" dirty="0"/>
          </a:p>
        </p:txBody>
      </p:sp>
      <p:sp>
        <p:nvSpPr>
          <p:cNvPr id="6" name="TextBox 5"/>
          <p:cNvSpPr txBox="1"/>
          <p:nvPr/>
        </p:nvSpPr>
        <p:spPr>
          <a:xfrm>
            <a:off x="1066800" y="3429000"/>
            <a:ext cx="41529000" cy="2246769"/>
          </a:xfrm>
          <a:prstGeom prst="rect">
            <a:avLst/>
          </a:prstGeom>
          <a:noFill/>
        </p:spPr>
        <p:txBody>
          <a:bodyPr wrap="square" rtlCol="0">
            <a:spAutoFit/>
          </a:bodyPr>
          <a:lstStyle/>
          <a:p>
            <a:pPr marL="0" lvl="1" algn="ctr">
              <a:buNone/>
            </a:pPr>
            <a:r>
              <a:rPr lang="en-US" sz="6000" b="1" dirty="0" smtClean="0"/>
              <a:t>Project Team</a:t>
            </a:r>
          </a:p>
          <a:p>
            <a:pPr marL="0" lvl="1" algn="ctr">
              <a:buNone/>
            </a:pPr>
            <a:r>
              <a:rPr lang="en-US" sz="4000" b="1" dirty="0" smtClean="0">
                <a:solidFill>
                  <a:srgbClr val="CC0066"/>
                </a:solidFill>
              </a:rPr>
              <a:t>Electrical and Computer Engineering: </a:t>
            </a:r>
            <a:r>
              <a:rPr lang="en-US" sz="4000" b="1" dirty="0" smtClean="0"/>
              <a:t> </a:t>
            </a:r>
            <a:r>
              <a:rPr lang="en-US" sz="4000" dirty="0" smtClean="0"/>
              <a:t>Anil </a:t>
            </a:r>
            <a:r>
              <a:rPr lang="en-US" sz="4000" dirty="0" err="1" smtClean="0"/>
              <a:t>Pahwa</a:t>
            </a:r>
            <a:r>
              <a:rPr lang="en-US" sz="4000" dirty="0" smtClean="0"/>
              <a:t>, </a:t>
            </a:r>
            <a:r>
              <a:rPr lang="en-US" sz="4000" dirty="0" err="1" smtClean="0"/>
              <a:t>Sanjoy</a:t>
            </a:r>
            <a:r>
              <a:rPr lang="en-US" sz="4000" dirty="0" smtClean="0"/>
              <a:t> Das, </a:t>
            </a:r>
            <a:r>
              <a:rPr lang="en-US" sz="4000" dirty="0" err="1" smtClean="0"/>
              <a:t>Bala</a:t>
            </a:r>
            <a:r>
              <a:rPr lang="en-US" sz="4000" dirty="0" smtClean="0"/>
              <a:t> </a:t>
            </a:r>
            <a:r>
              <a:rPr lang="en-US" sz="4000" dirty="0" err="1" smtClean="0"/>
              <a:t>Natarajan</a:t>
            </a:r>
            <a:r>
              <a:rPr lang="en-US" sz="4000" dirty="0" smtClean="0"/>
              <a:t>, Noel Schulz</a:t>
            </a:r>
            <a:r>
              <a:rPr lang="en-US" sz="4000" dirty="0" smtClean="0">
                <a:solidFill>
                  <a:srgbClr val="CC0066"/>
                </a:solidFill>
              </a:rPr>
              <a:t>   </a:t>
            </a:r>
            <a:r>
              <a:rPr lang="en-US" sz="4000" b="1" dirty="0" smtClean="0">
                <a:solidFill>
                  <a:srgbClr val="CC0066"/>
                </a:solidFill>
              </a:rPr>
              <a:t> Computing and Information Sciences:  </a:t>
            </a:r>
            <a:r>
              <a:rPr lang="en-US" sz="4000" dirty="0" smtClean="0"/>
              <a:t>Scott </a:t>
            </a:r>
            <a:r>
              <a:rPr lang="en-US" sz="4000" dirty="0" err="1" smtClean="0"/>
              <a:t>DeLoach</a:t>
            </a:r>
            <a:r>
              <a:rPr lang="en-US" sz="4000" dirty="0" smtClean="0"/>
              <a:t>, Simon </a:t>
            </a:r>
            <a:r>
              <a:rPr lang="en-US" sz="4000" dirty="0" err="1" smtClean="0"/>
              <a:t>Ou</a:t>
            </a:r>
            <a:r>
              <a:rPr lang="en-US" sz="4000" dirty="0" smtClean="0"/>
              <a:t>, Dan Andresen, </a:t>
            </a:r>
            <a:r>
              <a:rPr lang="en-US" sz="4000" dirty="0" err="1" smtClean="0"/>
              <a:t>Gurdip</a:t>
            </a:r>
            <a:r>
              <a:rPr lang="en-US" sz="4000" dirty="0" smtClean="0"/>
              <a:t> Singh</a:t>
            </a:r>
          </a:p>
          <a:p>
            <a:pPr marL="0" lvl="1" algn="ctr">
              <a:buNone/>
            </a:pPr>
            <a:r>
              <a:rPr lang="en-US" sz="4000" b="1" dirty="0" smtClean="0">
                <a:solidFill>
                  <a:srgbClr val="CC0066"/>
                </a:solidFill>
              </a:rPr>
              <a:t>Graduate Students:  </a:t>
            </a:r>
            <a:r>
              <a:rPr lang="en-US" sz="4000" dirty="0" err="1" smtClean="0"/>
              <a:t>Shafiul</a:t>
            </a:r>
            <a:r>
              <a:rPr lang="en-US" sz="4000" dirty="0" smtClean="0"/>
              <a:t> </a:t>
            </a:r>
            <a:r>
              <a:rPr lang="en-US" sz="4000" dirty="0" err="1" smtClean="0"/>
              <a:t>Alam</a:t>
            </a:r>
            <a:r>
              <a:rPr lang="en-US" sz="4000" dirty="0" smtClean="0"/>
              <a:t>, Denise Case, Ahmad </a:t>
            </a:r>
            <a:r>
              <a:rPr lang="en-US" sz="4000" dirty="0" err="1" smtClean="0"/>
              <a:t>Malekpour</a:t>
            </a:r>
            <a:r>
              <a:rPr lang="en-US" sz="4000" dirty="0" smtClean="0"/>
              <a:t>, Daniel Wang   </a:t>
            </a:r>
            <a:r>
              <a:rPr lang="en-US" sz="4000" b="1" dirty="0" smtClean="0">
                <a:solidFill>
                  <a:srgbClr val="CC0066"/>
                </a:solidFill>
              </a:rPr>
              <a:t>Undergraduate Students: </a:t>
            </a:r>
            <a:r>
              <a:rPr lang="en-US" sz="4000" dirty="0" smtClean="0"/>
              <a:t>Thomas </a:t>
            </a:r>
            <a:r>
              <a:rPr lang="en-US" sz="4000" dirty="0" err="1" smtClean="0"/>
              <a:t>Ehlmann</a:t>
            </a:r>
            <a:r>
              <a:rPr lang="en-US" sz="4000" dirty="0" smtClean="0"/>
              <a:t>, Greg Martin</a:t>
            </a:r>
          </a:p>
        </p:txBody>
      </p:sp>
      <p:sp>
        <p:nvSpPr>
          <p:cNvPr id="9" name="Rounded Rectangle 8"/>
          <p:cNvSpPr/>
          <p:nvPr/>
        </p:nvSpPr>
        <p:spPr>
          <a:xfrm>
            <a:off x="457200" y="5791200"/>
            <a:ext cx="42976800" cy="3017520"/>
          </a:xfrm>
          <a:prstGeom prst="round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2438400" y="17373600"/>
            <a:ext cx="11887200" cy="769441"/>
          </a:xfrm>
          <a:prstGeom prst="rect">
            <a:avLst/>
          </a:prstGeom>
          <a:solidFill>
            <a:srgbClr val="6600CC"/>
          </a:solidFill>
        </p:spPr>
        <p:txBody>
          <a:bodyPr wrap="square" rtlCol="0">
            <a:spAutoFit/>
          </a:bodyPr>
          <a:lstStyle/>
          <a:p>
            <a:pPr algn="ctr"/>
            <a:endParaRPr lang="en-US" sz="4400" b="1" dirty="0">
              <a:solidFill>
                <a:schemeClr val="bg1"/>
              </a:solidFill>
            </a:endParaRPr>
          </a:p>
        </p:txBody>
      </p:sp>
      <p:sp>
        <p:nvSpPr>
          <p:cNvPr id="12" name="TextBox 11"/>
          <p:cNvSpPr txBox="1"/>
          <p:nvPr/>
        </p:nvSpPr>
        <p:spPr>
          <a:xfrm>
            <a:off x="30251400" y="17297400"/>
            <a:ext cx="11887200" cy="769441"/>
          </a:xfrm>
          <a:prstGeom prst="rect">
            <a:avLst/>
          </a:prstGeom>
          <a:solidFill>
            <a:srgbClr val="6600CC"/>
          </a:solidFill>
        </p:spPr>
        <p:txBody>
          <a:bodyPr wrap="square" rtlCol="0">
            <a:spAutoFit/>
          </a:bodyPr>
          <a:lstStyle/>
          <a:p>
            <a:pPr algn="ctr"/>
            <a:endParaRPr lang="en-US" sz="4400" b="1" dirty="0">
              <a:solidFill>
                <a:schemeClr val="bg1"/>
              </a:solidFill>
            </a:endParaRPr>
          </a:p>
        </p:txBody>
      </p:sp>
      <p:sp>
        <p:nvSpPr>
          <p:cNvPr id="28" name="TextBox 27"/>
          <p:cNvSpPr txBox="1"/>
          <p:nvPr/>
        </p:nvSpPr>
        <p:spPr>
          <a:xfrm>
            <a:off x="30327600" y="9525000"/>
            <a:ext cx="11887200" cy="769441"/>
          </a:xfrm>
          <a:prstGeom prst="rect">
            <a:avLst/>
          </a:prstGeom>
          <a:solidFill>
            <a:srgbClr val="6600CC"/>
          </a:solidFill>
        </p:spPr>
        <p:txBody>
          <a:bodyPr wrap="square" rtlCol="0">
            <a:spAutoFit/>
          </a:bodyPr>
          <a:lstStyle/>
          <a:p>
            <a:pPr algn="ctr"/>
            <a:endParaRPr lang="en-US" sz="4400" b="1" dirty="0">
              <a:solidFill>
                <a:schemeClr val="bg1"/>
              </a:solidFill>
            </a:endParaRPr>
          </a:p>
        </p:txBody>
      </p:sp>
      <p:pic>
        <p:nvPicPr>
          <p:cNvPr id="3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0" y="10591800"/>
            <a:ext cx="7907899" cy="586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1" name="TextBox 30"/>
          <p:cNvSpPr txBox="1"/>
          <p:nvPr/>
        </p:nvSpPr>
        <p:spPr>
          <a:xfrm>
            <a:off x="2209800" y="9601200"/>
            <a:ext cx="11887200" cy="769441"/>
          </a:xfrm>
          <a:prstGeom prst="rect">
            <a:avLst/>
          </a:prstGeom>
          <a:solidFill>
            <a:srgbClr val="6600CC"/>
          </a:solidFill>
        </p:spPr>
        <p:txBody>
          <a:bodyPr wrap="square" rtlCol="0">
            <a:spAutoFit/>
          </a:bodyPr>
          <a:lstStyle/>
          <a:p>
            <a:pPr algn="ctr"/>
            <a:r>
              <a:rPr lang="en-US" sz="4400" b="1" dirty="0" smtClean="0">
                <a:solidFill>
                  <a:schemeClr val="bg1"/>
                </a:solidFill>
              </a:rPr>
              <a:t>HMAS to Physical System</a:t>
            </a:r>
            <a:endParaRPr lang="en-US" sz="4400" b="1" dirty="0">
              <a:solidFill>
                <a:schemeClr val="bg1"/>
              </a:solidFill>
            </a:endParaRPr>
          </a:p>
        </p:txBody>
      </p:sp>
      <p:sp>
        <p:nvSpPr>
          <p:cNvPr id="34" name="TextBox 33"/>
          <p:cNvSpPr txBox="1"/>
          <p:nvPr/>
        </p:nvSpPr>
        <p:spPr>
          <a:xfrm>
            <a:off x="0" y="0"/>
            <a:ext cx="43891200" cy="3383280"/>
          </a:xfrm>
          <a:prstGeom prst="rect">
            <a:avLst/>
          </a:prstGeom>
          <a:solidFill>
            <a:srgbClr val="512888"/>
          </a:solidFill>
        </p:spPr>
        <p:txBody>
          <a:bodyPr wrap="square" rtlCol="0">
            <a:spAutoFit/>
          </a:bodyPr>
          <a:lstStyle/>
          <a:p>
            <a:endParaRPr lang="en-US" dirty="0"/>
          </a:p>
        </p:txBody>
      </p:sp>
      <p:sp>
        <p:nvSpPr>
          <p:cNvPr id="35" name="TextBox 34"/>
          <p:cNvSpPr txBox="1"/>
          <p:nvPr/>
        </p:nvSpPr>
        <p:spPr>
          <a:xfrm>
            <a:off x="0" y="29169360"/>
            <a:ext cx="43891200" cy="3749040"/>
          </a:xfrm>
          <a:prstGeom prst="rect">
            <a:avLst/>
          </a:prstGeom>
          <a:solidFill>
            <a:srgbClr val="512888"/>
          </a:solidFill>
        </p:spPr>
        <p:txBody>
          <a:bodyPr wrap="square" rtlCol="0">
            <a:spAutoFit/>
          </a:bodyPr>
          <a:lstStyle/>
          <a:p>
            <a:endParaRPr lang="en-US" dirty="0"/>
          </a:p>
        </p:txBody>
      </p:sp>
      <p:sp>
        <p:nvSpPr>
          <p:cNvPr id="36" name="TextBox 35"/>
          <p:cNvSpPr txBox="1"/>
          <p:nvPr/>
        </p:nvSpPr>
        <p:spPr>
          <a:xfrm>
            <a:off x="6477000" y="838201"/>
            <a:ext cx="32842200" cy="3693319"/>
          </a:xfrm>
          <a:prstGeom prst="rect">
            <a:avLst/>
          </a:prstGeom>
          <a:noFill/>
        </p:spPr>
        <p:txBody>
          <a:bodyPr wrap="square" rtlCol="0">
            <a:spAutoFit/>
          </a:bodyPr>
          <a:lstStyle/>
          <a:p>
            <a:pPr algn="ctr"/>
            <a:r>
              <a:rPr lang="en-US" sz="8800" b="1" dirty="0" err="1" smtClean="0">
                <a:solidFill>
                  <a:srgbClr val="F250B0"/>
                </a:solidFill>
              </a:rPr>
              <a:t>Holonic</a:t>
            </a:r>
            <a:r>
              <a:rPr lang="en-US" sz="8800" b="1" dirty="0" smtClean="0">
                <a:solidFill>
                  <a:srgbClr val="F250B0"/>
                </a:solidFill>
              </a:rPr>
              <a:t> Multi-Agent Control of Intelligent Power Distribution Systems </a:t>
            </a:r>
          </a:p>
          <a:p>
            <a:pPr algn="ctr"/>
            <a:r>
              <a:rPr lang="en-US" sz="6000" b="1" dirty="0" smtClean="0">
                <a:solidFill>
                  <a:srgbClr val="F250B0"/>
                </a:solidFill>
              </a:rPr>
              <a:t>NSF-CPS Award No. CNS - 1136040</a:t>
            </a:r>
          </a:p>
          <a:p>
            <a:pPr algn="ctr"/>
            <a:endParaRPr lang="en-US" dirty="0"/>
          </a:p>
        </p:txBody>
      </p:sp>
      <p:pic>
        <p:nvPicPr>
          <p:cNvPr id="37" name="Picture 2" descr="http://www.ece.ksu.edu/sites/all/modules/ksu_blocks/images/wordmark.png"/>
          <p:cNvPicPr>
            <a:picLocks noChangeAspect="1" noChangeArrowheads="1"/>
          </p:cNvPicPr>
          <p:nvPr/>
        </p:nvPicPr>
        <p:blipFill>
          <a:blip r:embed="rId4" cstate="print"/>
          <a:srcRect/>
          <a:stretch>
            <a:fillRect/>
          </a:stretch>
        </p:blipFill>
        <p:spPr bwMode="auto">
          <a:xfrm>
            <a:off x="2362200" y="30236290"/>
            <a:ext cx="7620000" cy="1843909"/>
          </a:xfrm>
          <a:prstGeom prst="rect">
            <a:avLst/>
          </a:prstGeom>
          <a:noFill/>
        </p:spPr>
      </p:pic>
      <p:sp>
        <p:nvSpPr>
          <p:cNvPr id="38" name="TextBox 37"/>
          <p:cNvSpPr txBox="1"/>
          <p:nvPr/>
        </p:nvSpPr>
        <p:spPr>
          <a:xfrm>
            <a:off x="23774400" y="29378970"/>
            <a:ext cx="16764000" cy="3539430"/>
          </a:xfrm>
          <a:prstGeom prst="rect">
            <a:avLst/>
          </a:prstGeom>
          <a:noFill/>
        </p:spPr>
        <p:txBody>
          <a:bodyPr wrap="square" rtlCol="0">
            <a:spAutoFit/>
          </a:bodyPr>
          <a:lstStyle/>
          <a:p>
            <a:pPr algn="ctr"/>
            <a:r>
              <a:rPr lang="en-US" sz="7200" dirty="0" smtClean="0">
                <a:solidFill>
                  <a:schemeClr val="bg1"/>
                </a:solidFill>
              </a:rPr>
              <a:t>Intelligent Power Distribution Systems</a:t>
            </a:r>
          </a:p>
          <a:p>
            <a:pPr algn="ctr"/>
            <a:r>
              <a:rPr lang="en-US" sz="4400" dirty="0" smtClean="0">
                <a:solidFill>
                  <a:schemeClr val="bg1"/>
                </a:solidFill>
              </a:rPr>
              <a:t>http://ipds.cis.ksu.edu/</a:t>
            </a:r>
          </a:p>
          <a:p>
            <a:pPr algn="ctr"/>
            <a:r>
              <a:rPr lang="en-US" sz="5400" dirty="0" smtClean="0">
                <a:solidFill>
                  <a:schemeClr val="bg1"/>
                </a:solidFill>
              </a:rPr>
              <a:t>Electrical and Computer Engineering </a:t>
            </a:r>
          </a:p>
          <a:p>
            <a:pPr algn="ctr"/>
            <a:r>
              <a:rPr lang="en-US" sz="5400" dirty="0" smtClean="0">
                <a:solidFill>
                  <a:schemeClr val="bg1"/>
                </a:solidFill>
              </a:rPr>
              <a:t>Computing and Information Sciences</a:t>
            </a:r>
            <a:endParaRPr lang="en-US" sz="5400" dirty="0">
              <a:solidFill>
                <a:schemeClr val="bg1"/>
              </a:solidFill>
            </a:endParaRPr>
          </a:p>
        </p:txBody>
      </p:sp>
      <p:pic>
        <p:nvPicPr>
          <p:cNvPr id="32"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870400" y="23393400"/>
            <a:ext cx="11900873" cy="4267200"/>
          </a:xfrm>
          <a:prstGeom prst="rect">
            <a:avLst/>
          </a:prstGeom>
        </p:spPr>
      </p:pic>
      <p:pic>
        <p:nvPicPr>
          <p:cNvPr id="33" name="Picture 5"/>
          <p:cNvPicPr>
            <a:picLocks noChangeAspect="1" noChangeArrowheads="1"/>
          </p:cNvPicPr>
          <p:nvPr/>
        </p:nvPicPr>
        <p:blipFill>
          <a:blip r:embed="rId6" cstate="print"/>
          <a:srcRect/>
          <a:stretch>
            <a:fillRect/>
          </a:stretch>
        </p:blipFill>
        <p:spPr bwMode="auto">
          <a:xfrm>
            <a:off x="1143000" y="19202400"/>
            <a:ext cx="6555546" cy="3429000"/>
          </a:xfrm>
          <a:prstGeom prst="rect">
            <a:avLst/>
          </a:prstGeom>
          <a:noFill/>
          <a:ln w="9525">
            <a:noFill/>
            <a:miter lim="800000"/>
            <a:headEnd/>
            <a:tailEnd/>
          </a:ln>
        </p:spPr>
      </p:pic>
      <p:pic>
        <p:nvPicPr>
          <p:cNvPr id="39" name="Picture 3"/>
          <p:cNvPicPr>
            <a:picLocks noChangeAspect="1" noChangeArrowheads="1"/>
          </p:cNvPicPr>
          <p:nvPr/>
        </p:nvPicPr>
        <p:blipFill>
          <a:blip r:embed="rId7" cstate="print"/>
          <a:srcRect/>
          <a:stretch>
            <a:fillRect/>
          </a:stretch>
        </p:blipFill>
        <p:spPr bwMode="auto">
          <a:xfrm>
            <a:off x="8153400" y="20574000"/>
            <a:ext cx="6549112" cy="3429000"/>
          </a:xfrm>
          <a:prstGeom prst="rect">
            <a:avLst/>
          </a:prstGeom>
          <a:noFill/>
          <a:ln w="9525">
            <a:noFill/>
            <a:miter lim="800000"/>
            <a:headEnd/>
            <a:tailEnd/>
          </a:ln>
        </p:spPr>
      </p:pic>
      <p:pic>
        <p:nvPicPr>
          <p:cNvPr id="40" name="Picture 2"/>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7526000" y="14173200"/>
            <a:ext cx="8818822" cy="457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7373600" y="22250400"/>
            <a:ext cx="9027255"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2"/>
          <p:cNvPicPr>
            <a:picLocks noChangeAspect="1" noChangeArrowheads="1"/>
          </p:cNvPicPr>
          <p:nvPr/>
        </p:nvPicPr>
        <p:blipFill rotWithShape="1">
          <a:blip r:embed="rId10" cstate="print">
            <a:extLst>
              <a:ext uri="{28A0092B-C50C-407E-A947-70E740481C1C}">
                <a14:useLocalDpi xmlns="" xmlns:a14="http://schemas.microsoft.com/office/drawing/2010/main" val="0"/>
              </a:ext>
            </a:extLst>
          </a:blip>
          <a:srcRect l="7464" t="3512" r="8714" b="5092"/>
          <a:stretch/>
        </p:blipFill>
        <p:spPr bwMode="auto">
          <a:xfrm>
            <a:off x="31089600" y="12725400"/>
            <a:ext cx="4543697" cy="39944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11" cstate="print">
            <a:extLst>
              <a:ext uri="{28A0092B-C50C-407E-A947-70E740481C1C}">
                <a14:useLocalDpi xmlns="" xmlns:a14="http://schemas.microsoft.com/office/drawing/2010/main" val="0"/>
              </a:ext>
            </a:extLst>
          </a:blip>
          <a:srcRect l="7602" t="3896" r="8159" b="5477"/>
          <a:stretch/>
        </p:blipFill>
        <p:spPr bwMode="auto">
          <a:xfrm>
            <a:off x="36880800" y="12801600"/>
            <a:ext cx="4591594" cy="3886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5392400" y="9677400"/>
            <a:ext cx="11887200" cy="769441"/>
          </a:xfrm>
          <a:prstGeom prst="rect">
            <a:avLst/>
          </a:prstGeom>
          <a:solidFill>
            <a:srgbClr val="6600CC"/>
          </a:solidFill>
        </p:spPr>
        <p:txBody>
          <a:bodyPr wrap="square" rtlCol="0">
            <a:spAutoFit/>
          </a:bodyPr>
          <a:lstStyle/>
          <a:p>
            <a:pPr algn="ctr"/>
            <a:endParaRPr lang="en-US" sz="4400" b="1" dirty="0">
              <a:solidFill>
                <a:schemeClr val="bg1"/>
              </a:solidFill>
            </a:endParaRPr>
          </a:p>
        </p:txBody>
      </p:sp>
      <p:sp>
        <p:nvSpPr>
          <p:cNvPr id="26" name="TextBox 25"/>
          <p:cNvSpPr txBox="1"/>
          <p:nvPr/>
        </p:nvSpPr>
        <p:spPr>
          <a:xfrm>
            <a:off x="19050000" y="9753600"/>
            <a:ext cx="8534400" cy="769441"/>
          </a:xfrm>
          <a:prstGeom prst="rect">
            <a:avLst/>
          </a:prstGeom>
          <a:noFill/>
        </p:spPr>
        <p:txBody>
          <a:bodyPr wrap="square" rtlCol="0">
            <a:spAutoFit/>
          </a:bodyPr>
          <a:lstStyle/>
          <a:p>
            <a:r>
              <a:rPr lang="en-US" sz="4400" b="1" dirty="0" smtClean="0">
                <a:solidFill>
                  <a:schemeClr val="bg1"/>
                </a:solidFill>
              </a:rPr>
              <a:t>HMAS Architecture</a:t>
            </a:r>
            <a:endParaRPr lang="en-US" sz="4400" b="1" dirty="0">
              <a:solidFill>
                <a:schemeClr val="bg1"/>
              </a:solidFill>
            </a:endParaRPr>
          </a:p>
        </p:txBody>
      </p:sp>
      <p:sp>
        <p:nvSpPr>
          <p:cNvPr id="27" name="TextBox 26"/>
          <p:cNvSpPr txBox="1"/>
          <p:nvPr/>
        </p:nvSpPr>
        <p:spPr>
          <a:xfrm>
            <a:off x="15925800" y="10744200"/>
            <a:ext cx="12039600" cy="3416320"/>
          </a:xfrm>
          <a:prstGeom prst="rect">
            <a:avLst/>
          </a:prstGeom>
          <a:noFill/>
        </p:spPr>
        <p:txBody>
          <a:bodyPr wrap="square" rtlCol="0">
            <a:spAutoFit/>
          </a:bodyPr>
          <a:lstStyle/>
          <a:p>
            <a:pPr>
              <a:buClr>
                <a:srgbClr val="CC0066"/>
              </a:buClr>
              <a:buFont typeface="Wingdings" pitchFamily="2" charset="2"/>
              <a:buChar char="v"/>
            </a:pPr>
            <a:r>
              <a:rPr lang="en-US" sz="3600" b="1" dirty="0" smtClean="0"/>
              <a:t>Agents Act in Multiple Organizations</a:t>
            </a:r>
          </a:p>
          <a:p>
            <a:pPr>
              <a:buFont typeface="Arial" pitchFamily="34" charset="0"/>
              <a:buChar char="•"/>
            </a:pPr>
            <a:r>
              <a:rPr lang="en-US" sz="3600" dirty="0" smtClean="0"/>
              <a:t>Control Components (CC) provide administrative support for functioning within an organization</a:t>
            </a:r>
          </a:p>
          <a:p>
            <a:pPr>
              <a:buFont typeface="Arial" pitchFamily="34" charset="0"/>
              <a:buChar char="•"/>
            </a:pPr>
            <a:r>
              <a:rPr lang="en-US" sz="3600" dirty="0" smtClean="0"/>
              <a:t>Execution Components (EC) provide technical support for carrying out domain-specific task assignments. </a:t>
            </a:r>
          </a:p>
          <a:p>
            <a:endParaRPr lang="en-US" sz="3600" dirty="0"/>
          </a:p>
        </p:txBody>
      </p:sp>
      <p:sp>
        <p:nvSpPr>
          <p:cNvPr id="29" name="TextBox 28"/>
          <p:cNvSpPr txBox="1"/>
          <p:nvPr/>
        </p:nvSpPr>
        <p:spPr>
          <a:xfrm>
            <a:off x="16078200" y="19735800"/>
            <a:ext cx="13182600" cy="2308324"/>
          </a:xfrm>
          <a:prstGeom prst="rect">
            <a:avLst/>
          </a:prstGeom>
          <a:noFill/>
        </p:spPr>
        <p:txBody>
          <a:bodyPr wrap="square" rtlCol="0">
            <a:spAutoFit/>
          </a:bodyPr>
          <a:lstStyle/>
          <a:p>
            <a:pPr>
              <a:buClr>
                <a:srgbClr val="C00000"/>
              </a:buClr>
              <a:buFont typeface="Wingdings" pitchFamily="2" charset="2"/>
              <a:buChar char="v"/>
            </a:pPr>
            <a:r>
              <a:rPr lang="en-US" sz="3600" b="1" dirty="0" smtClean="0"/>
              <a:t>Local Optimizations Support Central Control</a:t>
            </a:r>
          </a:p>
          <a:p>
            <a:pPr>
              <a:buFont typeface="Arial" pitchFamily="34" charset="0"/>
              <a:buChar char="•"/>
            </a:pPr>
            <a:r>
              <a:rPr lang="en-US" sz="3600" i="1" dirty="0" smtClean="0"/>
              <a:t>Distributed</a:t>
            </a:r>
            <a:r>
              <a:rPr lang="en-US" sz="3600" dirty="0" smtClean="0"/>
              <a:t> Control Actions Chosen Locally </a:t>
            </a:r>
          </a:p>
          <a:p>
            <a:pPr>
              <a:buFont typeface="Arial" pitchFamily="34" charset="0"/>
              <a:buChar char="•"/>
            </a:pPr>
            <a:r>
              <a:rPr lang="en-US" sz="3600" i="1" dirty="0" smtClean="0"/>
              <a:t>Centralized</a:t>
            </a:r>
            <a:r>
              <a:rPr lang="en-US" sz="3600" dirty="0" smtClean="0"/>
              <a:t> Support Control Actions Chosen in Response to Aggregated Needs</a:t>
            </a:r>
            <a:endParaRPr lang="en-US" sz="3600" dirty="0"/>
          </a:p>
        </p:txBody>
      </p:sp>
      <p:sp>
        <p:nvSpPr>
          <p:cNvPr id="43" name="TextBox 42"/>
          <p:cNvSpPr txBox="1"/>
          <p:nvPr/>
        </p:nvSpPr>
        <p:spPr>
          <a:xfrm>
            <a:off x="4191000" y="17373600"/>
            <a:ext cx="8839200" cy="769441"/>
          </a:xfrm>
          <a:prstGeom prst="rect">
            <a:avLst/>
          </a:prstGeom>
          <a:noFill/>
        </p:spPr>
        <p:txBody>
          <a:bodyPr wrap="square" rtlCol="0">
            <a:spAutoFit/>
          </a:bodyPr>
          <a:lstStyle/>
          <a:p>
            <a:r>
              <a:rPr lang="en-US" sz="4400" dirty="0" smtClean="0">
                <a:solidFill>
                  <a:schemeClr val="bg1"/>
                </a:solidFill>
              </a:rPr>
              <a:t>Voltage Control with Smart Inverters </a:t>
            </a:r>
            <a:endParaRPr lang="en-US" sz="4400" dirty="0">
              <a:solidFill>
                <a:schemeClr val="bg1"/>
              </a:solidFill>
            </a:endParaRPr>
          </a:p>
        </p:txBody>
      </p:sp>
      <p:sp>
        <p:nvSpPr>
          <p:cNvPr id="45" name="TextBox 44"/>
          <p:cNvSpPr txBox="1"/>
          <p:nvPr/>
        </p:nvSpPr>
        <p:spPr>
          <a:xfrm>
            <a:off x="1676400" y="18440400"/>
            <a:ext cx="7315200" cy="646331"/>
          </a:xfrm>
          <a:prstGeom prst="rect">
            <a:avLst/>
          </a:prstGeom>
          <a:noFill/>
        </p:spPr>
        <p:txBody>
          <a:bodyPr wrap="square" rtlCol="0">
            <a:spAutoFit/>
          </a:bodyPr>
          <a:lstStyle/>
          <a:p>
            <a:pPr>
              <a:buClr>
                <a:srgbClr val="C00000"/>
              </a:buClr>
            </a:pPr>
            <a:r>
              <a:rPr lang="en-US" sz="3600" dirty="0" smtClean="0"/>
              <a:t>Global Horizontal Irradiance </a:t>
            </a:r>
            <a:endParaRPr lang="en-US" sz="3600" dirty="0"/>
          </a:p>
        </p:txBody>
      </p:sp>
      <p:sp>
        <p:nvSpPr>
          <p:cNvPr id="48" name="TextBox 47"/>
          <p:cNvSpPr txBox="1"/>
          <p:nvPr/>
        </p:nvSpPr>
        <p:spPr>
          <a:xfrm>
            <a:off x="8153400" y="18669000"/>
            <a:ext cx="6858000" cy="1754326"/>
          </a:xfrm>
          <a:prstGeom prst="rect">
            <a:avLst/>
          </a:prstGeom>
          <a:noFill/>
        </p:spPr>
        <p:txBody>
          <a:bodyPr wrap="square" rtlCol="0">
            <a:spAutoFit/>
          </a:bodyPr>
          <a:lstStyle/>
          <a:p>
            <a:r>
              <a:rPr lang="en-US" sz="3600" dirty="0" smtClean="0"/>
              <a:t>Voltage with IEEE 1547 (no control) and reactive power control with traditional size inverter </a:t>
            </a:r>
            <a:endParaRPr lang="en-US" sz="3600" dirty="0"/>
          </a:p>
        </p:txBody>
      </p:sp>
      <p:graphicFrame>
        <p:nvGraphicFramePr>
          <p:cNvPr id="95" name="Table 94"/>
          <p:cNvGraphicFramePr>
            <a:graphicFrameLocks noGrp="1"/>
          </p:cNvGraphicFramePr>
          <p:nvPr/>
        </p:nvGraphicFramePr>
        <p:xfrm>
          <a:off x="8153400" y="24841200"/>
          <a:ext cx="7086600" cy="2514600"/>
        </p:xfrm>
        <a:graphic>
          <a:graphicData uri="http://schemas.openxmlformats.org/drawingml/2006/table">
            <a:tbl>
              <a:tblPr/>
              <a:tblGrid>
                <a:gridCol w="1821323"/>
                <a:gridCol w="2483621"/>
                <a:gridCol w="2781656"/>
              </a:tblGrid>
              <a:tr h="591380">
                <a:tc gridSpan="3">
                  <a:txBody>
                    <a:bodyPr/>
                    <a:lstStyle/>
                    <a:p>
                      <a:pPr marL="0" marR="0" algn="ctr">
                        <a:spcBef>
                          <a:spcPts val="0"/>
                        </a:spcBef>
                        <a:spcAft>
                          <a:spcPts val="0"/>
                        </a:spcAft>
                      </a:pPr>
                      <a:r>
                        <a:rPr lang="en-US" sz="2800" b="1" dirty="0">
                          <a:latin typeface="Tahoma" pitchFamily="34" charset="0"/>
                          <a:ea typeface="Tahoma" pitchFamily="34" charset="0"/>
                          <a:cs typeface="Tahoma" pitchFamily="34" charset="0"/>
                        </a:rPr>
                        <a:t>Voltage Variation Index (VVI)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423010">
                <a:tc>
                  <a:txBody>
                    <a:bodyPr/>
                    <a:lstStyle/>
                    <a:p>
                      <a:pPr marL="0" marR="0" algn="ctr">
                        <a:spcBef>
                          <a:spcPts val="0"/>
                        </a:spcBef>
                        <a:spcAft>
                          <a:spcPts val="0"/>
                        </a:spcAft>
                      </a:pPr>
                      <a:r>
                        <a:rPr lang="en-US" sz="2800" b="0" i="0" dirty="0">
                          <a:latin typeface="Tahoma" pitchFamily="34" charset="0"/>
                          <a:ea typeface="Tahoma" pitchFamily="34" charset="0"/>
                          <a:cs typeface="Tahoma" pitchFamily="34" charset="0"/>
                        </a:rPr>
                        <a:t>IEEE 1547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0" i="0" dirty="0">
                          <a:latin typeface="Tahoma" pitchFamily="34" charset="0"/>
                          <a:ea typeface="Tahoma" pitchFamily="34" charset="0"/>
                          <a:cs typeface="Tahoma" pitchFamily="34" charset="0"/>
                        </a:rPr>
                        <a:t>Traditional inverter deployment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0" i="0" dirty="0">
                          <a:latin typeface="Tahoma" pitchFamily="34" charset="0"/>
                          <a:ea typeface="Tahoma" pitchFamily="34" charset="0"/>
                          <a:cs typeface="Tahoma" pitchFamily="34" charset="0"/>
                        </a:rPr>
                        <a:t>20% oversized inverter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210">
                <a:tc>
                  <a:txBody>
                    <a:bodyPr/>
                    <a:lstStyle/>
                    <a:p>
                      <a:pPr marL="0" marR="0" algn="ctr">
                        <a:spcBef>
                          <a:spcPts val="0"/>
                        </a:spcBef>
                        <a:spcAft>
                          <a:spcPts val="0"/>
                        </a:spcAft>
                      </a:pPr>
                      <a:r>
                        <a:rPr lang="en-US" sz="2800" dirty="0">
                          <a:latin typeface="Tahoma" pitchFamily="34" charset="0"/>
                          <a:ea typeface="Tahoma" pitchFamily="34" charset="0"/>
                          <a:cs typeface="Tahoma" pitchFamily="34" charset="0"/>
                        </a:rPr>
                        <a:t>0.0037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Tahoma" pitchFamily="34" charset="0"/>
                          <a:ea typeface="Tahoma" pitchFamily="34" charset="0"/>
                          <a:cs typeface="Tahoma" pitchFamily="34" charset="0"/>
                        </a:rPr>
                        <a:t>0.0018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latin typeface="Tahoma" pitchFamily="34" charset="0"/>
                          <a:ea typeface="Tahoma" pitchFamily="34" charset="0"/>
                          <a:cs typeface="Tahoma" pitchFamily="34" charset="0"/>
                        </a:rPr>
                        <a:t>0.0017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6" name="TextBox 95"/>
          <p:cNvSpPr txBox="1"/>
          <p:nvPr/>
        </p:nvSpPr>
        <p:spPr>
          <a:xfrm>
            <a:off x="30251400" y="10591800"/>
            <a:ext cx="12573000" cy="3077766"/>
          </a:xfrm>
          <a:prstGeom prst="rect">
            <a:avLst/>
          </a:prstGeom>
          <a:noFill/>
        </p:spPr>
        <p:txBody>
          <a:bodyPr wrap="square" rtlCol="0">
            <a:spAutoFit/>
          </a:bodyPr>
          <a:lstStyle/>
          <a:p>
            <a:pPr marL="0" lvl="1"/>
            <a:r>
              <a:rPr lang="en-US" sz="3600" dirty="0" smtClean="0"/>
              <a:t>Two-dimensional compressed sensing approach efficiently compress the measurements by exploiting </a:t>
            </a:r>
            <a:r>
              <a:rPr lang="en-US" sz="3600" dirty="0" err="1" smtClean="0"/>
              <a:t>spatio</a:t>
            </a:r>
            <a:r>
              <a:rPr lang="en-US" sz="3600" dirty="0" smtClean="0"/>
              <a:t>-temporal correlation of generation/load.</a:t>
            </a:r>
          </a:p>
          <a:p>
            <a:endParaRPr lang="en-US" dirty="0"/>
          </a:p>
        </p:txBody>
      </p:sp>
      <p:sp>
        <p:nvSpPr>
          <p:cNvPr id="97" name="TextBox 96"/>
          <p:cNvSpPr txBox="1"/>
          <p:nvPr/>
        </p:nvSpPr>
        <p:spPr>
          <a:xfrm>
            <a:off x="30251400" y="9525000"/>
            <a:ext cx="12954000" cy="769441"/>
          </a:xfrm>
          <a:prstGeom prst="rect">
            <a:avLst/>
          </a:prstGeom>
          <a:noFill/>
        </p:spPr>
        <p:txBody>
          <a:bodyPr wrap="square" rtlCol="0">
            <a:spAutoFit/>
          </a:bodyPr>
          <a:lstStyle/>
          <a:p>
            <a:r>
              <a:rPr lang="en-US" sz="4400" dirty="0" smtClean="0">
                <a:solidFill>
                  <a:schemeClr val="bg1"/>
                </a:solidFill>
              </a:rPr>
              <a:t>State Estimation Using Compressed Measurements</a:t>
            </a:r>
            <a:endParaRPr lang="en-US" sz="4400" dirty="0">
              <a:solidFill>
                <a:schemeClr val="bg1"/>
              </a:solidFill>
            </a:endParaRPr>
          </a:p>
        </p:txBody>
      </p:sp>
      <p:sp>
        <p:nvSpPr>
          <p:cNvPr id="98" name="TextBox 97"/>
          <p:cNvSpPr txBox="1"/>
          <p:nvPr/>
        </p:nvSpPr>
        <p:spPr>
          <a:xfrm>
            <a:off x="32689800" y="17297400"/>
            <a:ext cx="9448800" cy="769441"/>
          </a:xfrm>
          <a:prstGeom prst="rect">
            <a:avLst/>
          </a:prstGeom>
          <a:noFill/>
        </p:spPr>
        <p:txBody>
          <a:bodyPr wrap="square" rtlCol="0">
            <a:spAutoFit/>
          </a:bodyPr>
          <a:lstStyle/>
          <a:p>
            <a:r>
              <a:rPr lang="en-US" sz="4400" dirty="0" smtClean="0">
                <a:solidFill>
                  <a:schemeClr val="bg1"/>
                </a:solidFill>
              </a:rPr>
              <a:t>Secure Real-Time Microkernel</a:t>
            </a:r>
            <a:endParaRPr lang="en-US" sz="4400" dirty="0">
              <a:solidFill>
                <a:schemeClr val="bg1"/>
              </a:solidFill>
            </a:endParaRPr>
          </a:p>
        </p:txBody>
      </p:sp>
      <p:sp>
        <p:nvSpPr>
          <p:cNvPr id="99" name="TextBox 98"/>
          <p:cNvSpPr txBox="1"/>
          <p:nvPr/>
        </p:nvSpPr>
        <p:spPr>
          <a:xfrm>
            <a:off x="30251400" y="18364200"/>
            <a:ext cx="12192000" cy="4524315"/>
          </a:xfrm>
          <a:prstGeom prst="rect">
            <a:avLst/>
          </a:prstGeom>
          <a:noFill/>
        </p:spPr>
        <p:txBody>
          <a:bodyPr wrap="square" rtlCol="0">
            <a:spAutoFit/>
          </a:bodyPr>
          <a:lstStyle/>
          <a:p>
            <a:pPr marL="0" lvl="1">
              <a:buClr>
                <a:srgbClr val="C00000"/>
              </a:buClr>
              <a:buFont typeface="Wingdings" pitchFamily="2" charset="2"/>
              <a:buChar char="v"/>
            </a:pPr>
            <a:r>
              <a:rPr lang="en-US" sz="3600" dirty="0" smtClean="0"/>
              <a:t>An open source Microkernel based embedded RTOS </a:t>
            </a:r>
          </a:p>
          <a:p>
            <a:pPr>
              <a:buFont typeface="Arial" pitchFamily="34" charset="0"/>
              <a:buChar char="•"/>
            </a:pPr>
            <a:r>
              <a:rPr lang="en-US" sz="3600" b="1" dirty="0" smtClean="0"/>
              <a:t>Reliability</a:t>
            </a:r>
            <a:r>
              <a:rPr lang="en-US" sz="3600" dirty="0" smtClean="0"/>
              <a:t>, the OS must be reliable and always available most of the time running without malfunctions.</a:t>
            </a:r>
          </a:p>
          <a:p>
            <a:pPr>
              <a:buFont typeface="Arial" pitchFamily="34" charset="0"/>
              <a:buChar char="•"/>
            </a:pPr>
            <a:r>
              <a:rPr lang="en-US" sz="3600" dirty="0" smtClean="0"/>
              <a:t> </a:t>
            </a:r>
            <a:r>
              <a:rPr lang="en-US" sz="3600" b="1" dirty="0" smtClean="0"/>
              <a:t>Resilience</a:t>
            </a:r>
            <a:r>
              <a:rPr lang="en-US" sz="3600" dirty="0" smtClean="0"/>
              <a:t>, the OS must be able to prevent rogue software from denying resources to other parts of system, and could be discovered and recovered on the fly. </a:t>
            </a:r>
          </a:p>
          <a:p>
            <a:pPr>
              <a:buFont typeface="Arial" pitchFamily="34" charset="0"/>
              <a:buChar char="•"/>
            </a:pPr>
            <a:r>
              <a:rPr lang="en-US" sz="3600" b="1" dirty="0" smtClean="0"/>
              <a:t>Hard Real-Time</a:t>
            </a:r>
            <a:r>
              <a:rPr lang="en-US" sz="3600" dirty="0" smtClean="0"/>
              <a:t>, the OS is deterministically guarantee that all accepted tasks are accomplished in time and in expected order.</a:t>
            </a:r>
            <a:endParaRPr lang="en-US" sz="3600" dirty="0"/>
          </a:p>
        </p:txBody>
      </p:sp>
      <p:sp>
        <p:nvSpPr>
          <p:cNvPr id="1038" name="Rectangle 14"/>
          <p:cNvSpPr>
            <a:spLocks noChangeArrowheads="1"/>
          </p:cNvSpPr>
          <p:nvPr/>
        </p:nvSpPr>
        <p:spPr bwMode="auto">
          <a:xfrm>
            <a:off x="0" y="0"/>
            <a:ext cx="438912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027" name="Group 97"/>
          <p:cNvGrpSpPr>
            <a:grpSpLocks/>
          </p:cNvGrpSpPr>
          <p:nvPr/>
        </p:nvGrpSpPr>
        <p:grpSpPr bwMode="auto">
          <a:xfrm>
            <a:off x="685800" y="23622000"/>
            <a:ext cx="4038600" cy="3429000"/>
            <a:chOff x="0" y="0"/>
            <a:chExt cx="20543" cy="20918"/>
          </a:xfrm>
        </p:grpSpPr>
        <p:grpSp>
          <p:nvGrpSpPr>
            <p:cNvPr id="820" name="Group 98"/>
            <p:cNvGrpSpPr>
              <a:grpSpLocks/>
            </p:cNvGrpSpPr>
            <p:nvPr/>
          </p:nvGrpSpPr>
          <p:grpSpPr bwMode="auto">
            <a:xfrm>
              <a:off x="219" y="0"/>
              <a:ext cx="20324" cy="18507"/>
              <a:chOff x="0" y="0"/>
              <a:chExt cx="20324" cy="18507"/>
            </a:xfrm>
          </p:grpSpPr>
          <p:sp>
            <p:nvSpPr>
              <p:cNvPr id="821" name="Text Box 99"/>
              <p:cNvSpPr txBox="1">
                <a:spLocks noChangeArrowheads="1"/>
              </p:cNvSpPr>
              <p:nvPr/>
            </p:nvSpPr>
            <p:spPr bwMode="auto">
              <a:xfrm>
                <a:off x="5998" y="0"/>
                <a:ext cx="3727" cy="28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Q</a:t>
                </a:r>
                <a:r>
                  <a:rPr kumimoji="0" lang="en-US" sz="1000" b="1" i="1" u="none" strike="noStrike" cap="none" normalizeH="0" baseline="-30000" smtClean="0">
                    <a:ln>
                      <a:noFill/>
                    </a:ln>
                    <a:solidFill>
                      <a:schemeClr val="tx1"/>
                    </a:solidFill>
                    <a:effectLst/>
                    <a:latin typeface="Arial" pitchFamily="34" charset="0"/>
                    <a:ea typeface="Times New Roman" pitchFamily="18"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822" name="Group 100"/>
              <p:cNvGrpSpPr>
                <a:grpSpLocks/>
              </p:cNvGrpSpPr>
              <p:nvPr/>
            </p:nvGrpSpPr>
            <p:grpSpPr bwMode="auto">
              <a:xfrm>
                <a:off x="0" y="2048"/>
                <a:ext cx="20324" cy="16459"/>
                <a:chOff x="0" y="0"/>
                <a:chExt cx="20324" cy="16459"/>
              </a:xfrm>
            </p:grpSpPr>
            <p:sp>
              <p:nvSpPr>
                <p:cNvPr id="823" name="Text Box 101"/>
                <p:cNvSpPr txBox="1">
                  <a:spLocks noChangeArrowheads="1"/>
                </p:cNvSpPr>
                <p:nvPr/>
              </p:nvSpPr>
              <p:spPr bwMode="auto">
                <a:xfrm>
                  <a:off x="16964" y="6876"/>
                  <a:ext cx="3360" cy="27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24" name="Straight Arrow Connector 102"/>
                <p:cNvSpPr>
                  <a:spLocks noChangeShapeType="1"/>
                </p:cNvSpPr>
                <p:nvPr/>
              </p:nvSpPr>
              <p:spPr bwMode="auto">
                <a:xfrm>
                  <a:off x="7820" y="0"/>
                  <a:ext cx="0" cy="16459"/>
                </a:xfrm>
                <a:prstGeom prst="straightConnector1">
                  <a:avLst/>
                </a:prstGeom>
                <a:noFill/>
                <a:ln w="127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825" name="Pie 103"/>
                <p:cNvSpPr>
                  <a:spLocks/>
                </p:cNvSpPr>
                <p:nvPr/>
              </p:nvSpPr>
              <p:spPr bwMode="auto">
                <a:xfrm rot="-5400000">
                  <a:off x="908" y="329"/>
                  <a:ext cx="13824" cy="15640"/>
                </a:xfrm>
                <a:custGeom>
                  <a:avLst/>
                  <a:gdLst>
                    <a:gd name="T0" fmla="*/ 1055513 w 1382395"/>
                    <a:gd name="T1" fmla="*/ 1446561 h 1564005"/>
                    <a:gd name="T2" fmla="*/ 361555 w 1382395"/>
                    <a:gd name="T3" fmla="*/ 1469343 h 1564005"/>
                    <a:gd name="T4" fmla="*/ 691198 w 1382395"/>
                    <a:gd name="T5" fmla="*/ 782003 h 1564005"/>
                    <a:gd name="T6" fmla="*/ 1055513 w 1382395"/>
                    <a:gd name="T7" fmla="*/ 1446561 h 15640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82395" h="1564005">
                      <a:moveTo>
                        <a:pt x="1055513" y="1446561"/>
                      </a:moveTo>
                      <a:cubicBezTo>
                        <a:pt x="844587" y="1594569"/>
                        <a:pt x="579712" y="1603265"/>
                        <a:pt x="361555" y="1469343"/>
                      </a:cubicBezTo>
                      <a:lnTo>
                        <a:pt x="691198" y="782003"/>
                      </a:lnTo>
                      <a:lnTo>
                        <a:pt x="1055513" y="1446561"/>
                      </a:lnTo>
                      <a:close/>
                    </a:path>
                  </a:pathLst>
                </a:custGeom>
                <a:noFill/>
                <a:ln w="12700">
                  <a:solidFill>
                    <a:srgbClr val="000000"/>
                  </a:solidFill>
                  <a:prstDash val="sysDash"/>
                  <a:round/>
                  <a:headEnd/>
                  <a:tailEnd/>
                </a:ln>
              </p:spPr>
              <p:txBody>
                <a:bodyPr vert="horz" wrap="square" lIns="91440" tIns="45720" rIns="91440" bIns="45720" numCol="1" anchor="ctr" anchorCtr="0" compatLnSpc="1">
                  <a:prstTxWarp prst="textNoShape">
                    <a:avLst/>
                  </a:prstTxWarp>
                </a:bodyPr>
                <a:lstStyle/>
                <a:p>
                  <a:endParaRPr lang="en-US"/>
                </a:p>
              </p:txBody>
            </p:sp>
            <p:sp>
              <p:nvSpPr>
                <p:cNvPr id="826" name="Straight Arrow Connector 104"/>
                <p:cNvSpPr>
                  <a:spLocks noChangeShapeType="1"/>
                </p:cNvSpPr>
                <p:nvPr/>
              </p:nvSpPr>
              <p:spPr bwMode="auto">
                <a:xfrm>
                  <a:off x="7820" y="8266"/>
                  <a:ext cx="9144" cy="0"/>
                </a:xfrm>
                <a:prstGeom prst="straightConnector1">
                  <a:avLst/>
                </a:prstGeom>
                <a:noFill/>
                <a:ln w="127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grpSp>
        </p:grpSp>
        <p:grpSp>
          <p:nvGrpSpPr>
            <p:cNvPr id="827" name="Group 105"/>
            <p:cNvGrpSpPr>
              <a:grpSpLocks/>
            </p:cNvGrpSpPr>
            <p:nvPr/>
          </p:nvGrpSpPr>
          <p:grpSpPr bwMode="auto">
            <a:xfrm>
              <a:off x="0" y="3145"/>
              <a:ext cx="16084" cy="17773"/>
              <a:chOff x="0" y="0"/>
              <a:chExt cx="16084" cy="17773"/>
            </a:xfrm>
          </p:grpSpPr>
          <p:sp>
            <p:nvSpPr>
              <p:cNvPr id="828" name="Pie 106"/>
              <p:cNvSpPr>
                <a:spLocks/>
              </p:cNvSpPr>
              <p:nvPr/>
            </p:nvSpPr>
            <p:spPr bwMode="auto">
              <a:xfrm rot="-5400000">
                <a:off x="1058" y="-1058"/>
                <a:ext cx="13967" cy="16084"/>
              </a:xfrm>
              <a:custGeom>
                <a:avLst/>
                <a:gdLst>
                  <a:gd name="T0" fmla="*/ 1396746 w 1396746"/>
                  <a:gd name="T1" fmla="*/ 804228 h 1608455"/>
                  <a:gd name="T2" fmla="*/ 1084087 w 1396746"/>
                  <a:gd name="T3" fmla="*/ 1474667 h 1608455"/>
                  <a:gd name="T4" fmla="*/ 309823 w 1396746"/>
                  <a:gd name="T5" fmla="*/ 1472491 h 1608455"/>
                  <a:gd name="T6" fmla="*/ 6 w 1396746"/>
                  <a:gd name="T7" fmla="*/ 801026 h 1608455"/>
                  <a:gd name="T8" fmla="*/ 698373 w 1396746"/>
                  <a:gd name="T9" fmla="*/ 804228 h 1608455"/>
                  <a:gd name="T10" fmla="*/ 1396746 w 1396746"/>
                  <a:gd name="T11" fmla="*/ 804228 h 16084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6746" h="1608455">
                    <a:moveTo>
                      <a:pt x="1396746" y="804228"/>
                    </a:moveTo>
                    <a:cubicBezTo>
                      <a:pt x="1396746" y="1073944"/>
                      <a:pt x="1279339" y="1325702"/>
                      <a:pt x="1084087" y="1474667"/>
                    </a:cubicBezTo>
                    <a:cubicBezTo>
                      <a:pt x="849240" y="1653840"/>
                      <a:pt x="543908" y="1652982"/>
                      <a:pt x="309823" y="1472491"/>
                    </a:cubicBezTo>
                    <a:cubicBezTo>
                      <a:pt x="115389" y="1322573"/>
                      <a:pt x="-926" y="1070484"/>
                      <a:pt x="6" y="801026"/>
                    </a:cubicBezTo>
                    <a:lnTo>
                      <a:pt x="698373" y="804228"/>
                    </a:lnTo>
                    <a:lnTo>
                      <a:pt x="1396746" y="804228"/>
                    </a:lnTo>
                    <a:close/>
                  </a:path>
                </a:pathLst>
              </a:custGeom>
              <a:noFill/>
              <a:ln w="127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829" name="Text Box 107"/>
              <p:cNvSpPr txBox="1">
                <a:spLocks noChangeArrowheads="1"/>
              </p:cNvSpPr>
              <p:nvPr/>
            </p:nvSpPr>
            <p:spPr bwMode="auto">
              <a:xfrm>
                <a:off x="6142" y="14998"/>
                <a:ext cx="3728" cy="2775"/>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smtClean="0">
                    <a:ln>
                      <a:noFill/>
                    </a:ln>
                    <a:solidFill>
                      <a:schemeClr val="tx1"/>
                    </a:solidFill>
                    <a:effectLst/>
                    <a:latin typeface="Arial" pitchFamily="34" charset="0"/>
                    <a:ea typeface="Times New Roman" pitchFamily="18" charset="0"/>
                    <a:cs typeface="Arial" pitchFamily="34" charset="0"/>
                  </a:rPr>
                  <a:t>Q</a:t>
                </a:r>
                <a:r>
                  <a:rPr kumimoji="0" lang="en-US" sz="1000" b="1" i="1" u="none" strike="noStrike" cap="none" normalizeH="0" baseline="-30000" smtClean="0">
                    <a:ln>
                      <a:noFill/>
                    </a:ln>
                    <a:solidFill>
                      <a:schemeClr val="tx1"/>
                    </a:solidFill>
                    <a:effectLst/>
                    <a:latin typeface="Arial" pitchFamily="34" charset="0"/>
                    <a:ea typeface="Times New Roman" pitchFamily="18"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1042" name="Group 20"/>
          <p:cNvGrpSpPr>
            <a:grpSpLocks/>
          </p:cNvGrpSpPr>
          <p:nvPr/>
        </p:nvGrpSpPr>
        <p:grpSpPr bwMode="auto">
          <a:xfrm>
            <a:off x="4267200" y="23545800"/>
            <a:ext cx="3124200" cy="3359150"/>
            <a:chOff x="0" y="0"/>
            <a:chExt cx="22148" cy="25209"/>
          </a:xfrm>
        </p:grpSpPr>
        <p:sp>
          <p:nvSpPr>
            <p:cNvPr id="5" name="Text Box 5"/>
            <p:cNvSpPr txBox="1">
              <a:spLocks noChangeArrowheads="1"/>
            </p:cNvSpPr>
            <p:nvPr/>
          </p:nvSpPr>
          <p:spPr bwMode="auto">
            <a:xfrm>
              <a:off x="19367" y="11366"/>
              <a:ext cx="2781" cy="273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smtClean="0">
                  <a:ln>
                    <a:noFill/>
                  </a:ln>
                  <a:solidFill>
                    <a:schemeClr val="tx1"/>
                  </a:solidFill>
                  <a:effectLst/>
                  <a:latin typeface="Calibri"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9" name="Group 19"/>
            <p:cNvGrpSpPr>
              <a:grpSpLocks/>
            </p:cNvGrpSpPr>
            <p:nvPr/>
          </p:nvGrpSpPr>
          <p:grpSpPr bwMode="auto">
            <a:xfrm>
              <a:off x="0" y="0"/>
              <a:ext cx="19799" cy="25209"/>
              <a:chOff x="0" y="0"/>
              <a:chExt cx="19799" cy="25209"/>
            </a:xfrm>
          </p:grpSpPr>
          <p:sp>
            <p:nvSpPr>
              <p:cNvPr id="42" name="Pie 1"/>
              <p:cNvSpPr>
                <a:spLocks/>
              </p:cNvSpPr>
              <p:nvPr/>
            </p:nvSpPr>
            <p:spPr bwMode="auto">
              <a:xfrm rot="10800000">
                <a:off x="0" y="4000"/>
                <a:ext cx="17373" cy="17336"/>
              </a:xfrm>
              <a:custGeom>
                <a:avLst/>
                <a:gdLst>
                  <a:gd name="T0" fmla="*/ 867424 w 1737360"/>
                  <a:gd name="T1" fmla="*/ 1733549 h 1733550"/>
                  <a:gd name="T2" fmla="*/ 0 w 1737360"/>
                  <a:gd name="T3" fmla="*/ 866145 h 1733550"/>
                  <a:gd name="T4" fmla="*/ 868680 w 1737360"/>
                  <a:gd name="T5" fmla="*/ -1 h 1733550"/>
                  <a:gd name="T6" fmla="*/ 868680 w 1737360"/>
                  <a:gd name="T7" fmla="*/ 866775 h 1733550"/>
                  <a:gd name="T8" fmla="*/ 867424 w 1737360"/>
                  <a:gd name="T9" fmla="*/ 1733549 h 17335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7360" h="1733550">
                    <a:moveTo>
                      <a:pt x="867424" y="1733549"/>
                    </a:moveTo>
                    <a:cubicBezTo>
                      <a:pt x="387910" y="1732857"/>
                      <a:pt x="-348" y="1344608"/>
                      <a:pt x="0" y="866145"/>
                    </a:cubicBezTo>
                    <a:cubicBezTo>
                      <a:pt x="348" y="387684"/>
                      <a:pt x="389167" y="-1"/>
                      <a:pt x="868680" y="-1"/>
                    </a:cubicBezTo>
                    <a:lnTo>
                      <a:pt x="868680" y="866775"/>
                    </a:lnTo>
                    <a:cubicBezTo>
                      <a:pt x="868261" y="1155700"/>
                      <a:pt x="867843" y="1444624"/>
                      <a:pt x="867424" y="1733549"/>
                    </a:cubicBezTo>
                    <a:close/>
                  </a:path>
                </a:pathLst>
              </a:custGeom>
              <a:noFill/>
              <a:ln w="1905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3" name="Pie 2"/>
              <p:cNvSpPr>
                <a:spLocks/>
              </p:cNvSpPr>
              <p:nvPr/>
            </p:nvSpPr>
            <p:spPr bwMode="auto">
              <a:xfrm rot="10800000">
                <a:off x="1841" y="5715"/>
                <a:ext cx="13716" cy="13716"/>
              </a:xfrm>
              <a:custGeom>
                <a:avLst/>
                <a:gdLst>
                  <a:gd name="T0" fmla="*/ 684806 w 1371600"/>
                  <a:gd name="T1" fmla="*/ 1371599 h 1371600"/>
                  <a:gd name="T2" fmla="*/ 0 w 1371600"/>
                  <a:gd name="T3" fmla="*/ 685303 h 1371600"/>
                  <a:gd name="T4" fmla="*/ 685800 w 1371600"/>
                  <a:gd name="T5" fmla="*/ 0 h 1371600"/>
                  <a:gd name="T6" fmla="*/ 685800 w 1371600"/>
                  <a:gd name="T7" fmla="*/ 685800 h 1371600"/>
                  <a:gd name="T8" fmla="*/ 684806 w 1371600"/>
                  <a:gd name="T9" fmla="*/ 1371599 h 137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1600" h="1371600">
                    <a:moveTo>
                      <a:pt x="684806" y="1371599"/>
                    </a:moveTo>
                    <a:cubicBezTo>
                      <a:pt x="306244" y="1371050"/>
                      <a:pt x="-274" y="1063866"/>
                      <a:pt x="0" y="685303"/>
                    </a:cubicBezTo>
                    <a:cubicBezTo>
                      <a:pt x="274" y="306740"/>
                      <a:pt x="307237" y="0"/>
                      <a:pt x="685800" y="0"/>
                    </a:cubicBezTo>
                    <a:lnTo>
                      <a:pt x="685800" y="685800"/>
                    </a:lnTo>
                    <a:cubicBezTo>
                      <a:pt x="685469" y="914400"/>
                      <a:pt x="685137" y="1142999"/>
                      <a:pt x="684806" y="1371599"/>
                    </a:cubicBezTo>
                    <a:close/>
                  </a:path>
                </a:pathLst>
              </a:custGeom>
              <a:noFill/>
              <a:ln w="1905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cxnSp>
            <p:nvCxnSpPr>
              <p:cNvPr id="7" name="Straight Arrow Connector 3"/>
              <p:cNvCxnSpPr>
                <a:cxnSpLocks noChangeShapeType="1"/>
              </p:cNvCxnSpPr>
              <p:nvPr/>
            </p:nvCxnSpPr>
            <p:spPr bwMode="auto">
              <a:xfrm>
                <a:off x="8826" y="12573"/>
                <a:ext cx="10973" cy="0"/>
              </a:xfrm>
              <a:prstGeom prst="straightConnector1">
                <a:avLst/>
              </a:prstGeom>
              <a:noFill/>
              <a:ln w="9525">
                <a:solidFill>
                  <a:srgbClr val="000000"/>
                </a:solidFill>
                <a:round/>
                <a:headEnd/>
                <a:tailEnd type="triangle" w="med" len="med"/>
              </a:ln>
            </p:spPr>
          </p:cxnSp>
          <p:grpSp>
            <p:nvGrpSpPr>
              <p:cNvPr id="18" name="Group 18"/>
              <p:cNvGrpSpPr>
                <a:grpSpLocks/>
              </p:cNvGrpSpPr>
              <p:nvPr/>
            </p:nvGrpSpPr>
            <p:grpSpPr bwMode="auto">
              <a:xfrm>
                <a:off x="7048" y="0"/>
                <a:ext cx="3556" cy="25209"/>
                <a:chOff x="0" y="0"/>
                <a:chExt cx="3556" cy="25209"/>
              </a:xfrm>
            </p:grpSpPr>
            <p:grpSp>
              <p:nvGrpSpPr>
                <p:cNvPr id="22" name="Group 17"/>
                <p:cNvGrpSpPr>
                  <a:grpSpLocks/>
                </p:cNvGrpSpPr>
                <p:nvPr/>
              </p:nvGrpSpPr>
              <p:grpSpPr bwMode="auto">
                <a:xfrm>
                  <a:off x="0" y="0"/>
                  <a:ext cx="3556" cy="22987"/>
                  <a:chOff x="0" y="0"/>
                  <a:chExt cx="3556" cy="22987"/>
                </a:xfrm>
              </p:grpSpPr>
              <p:cxnSp>
                <p:nvCxnSpPr>
                  <p:cNvPr id="101" name="Straight Arrow Connector 4"/>
                  <p:cNvCxnSpPr>
                    <a:cxnSpLocks noChangeShapeType="1"/>
                  </p:cNvCxnSpPr>
                  <p:nvPr/>
                </p:nvCxnSpPr>
                <p:spPr bwMode="auto">
                  <a:xfrm flipV="1">
                    <a:off x="1714" y="2413"/>
                    <a:ext cx="0" cy="20574"/>
                  </a:xfrm>
                  <a:prstGeom prst="straightConnector1">
                    <a:avLst/>
                  </a:prstGeom>
                  <a:noFill/>
                  <a:ln w="9525">
                    <a:solidFill>
                      <a:srgbClr val="000000"/>
                    </a:solidFill>
                    <a:round/>
                    <a:headEnd type="triangle" w="med" len="med"/>
                    <a:tailEnd type="triangle" w="med" len="med"/>
                  </a:ln>
                </p:spPr>
              </p:cxnSp>
              <p:sp>
                <p:nvSpPr>
                  <p:cNvPr id="102" name="Text Box 6"/>
                  <p:cNvSpPr txBox="1">
                    <a:spLocks noChangeArrowheads="1"/>
                  </p:cNvSpPr>
                  <p:nvPr/>
                </p:nvSpPr>
                <p:spPr bwMode="auto">
                  <a:xfrm>
                    <a:off x="0" y="0"/>
                    <a:ext cx="3556" cy="27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smtClean="0">
                        <a:ln>
                          <a:noFill/>
                        </a:ln>
                        <a:solidFill>
                          <a:schemeClr val="tx1"/>
                        </a:solidFill>
                        <a:effectLst/>
                        <a:latin typeface="Calibri" pitchFamily="34" charset="0"/>
                        <a:cs typeface="Arial" pitchFamily="34" charset="0"/>
                      </a:rPr>
                      <a:t>Q</a:t>
                    </a:r>
                    <a:r>
                      <a:rPr kumimoji="0" lang="en-US" sz="1200" b="1" i="1" u="none" strike="noStrike" cap="none" normalizeH="0" baseline="-25000" smtClean="0">
                        <a:ln>
                          <a:noFill/>
                        </a:ln>
                        <a:solidFill>
                          <a:schemeClr val="tx1"/>
                        </a:solidFill>
                        <a:effectLst/>
                        <a:latin typeface="Calibri"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0" name="Text Box 7"/>
                <p:cNvSpPr txBox="1">
                  <a:spLocks noChangeArrowheads="1"/>
                </p:cNvSpPr>
                <p:nvPr/>
              </p:nvSpPr>
              <p:spPr bwMode="auto">
                <a:xfrm>
                  <a:off x="0" y="22479"/>
                  <a:ext cx="3556" cy="27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smtClean="0">
                      <a:ln>
                        <a:noFill/>
                      </a:ln>
                      <a:solidFill>
                        <a:schemeClr val="tx1"/>
                      </a:solidFill>
                      <a:effectLst/>
                      <a:latin typeface="Calibri" pitchFamily="34" charset="0"/>
                      <a:cs typeface="Arial" pitchFamily="34" charset="0"/>
                    </a:rPr>
                    <a:t>Q</a:t>
                  </a:r>
                  <a:r>
                    <a:rPr kumimoji="0" lang="en-US" sz="1200" b="1" i="1" u="none" strike="noStrike" cap="none" normalizeH="0" baseline="-25000" smtClean="0">
                      <a:ln>
                        <a:noFill/>
                      </a:ln>
                      <a:solidFill>
                        <a:schemeClr val="tx1"/>
                      </a:solidFill>
                      <a:effectLst/>
                      <a:latin typeface="Calibri" pitchFamily="34"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8" name="Straight Connector 8"/>
              <p:cNvSpPr>
                <a:spLocks noChangeShapeType="1"/>
              </p:cNvSpPr>
              <p:nvPr/>
            </p:nvSpPr>
            <p:spPr bwMode="auto">
              <a:xfrm flipV="1">
                <a:off x="8763" y="6223"/>
                <a:ext cx="10407" cy="6400"/>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Straight Connector 9"/>
              <p:cNvSpPr>
                <a:spLocks noChangeShapeType="1"/>
              </p:cNvSpPr>
              <p:nvPr/>
            </p:nvSpPr>
            <p:spPr bwMode="auto">
              <a:xfrm>
                <a:off x="8763" y="12636"/>
                <a:ext cx="10424" cy="6401"/>
              </a:xfrm>
              <a:prstGeom prst="line">
                <a:avLst/>
              </a:prstGeom>
              <a:noFill/>
              <a:ln w="9525">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Straight Connector 10"/>
              <p:cNvSpPr>
                <a:spLocks noChangeShapeType="1"/>
              </p:cNvSpPr>
              <p:nvPr/>
            </p:nvSpPr>
            <p:spPr bwMode="auto">
              <a:xfrm>
                <a:off x="16129" y="6985"/>
                <a:ext cx="0" cy="11239"/>
              </a:xfrm>
              <a:prstGeom prst="line">
                <a:avLst/>
              </a:prstGeom>
              <a:noFill/>
              <a:ln w="9525">
                <a:solidFill>
                  <a:srgbClr val="FF0000"/>
                </a:solidFill>
                <a:prstDash val="dash"/>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15"/>
              <p:cNvGrpSpPr>
                <a:grpSpLocks/>
              </p:cNvGrpSpPr>
              <p:nvPr/>
            </p:nvGrpSpPr>
            <p:grpSpPr bwMode="auto">
              <a:xfrm>
                <a:off x="3873" y="6286"/>
                <a:ext cx="12256" cy="2731"/>
                <a:chOff x="0" y="0"/>
                <a:chExt cx="12255" cy="2730"/>
              </a:xfrm>
            </p:grpSpPr>
            <p:sp>
              <p:nvSpPr>
                <p:cNvPr id="20" name="Straight Connector 11"/>
                <p:cNvSpPr>
                  <a:spLocks noChangeShapeType="1"/>
                </p:cNvSpPr>
                <p:nvPr/>
              </p:nvSpPr>
              <p:spPr bwMode="auto">
                <a:xfrm flipH="1">
                  <a:off x="4889" y="1778"/>
                  <a:ext cx="7366"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Text Box 13"/>
                <p:cNvSpPr txBox="1">
                  <a:spLocks noChangeArrowheads="1"/>
                </p:cNvSpPr>
                <p:nvPr/>
              </p:nvSpPr>
              <p:spPr bwMode="auto">
                <a:xfrm>
                  <a:off x="0" y="0"/>
                  <a:ext cx="5524" cy="27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smtClean="0">
                      <a:ln>
                        <a:noFill/>
                      </a:ln>
                      <a:solidFill>
                        <a:schemeClr val="tx1"/>
                      </a:solidFill>
                      <a:effectLst/>
                      <a:latin typeface="Calibri" pitchFamily="34" charset="0"/>
                      <a:cs typeface="Arial" pitchFamily="34" charset="0"/>
                    </a:rPr>
                    <a:t>Q</a:t>
                  </a:r>
                  <a:r>
                    <a:rPr kumimoji="0" lang="en-US" sz="1200" b="1" i="1" u="none" strike="noStrike" cap="none" normalizeH="0" baseline="-25000" smtClean="0">
                      <a:ln>
                        <a:noFill/>
                      </a:ln>
                      <a:solidFill>
                        <a:schemeClr val="tx1"/>
                      </a:solidFill>
                      <a:effectLst/>
                      <a:latin typeface="Calibri" pitchFamily="34" charset="0"/>
                      <a:cs typeface="Arial" pitchFamily="34" charset="0"/>
                    </a:rPr>
                    <a:t>max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6" name="Group 16"/>
              <p:cNvGrpSpPr>
                <a:grpSpLocks/>
              </p:cNvGrpSpPr>
              <p:nvPr/>
            </p:nvGrpSpPr>
            <p:grpSpPr bwMode="auto">
              <a:xfrm>
                <a:off x="4000" y="15176"/>
                <a:ext cx="12192" cy="2731"/>
                <a:chOff x="0" y="0"/>
                <a:chExt cx="12192" cy="2730"/>
              </a:xfrm>
            </p:grpSpPr>
            <p:sp>
              <p:nvSpPr>
                <p:cNvPr id="14" name="Straight Connector 12"/>
                <p:cNvSpPr>
                  <a:spLocks noChangeShapeType="1"/>
                </p:cNvSpPr>
                <p:nvPr/>
              </p:nvSpPr>
              <p:spPr bwMode="auto">
                <a:xfrm flipH="1">
                  <a:off x="4826" y="1905"/>
                  <a:ext cx="7366"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Text Box 14"/>
                <p:cNvSpPr txBox="1">
                  <a:spLocks noChangeArrowheads="1"/>
                </p:cNvSpPr>
                <p:nvPr/>
              </p:nvSpPr>
              <p:spPr bwMode="auto">
                <a:xfrm>
                  <a:off x="0" y="0"/>
                  <a:ext cx="5524" cy="273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100" b="1" i="1" u="none" strike="noStrike" cap="none" normalizeH="0" baseline="0" smtClean="0">
                      <a:ln>
                        <a:noFill/>
                      </a:ln>
                      <a:solidFill>
                        <a:schemeClr val="tx1"/>
                      </a:solidFill>
                      <a:effectLst/>
                      <a:latin typeface="Calibri" pitchFamily="34" charset="0"/>
                      <a:cs typeface="Arial" pitchFamily="34" charset="0"/>
                    </a:rPr>
                    <a:t>Q</a:t>
                  </a:r>
                  <a:r>
                    <a:rPr kumimoji="0" lang="en-US" sz="1200" b="1" i="1" u="none" strike="noStrike" cap="none" normalizeH="0" baseline="-25000" smtClean="0">
                      <a:ln>
                        <a:noFill/>
                      </a:ln>
                      <a:solidFill>
                        <a:schemeClr val="tx1"/>
                      </a:solidFill>
                      <a:effectLst/>
                      <a:latin typeface="Calibri" pitchFamily="34" charset="0"/>
                      <a:cs typeface="Arial" pitchFamily="34" charset="0"/>
                    </a:rPr>
                    <a:t>min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67" name="TextBox 66"/>
          <p:cNvSpPr txBox="1"/>
          <p:nvPr/>
        </p:nvSpPr>
        <p:spPr>
          <a:xfrm>
            <a:off x="30327600" y="27813000"/>
            <a:ext cx="11734800" cy="646331"/>
          </a:xfrm>
          <a:prstGeom prst="rect">
            <a:avLst/>
          </a:prstGeom>
          <a:noFill/>
        </p:spPr>
        <p:txBody>
          <a:bodyPr wrap="square" rtlCol="0">
            <a:spAutoFit/>
          </a:bodyPr>
          <a:lstStyle/>
          <a:p>
            <a:r>
              <a:rPr lang="en-US" sz="3600" b="1" dirty="0" smtClean="0"/>
              <a:t>Source:  </a:t>
            </a:r>
            <a:r>
              <a:rPr lang="en-US" sz="3600" dirty="0" smtClean="0"/>
              <a:t>International Energy Agency (</a:t>
            </a:r>
            <a:r>
              <a:rPr lang="en-US" sz="3600" dirty="0" smtClean="0">
                <a:hlinkClick r:id="rId12"/>
              </a:rPr>
              <a:t>http://www.iea.org/</a:t>
            </a:r>
            <a:r>
              <a:rPr lang="en-US" sz="3600" dirty="0" smtClean="0"/>
              <a:t>)</a:t>
            </a:r>
            <a:endParaRPr lang="en-US" sz="3600" dirty="0"/>
          </a:p>
        </p:txBody>
      </p:sp>
      <p:sp>
        <p:nvSpPr>
          <p:cNvPr id="68" name="TextBox 67"/>
          <p:cNvSpPr txBox="1"/>
          <p:nvPr/>
        </p:nvSpPr>
        <p:spPr>
          <a:xfrm>
            <a:off x="1447800" y="26898600"/>
            <a:ext cx="2438400" cy="1200329"/>
          </a:xfrm>
          <a:prstGeom prst="rect">
            <a:avLst/>
          </a:prstGeom>
          <a:noFill/>
        </p:spPr>
        <p:txBody>
          <a:bodyPr wrap="square" rtlCol="0">
            <a:spAutoFit/>
          </a:bodyPr>
          <a:lstStyle/>
          <a:p>
            <a:r>
              <a:rPr lang="en-US" sz="3600" dirty="0" smtClean="0"/>
              <a:t>Traditional </a:t>
            </a:r>
            <a:r>
              <a:rPr lang="en-US" sz="3600" dirty="0" err="1" smtClean="0"/>
              <a:t>Inveter</a:t>
            </a:r>
            <a:endParaRPr lang="en-US" sz="3600" dirty="0"/>
          </a:p>
        </p:txBody>
      </p:sp>
      <p:sp>
        <p:nvSpPr>
          <p:cNvPr id="69" name="TextBox 68"/>
          <p:cNvSpPr txBox="1"/>
          <p:nvPr/>
        </p:nvSpPr>
        <p:spPr>
          <a:xfrm>
            <a:off x="4800600" y="27051000"/>
            <a:ext cx="2362200" cy="1200329"/>
          </a:xfrm>
          <a:prstGeom prst="rect">
            <a:avLst/>
          </a:prstGeom>
          <a:noFill/>
        </p:spPr>
        <p:txBody>
          <a:bodyPr wrap="square" rtlCol="0">
            <a:spAutoFit/>
          </a:bodyPr>
          <a:lstStyle/>
          <a:p>
            <a:r>
              <a:rPr lang="en-US" sz="3600" dirty="0" smtClean="0"/>
              <a:t>Oversize Inverter</a:t>
            </a:r>
            <a:endParaRPr lang="en-US" sz="3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471</Words>
  <Application>Microsoft Office PowerPoint</Application>
  <PresentationFormat>Custom</PresentationFormat>
  <Paragraphs>46</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Windows User</cp:lastModifiedBy>
  <cp:revision>60</cp:revision>
  <dcterms:created xsi:type="dcterms:W3CDTF">2012-08-13T19:39:56Z</dcterms:created>
  <dcterms:modified xsi:type="dcterms:W3CDTF">2013-09-26T23:15:40Z</dcterms:modified>
</cp:coreProperties>
</file>