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73" r:id="rId4"/>
    <p:sldId id="272" r:id="rId5"/>
    <p:sldId id="267" r:id="rId6"/>
    <p:sldId id="268" r:id="rId7"/>
    <p:sldId id="270" r:id="rId8"/>
    <p:sldId id="271" r:id="rId9"/>
    <p:sldId id="262" r:id="rId10"/>
    <p:sldId id="265" r:id="rId11"/>
  </p:sldIdLst>
  <p:sldSz cx="9144000" cy="6858000" type="letter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EAC17"/>
    <a:srgbClr val="03A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190" d="100"/>
          <a:sy n="190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AF35A-DFE3-1841-88B0-F394DA3D82C3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83A66-FC5E-0040-AD66-EBEAC8E3F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83A66-FC5E-0040-AD66-EBEAC8E3F7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8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4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2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BF272-6308-2D45-AED2-5FDE5904B378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B4A1-4187-3A47-95BE-55D071CB9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211"/>
            <a:ext cx="7772400" cy="2128553"/>
          </a:xfrm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Hybrid Control Tools for Power Management and Optimization in Cyber-Physical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974" y="2876723"/>
            <a:ext cx="7392052" cy="247682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Magnus </a:t>
            </a:r>
            <a:r>
              <a:rPr lang="en-US" sz="2200" dirty="0" err="1">
                <a:solidFill>
                  <a:schemeClr val="tx1"/>
                </a:solidFill>
              </a:rPr>
              <a:t>Egerstedt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Yorai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Wardi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Sudha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Yalamanchili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r>
              <a:rPr lang="en-US" sz="1500" dirty="0" err="1">
                <a:solidFill>
                  <a:schemeClr val="tx1"/>
                </a:solidFill>
                <a:latin typeface="Courier"/>
                <a:cs typeface="Courier"/>
              </a:rPr>
              <a:t>magnus</a:t>
            </a:r>
            <a:r>
              <a:rPr lang="en-US" sz="1500" dirty="0">
                <a:solidFill>
                  <a:schemeClr val="tx1"/>
                </a:solidFill>
                <a:latin typeface="Courier"/>
                <a:cs typeface="Courier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"/>
                <a:cs typeface="Courier"/>
              </a:rPr>
              <a:t>yorai.wardi</a:t>
            </a:r>
            <a:r>
              <a:rPr lang="en-US" sz="1500" dirty="0">
                <a:solidFill>
                  <a:schemeClr val="tx1"/>
                </a:solidFill>
                <a:latin typeface="Courier"/>
                <a:cs typeface="Courier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"/>
                <a:cs typeface="Courier"/>
              </a:rPr>
              <a:t>sudha.yalamanchili</a:t>
            </a:r>
            <a:r>
              <a:rPr lang="en-US" sz="1500" dirty="0">
                <a:solidFill>
                  <a:schemeClr val="tx1"/>
                </a:solidFill>
                <a:latin typeface="Courier"/>
                <a:cs typeface="Courier"/>
              </a:rPr>
              <a:t>}@</a:t>
            </a:r>
            <a:r>
              <a:rPr lang="en-US" sz="1500" dirty="0" err="1">
                <a:solidFill>
                  <a:schemeClr val="tx1"/>
                </a:solidFill>
                <a:latin typeface="Courier"/>
                <a:cs typeface="Courier"/>
              </a:rPr>
              <a:t>ece.gatech.edu</a:t>
            </a:r>
            <a:endParaRPr lang="en-US" sz="1500" dirty="0">
              <a:solidFill>
                <a:schemeClr val="tx1"/>
              </a:solidFill>
              <a:latin typeface="Courier"/>
              <a:cs typeface="Courier"/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Georgia Institute of Technology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Patrick J. Martin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"/>
                <a:cs typeface="Courier"/>
              </a:rPr>
              <a:t>pjmartin@ycp.edu</a:t>
            </a:r>
          </a:p>
          <a:p>
            <a:r>
              <a:rPr lang="en-US" sz="2000" dirty="0">
                <a:solidFill>
                  <a:schemeClr val="tx1"/>
                </a:solidFill>
              </a:rPr>
              <a:t>York College of Pennsylvania</a:t>
            </a:r>
          </a:p>
        </p:txBody>
      </p:sp>
      <p:pic>
        <p:nvPicPr>
          <p:cNvPr id="4" name="Picture 3" descr="hypower-logo-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5" name="Picture 4" descr="ns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406" y="6108659"/>
            <a:ext cx="39690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smtClean="0"/>
              <a:t>CNS-1239221, CNS-1239225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38533" y="5508297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1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Hybrid </a:t>
            </a:r>
            <a:r>
              <a:rPr lang="en-US" sz="2800" dirty="0"/>
              <a:t>centralized/decentralized optimization, coordination, and control design using the </a:t>
            </a:r>
            <a:r>
              <a:rPr lang="en-US" sz="2800" dirty="0" err="1"/>
              <a:t>PhysiCloud</a:t>
            </a:r>
            <a:r>
              <a:rPr lang="en-US" sz="2800" dirty="0"/>
              <a:t> </a:t>
            </a:r>
            <a:r>
              <a:rPr lang="en-US" sz="2800" dirty="0" smtClean="0"/>
              <a:t>architecture.</a:t>
            </a:r>
            <a:endParaRPr lang="en-US" sz="2800" dirty="0"/>
          </a:p>
          <a:p>
            <a:r>
              <a:rPr lang="en-US" sz="2800" dirty="0" smtClean="0"/>
              <a:t>Deployment </a:t>
            </a:r>
            <a:r>
              <a:rPr lang="en-US" sz="2800" dirty="0"/>
              <a:t>of power-aware control algorithms on teams of mobile </a:t>
            </a:r>
            <a:r>
              <a:rPr lang="en-US" sz="2800" dirty="0" smtClean="0"/>
              <a:t>robots.</a:t>
            </a:r>
            <a:endParaRPr lang="en-US" sz="2800" dirty="0"/>
          </a:p>
          <a:p>
            <a:r>
              <a:rPr lang="en-US" sz="2800" dirty="0" smtClean="0"/>
              <a:t>Implement </a:t>
            </a:r>
            <a:r>
              <a:rPr lang="en-US" sz="2800" dirty="0"/>
              <a:t>power-aware optimization and regulation tools on multi-core </a:t>
            </a:r>
            <a:r>
              <a:rPr lang="en-US" sz="2800" dirty="0" smtClean="0"/>
              <a:t>chips.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Future 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ypower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8" name="Picture 7" descr="ns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8533" y="6246480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7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Foundational principles for the co-optimization of power and performance for CPS</a:t>
            </a:r>
            <a:r>
              <a:rPr lang="en-US" dirty="0" smtClean="0"/>
              <a:t>.</a:t>
            </a:r>
          </a:p>
          <a:p>
            <a:r>
              <a:rPr lang="en-US" dirty="0"/>
              <a:t>Efficient computational tools for optimization in federated control </a:t>
            </a:r>
            <a:r>
              <a:rPr lang="en-US" dirty="0" smtClean="0"/>
              <a:t>systems.</a:t>
            </a:r>
          </a:p>
          <a:p>
            <a:r>
              <a:rPr lang="en-US" dirty="0"/>
              <a:t>Applications in robotics, sensor networks, and multi-core processors</a:t>
            </a:r>
            <a:r>
              <a:rPr lang="en-US" dirty="0" smtClean="0"/>
              <a:t>.</a:t>
            </a:r>
          </a:p>
          <a:p>
            <a:r>
              <a:rPr lang="en-US" dirty="0"/>
              <a:t>Education materials to facilitate CPS education.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Goals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ypower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8" name="Picture 7" descr="ns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8533" y="6246480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33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04" y="1600201"/>
            <a:ext cx="8406063" cy="20627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PIs</a:t>
            </a:r>
          </a:p>
          <a:p>
            <a:r>
              <a:rPr lang="en-US" dirty="0" smtClean="0"/>
              <a:t>Magnus </a:t>
            </a:r>
            <a:r>
              <a:rPr lang="en-US" dirty="0" err="1"/>
              <a:t>Egerstedt</a:t>
            </a:r>
            <a:r>
              <a:rPr lang="en-US" dirty="0"/>
              <a:t> - Multi-agent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Patrick </a:t>
            </a:r>
            <a:r>
              <a:rPr lang="en-US" dirty="0"/>
              <a:t>J. Martin - CPS cloud </a:t>
            </a:r>
            <a:r>
              <a:rPr lang="en-US" dirty="0" smtClean="0"/>
              <a:t>computing</a:t>
            </a:r>
            <a:endParaRPr lang="en-US" dirty="0"/>
          </a:p>
          <a:p>
            <a:r>
              <a:rPr lang="en-US" dirty="0" err="1" smtClean="0"/>
              <a:t>Yorai</a:t>
            </a:r>
            <a:r>
              <a:rPr lang="en-US" dirty="0" smtClean="0"/>
              <a:t> </a:t>
            </a:r>
            <a:r>
              <a:rPr lang="en-US" dirty="0" err="1"/>
              <a:t>Wardi</a:t>
            </a:r>
            <a:r>
              <a:rPr lang="en-US" dirty="0"/>
              <a:t> - Hybrid optimal </a:t>
            </a:r>
            <a:r>
              <a:rPr lang="en-US" dirty="0" smtClean="0"/>
              <a:t>control</a:t>
            </a:r>
            <a:endParaRPr lang="en-US" dirty="0"/>
          </a:p>
          <a:p>
            <a:r>
              <a:rPr lang="en-US" dirty="0" err="1" smtClean="0"/>
              <a:t>Sudha</a:t>
            </a:r>
            <a:r>
              <a:rPr lang="en-US" dirty="0" smtClean="0"/>
              <a:t> </a:t>
            </a:r>
            <a:r>
              <a:rPr lang="en-US" dirty="0" err="1"/>
              <a:t>Yalamanchili</a:t>
            </a:r>
            <a:r>
              <a:rPr lang="en-US" dirty="0"/>
              <a:t> - Multi-core </a:t>
            </a:r>
            <a:r>
              <a:rPr lang="en-US" dirty="0" smtClean="0"/>
              <a:t>processors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Personnel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ypower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8" name="Picture 7" descr="ns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664285"/>
            <a:ext cx="4208379" cy="2192033"/>
          </a:xfrm>
          <a:prstGeom prst="rect">
            <a:avLst/>
          </a:prstGeom>
        </p:spPr>
        <p:txBody>
          <a:bodyPr vert="horz" lIns="91429" tIns="45714" rIns="91429" bIns="45714" rtlCol="0">
            <a:normAutofit fontScale="70000" lnSpcReduction="20000"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Graduate Students</a:t>
            </a:r>
          </a:p>
          <a:p>
            <a:r>
              <a:rPr lang="en-US" dirty="0"/>
              <a:t>Matt Hale</a:t>
            </a:r>
          </a:p>
          <a:p>
            <a:r>
              <a:rPr lang="en-US" dirty="0"/>
              <a:t>Tina Setter</a:t>
            </a:r>
          </a:p>
          <a:p>
            <a:r>
              <a:rPr lang="en-US" dirty="0" err="1"/>
              <a:t>Usman</a:t>
            </a:r>
            <a:r>
              <a:rPr lang="en-US" dirty="0"/>
              <a:t> Ali</a:t>
            </a:r>
          </a:p>
          <a:p>
            <a:r>
              <a:rPr lang="en-US" dirty="0" err="1"/>
              <a:t>Karthik</a:t>
            </a:r>
            <a:r>
              <a:rPr lang="en-US" dirty="0"/>
              <a:t> </a:t>
            </a:r>
            <a:r>
              <a:rPr lang="en-US" dirty="0" err="1"/>
              <a:t>Rao</a:t>
            </a:r>
            <a:endParaRPr lang="en-US" dirty="0"/>
          </a:p>
          <a:p>
            <a:r>
              <a:rPr lang="en-US" dirty="0" err="1" smtClean="0"/>
              <a:t>Xinwei</a:t>
            </a:r>
            <a:r>
              <a:rPr lang="en-US" dirty="0" smtClean="0"/>
              <a:t> Chen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17979" y="3664285"/>
            <a:ext cx="4208379" cy="219203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Undergraduate Students</a:t>
            </a:r>
          </a:p>
          <a:p>
            <a:r>
              <a:rPr lang="en-US" sz="2200" dirty="0" smtClean="0"/>
              <a:t>Travis </a:t>
            </a:r>
            <a:r>
              <a:rPr lang="en-US" sz="2200" dirty="0" err="1" smtClean="0"/>
              <a:t>Eichelberger</a:t>
            </a:r>
            <a:endParaRPr lang="en-US" sz="2200" dirty="0" smtClean="0"/>
          </a:p>
          <a:p>
            <a:r>
              <a:rPr lang="en-US" sz="2200" dirty="0" smtClean="0"/>
              <a:t>Paul </a:t>
            </a:r>
            <a:r>
              <a:rPr lang="en-US" sz="2200" dirty="0" err="1" smtClean="0"/>
              <a:t>Glotfelter</a:t>
            </a:r>
            <a:endParaRPr lang="en-US" sz="2200" dirty="0" smtClean="0"/>
          </a:p>
          <a:p>
            <a:r>
              <a:rPr lang="en-US" sz="2200" dirty="0" smtClean="0"/>
              <a:t>Samuel Nelson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8533" y="6246480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32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3" y="1600201"/>
            <a:ext cx="465332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Centralized information in distributed systems is captured through an aggregating agent.</a:t>
            </a:r>
          </a:p>
          <a:p>
            <a:pPr lvl="1"/>
            <a:r>
              <a:rPr lang="en-US" dirty="0" smtClean="0"/>
              <a:t>Enables multi-agent optimization with global constraints.</a:t>
            </a:r>
          </a:p>
          <a:p>
            <a:pPr lvl="1"/>
            <a:r>
              <a:rPr lang="en-US" dirty="0" smtClean="0"/>
              <a:t>Agents </a:t>
            </a:r>
            <a:r>
              <a:rPr lang="en-US" dirty="0"/>
              <a:t>exchange information with the </a:t>
            </a:r>
            <a:r>
              <a:rPr lang="en-US" dirty="0" smtClean="0"/>
              <a:t>aggregator.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agent computes its own state values while </a:t>
            </a:r>
            <a:r>
              <a:rPr lang="en-US" dirty="0" smtClean="0"/>
              <a:t>the aggregator computes Kuhn</a:t>
            </a:r>
            <a:r>
              <a:rPr lang="en-US" dirty="0"/>
              <a:t>-Tucker </a:t>
            </a:r>
            <a:r>
              <a:rPr lang="en-US" dirty="0" smtClean="0"/>
              <a:t>multipliers.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Hybrid Centralized-Decentralized Decision Systems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ypower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8" name="Picture 7" descr="ns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pic>
        <p:nvPicPr>
          <p:cNvPr id="2" name="Picture 1" descr="clou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46" y="1852816"/>
            <a:ext cx="4136412" cy="3744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8533" y="6246480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700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89" y="1600201"/>
            <a:ext cx="440735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PhysiCloud</a:t>
            </a:r>
            <a:r>
              <a:rPr lang="en-US" dirty="0" smtClean="0"/>
              <a:t> provides a cyber-physical cloud computing infrastructure that supports the aggregator framework.</a:t>
            </a:r>
          </a:p>
          <a:p>
            <a:pPr lvl="1"/>
            <a:r>
              <a:rPr lang="en-US" dirty="0" smtClean="0"/>
              <a:t>Provides cloud-like access to cyber-physical resources.</a:t>
            </a:r>
          </a:p>
          <a:p>
            <a:pPr lvl="1"/>
            <a:r>
              <a:rPr lang="en-US" dirty="0" smtClean="0"/>
              <a:t>Provides resiliency to network and power failures.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Hybrid Centralized-Decentralized Decision Systems</a:t>
            </a:r>
          </a:p>
        </p:txBody>
      </p:sp>
      <p:pic>
        <p:nvPicPr>
          <p:cNvPr id="7" name="Picture 6" descr="hypower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8" name="Picture 7" descr="ns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pic>
        <p:nvPicPr>
          <p:cNvPr id="2" name="Picture 1" descr="physicloud-illustration-2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80" y="1600201"/>
            <a:ext cx="4148600" cy="2509532"/>
          </a:xfrm>
          <a:prstGeom prst="rect">
            <a:avLst/>
          </a:prstGeom>
        </p:spPr>
      </p:pic>
      <p:pic>
        <p:nvPicPr>
          <p:cNvPr id="5" name="Picture 4" descr="physicloud-resourceconnection-2-eps-converted-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40" y="4257842"/>
            <a:ext cx="3785490" cy="1765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8533" y="6246480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291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547"/>
            <a:ext cx="8229600" cy="5799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Path planning for minimal communication/motion </a:t>
            </a:r>
            <a:r>
              <a:rPr lang="en-US" dirty="0" smtClean="0">
                <a:cs typeface="Times New Roman" panose="02020603050405020304" pitchFamily="18" charset="0"/>
              </a:rPr>
              <a:t>energy</a:t>
            </a:r>
            <a:r>
              <a:rPr lang="en-US" dirty="0" smtClean="0"/>
              <a:t>.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 Aware Communication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ypower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8" name="Picture 7" descr="ns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pic>
        <p:nvPicPr>
          <p:cNvPr id="2" name="Picture 1" descr="poweraware-comm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5021"/>
            <a:ext cx="3918736" cy="2232280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20" y="2386995"/>
            <a:ext cx="4363951" cy="106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58" y="3447355"/>
            <a:ext cx="3525553" cy="22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893969" y="5737537"/>
            <a:ext cx="3913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</a:rPr>
              <a:t>Optimal positioning computed within 9s!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93969" y="1957496"/>
            <a:ext cx="3913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Times New Roman" panose="02020603050405020304" pitchFamily="18" charset="0"/>
              </a:rPr>
              <a:t>Example:</a:t>
            </a:r>
            <a:endParaRPr 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413" y="3929597"/>
            <a:ext cx="5173875" cy="2308994"/>
          </a:xfrm>
          <a:prstGeom prst="rect">
            <a:avLst/>
          </a:prstGeom>
        </p:spPr>
        <p:txBody>
          <a:bodyPr vert="horz" lIns="91429" tIns="45714" rIns="91429" bIns="45714" rtlCol="0">
            <a:normAutofit fontScale="85000" lnSpcReduction="10000"/>
          </a:bodyPr>
          <a:lstStyle/>
          <a:p>
            <a:pPr marL="342860" marR="0" lvl="0" indent="-34286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Combines communication and mobility costs in a unified </a:t>
            </a:r>
            <a:r>
              <a:rPr lang="en-US" sz="3200" dirty="0" smtClean="0"/>
              <a:t>manner.</a:t>
            </a:r>
          </a:p>
          <a:p>
            <a:pPr marL="800006" lvl="1" indent="-34286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83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</a:t>
            </a:r>
            <a:r>
              <a:rPr kumimoji="0" lang="en-US" sz="2839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39" dirty="0" smtClean="0"/>
              <a:t>computational tools allow for minimization of </a:t>
            </a:r>
            <a:r>
              <a:rPr lang="en-US" sz="2839" dirty="0" smtClean="0">
                <a:cs typeface="Times New Roman" panose="02020603050405020304" pitchFamily="18" charset="0"/>
              </a:rPr>
              <a:t>motion and communication energy</a:t>
            </a:r>
            <a:endParaRPr kumimoji="0" lang="en-US" sz="2839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8533" y="6246480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291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Performance Regulation for Multi-Core Processors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ypower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8" name="Picture 7" descr="ns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pic>
        <p:nvPicPr>
          <p:cNvPr id="5" name="Picture 4" descr="barnes_4_edited-eps-converted-to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r="9270"/>
          <a:stretch/>
        </p:blipFill>
        <p:spPr>
          <a:xfrm>
            <a:off x="3943683" y="1417638"/>
            <a:ext cx="5146387" cy="250283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920468"/>
            <a:ext cx="8229600" cy="22056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Frequency Scaling utilized for throughput regulation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Infinitesimal </a:t>
            </a:r>
            <a:r>
              <a:rPr lang="en-US" dirty="0"/>
              <a:t>Perturbation Analysis</a:t>
            </a:r>
            <a:r>
              <a:rPr lang="en-US" dirty="0" smtClean="0"/>
              <a:t> allows for effective estimation of multi-core behavior.</a:t>
            </a:r>
          </a:p>
          <a:p>
            <a:r>
              <a:rPr lang="en-US" dirty="0"/>
              <a:t>Decentralized </a:t>
            </a:r>
            <a:r>
              <a:rPr lang="en-US" dirty="0" smtClean="0"/>
              <a:t>per-core </a:t>
            </a:r>
            <a:r>
              <a:rPr lang="en-US" dirty="0"/>
              <a:t>regulation of throughput</a:t>
            </a:r>
            <a:r>
              <a:rPr lang="en-US" dirty="0" smtClean="0"/>
              <a:t>.</a:t>
            </a:r>
          </a:p>
        </p:txBody>
      </p:sp>
      <p:pic>
        <p:nvPicPr>
          <p:cNvPr id="2" name="Picture 1" descr="ThruPutMode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4" y="1818105"/>
            <a:ext cx="3763819" cy="18762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8533" y="6246480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291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run12_nostepsize_ContFreq-eps-converted-t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3597"/>
          <a:stretch/>
        </p:blipFill>
        <p:spPr>
          <a:xfrm>
            <a:off x="3291247" y="1417638"/>
            <a:ext cx="5798824" cy="304015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Performance Regulation for Multi-Core Processors</a:t>
            </a:r>
          </a:p>
        </p:txBody>
      </p:sp>
      <p:pic>
        <p:nvPicPr>
          <p:cNvPr id="7" name="Picture 6" descr="hypower-logo-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8" name="Picture 7" descr="ns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pic>
        <p:nvPicPr>
          <p:cNvPr id="3" name="Picture 2" descr="TempMode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2032739"/>
            <a:ext cx="3291247" cy="169651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652590" y="4257000"/>
            <a:ext cx="8229600" cy="1956011"/>
          </a:xfrm>
          <a:prstGeom prst="rect">
            <a:avLst/>
          </a:prstGeom>
        </p:spPr>
        <p:txBody>
          <a:bodyPr vert="horz" lIns="91429" tIns="45714" rIns="91429" bIns="45714" rtlCol="0">
            <a:normAutofit fontScale="85000" lnSpcReduction="20000"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Temperatures regulated using Dynamic Voltage Frequency Scaling</a:t>
            </a:r>
            <a:r>
              <a:rPr lang="en-US" dirty="0" smtClean="0"/>
              <a:t>.</a:t>
            </a:r>
          </a:p>
          <a:p>
            <a:r>
              <a:rPr lang="en-US" dirty="0"/>
              <a:t>Plant model incorporates leakage power and temperature coupling</a:t>
            </a:r>
            <a:r>
              <a:rPr lang="en-US" dirty="0" smtClean="0"/>
              <a:t>.</a:t>
            </a:r>
          </a:p>
          <a:p>
            <a:r>
              <a:rPr lang="en-US" dirty="0"/>
              <a:t>Fast and robust decentralized controller.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138533" y="6246480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291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Student exchange program</a:t>
            </a:r>
          </a:p>
          <a:p>
            <a:pPr lvl="1"/>
            <a:r>
              <a:rPr lang="en-US" sz="2400" dirty="0" smtClean="0"/>
              <a:t>Graduate students travel to YCP</a:t>
            </a:r>
          </a:p>
          <a:p>
            <a:pPr lvl="1"/>
            <a:r>
              <a:rPr lang="en-US" sz="2400" dirty="0" smtClean="0"/>
              <a:t>Undergraduate students travel to GT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Establishment </a:t>
            </a:r>
            <a:r>
              <a:rPr lang="en-US" sz="2400" dirty="0"/>
              <a:t>of research co-op experience for YCP undergraduates.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3A55C"/>
          </a:solidFill>
          <a:ln>
            <a:solidFill>
              <a:srgbClr val="DEAC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 Education Program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ypower-logo-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6076091"/>
            <a:ext cx="877404" cy="722923"/>
          </a:xfrm>
          <a:prstGeom prst="rect">
            <a:avLst/>
          </a:prstGeom>
        </p:spPr>
      </p:pic>
      <p:pic>
        <p:nvPicPr>
          <p:cNvPr id="8" name="Picture 7" descr="ns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" y="5969950"/>
            <a:ext cx="820615" cy="820615"/>
          </a:xfrm>
          <a:prstGeom prst="rect">
            <a:avLst/>
          </a:prstGeom>
        </p:spPr>
      </p:pic>
      <p:pic>
        <p:nvPicPr>
          <p:cNvPr id="9" name="Picture 8" descr="Screen Shot 2014-10-20 at 1.35.1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509" y="2974424"/>
            <a:ext cx="3732077" cy="2121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8533" y="6246480"/>
            <a:ext cx="2954633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dirty="0" err="1" smtClean="0"/>
              <a:t>ypower.gatech.edu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49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427</Words>
  <Application>Microsoft Macintosh PowerPoint</Application>
  <PresentationFormat>Letter Paper (8.5x11 in)</PresentationFormat>
  <Paragraphs>79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Hybrid Control Tools for Power Management and Optimization in Cyber-Physical Systems</vt:lpstr>
      <vt:lpstr>Project Goals</vt:lpstr>
      <vt:lpstr>Personnel</vt:lpstr>
      <vt:lpstr>Hybrid Centralized-Decentralized Decision Systems</vt:lpstr>
      <vt:lpstr>Hybrid Centralized-Decentralized Decision Systems</vt:lpstr>
      <vt:lpstr>Power Aware Communication</vt:lpstr>
      <vt:lpstr>Performance Regulation for Multi-Core Processors</vt:lpstr>
      <vt:lpstr>Performance Regulation for Multi-Core Processors</vt:lpstr>
      <vt:lpstr>Student Education Program</vt:lpstr>
      <vt:lpstr>Future Work</vt:lpstr>
    </vt:vector>
  </TitlesOfParts>
  <Company>York College of 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Martin</dc:creator>
  <cp:lastModifiedBy>Patrick Martin</cp:lastModifiedBy>
  <cp:revision>88</cp:revision>
  <cp:lastPrinted>2013-09-26T15:42:38Z</cp:lastPrinted>
  <dcterms:created xsi:type="dcterms:W3CDTF">2014-10-20T17:21:19Z</dcterms:created>
  <dcterms:modified xsi:type="dcterms:W3CDTF">2014-10-20T20:05:51Z</dcterms:modified>
</cp:coreProperties>
</file>