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0800000" cy="384048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144" autoAdjust="0"/>
  </p:normalViewPr>
  <p:slideViewPr>
    <p:cSldViewPr>
      <p:cViewPr>
        <p:scale>
          <a:sx n="40" d="100"/>
          <a:sy n="40" d="100"/>
        </p:scale>
        <p:origin x="-72" y="-72"/>
      </p:cViewPr>
      <p:guideLst>
        <p:guide orient="horz" pos="12096"/>
        <p:guide pos="160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FDFEC-D1D0-4CFB-A3CB-9380EFAE37AA}" type="datetimeFigureOut">
              <a:rPr lang="en-US" altLang="en-US"/>
              <a:pPr/>
              <a:t>10/22/2014</a:t>
            </a:fld>
            <a:endParaRPr lang="en-US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5800"/>
            <a:ext cx="4537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80AF51-38B1-49A4-B2D6-CC8EE8896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685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fld id="{ED362035-C9D8-4306-81D2-90D6A7FA5AB9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0" y="11930063"/>
            <a:ext cx="43180000" cy="8232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0" y="21763038"/>
            <a:ext cx="35560000" cy="9813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4BDB7-2A54-4F1D-9C4A-A9F8CA6E7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029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0" y="1538288"/>
            <a:ext cx="45720000" cy="6400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40000" y="8961438"/>
            <a:ext cx="45720000" cy="253444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886C6-DC7F-4D32-9136-F541D04E6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2412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6830000" y="1538288"/>
            <a:ext cx="11430000" cy="327675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40000" y="1538288"/>
            <a:ext cx="34137600" cy="32767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9E1F1-057C-4D20-9678-871462B53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5992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0" y="1538288"/>
            <a:ext cx="45720000" cy="6400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40000" y="8961438"/>
            <a:ext cx="45720000" cy="25344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C0DBB-0437-478F-A83B-D8D3E4B50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7729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3200" y="24679275"/>
            <a:ext cx="43180000" cy="7626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13200" y="16278225"/>
            <a:ext cx="43180000" cy="8401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5BE94-2CE9-481F-BFC7-248EE5062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6823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0" y="1538288"/>
            <a:ext cx="45720000" cy="6400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40000" y="8961438"/>
            <a:ext cx="22783800" cy="253444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476200" y="8961438"/>
            <a:ext cx="22783800" cy="253444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2C40F-83EE-4421-A81F-E7682898A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0782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0" y="1538288"/>
            <a:ext cx="45720000" cy="640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40000" y="8596313"/>
            <a:ext cx="22445663" cy="3582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40000" y="12179300"/>
            <a:ext cx="22445663" cy="22126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5806400" y="8596313"/>
            <a:ext cx="22453600" cy="3582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5806400" y="12179300"/>
            <a:ext cx="22453600" cy="22126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6E825-A02D-4575-852E-D81DADDF5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756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0" y="1538288"/>
            <a:ext cx="45720000" cy="6400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FF648-465B-4133-8E44-6B0BA3469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1048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92708-2738-407D-8B8B-A43CB9A7C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522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0" y="1528763"/>
            <a:ext cx="16713200" cy="65071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61213" y="1528763"/>
            <a:ext cx="28398787" cy="327771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0000" y="8035925"/>
            <a:ext cx="16713200" cy="2626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B46B-11A3-4E42-A7D9-04DA5E060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683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6800" y="26882725"/>
            <a:ext cx="30480000" cy="3175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956800" y="3432175"/>
            <a:ext cx="30480000" cy="2304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6800" y="30057725"/>
            <a:ext cx="30480000" cy="450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27335-F659-4C7A-BD53-9A1AD6845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590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6777275" y="35787013"/>
            <a:ext cx="1868488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BE4BC33D-A27E-4DA3-8786-8E76C8596E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2193925" indent="-2193925" algn="l" rtl="0" eaLnBrk="0" fontAlgn="base" hangingPunct="0">
        <a:spcBef>
          <a:spcPts val="49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754563" indent="-1828800" algn="l" rtl="0" eaLnBrk="0" fontAlgn="base" hangingPunct="0">
        <a:spcBef>
          <a:spcPts val="43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7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7315200" indent="-1463675" algn="l" rtl="0" eaLnBrk="0" fontAlgn="base" hangingPunct="0">
        <a:spcBef>
          <a:spcPts val="3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5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0240963" indent="-1462088" algn="l" rtl="0" eaLnBrk="0" fontAlgn="base" hangingPunct="0">
        <a:spcBef>
          <a:spcPts val="31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3166725" indent="-1463675" algn="l" rtl="0" eaLnBrk="0" fontAlgn="base" hangingPunct="0">
        <a:spcBef>
          <a:spcPts val="31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3623925" indent="-1463675" algn="l" rtl="0" fontAlgn="base">
        <a:spcBef>
          <a:spcPts val="31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4081125" indent="-1463675" algn="l" rtl="0" fontAlgn="base">
        <a:spcBef>
          <a:spcPts val="31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4538325" indent="-1463675" algn="l" rtl="0" fontAlgn="base">
        <a:spcBef>
          <a:spcPts val="31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4995525" indent="-1463675" algn="l" rtl="0" fontAlgn="base">
        <a:spcBef>
          <a:spcPts val="31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f.gov/awardsearch/showAward.do?AwardNumber=1035894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9" Type="http://schemas.openxmlformats.org/officeDocument/2006/relationships/image" Target="../media/image35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emf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5" Type="http://schemas.openxmlformats.org/officeDocument/2006/relationships/image" Target="../media/image2.png"/><Relationship Id="rId15" Type="http://schemas.openxmlformats.org/officeDocument/2006/relationships/image" Target="../media/image11.emf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hyperlink" Target="http://www.cs.iit.edu/~winet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2184400" y="695325"/>
            <a:ext cx="48615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9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Managing Loosely Coupled Networked Control Systems with External Disturbances</a:t>
            </a:r>
          </a:p>
        </p:txBody>
      </p:sp>
      <p:pic>
        <p:nvPicPr>
          <p:cNvPr id="205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825" y="3935413"/>
            <a:ext cx="250967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5413"/>
            <a:ext cx="255301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/>
          </p:cNvSpPr>
          <p:nvPr/>
        </p:nvSpPr>
        <p:spPr bwMode="auto">
          <a:xfrm>
            <a:off x="3275013" y="2170113"/>
            <a:ext cx="444373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57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PI and Co-PIs: Xiang-Yang Li, Shang-Ping Ren, Paul Anderson, Fouad Teymour</a:t>
            </a:r>
            <a:r>
              <a:rPr lang="en-US" altLang="en-US" sz="53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, Illinois Institute of Technology</a:t>
            </a:r>
          </a:p>
          <a:p>
            <a:pPr algn="l" eaLnBrk="1" hangingPunct="1"/>
            <a:r>
              <a:rPr lang="en-US" altLang="en-US" sz="53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Wireless Networking Research Group @ </a:t>
            </a:r>
            <a:r>
              <a:rPr lang="en-US" altLang="en-US" sz="5300" b="1" u="sng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  <a:hlinkClick r:id="rId4"/>
              </a:rPr>
              <a:t>www.cs.iit.edu/~winet</a:t>
            </a:r>
            <a:r>
              <a:rPr lang="en-US" altLang="en-US" sz="49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8"/>
            <a:ext cx="21844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9"/>
          <p:cNvSpPr>
            <a:spLocks/>
          </p:cNvSpPr>
          <p:nvPr/>
        </p:nvSpPr>
        <p:spPr bwMode="auto">
          <a:xfrm>
            <a:off x="1408113" y="27965400"/>
            <a:ext cx="13347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84200" indent="-1270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125000"/>
              <a:buFont typeface="Helvetica Neue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Develop a </a:t>
            </a:r>
            <a:r>
              <a:rPr lang="en-US" alt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mathematical abstraction</a:t>
            </a: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of the CPS, and an online </a:t>
            </a:r>
            <a:r>
              <a:rPr lang="en-US" altLang="en-US" sz="2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decision </a:t>
            </a: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model that takes into account temporal and spatial dependencies among actions;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125000"/>
              <a:buFont typeface="Helvetica Neue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Develop </a:t>
            </a:r>
            <a:r>
              <a:rPr lang="en-US" alt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algorithms and policies</a:t>
            </a: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to effectively manage the system and optimize its performance with respect to applications’ quality of service requirements;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125000"/>
              <a:buFont typeface="Helvetica Neue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Develop an </a:t>
            </a:r>
            <a:r>
              <a:rPr lang="en-US" alt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agent-based event-driven framework</a:t>
            </a: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to facilitate engineers easily monitor, (re)configure and control the system to achieve optimized results. </a:t>
            </a:r>
            <a:r>
              <a:rPr lang="en-US" altLang="en-US" sz="2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Methodologies</a:t>
            </a: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algorithms, protocols and frameworks will be evaluated on test-beds and by our collaborating institution. </a:t>
            </a:r>
          </a:p>
        </p:txBody>
      </p:sp>
      <p:sp>
        <p:nvSpPr>
          <p:cNvPr id="2056" name="Rectangle 20"/>
          <p:cNvSpPr>
            <a:spLocks/>
          </p:cNvSpPr>
          <p:nvPr/>
        </p:nvSpPr>
        <p:spPr bwMode="auto">
          <a:xfrm>
            <a:off x="728663" y="4440238"/>
            <a:ext cx="133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spcBef>
                <a:spcPts val="3600"/>
              </a:spcBef>
            </a:pPr>
            <a:r>
              <a:rPr lang="en-US" altLang="en-US" sz="60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Water Resource Systems</a:t>
            </a:r>
          </a:p>
        </p:txBody>
      </p:sp>
      <p:sp>
        <p:nvSpPr>
          <p:cNvPr id="2057" name="Rectangle 21"/>
          <p:cNvSpPr>
            <a:spLocks/>
          </p:cNvSpPr>
          <p:nvPr/>
        </p:nvSpPr>
        <p:spPr bwMode="auto">
          <a:xfrm>
            <a:off x="4427538" y="12531725"/>
            <a:ext cx="107442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9144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000" b="1" u="sng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MWRDGC DO Monitoring: History</a:t>
            </a:r>
            <a:endParaRPr lang="en-US" altLang="en-US" sz="2800" u="sng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 sz="23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October 1994 ~ May 1996:</a:t>
            </a:r>
            <a:r>
              <a:rPr lang="en-US" altLang="en-US" sz="23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Weekly </a:t>
            </a:r>
            <a:r>
              <a:rPr lang="en-US" altLang="en-US" sz="23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DO surveys </a:t>
            </a:r>
            <a:r>
              <a:rPr lang="en-US" altLang="en-US" sz="23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of </a:t>
            </a:r>
            <a:r>
              <a:rPr lang="en-US" altLang="en-US" sz="23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the Chicago </a:t>
            </a:r>
            <a:r>
              <a:rPr lang="en-US" altLang="en-US" sz="23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Area Waterways. </a:t>
            </a:r>
            <a:r>
              <a:rPr lang="en-US" altLang="en-US" sz="23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Water samples collected manually, chemically fixed in field, returned to laboratory for titration.  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3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 sz="23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1998:</a:t>
            </a:r>
            <a:r>
              <a:rPr lang="en-US" altLang="en-US" sz="23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Initiated </a:t>
            </a:r>
            <a:r>
              <a:rPr lang="en-US" altLang="en-US" sz="23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comprehensive CDOM program to characterize Chicago </a:t>
            </a:r>
            <a:r>
              <a:rPr lang="en-US" altLang="en-US" sz="23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Area Waterways  (CAWS)</a:t>
            </a:r>
            <a:endParaRPr lang="en-US" altLang="en-US" sz="23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Initial </a:t>
            </a:r>
            <a:r>
              <a:rPr lang="en-US" altLang="en-US" sz="23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two-year focus </a:t>
            </a:r>
            <a:r>
              <a:rPr lang="en-US" altLang="en-US" sz="23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on the Chicago </a:t>
            </a:r>
            <a:r>
              <a:rPr lang="en-US" altLang="en-US" sz="23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River; </a:t>
            </a:r>
            <a:r>
              <a:rPr lang="en-US" altLang="en-US" sz="23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expanded to Calumet </a:t>
            </a:r>
            <a:r>
              <a:rPr lang="en-US" altLang="en-US" sz="23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River </a:t>
            </a:r>
            <a:r>
              <a:rPr lang="en-US" altLang="en-US" sz="23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 2001. Program further expanded to </a:t>
            </a:r>
            <a:r>
              <a:rPr lang="en-US" altLang="en-US" sz="2300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wadeable</a:t>
            </a:r>
            <a:r>
              <a:rPr lang="en-US" altLang="en-US" sz="23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streams in 2005. 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lvl="1" algn="l" eaLnBrk="1" hangingPunct="1">
              <a:lnSpc>
                <a:spcPct val="90000"/>
              </a:lnSpc>
            </a:pPr>
            <a:endParaRPr lang="en-US" altLang="en-US" sz="23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Data </a:t>
            </a:r>
            <a:r>
              <a:rPr lang="en-US" altLang="en-US" sz="23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have been used for calibration and verification of a water quality model for the CAWS used in IEPA’s UAA study.</a:t>
            </a:r>
          </a:p>
        </p:txBody>
      </p:sp>
      <p:pic>
        <p:nvPicPr>
          <p:cNvPr id="205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827000"/>
            <a:ext cx="33131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23"/>
          <p:cNvSpPr>
            <a:spLocks/>
          </p:cNvSpPr>
          <p:nvPr/>
        </p:nvSpPr>
        <p:spPr bwMode="auto">
          <a:xfrm>
            <a:off x="1014413" y="5484813"/>
            <a:ext cx="13868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Source waters: </a:t>
            </a:r>
            <a:r>
              <a:rPr lang="en-US" altLang="en-US" sz="3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Lakes, rivers, and groundwater</a:t>
            </a:r>
            <a:endParaRPr lang="en-US" altLang="en-US" sz="25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Water treatment systems: </a:t>
            </a:r>
            <a:r>
              <a:rPr lang="en-US" altLang="en-US" sz="3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Municipal </a:t>
            </a:r>
            <a:r>
              <a:rPr lang="en-US" altLang="en-US" sz="3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and industrial</a:t>
            </a:r>
            <a:endParaRPr lang="en-US" altLang="en-US" sz="25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Wastewater treatment systems: </a:t>
            </a:r>
            <a:r>
              <a:rPr lang="en-US" altLang="en-US" sz="3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Municipal </a:t>
            </a:r>
            <a:r>
              <a:rPr lang="en-US" altLang="en-US" sz="3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and industrial</a:t>
            </a:r>
            <a:endParaRPr lang="en-US" altLang="en-US" sz="3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72" name="Rectangle 24"/>
          <p:cNvSpPr>
            <a:spLocks/>
          </p:cNvSpPr>
          <p:nvPr/>
        </p:nvSpPr>
        <p:spPr bwMode="auto">
          <a:xfrm>
            <a:off x="728663" y="21077238"/>
            <a:ext cx="151495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r>
              <a:rPr lang="en-US" altLang="en-US" sz="3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Bold" charset="0"/>
                <a:cs typeface="Times New Roman Bold" charset="0"/>
                <a:sym typeface="Times New Roman Bold" charset="0"/>
              </a:rPr>
              <a:t>Is continuous DO monitoring necessary to determine compliance with standards? Are perpetual CDOM programs practical and reasonable ?</a:t>
            </a:r>
            <a:r>
              <a:rPr lang="en-US" altLang="en-US" sz="3300" dirty="0" smtClean="0"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</a:p>
        </p:txBody>
      </p:sp>
      <p:pic>
        <p:nvPicPr>
          <p:cNvPr id="206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8462625"/>
            <a:ext cx="33337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26"/>
          <p:cNvSpPr>
            <a:spLocks/>
          </p:cNvSpPr>
          <p:nvPr/>
        </p:nvSpPr>
        <p:spPr bwMode="auto">
          <a:xfrm>
            <a:off x="4393920" y="16927513"/>
            <a:ext cx="1124108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000" b="1" u="sng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Successful CDOM Program Requires Intensive QA</a:t>
            </a:r>
            <a:endParaRPr lang="en-US" altLang="en-US" sz="3000" u="sng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Clr>
                <a:srgbClr val="000000"/>
              </a:buClr>
              <a:buSzPct val="150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Currently, Thirty-Two Locations Monitored</a:t>
            </a:r>
          </a:p>
          <a:p>
            <a:pPr lvl="1" algn="l" eaLnBrk="1" hangingPunct="1">
              <a:buSzPct val="100000"/>
              <a:buFont typeface="Helvetica Neue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DO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water temperature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and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specific conductivity measured hourly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at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all locations; </a:t>
            </a:r>
            <a:b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pH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and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turbidity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at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selected locations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Clr>
                <a:srgbClr val="000000"/>
              </a:buClr>
              <a:buSzPct val="150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Monitors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in protective enclosures deployed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for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seven continuous days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Clr>
                <a:srgbClr val="000000"/>
              </a:buClr>
              <a:buSzPct val="150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Monitors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exchanged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over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 period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of 3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days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/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week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(Tuesday to Thursday)</a:t>
            </a:r>
          </a:p>
          <a:p>
            <a:pPr algn="l" eaLnBrk="1" hangingPunct="1">
              <a:buClr>
                <a:srgbClr val="000000"/>
              </a:buClr>
              <a:buSzPct val="150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Calibrated and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serviced monitors deployed weekly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to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replace monitors retrieved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from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field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Clr>
                <a:srgbClr val="000000"/>
              </a:buClr>
              <a:buSzPct val="150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Winkler DO Check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sample taken during monitor exchanges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Clr>
                <a:srgbClr val="000000"/>
              </a:buClr>
              <a:buSzPct val="150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Housings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cleaned weekly April-November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monthly December-March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Clr>
                <a:srgbClr val="000000"/>
              </a:buClr>
              <a:buSzPct val="150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Cross-sectional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DO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measured during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April, August, and November</a:t>
            </a:r>
          </a:p>
        </p:txBody>
      </p:sp>
      <p:sp>
        <p:nvSpPr>
          <p:cNvPr id="2063" name="Rectangle 27"/>
          <p:cNvSpPr>
            <a:spLocks/>
          </p:cNvSpPr>
          <p:nvPr/>
        </p:nvSpPr>
        <p:spPr bwMode="auto">
          <a:xfrm>
            <a:off x="6146800" y="7223125"/>
            <a:ext cx="6007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000" b="1" u="sng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Key water quality indicators</a:t>
            </a:r>
          </a:p>
          <a:p>
            <a:pPr algn="l" eaLnBrk="1" hangingPunct="1"/>
            <a:r>
              <a:rPr lang="en-US" altLang="en-US" sz="2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Chemical assessment</a:t>
            </a:r>
          </a:p>
          <a:p>
            <a:pPr algn="l" eaLnBrk="1" hangingPunct="1">
              <a:buSzPct val="125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Dissolved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oxygen</a:t>
            </a:r>
          </a:p>
          <a:p>
            <a:pPr algn="l" eaLnBrk="1" hangingPunct="1">
              <a:buSzPct val="125000"/>
              <a:buFont typeface="Helvetica Neue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Chemical </a:t>
            </a: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oxygen demand (COD) </a:t>
            </a:r>
          </a:p>
          <a:p>
            <a:pPr algn="l" eaLnBrk="1" hangingPunct="1">
              <a:buSzPct val="125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Biochemical oxygen demand (BOD)</a:t>
            </a:r>
          </a:p>
          <a:p>
            <a:pPr algn="l" eaLnBrk="1" hangingPunct="1">
              <a:buSzPct val="125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pH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SzPct val="125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Nitrate</a:t>
            </a:r>
          </a:p>
          <a:p>
            <a:pPr algn="l" eaLnBrk="1" hangingPunct="1">
              <a:buSzPct val="125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Phosphate</a:t>
            </a:r>
          </a:p>
          <a:p>
            <a:pPr algn="l" eaLnBrk="1" hangingPunct="1"/>
            <a:r>
              <a:rPr lang="en-US" altLang="en-US" sz="2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Physical assessment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SzPct val="125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Temperature</a:t>
            </a:r>
          </a:p>
          <a:p>
            <a:pPr algn="l" eaLnBrk="1" hangingPunct="1">
              <a:buSzPct val="125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Total suspended solids (TSS)</a:t>
            </a:r>
          </a:p>
          <a:p>
            <a:pPr algn="l" eaLnBrk="1" hangingPunct="1">
              <a:buSzPct val="125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Turbidity </a:t>
            </a:r>
          </a:p>
          <a:p>
            <a:pPr algn="l" eaLnBrk="1" hangingPunct="1">
              <a:buSzPct val="125000"/>
            </a:pPr>
            <a:r>
              <a:rPr lang="en-US" altLang="en-US" sz="2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Biological </a:t>
            </a:r>
            <a:r>
              <a:rPr lang="en-US" altLang="en-US" sz="2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assessment</a:t>
            </a:r>
          </a:p>
        </p:txBody>
      </p:sp>
      <p:sp>
        <p:nvSpPr>
          <p:cNvPr id="2064" name="Rectangle 28"/>
          <p:cNvSpPr>
            <a:spLocks/>
          </p:cNvSpPr>
          <p:nvPr/>
        </p:nvSpPr>
        <p:spPr bwMode="auto">
          <a:xfrm>
            <a:off x="1520825" y="22098000"/>
            <a:ext cx="140335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5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Problem: </a:t>
            </a:r>
            <a:r>
              <a:rPr lang="en-US" altLang="en-US" sz="5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Water Resource Management</a:t>
            </a:r>
            <a:endParaRPr lang="en-US" altLang="en-US" sz="56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/>
            <a:r>
              <a:rPr lang="en-US" altLang="en-US" sz="29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Minimize:</a:t>
            </a:r>
            <a:r>
              <a:rPr lang="en-US" altLang="en-US" sz="29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9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System cost required </a:t>
            </a:r>
            <a:r>
              <a:rPr lang="en-US" altLang="en-US" sz="29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to realize more efficient  and effective operations</a:t>
            </a:r>
          </a:p>
          <a:p>
            <a:pPr algn="l" eaLnBrk="1" hangingPunct="1"/>
            <a:r>
              <a:rPr lang="en-US" altLang="en-US" sz="29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Subject to</a:t>
            </a:r>
            <a:r>
              <a:rPr lang="en-US" altLang="en-US" sz="29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: Human health, </a:t>
            </a:r>
            <a:r>
              <a:rPr lang="en-US" altLang="en-US" sz="29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environmental </a:t>
            </a:r>
            <a:r>
              <a:rPr lang="en-US" altLang="en-US" sz="29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quality, </a:t>
            </a:r>
            <a:r>
              <a:rPr lang="en-US" altLang="en-US" sz="29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commerce </a:t>
            </a:r>
            <a:r>
              <a:rPr lang="en-US" altLang="en-US" sz="29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&amp; </a:t>
            </a:r>
            <a:r>
              <a:rPr lang="en-US" altLang="en-US" sz="29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industry needs</a:t>
            </a:r>
            <a:endParaRPr lang="en-US" altLang="en-US" sz="29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65" name="Rectangle 29"/>
          <p:cNvSpPr>
            <a:spLocks/>
          </p:cNvSpPr>
          <p:nvPr/>
        </p:nvSpPr>
        <p:spPr bwMode="auto">
          <a:xfrm>
            <a:off x="1582738" y="24660225"/>
            <a:ext cx="127635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000" b="1" u="sng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Cyber Physical Systems application:</a:t>
            </a:r>
            <a:endParaRPr lang="en-US" altLang="en-US" sz="2800" b="1" u="sng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Clr>
                <a:srgbClr val="000000"/>
              </a:buClr>
              <a:buSzPct val="125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Intelligent sensor networks and software achieve more efficient and effective operations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Clr>
                <a:srgbClr val="000000"/>
              </a:buClr>
              <a:buSzPct val="125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Information from the network/software system results in a change in operations  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Clr>
                <a:srgbClr val="000000"/>
              </a:buClr>
              <a:buSzPct val="125000"/>
              <a:buFont typeface="Helvetica Neue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Range in the response times: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lvl="1" algn="l" eaLnBrk="1" hangingPunct="1">
              <a:buSzPct val="100000"/>
              <a:buFont typeface="Helvetica Neue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Real-time response for water/wastewater treatment</a:t>
            </a:r>
            <a:endParaRPr lang="en-US" altLang="en-US" sz="2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lvl="1" algn="l" eaLnBrk="1" hangingPunct="1">
              <a:buSzPct val="100000"/>
              <a:buFont typeface="Helvetica Neue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Long-term response times for watershed management</a:t>
            </a:r>
          </a:p>
        </p:txBody>
      </p:sp>
      <p:sp>
        <p:nvSpPr>
          <p:cNvPr id="2066" name="Rectangle 30"/>
          <p:cNvSpPr>
            <a:spLocks/>
          </p:cNvSpPr>
          <p:nvPr/>
        </p:nvSpPr>
        <p:spPr bwMode="auto">
          <a:xfrm>
            <a:off x="6732588" y="27051000"/>
            <a:ext cx="28384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47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Objectives</a:t>
            </a:r>
          </a:p>
        </p:txBody>
      </p:sp>
      <p:sp>
        <p:nvSpPr>
          <p:cNvPr id="2067" name="Rectangle 32"/>
          <p:cNvSpPr>
            <a:spLocks/>
          </p:cNvSpPr>
          <p:nvPr/>
        </p:nvSpPr>
        <p:spPr bwMode="auto">
          <a:xfrm>
            <a:off x="16387763" y="11063288"/>
            <a:ext cx="11366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63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What </a:t>
            </a:r>
            <a:r>
              <a:rPr lang="en-US" altLang="en-US" sz="63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we </a:t>
            </a:r>
            <a:r>
              <a:rPr lang="en-US" altLang="en-US" sz="63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have </a:t>
            </a:r>
            <a:r>
              <a:rPr lang="en-US" altLang="en-US" sz="63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done:</a:t>
            </a:r>
            <a:endParaRPr lang="en-US" altLang="en-US" sz="63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81" name="Rectangle 33"/>
          <p:cNvSpPr>
            <a:spLocks/>
          </p:cNvSpPr>
          <p:nvPr/>
        </p:nvSpPr>
        <p:spPr bwMode="auto">
          <a:xfrm>
            <a:off x="16581438" y="12161838"/>
            <a:ext cx="56419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514350" indent="-5143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>
              <a:buFontTx/>
              <a:buAutoNum type="arabicParenR"/>
            </a:pPr>
            <a:r>
              <a:rPr lang="en-US" altLang="en-US" sz="28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Site </a:t>
            </a:r>
            <a:r>
              <a:rPr lang="en-US" altLang="en-US" sz="28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visit </a:t>
            </a:r>
            <a:r>
              <a:rPr lang="en-US" altLang="en-US" sz="28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&amp; </a:t>
            </a:r>
            <a:r>
              <a:rPr lang="en-US" altLang="en-US" sz="28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survey</a:t>
            </a:r>
            <a:endParaRPr lang="en-US" altLang="en-US" sz="28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2)  Historical </a:t>
            </a:r>
            <a:r>
              <a:rPr lang="en-US" altLang="en-US" sz="28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operation data</a:t>
            </a:r>
            <a:endParaRPr lang="en-US" altLang="en-US" sz="28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3)  Aeration </a:t>
            </a:r>
            <a:r>
              <a:rPr lang="en-US" altLang="en-US" sz="28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tank profiling</a:t>
            </a:r>
            <a:endParaRPr lang="en-US" altLang="en-US" sz="28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FontTx/>
              <a:buAutoNum type="arabicParenR"/>
            </a:pPr>
            <a:endParaRPr lang="en-US" altLang="en-US" sz="18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/>
            <a:endParaRPr lang="en-US" altLang="en-US" sz="23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69" name="Rectangle 37"/>
          <p:cNvSpPr>
            <a:spLocks/>
          </p:cNvSpPr>
          <p:nvPr/>
        </p:nvSpPr>
        <p:spPr bwMode="auto">
          <a:xfrm>
            <a:off x="29608463" y="34920238"/>
            <a:ext cx="127635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spcBef>
                <a:spcPts val="1700"/>
              </a:spcBef>
            </a:pPr>
            <a:r>
              <a:rPr lang="en-US" altLang="en-US" sz="60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Future </a:t>
            </a:r>
            <a:r>
              <a:rPr lang="en-US" altLang="en-US" sz="6000" b="1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research tasks</a:t>
            </a:r>
            <a:endParaRPr lang="en-US" altLang="en-US" sz="3800" b="1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</a:rPr>
              <a:t>1. Improve RAS and WAS agents</a:t>
            </a:r>
          </a:p>
          <a:p>
            <a:pPr algn="l" eaLnBrk="1" hangingPunct="1"/>
            <a:r>
              <a:rPr lang="en-US" altLang="en-US" sz="26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2. Adjust </a:t>
            </a:r>
            <a:r>
              <a:rPr lang="en-US" altLang="en-US" sz="2800" dirty="0">
                <a:solidFill>
                  <a:schemeClr val="tx1"/>
                </a:solidFill>
                <a:cs typeface="Helvetica" charset="0"/>
              </a:rPr>
              <a:t>k</a:t>
            </a:r>
            <a:r>
              <a:rPr lang="en-US" altLang="en-US" sz="2800" dirty="0">
                <a:solidFill>
                  <a:schemeClr val="tx1"/>
                </a:solidFill>
              </a:rPr>
              <a:t>nowledge-base (KB) of successful configurations</a:t>
            </a:r>
          </a:p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</a:rPr>
              <a:t>3. Improve response time</a:t>
            </a:r>
          </a:p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</a:rPr>
              <a:t>4. Challenge the control </a:t>
            </a:r>
            <a:r>
              <a:rPr lang="en-US" altLang="en-US" sz="2800" dirty="0" smtClean="0">
                <a:solidFill>
                  <a:schemeClr val="tx1"/>
                </a:solidFill>
              </a:rPr>
              <a:t>framework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l" eaLnBrk="1" hangingPunct="1"/>
            <a:endParaRPr lang="en-US" altLang="en-US" sz="28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ts val="800"/>
              </a:spcBef>
            </a:pPr>
            <a:endParaRPr lang="en-US" altLang="en-US" sz="2600" b="1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70" name="Rectangle 38"/>
          <p:cNvSpPr>
            <a:spLocks/>
          </p:cNvSpPr>
          <p:nvPr/>
        </p:nvSpPr>
        <p:spPr bwMode="auto">
          <a:xfrm>
            <a:off x="42392600" y="35142488"/>
            <a:ext cx="789463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chemeClr val="tx1"/>
                </a:solidFill>
              </a:rPr>
              <a:t>Special </a:t>
            </a:r>
            <a:r>
              <a:rPr lang="en-US" altLang="en-US" sz="2400" dirty="0" smtClean="0">
                <a:solidFill>
                  <a:schemeClr val="tx1"/>
                </a:solidFill>
              </a:rPr>
              <a:t>thanks</a:t>
            </a:r>
            <a:r>
              <a:rPr lang="en-US" altLang="en-US" sz="2400" dirty="0">
                <a:solidFill>
                  <a:schemeClr val="tx1"/>
                </a:solidFill>
              </a:rPr>
              <a:t>: Dr. Catherine </a:t>
            </a:r>
            <a:r>
              <a:rPr lang="en-US" altLang="en-US" sz="2400" dirty="0" smtClean="0">
                <a:solidFill>
                  <a:schemeClr val="tx1"/>
                </a:solidFill>
              </a:rPr>
              <a:t>O’Connor, </a:t>
            </a:r>
            <a:r>
              <a:rPr lang="en-US" altLang="en-US" sz="2400" dirty="0">
                <a:solidFill>
                  <a:schemeClr val="tx1"/>
                </a:solidFill>
              </a:rPr>
              <a:t>Judith </a:t>
            </a:r>
            <a:r>
              <a:rPr lang="en-US" altLang="en-US" sz="2400" dirty="0" smtClean="0">
                <a:solidFill>
                  <a:schemeClr val="tx1"/>
                </a:solidFill>
              </a:rPr>
              <a:t>Moran, and many other MWRDGC personnel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algn="l" eaLnBrk="1" hangingPunct="1"/>
            <a:endParaRPr lang="en-US" altLang="en-US" sz="2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/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Funding support </a:t>
            </a:r>
            <a:r>
              <a:rPr lang="en-US" altLang="en-US" sz="2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from </a:t>
            </a:r>
            <a:r>
              <a:rPr lang="en-US" altLang="en-US" sz="2400" u="sng" dirty="0">
                <a:solidFill>
                  <a:srgbClr val="009999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  <a:hlinkClick r:id="rId8"/>
              </a:rPr>
              <a:t>NSF CNS-1035894</a:t>
            </a: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. </a:t>
            </a:r>
            <a:endParaRPr lang="en-US" altLang="en-US" sz="2400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/>
            <a:r>
              <a:rPr lang="en-US" altLang="en-US" sz="2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Additional </a:t>
            </a: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information </a:t>
            </a:r>
            <a:r>
              <a:rPr lang="en-US" altLang="en-US" sz="2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available online at: </a:t>
            </a:r>
          </a:p>
          <a:p>
            <a:pPr lvl="1" algn="l" eaLnBrk="1" hangingPunct="1"/>
            <a:r>
              <a:rPr lang="en-US" altLang="en-US" sz="2800" u="sng" dirty="0" smtClean="0">
                <a:solidFill>
                  <a:srgbClr val="009999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http</a:t>
            </a:r>
            <a:r>
              <a:rPr lang="en-US" altLang="en-US" sz="2800" u="sng" dirty="0">
                <a:solidFill>
                  <a:srgbClr val="009999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://www.cs.i</a:t>
            </a:r>
            <a:r>
              <a:rPr lang="en-US" altLang="en-US" sz="2800" u="sng" dirty="0">
                <a:solidFill>
                  <a:srgbClr val="009999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  <a:hlinkClick r:id="rId4"/>
              </a:rPr>
              <a:t>it.edu/~</a:t>
            </a:r>
            <a:r>
              <a:rPr lang="en-US" altLang="en-US" sz="2800" u="sng" dirty="0" smtClean="0">
                <a:solidFill>
                  <a:srgbClr val="009999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  <a:hlinkClick r:id="rId4"/>
              </a:rPr>
              <a:t>winet</a:t>
            </a:r>
            <a:r>
              <a:rPr lang="en-US" altLang="en-US" sz="28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  <a:hlinkClick r:id="rId4"/>
              </a:rPr>
              <a:t> </a:t>
            </a:r>
          </a:p>
          <a:p>
            <a:pPr lvl="1" algn="l" eaLnBrk="1" hangingPunct="1"/>
            <a:r>
              <a:rPr lang="en-US" altLang="en-US" sz="28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  <a:hlinkClick r:id="rId4"/>
              </a:rPr>
              <a:t>http</a:t>
            </a:r>
            <a:r>
              <a:rPr lang="en-US" altLang="en-US" sz="28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  <a:hlinkClick r:id="rId4"/>
              </a:rPr>
              <a:t>://www.c</a:t>
            </a:r>
            <a:r>
              <a:rPr lang="en-US" altLang="en-US" sz="28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s.iit.edu/~xli/</a:t>
            </a:r>
          </a:p>
        </p:txBody>
      </p:sp>
      <p:pic>
        <p:nvPicPr>
          <p:cNvPr id="2071" name="Picture 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7312025"/>
            <a:ext cx="39497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5819438"/>
            <a:ext cx="330676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4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88" y="7370763"/>
            <a:ext cx="26924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4" name="Line 42"/>
          <p:cNvSpPr>
            <a:spLocks noChangeShapeType="1"/>
          </p:cNvSpPr>
          <p:nvPr/>
        </p:nvSpPr>
        <p:spPr bwMode="auto">
          <a:xfrm>
            <a:off x="15881350" y="4511675"/>
            <a:ext cx="0" cy="33675638"/>
          </a:xfrm>
          <a:prstGeom prst="line">
            <a:avLst/>
          </a:prstGeom>
          <a:noFill/>
          <a:ln w="9525">
            <a:solidFill>
              <a:srgbClr val="B5DBD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75" name="Line 43"/>
          <p:cNvSpPr>
            <a:spLocks noChangeShapeType="1"/>
          </p:cNvSpPr>
          <p:nvPr/>
        </p:nvSpPr>
        <p:spPr bwMode="auto">
          <a:xfrm>
            <a:off x="29202063" y="4656138"/>
            <a:ext cx="0" cy="33675637"/>
          </a:xfrm>
          <a:prstGeom prst="line">
            <a:avLst/>
          </a:prstGeom>
          <a:noFill/>
          <a:ln w="9525">
            <a:solidFill>
              <a:srgbClr val="B5DBD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76" name="Picture 43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863" y="5835650"/>
            <a:ext cx="647065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77" name="Picture 43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413" y="6324600"/>
            <a:ext cx="6018212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78" name="Rectangle 437"/>
          <p:cNvSpPr>
            <a:spLocks/>
          </p:cNvSpPr>
          <p:nvPr/>
        </p:nvSpPr>
        <p:spPr bwMode="auto">
          <a:xfrm>
            <a:off x="16457613" y="4603750"/>
            <a:ext cx="1153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System Integration</a:t>
            </a:r>
          </a:p>
        </p:txBody>
      </p:sp>
      <p:sp>
        <p:nvSpPr>
          <p:cNvPr id="2079" name="Rectangle 438"/>
          <p:cNvSpPr>
            <a:spLocks/>
          </p:cNvSpPr>
          <p:nvPr/>
        </p:nvSpPr>
        <p:spPr bwMode="auto">
          <a:xfrm>
            <a:off x="17848263" y="10440988"/>
            <a:ext cx="21732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System Overview</a:t>
            </a:r>
          </a:p>
        </p:txBody>
      </p:sp>
      <p:sp>
        <p:nvSpPr>
          <p:cNvPr id="2080" name="Rectangle 439"/>
          <p:cNvSpPr>
            <a:spLocks/>
          </p:cNvSpPr>
          <p:nvPr/>
        </p:nvSpPr>
        <p:spPr bwMode="auto">
          <a:xfrm>
            <a:off x="24487188" y="10440988"/>
            <a:ext cx="17843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System Model</a:t>
            </a:r>
          </a:p>
        </p:txBody>
      </p:sp>
      <p:sp>
        <p:nvSpPr>
          <p:cNvPr id="3" name="Rectangle 442"/>
          <p:cNvSpPr>
            <a:spLocks/>
          </p:cNvSpPr>
          <p:nvPr/>
        </p:nvSpPr>
        <p:spPr bwMode="auto">
          <a:xfrm>
            <a:off x="1050925" y="9944100"/>
            <a:ext cx="3795526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000" b="1" u="sng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DO Criteria</a:t>
            </a:r>
          </a:p>
          <a:p>
            <a:pPr algn="l" eaLnBrk="1" hangingPunct="1"/>
            <a:r>
              <a:rPr lang="en-US" altLang="en-US" sz="21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March to July</a:t>
            </a:r>
          </a:p>
          <a:p>
            <a:pPr algn="l" eaLnBrk="1" hangingPunct="1"/>
            <a:r>
              <a:rPr lang="en-US" altLang="en-US" sz="2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&gt; 5.0 </a:t>
            </a:r>
            <a:r>
              <a:rPr lang="en-US" altLang="en-US" sz="2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mg/L </a:t>
            </a:r>
            <a:r>
              <a:rPr lang="en-US" altLang="en-US" sz="2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minimum at all times</a:t>
            </a:r>
          </a:p>
          <a:p>
            <a:pPr algn="l" eaLnBrk="1" hangingPunct="1"/>
            <a:r>
              <a:rPr lang="en-US" altLang="en-US" sz="2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&gt; 6.0 </a:t>
            </a:r>
            <a:r>
              <a:rPr lang="en-US" altLang="en-US" sz="2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mg/L </a:t>
            </a:r>
            <a:r>
              <a:rPr lang="en-US" altLang="en-US" sz="2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7-day </a:t>
            </a:r>
            <a:r>
              <a:rPr lang="en-US" altLang="en-US" sz="2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mean (</a:t>
            </a:r>
            <a:r>
              <a:rPr lang="en-US" altLang="en-US" sz="2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2)</a:t>
            </a:r>
          </a:p>
          <a:p>
            <a:pPr algn="l" eaLnBrk="1" hangingPunct="1"/>
            <a:r>
              <a:rPr lang="en-US" altLang="en-US" sz="21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August to February</a:t>
            </a:r>
          </a:p>
          <a:p>
            <a:pPr algn="l" eaLnBrk="1" hangingPunct="1"/>
            <a:r>
              <a:rPr lang="en-US" altLang="en-US" sz="2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&gt; 3.5 </a:t>
            </a:r>
            <a:r>
              <a:rPr lang="en-US" altLang="en-US" sz="2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mg/L </a:t>
            </a:r>
            <a:r>
              <a:rPr lang="en-US" altLang="en-US" sz="2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minimum at all times</a:t>
            </a:r>
          </a:p>
          <a:p>
            <a:pPr algn="l" eaLnBrk="1" hangingPunct="1"/>
            <a:r>
              <a:rPr lang="en-US" altLang="en-US" sz="2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&gt; 4.0 </a:t>
            </a:r>
            <a:r>
              <a:rPr lang="en-US" altLang="en-US" sz="2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mg/L </a:t>
            </a:r>
            <a:r>
              <a:rPr lang="en-US" altLang="en-US" sz="2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7-day mean</a:t>
            </a:r>
          </a:p>
          <a:p>
            <a:pPr algn="l" eaLnBrk="1" hangingPunct="1"/>
            <a:r>
              <a:rPr lang="en-US" altLang="en-US" sz="2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&gt; 5.5 </a:t>
            </a:r>
            <a:r>
              <a:rPr lang="en-US" altLang="en-US" sz="2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mg/L </a:t>
            </a:r>
            <a:r>
              <a:rPr lang="en-US" altLang="en-US" sz="2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30-day mean</a:t>
            </a:r>
          </a:p>
        </p:txBody>
      </p:sp>
      <p:sp>
        <p:nvSpPr>
          <p:cNvPr id="2082" name="Rectangle 443"/>
          <p:cNvSpPr>
            <a:spLocks/>
          </p:cNvSpPr>
          <p:nvPr/>
        </p:nvSpPr>
        <p:spPr bwMode="auto">
          <a:xfrm>
            <a:off x="1865313" y="34863088"/>
            <a:ext cx="115824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6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Challenges to help WRP to be cost-effective, reliable, and sustainable</a:t>
            </a:r>
            <a:endParaRPr lang="en-US" altLang="en-US" sz="26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algn="l"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Aeration </a:t>
            </a:r>
            <a:r>
              <a:rPr lang="en-US" altLang="en-US" sz="24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requirement cannot be determined based solely on effluent quality</a:t>
            </a:r>
          </a:p>
          <a:p>
            <a:pPr algn="l"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Effluent </a:t>
            </a:r>
            <a:r>
              <a:rPr lang="en-US" altLang="en-US" sz="24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permit limits are static, </a:t>
            </a:r>
            <a:r>
              <a:rPr lang="en-US" altLang="en-US" sz="24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but the </a:t>
            </a:r>
            <a:r>
              <a:rPr lang="en-US" altLang="en-US" sz="24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physical and chemical characteristics of the influent </a:t>
            </a:r>
            <a:r>
              <a:rPr lang="en-US" altLang="en-US" sz="24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are </a:t>
            </a:r>
            <a:r>
              <a:rPr lang="en-US" altLang="en-US" sz="24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constantly changing</a:t>
            </a:r>
          </a:p>
          <a:p>
            <a:pPr algn="l"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Energy </a:t>
            </a:r>
            <a:r>
              <a:rPr lang="en-US" altLang="en-US" sz="24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demand for aeration is based on </a:t>
            </a:r>
            <a:r>
              <a:rPr lang="en-US" altLang="en-US" sz="24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influent </a:t>
            </a:r>
            <a:r>
              <a:rPr lang="en-US" altLang="en-US" sz="24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conditions, but this demand could be totally different even dealing with similar </a:t>
            </a:r>
            <a:r>
              <a:rPr lang="en-US" altLang="en-US" sz="24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perturbations</a:t>
            </a:r>
            <a:endParaRPr lang="en-US" altLang="en-US" sz="24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algn="l"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Optimal </a:t>
            </a:r>
            <a:r>
              <a:rPr lang="en-US" altLang="en-US" sz="24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sensor temporal resolution and spatial distribution deployment are unknown.</a:t>
            </a:r>
          </a:p>
        </p:txBody>
      </p:sp>
      <p:sp>
        <p:nvSpPr>
          <p:cNvPr id="2083" name="Rectangle 444"/>
          <p:cNvSpPr>
            <a:spLocks/>
          </p:cNvSpPr>
          <p:nvPr/>
        </p:nvSpPr>
        <p:spPr bwMode="auto">
          <a:xfrm>
            <a:off x="1901825" y="32677100"/>
            <a:ext cx="1209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Major </a:t>
            </a:r>
            <a:r>
              <a:rPr lang="en-US" altLang="en-US" sz="2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challenges </a:t>
            </a:r>
            <a:r>
              <a:rPr lang="en-US" altLang="en-US" sz="2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 CPS application:</a:t>
            </a:r>
            <a:endParaRPr lang="en-US" altLang="en-US" sz="2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Lack of real-time data of biochemical oxygen demand (BOD) and ammonia</a:t>
            </a:r>
          </a:p>
          <a:p>
            <a:pPr algn="l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Insufficient real-time feedback from sensor systems</a:t>
            </a:r>
          </a:p>
          <a:p>
            <a:pPr algn="l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Historical influence scenarios classification</a:t>
            </a:r>
          </a:p>
          <a:p>
            <a:pPr algn="l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Plant response to influence perturbations</a:t>
            </a:r>
          </a:p>
          <a:p>
            <a:pPr algn="l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Possibilities of aeration saving</a:t>
            </a:r>
          </a:p>
        </p:txBody>
      </p:sp>
      <p:sp>
        <p:nvSpPr>
          <p:cNvPr id="2084" name="Rectangle 445"/>
          <p:cNvSpPr>
            <a:spLocks/>
          </p:cNvSpPr>
          <p:nvPr/>
        </p:nvSpPr>
        <p:spPr bwMode="auto">
          <a:xfrm>
            <a:off x="2184400" y="31549975"/>
            <a:ext cx="1153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Operation Challenges</a:t>
            </a:r>
          </a:p>
        </p:txBody>
      </p:sp>
      <p:sp>
        <p:nvSpPr>
          <p:cNvPr id="460" name="Rectangle 33"/>
          <p:cNvSpPr>
            <a:spLocks/>
          </p:cNvSpPr>
          <p:nvPr/>
        </p:nvSpPr>
        <p:spPr bwMode="auto">
          <a:xfrm>
            <a:off x="21812250" y="12195175"/>
            <a:ext cx="636111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4)  </a:t>
            </a:r>
            <a:r>
              <a:rPr lang="en-US" altLang="en-US" sz="28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Multi-agent systems</a:t>
            </a:r>
            <a:endParaRPr lang="en-US" altLang="en-US" sz="28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5)  Network </a:t>
            </a:r>
            <a:r>
              <a:rPr lang="en-US" altLang="en-US" sz="28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communication</a:t>
            </a:r>
            <a:endParaRPr lang="en-US" altLang="en-US" sz="28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6)  </a:t>
            </a:r>
            <a:r>
              <a:rPr lang="en-US" altLang="en-US" sz="28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Water-related sensors testing</a:t>
            </a:r>
            <a:endParaRPr lang="en-US" altLang="en-US" sz="28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FontTx/>
              <a:buAutoNum type="arabicParenR"/>
            </a:pPr>
            <a:endParaRPr lang="en-US" altLang="en-US" sz="28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>
              <a:buFontTx/>
              <a:buAutoNum type="arabicParenR"/>
            </a:pPr>
            <a:endParaRPr lang="en-US" altLang="en-US" sz="28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/>
            <a:endParaRPr lang="en-US" altLang="en-US" sz="23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86" name="Rectangle 33"/>
          <p:cNvSpPr>
            <a:spLocks/>
          </p:cNvSpPr>
          <p:nvPr/>
        </p:nvSpPr>
        <p:spPr bwMode="auto">
          <a:xfrm>
            <a:off x="16583025" y="13563600"/>
            <a:ext cx="91614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7)  </a:t>
            </a:r>
            <a:r>
              <a:rPr lang="en-US" altLang="en-US" sz="3200" b="1" u="sng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Analysis, </a:t>
            </a:r>
            <a:r>
              <a:rPr lang="en-US" altLang="en-US" sz="3200" b="1" u="sng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optimization, </a:t>
            </a:r>
            <a:r>
              <a:rPr lang="en-US" altLang="en-US" sz="3200" b="1" u="sng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and </a:t>
            </a:r>
            <a:r>
              <a:rPr lang="en-US" altLang="en-US" sz="3200" b="1" u="sng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control </a:t>
            </a:r>
            <a:r>
              <a:rPr lang="en-US" altLang="en-US" sz="3200" b="1" u="sng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of </a:t>
            </a:r>
            <a:r>
              <a:rPr lang="en-US" altLang="en-US" sz="3200" b="1" u="sng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the activated sludge process</a:t>
            </a:r>
            <a:endParaRPr lang="en-US" altLang="en-US" sz="2800" b="1" u="sng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/>
            <a:endParaRPr lang="en-US" altLang="en-US" sz="18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/>
            <a:endParaRPr lang="en-US" altLang="en-US" sz="23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87" name="Rectangle 33"/>
          <p:cNvSpPr>
            <a:spLocks/>
          </p:cNvSpPr>
          <p:nvPr/>
        </p:nvSpPr>
        <p:spPr bwMode="auto">
          <a:xfrm>
            <a:off x="17499013" y="14724063"/>
            <a:ext cx="965358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4000" dirty="0">
                <a:solidFill>
                  <a:schemeClr val="tx1"/>
                </a:solidFill>
                <a:latin typeface="Arial Bold" charset="0"/>
                <a:cs typeface="Arial Bold" charset="0"/>
              </a:rPr>
              <a:t>Analysis of </a:t>
            </a:r>
            <a:r>
              <a:rPr lang="en-US" altLang="en-US" sz="4000" dirty="0" smtClean="0">
                <a:solidFill>
                  <a:schemeClr val="tx1"/>
                </a:solidFill>
                <a:latin typeface="Arial Bold" charset="0"/>
                <a:cs typeface="Arial Bold" charset="0"/>
              </a:rPr>
              <a:t>sludge process parameters</a:t>
            </a:r>
            <a:endParaRPr lang="en-US" altLang="en-US" sz="4000" dirty="0">
              <a:solidFill>
                <a:schemeClr val="tx1"/>
              </a:solidFill>
              <a:latin typeface="Arial Bold" charset="0"/>
              <a:cs typeface="Arial Bold" charset="0"/>
            </a:endParaRPr>
          </a:p>
          <a:p>
            <a:pPr algn="l" eaLnBrk="1" hangingPunct="1"/>
            <a:endParaRPr lang="en-US" altLang="en-US" sz="18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l" eaLnBrk="1" hangingPunct="1"/>
            <a:endParaRPr lang="en-US" altLang="en-US" sz="23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88" name="TextBox 1"/>
          <p:cNvSpPr txBox="1">
            <a:spLocks noChangeArrowheads="1"/>
          </p:cNvSpPr>
          <p:nvPr/>
        </p:nvSpPr>
        <p:spPr bwMode="auto">
          <a:xfrm>
            <a:off x="16610013" y="15541625"/>
            <a:ext cx="50561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Aeration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tank model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089" name="Group 5"/>
          <p:cNvGrpSpPr>
            <a:grpSpLocks/>
          </p:cNvGrpSpPr>
          <p:nvPr/>
        </p:nvGrpSpPr>
        <p:grpSpPr bwMode="auto">
          <a:xfrm>
            <a:off x="22266275" y="16002000"/>
            <a:ext cx="6408738" cy="1841500"/>
            <a:chOff x="1991335" y="1635368"/>
            <a:chExt cx="7312842" cy="2373918"/>
          </a:xfrm>
        </p:grpSpPr>
        <p:sp>
          <p:nvSpPr>
            <p:cNvPr id="546" name="Snip Same Side Corner Rectangle 6"/>
            <p:cNvSpPr/>
            <p:nvPr/>
          </p:nvSpPr>
          <p:spPr>
            <a:xfrm flipV="1">
              <a:off x="6400415" y="1635368"/>
              <a:ext cx="1405689" cy="1485745"/>
            </a:xfrm>
            <a:prstGeom prst="snip2SameRect">
              <a:avLst>
                <a:gd name="adj1" fmla="val 42459"/>
                <a:gd name="adj2" fmla="val 0"/>
              </a:avLst>
            </a:prstGeom>
            <a:gradFill flip="none" rotWithShape="1">
              <a:gsLst>
                <a:gs pos="0">
                  <a:srgbClr val="DCEBF5"/>
                </a:gs>
                <a:gs pos="0">
                  <a:srgbClr val="83A7C3"/>
                </a:gs>
                <a:gs pos="0">
                  <a:srgbClr val="768FB9"/>
                </a:gs>
                <a:gs pos="0">
                  <a:srgbClr val="83A7C3"/>
                </a:gs>
                <a:gs pos="48000">
                  <a:srgbClr val="FFFFFF"/>
                </a:gs>
                <a:gs pos="62000">
                  <a:schemeClr val="accent1">
                    <a:lumMod val="60000"/>
                    <a:lumOff val="40000"/>
                  </a:schemeClr>
                </a:gs>
                <a:gs pos="81000">
                  <a:srgbClr val="80302D"/>
                </a:gs>
                <a:gs pos="66000">
                  <a:srgbClr val="C0524E"/>
                </a:gs>
                <a:gs pos="51000">
                  <a:schemeClr val="bg1"/>
                </a:gs>
                <a:gs pos="100000">
                  <a:srgbClr val="55261C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endParaRPr lang="en-US" sz="1600" dirty="0">
                <a:solidFill>
                  <a:prstClr val="black"/>
                </a:solidFill>
                <a:latin typeface="Palatino Linotype"/>
              </a:endParaRPr>
            </a:p>
          </p:txBody>
        </p:sp>
        <p:grpSp>
          <p:nvGrpSpPr>
            <p:cNvPr id="2251" name="Group 107"/>
            <p:cNvGrpSpPr>
              <a:grpSpLocks/>
            </p:cNvGrpSpPr>
            <p:nvPr/>
          </p:nvGrpSpPr>
          <p:grpSpPr bwMode="auto">
            <a:xfrm>
              <a:off x="1991335" y="1638304"/>
              <a:ext cx="7312842" cy="2370982"/>
              <a:chOff x="1991335" y="1638304"/>
              <a:chExt cx="7312842" cy="2370982"/>
            </a:xfrm>
          </p:grpSpPr>
          <p:grpSp>
            <p:nvGrpSpPr>
              <p:cNvPr id="2300" name="Group 85"/>
              <p:cNvGrpSpPr>
                <a:grpSpLocks/>
              </p:cNvGrpSpPr>
              <p:nvPr/>
            </p:nvGrpSpPr>
            <p:grpSpPr bwMode="auto">
              <a:xfrm>
                <a:off x="1991335" y="1638304"/>
                <a:ext cx="7312842" cy="2370982"/>
                <a:chOff x="1991335" y="1638304"/>
                <a:chExt cx="7312842" cy="2370982"/>
              </a:xfrm>
            </p:grpSpPr>
            <p:grpSp>
              <p:nvGrpSpPr>
                <p:cNvPr id="2315" name="Group 76"/>
                <p:cNvGrpSpPr>
                  <a:grpSpLocks/>
                </p:cNvGrpSpPr>
                <p:nvPr/>
              </p:nvGrpSpPr>
              <p:grpSpPr bwMode="auto">
                <a:xfrm>
                  <a:off x="1991335" y="1638304"/>
                  <a:ext cx="7176959" cy="2370982"/>
                  <a:chOff x="1932719" y="1752600"/>
                  <a:chExt cx="7176959" cy="2370982"/>
                </a:xfrm>
              </p:grpSpPr>
              <p:cxnSp>
                <p:nvCxnSpPr>
                  <p:cNvPr id="613" name="Straight Arrow Connector 75"/>
                  <p:cNvCxnSpPr/>
                  <p:nvPr/>
                </p:nvCxnSpPr>
                <p:spPr>
                  <a:xfrm>
                    <a:off x="7028340" y="3771587"/>
                    <a:ext cx="1751676" cy="0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18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1932719" y="1752600"/>
                    <a:ext cx="7176959" cy="2370982"/>
                    <a:chOff x="1882098" y="1752600"/>
                    <a:chExt cx="7176959" cy="2370982"/>
                  </a:xfrm>
                </p:grpSpPr>
                <p:sp>
                  <p:nvSpPr>
                    <p:cNvPr id="2319" name="Text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84947" y="3719144"/>
                      <a:ext cx="3049555" cy="4044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1pPr>
                      <a:lvl2pPr marL="742950" indent="-285750" eaLnBrk="0" hangingPunct="0"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2pPr>
                      <a:lvl3pPr marL="1143000" indent="-228600" eaLnBrk="0" hangingPunct="0"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3pPr>
                      <a:lvl4pPr marL="1600200" indent="-228600" eaLnBrk="0" hangingPunct="0"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4pPr>
                      <a:lvl5pPr marL="2057400" indent="-228600" eaLnBrk="0" hangingPunct="0"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US" altLang="en-US" sz="1600">
                          <a:latin typeface="Palatino Linotype" pitchFamily="18" charset="0"/>
                        </a:rPr>
                        <a:t>Return Activated Sludge (RAS)</a:t>
                      </a:r>
                    </a:p>
                  </p:txBody>
                </p:sp>
                <p:sp>
                  <p:nvSpPr>
                    <p:cNvPr id="2320" name="TextBox 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05963" y="3048501"/>
                      <a:ext cx="1853094" cy="698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1pPr>
                      <a:lvl2pPr marL="742950" indent="-285750" eaLnBrk="0" hangingPunct="0"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2pPr>
                      <a:lvl3pPr marL="1143000" indent="-228600" eaLnBrk="0" hangingPunct="0"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3pPr>
                      <a:lvl4pPr marL="1600200" indent="-228600" eaLnBrk="0" hangingPunct="0"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4pPr>
                      <a:lvl5pPr marL="2057400" indent="-228600" eaLnBrk="0" hangingPunct="0"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200">
                          <a:solidFill>
                            <a:srgbClr val="000000"/>
                          </a:solidFill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US" altLang="en-US" sz="1600">
                          <a:latin typeface="Palatino Linotype" pitchFamily="18" charset="0"/>
                        </a:rPr>
                        <a:t>Waste Activated </a:t>
                      </a:r>
                      <a:br>
                        <a:rPr lang="en-US" altLang="en-US" sz="1600">
                          <a:latin typeface="Palatino Linotype" pitchFamily="18" charset="0"/>
                        </a:rPr>
                      </a:br>
                      <a:r>
                        <a:rPr lang="en-US" altLang="en-US" sz="1600">
                          <a:latin typeface="Palatino Linotype" pitchFamily="18" charset="0"/>
                        </a:rPr>
                        <a:t>Sludge (WAS)</a:t>
                      </a:r>
                    </a:p>
                  </p:txBody>
                </p:sp>
                <p:grpSp>
                  <p:nvGrpSpPr>
                    <p:cNvPr id="2321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2098" y="1752600"/>
                      <a:ext cx="6883033" cy="2019299"/>
                      <a:chOff x="1882098" y="1752600"/>
                      <a:chExt cx="6883033" cy="2019299"/>
                    </a:xfrm>
                  </p:grpSpPr>
                  <p:grpSp>
                    <p:nvGrpSpPr>
                      <p:cNvPr id="2322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2098" y="1752600"/>
                        <a:ext cx="6883033" cy="2019299"/>
                        <a:chOff x="1882098" y="1752600"/>
                        <a:chExt cx="6883033" cy="2019299"/>
                      </a:xfrm>
                    </p:grpSpPr>
                    <p:sp>
                      <p:nvSpPr>
                        <p:cNvPr id="2324" name="TextBox 8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82098" y="1869772"/>
                          <a:ext cx="1365859" cy="404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 eaLnBrk="0" hangingPunct="0">
                            <a:defRPr sz="4200">
                              <a:solidFill>
                                <a:srgbClr val="000000"/>
                              </a:solidFill>
                              <a:latin typeface="Gill Sans" charset="0"/>
                              <a:ea typeface="Heiti SC Light" charset="0"/>
                              <a:cs typeface="Heiti SC Light" charset="0"/>
                              <a:sym typeface="Gill Sans" charset="0"/>
                            </a:defRPr>
                          </a:lvl1pPr>
                          <a:lvl2pPr marL="742950" indent="-285750" eaLnBrk="0" hangingPunct="0">
                            <a:defRPr sz="4200">
                              <a:solidFill>
                                <a:srgbClr val="000000"/>
                              </a:solidFill>
                              <a:latin typeface="Gill Sans" charset="0"/>
                              <a:ea typeface="Heiti SC Light" charset="0"/>
                              <a:cs typeface="Heiti SC Light" charset="0"/>
                              <a:sym typeface="Gill Sans" charset="0"/>
                            </a:defRPr>
                          </a:lvl2pPr>
                          <a:lvl3pPr marL="1143000" indent="-228600" eaLnBrk="0" hangingPunct="0">
                            <a:defRPr sz="4200">
                              <a:solidFill>
                                <a:srgbClr val="000000"/>
                              </a:solidFill>
                              <a:latin typeface="Gill Sans" charset="0"/>
                              <a:ea typeface="Heiti SC Light" charset="0"/>
                              <a:cs typeface="Heiti SC Light" charset="0"/>
                              <a:sym typeface="Gill Sans" charset="0"/>
                            </a:defRPr>
                          </a:lvl3pPr>
                          <a:lvl4pPr marL="1600200" indent="-228600" eaLnBrk="0" hangingPunct="0">
                            <a:defRPr sz="4200">
                              <a:solidFill>
                                <a:srgbClr val="000000"/>
                              </a:solidFill>
                              <a:latin typeface="Gill Sans" charset="0"/>
                              <a:ea typeface="Heiti SC Light" charset="0"/>
                              <a:cs typeface="Heiti SC Light" charset="0"/>
                              <a:sym typeface="Gill Sans" charset="0"/>
                            </a:defRPr>
                          </a:lvl4pPr>
                          <a:lvl5pPr marL="2057400" indent="-228600" eaLnBrk="0" hangingPunct="0">
                            <a:defRPr sz="4200">
                              <a:solidFill>
                                <a:srgbClr val="000000"/>
                              </a:solidFill>
                              <a:latin typeface="Gill Sans" charset="0"/>
                              <a:ea typeface="Heiti SC Light" charset="0"/>
                              <a:cs typeface="Heiti SC Light" charset="0"/>
                              <a:sym typeface="Gill Sans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200">
                              <a:solidFill>
                                <a:srgbClr val="000000"/>
                              </a:solidFill>
                              <a:latin typeface="Gill Sans" charset="0"/>
                              <a:ea typeface="Heiti SC Light" charset="0"/>
                              <a:cs typeface="Heiti SC Light" charset="0"/>
                              <a:sym typeface="Gill Sans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200">
                              <a:solidFill>
                                <a:srgbClr val="000000"/>
                              </a:solidFill>
                              <a:latin typeface="Gill Sans" charset="0"/>
                              <a:ea typeface="Heiti SC Light" charset="0"/>
                              <a:cs typeface="Heiti SC Light" charset="0"/>
                              <a:sym typeface="Gill Sans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200">
                              <a:solidFill>
                                <a:srgbClr val="000000"/>
                              </a:solidFill>
                              <a:latin typeface="Gill Sans" charset="0"/>
                              <a:ea typeface="Heiti SC Light" charset="0"/>
                              <a:cs typeface="Heiti SC Light" charset="0"/>
                              <a:sym typeface="Gill Sans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200">
                              <a:solidFill>
                                <a:srgbClr val="000000"/>
                              </a:solidFill>
                              <a:latin typeface="Gill Sans" charset="0"/>
                              <a:ea typeface="Heiti SC Light" charset="0"/>
                              <a:cs typeface="Heiti SC Light" charset="0"/>
                              <a:sym typeface="Gill Sans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1600">
                              <a:latin typeface="Palatino Linotype" pitchFamily="18" charset="0"/>
                            </a:rPr>
                            <a:t>Wastewater</a:t>
                          </a:r>
                        </a:p>
                      </p:txBody>
                    </p:sp>
                    <p:grpSp>
                      <p:nvGrpSpPr>
                        <p:cNvPr id="2325" name="Group 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3792" y="1752600"/>
                          <a:ext cx="6851339" cy="1143000"/>
                          <a:chOff x="2066192" y="2133600"/>
                          <a:chExt cx="6851339" cy="1143000"/>
                        </a:xfrm>
                      </p:grpSpPr>
                      <p:cxnSp>
                        <p:nvCxnSpPr>
                          <p:cNvPr id="625" name="Straight Arrow Connector 87"/>
                          <p:cNvCxnSpPr/>
                          <p:nvPr/>
                        </p:nvCxnSpPr>
                        <p:spPr>
                          <a:xfrm>
                            <a:off x="2065293" y="2697539"/>
                            <a:ext cx="1362214" cy="0"/>
                          </a:xfrm>
                          <a:prstGeom prst="straightConnector1">
                            <a:avLst/>
                          </a:prstGeom>
                          <a:ln w="19050"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26" name="Straight Arrow Connector 89"/>
                          <p:cNvCxnSpPr>
                            <a:stCxn id="0" idx="3"/>
                          </p:cNvCxnSpPr>
                          <p:nvPr/>
                        </p:nvCxnSpPr>
                        <p:spPr>
                          <a:xfrm flipV="1">
                            <a:off x="5639292" y="2703678"/>
                            <a:ext cx="804286" cy="2047"/>
                          </a:xfrm>
                          <a:prstGeom prst="straightConnector1">
                            <a:avLst/>
                          </a:prstGeom>
                          <a:ln w="19050"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27" name="Straight Arrow Connector 90"/>
                          <p:cNvCxnSpPr/>
                          <p:nvPr/>
                        </p:nvCxnSpPr>
                        <p:spPr>
                          <a:xfrm>
                            <a:off x="7851078" y="2703678"/>
                            <a:ext cx="1066946" cy="0"/>
                          </a:xfrm>
                          <a:prstGeom prst="straightConnector1">
                            <a:avLst/>
                          </a:prstGeom>
                          <a:ln w="19050"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332" name="TextBox 9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25990" y="2211165"/>
                            <a:ext cx="1224386" cy="698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>
                            <a:lvl1pPr eaLnBrk="0" hangingPunct="0">
                              <a:defRPr sz="4200">
                                <a:solidFill>
                                  <a:srgbClr val="000000"/>
                                </a:solidFill>
                                <a:latin typeface="Gill Sans" charset="0"/>
                                <a:ea typeface="Heiti SC Light" charset="0"/>
                                <a:cs typeface="Heiti SC Light" charset="0"/>
                                <a:sym typeface="Gill Sans" charset="0"/>
                              </a:defRPr>
                            </a:lvl1pPr>
                            <a:lvl2pPr marL="742950" indent="-285750" eaLnBrk="0" hangingPunct="0">
                              <a:defRPr sz="4200">
                                <a:solidFill>
                                  <a:srgbClr val="000000"/>
                                </a:solidFill>
                                <a:latin typeface="Gill Sans" charset="0"/>
                                <a:ea typeface="Heiti SC Light" charset="0"/>
                                <a:cs typeface="Heiti SC Light" charset="0"/>
                                <a:sym typeface="Gill Sans" charset="0"/>
                              </a:defRPr>
                            </a:lvl2pPr>
                            <a:lvl3pPr marL="1143000" indent="-228600" eaLnBrk="0" hangingPunct="0">
                              <a:defRPr sz="4200">
                                <a:solidFill>
                                  <a:srgbClr val="000000"/>
                                </a:solidFill>
                                <a:latin typeface="Gill Sans" charset="0"/>
                                <a:ea typeface="Heiti SC Light" charset="0"/>
                                <a:cs typeface="Heiti SC Light" charset="0"/>
                                <a:sym typeface="Gill Sans" charset="0"/>
                              </a:defRPr>
                            </a:lvl3pPr>
                            <a:lvl4pPr marL="1600200" indent="-228600" eaLnBrk="0" hangingPunct="0">
                              <a:defRPr sz="4200">
                                <a:solidFill>
                                  <a:srgbClr val="000000"/>
                                </a:solidFill>
                                <a:latin typeface="Gill Sans" charset="0"/>
                                <a:ea typeface="Heiti SC Light" charset="0"/>
                                <a:cs typeface="Heiti SC Light" charset="0"/>
                                <a:sym typeface="Gill Sans" charset="0"/>
                              </a:defRPr>
                            </a:lvl4pPr>
                            <a:lvl5pPr marL="2057400" indent="-228600" eaLnBrk="0" hangingPunct="0">
                              <a:defRPr sz="4200">
                                <a:solidFill>
                                  <a:srgbClr val="000000"/>
                                </a:solidFill>
                                <a:latin typeface="Gill Sans" charset="0"/>
                                <a:ea typeface="Heiti SC Light" charset="0"/>
                                <a:cs typeface="Heiti SC Light" charset="0"/>
                                <a:sym typeface="Gill Sans" charset="0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4200">
                                <a:solidFill>
                                  <a:srgbClr val="000000"/>
                                </a:solidFill>
                                <a:latin typeface="Gill Sans" charset="0"/>
                                <a:ea typeface="Heiti SC Light" charset="0"/>
                                <a:cs typeface="Heiti SC Light" charset="0"/>
                                <a:sym typeface="Gill Sans" charset="0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4200">
                                <a:solidFill>
                                  <a:srgbClr val="000000"/>
                                </a:solidFill>
                                <a:latin typeface="Gill Sans" charset="0"/>
                                <a:ea typeface="Heiti SC Light" charset="0"/>
                                <a:cs typeface="Heiti SC Light" charset="0"/>
                                <a:sym typeface="Gill Sans" charset="0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4200">
                                <a:solidFill>
                                  <a:srgbClr val="000000"/>
                                </a:solidFill>
                                <a:latin typeface="Gill Sans" charset="0"/>
                                <a:ea typeface="Heiti SC Light" charset="0"/>
                                <a:cs typeface="Heiti SC Light" charset="0"/>
                                <a:sym typeface="Gill Sans" charset="0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4200">
                                <a:solidFill>
                                  <a:srgbClr val="000000"/>
                                </a:solidFill>
                                <a:latin typeface="Gill Sans" charset="0"/>
                                <a:ea typeface="Heiti SC Light" charset="0"/>
                                <a:cs typeface="Heiti SC Light" charset="0"/>
                                <a:sym typeface="Gill Sans" charset="0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en-US" altLang="en-US" sz="1600">
                                <a:latin typeface="Palatino Linotype" pitchFamily="18" charset="0"/>
                              </a:rPr>
                              <a:t>Secondary</a:t>
                            </a:r>
                            <a:br>
                              <a:rPr lang="en-US" altLang="en-US" sz="1600">
                                <a:latin typeface="Palatino Linotype" pitchFamily="18" charset="0"/>
                              </a:rPr>
                            </a:br>
                            <a:r>
                              <a:rPr lang="en-US" altLang="en-US" sz="1600">
                                <a:latin typeface="Palatino Linotype" pitchFamily="18" charset="0"/>
                              </a:rPr>
                              <a:t>Settler</a:t>
                            </a:r>
                          </a:p>
                        </p:txBody>
                      </p:sp>
                      <p:grpSp>
                        <p:nvGrpSpPr>
                          <p:cNvPr id="2333" name="Group 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29000" y="2133600"/>
                            <a:ext cx="2209800" cy="1143000"/>
                            <a:chOff x="3429000" y="2133600"/>
                            <a:chExt cx="2209800" cy="1143000"/>
                          </a:xfrm>
                        </p:grpSpPr>
                        <p:sp>
                          <p:nvSpPr>
                            <p:cNvPr id="630" name="Rectangle 94"/>
                            <p:cNvSpPr/>
                            <p:nvPr/>
                          </p:nvSpPr>
                          <p:spPr>
                            <a:xfrm>
                              <a:off x="3429000" y="2133600"/>
                              <a:ext cx="2209800" cy="1143000"/>
                            </a:xfrm>
                            <a:prstGeom prst="rect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DCEBF5"/>
                                </a:gs>
                                <a:gs pos="8000">
                                  <a:srgbClr val="83A7C3"/>
                                </a:gs>
                                <a:gs pos="0">
                                  <a:srgbClr val="768FB9"/>
                                </a:gs>
                                <a:gs pos="21001">
                                  <a:srgbClr val="83A7C3"/>
                                </a:gs>
                                <a:gs pos="53000">
                                  <a:srgbClr val="FFFFFF"/>
                                </a:gs>
                                <a:gs pos="56000">
                                  <a:schemeClr val="bg2">
                                    <a:lumMod val="25000"/>
                                    <a:alpha val="69000"/>
                                  </a:schemeClr>
                                </a:gs>
                                <a:gs pos="58000">
                                  <a:schemeClr val="bg2">
                                    <a:lumMod val="25000"/>
                                    <a:alpha val="66000"/>
                                  </a:schemeClr>
                                </a:gs>
                                <a:gs pos="71001">
                                  <a:schemeClr val="bg2">
                                    <a:lumMod val="25000"/>
                                    <a:alpha val="86000"/>
                                  </a:schemeClr>
                                </a:gs>
                                <a:gs pos="94000">
                                  <a:schemeClr val="bg2">
                                    <a:lumMod val="25000"/>
                                    <a:alpha val="83000"/>
                                  </a:schemeClr>
                                </a:gs>
                                <a:gs pos="100000">
                                  <a:schemeClr val="bg2">
                                    <a:lumMod val="10000"/>
                                    <a:alpha val="57000"/>
                                  </a:schemeClr>
                                </a:gs>
                              </a:gsLst>
                              <a:lin ang="5400000" scaled="0"/>
                              <a:tileRect/>
                            </a:gra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>
                              <a:lvl1pPr eaLnBrk="0" hangingPunct="0"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1pPr>
                              <a:lvl2pPr marL="742950" indent="-285750" eaLnBrk="0" hangingPunct="0"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2pPr>
                              <a:lvl3pPr marL="1143000" indent="-228600" eaLnBrk="0" hangingPunct="0"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3pPr>
                              <a:lvl4pPr marL="1600200" indent="-228600" eaLnBrk="0" hangingPunct="0"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4pPr>
                              <a:lvl5pPr marL="2057400" indent="-228600" eaLnBrk="0" hangingPunct="0"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600">
                                <a:latin typeface="Palatino Linotype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37" name="TextBox 9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777919" y="2183364"/>
                              <a:ext cx="1510519" cy="40443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 eaLnBrk="0" hangingPunct="0"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1pPr>
                              <a:lvl2pPr marL="742950" indent="-285750" eaLnBrk="0" hangingPunct="0"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2pPr>
                              <a:lvl3pPr marL="1143000" indent="-228600" eaLnBrk="0" hangingPunct="0"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3pPr>
                              <a:lvl4pPr marL="1600200" indent="-228600" eaLnBrk="0" hangingPunct="0"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4pPr>
                              <a:lvl5pPr marL="2057400" indent="-228600" eaLnBrk="0" hangingPunct="0"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4200">
                                  <a:solidFill>
                                    <a:srgbClr val="000000"/>
                                  </a:solidFill>
                                  <a:latin typeface="Gill Sans" charset="0"/>
                                  <a:ea typeface="Heiti SC Light" charset="0"/>
                                  <a:cs typeface="Heiti SC Light" charset="0"/>
                                  <a:sym typeface="Gill Sans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r>
                                <a:rPr lang="en-US" altLang="en-US" sz="1600">
                                  <a:latin typeface="Palatino Linotype" pitchFamily="18" charset="0"/>
                                </a:rPr>
                                <a:t>Aeration Tank</a:t>
                              </a:r>
                            </a:p>
                          </p:txBody>
                        </p:sp>
                      </p:grpSp>
                    </p:grpSp>
                    <p:grpSp>
                      <p:nvGrpSpPr>
                        <p:cNvPr id="2326" name="Group 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10163" y="2312376"/>
                          <a:ext cx="4283719" cy="1459523"/>
                          <a:chOff x="2710163" y="2312376"/>
                          <a:chExt cx="4283719" cy="1459523"/>
                        </a:xfrm>
                      </p:grpSpPr>
                      <p:cxnSp>
                        <p:nvCxnSpPr>
                          <p:cNvPr id="623" name="Shape 85"/>
                          <p:cNvCxnSpPr/>
                          <p:nvPr/>
                        </p:nvCxnSpPr>
                        <p:spPr>
                          <a:xfrm rot="5400000">
                            <a:off x="4584913" y="1362477"/>
                            <a:ext cx="534131" cy="4284089"/>
                          </a:xfrm>
                          <a:prstGeom prst="bentConnector2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24" name="Straight Arrow Connector 86"/>
                          <p:cNvCxnSpPr/>
                          <p:nvPr/>
                        </p:nvCxnSpPr>
                        <p:spPr>
                          <a:xfrm flipV="1">
                            <a:off x="2709934" y="2312447"/>
                            <a:ext cx="0" cy="1459140"/>
                          </a:xfrm>
                          <a:prstGeom prst="straightConnector1">
                            <a:avLst/>
                          </a:prstGeom>
                          <a:ln w="19050"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619" name="Straight Arrow Connector 81"/>
                      <p:cNvCxnSpPr/>
                      <p:nvPr/>
                    </p:nvCxnSpPr>
                    <p:spPr>
                      <a:xfrm flipH="1">
                        <a:off x="6992211" y="3237456"/>
                        <a:ext cx="1811" cy="53413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2316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7772400" y="1752600"/>
                  <a:ext cx="1531777" cy="404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600">
                      <a:latin typeface="Palatino Linotype" pitchFamily="18" charset="0"/>
                    </a:rPr>
                    <a:t>Clean Effluent</a:t>
                  </a:r>
                </a:p>
              </p:txBody>
            </p:sp>
          </p:grpSp>
          <p:grpSp>
            <p:nvGrpSpPr>
              <p:cNvPr id="2301" name="Group 106"/>
              <p:cNvGrpSpPr>
                <a:grpSpLocks/>
              </p:cNvGrpSpPr>
              <p:nvPr/>
            </p:nvGrpSpPr>
            <p:grpSpPr bwMode="auto">
              <a:xfrm>
                <a:off x="3657600" y="2766648"/>
                <a:ext cx="1710375" cy="697511"/>
                <a:chOff x="3657600" y="2766648"/>
                <a:chExt cx="1710375" cy="697511"/>
              </a:xfrm>
            </p:grpSpPr>
            <p:cxnSp>
              <p:nvCxnSpPr>
                <p:cNvPr id="598" name="Straight Arrow Connector 60"/>
                <p:cNvCxnSpPr/>
                <p:nvPr/>
              </p:nvCxnSpPr>
              <p:spPr>
                <a:xfrm flipV="1">
                  <a:off x="3657873" y="2767072"/>
                  <a:ext cx="0" cy="38064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Arrow Connector 61"/>
                <p:cNvCxnSpPr/>
                <p:nvPr/>
              </p:nvCxnSpPr>
              <p:spPr>
                <a:xfrm flipV="1">
                  <a:off x="3810035" y="2767072"/>
                  <a:ext cx="0" cy="38064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Arrow Connector 62"/>
                <p:cNvCxnSpPr/>
                <p:nvPr/>
              </p:nvCxnSpPr>
              <p:spPr>
                <a:xfrm flipV="1">
                  <a:off x="3962197" y="2767072"/>
                  <a:ext cx="0" cy="38064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Arrow Connector 63"/>
                <p:cNvCxnSpPr/>
                <p:nvPr/>
              </p:nvCxnSpPr>
              <p:spPr>
                <a:xfrm flipV="1">
                  <a:off x="4114359" y="2767072"/>
                  <a:ext cx="0" cy="38064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Arrow Connector 64"/>
                <p:cNvCxnSpPr/>
                <p:nvPr/>
              </p:nvCxnSpPr>
              <p:spPr>
                <a:xfrm flipV="1">
                  <a:off x="4266522" y="2767072"/>
                  <a:ext cx="0" cy="38064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Arrow Connector 65"/>
                <p:cNvCxnSpPr/>
                <p:nvPr/>
              </p:nvCxnSpPr>
              <p:spPr>
                <a:xfrm flipV="1">
                  <a:off x="4420496" y="2767072"/>
                  <a:ext cx="0" cy="38064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Arrow Connector 66"/>
                <p:cNvCxnSpPr/>
                <p:nvPr/>
              </p:nvCxnSpPr>
              <p:spPr>
                <a:xfrm flipV="1">
                  <a:off x="4572658" y="2767072"/>
                  <a:ext cx="0" cy="38064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Arrow Connector 67"/>
                <p:cNvCxnSpPr/>
                <p:nvPr/>
              </p:nvCxnSpPr>
              <p:spPr>
                <a:xfrm flipV="1">
                  <a:off x="4724820" y="2767072"/>
                  <a:ext cx="0" cy="38064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Arrow Connector 68"/>
                <p:cNvCxnSpPr/>
                <p:nvPr/>
              </p:nvCxnSpPr>
              <p:spPr>
                <a:xfrm flipV="1">
                  <a:off x="4876982" y="2767072"/>
                  <a:ext cx="0" cy="38064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Arrow Connector 69"/>
                <p:cNvCxnSpPr/>
                <p:nvPr/>
              </p:nvCxnSpPr>
              <p:spPr>
                <a:xfrm flipV="1">
                  <a:off x="5029145" y="2767072"/>
                  <a:ext cx="0" cy="38064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Straight Arrow Connector 70"/>
                <p:cNvCxnSpPr/>
                <p:nvPr/>
              </p:nvCxnSpPr>
              <p:spPr>
                <a:xfrm flipV="1">
                  <a:off x="5181307" y="2767072"/>
                  <a:ext cx="0" cy="38064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Straight Arrow Connector 71"/>
                <p:cNvCxnSpPr/>
                <p:nvPr/>
              </p:nvCxnSpPr>
              <p:spPr>
                <a:xfrm flipV="1">
                  <a:off x="5333469" y="2767072"/>
                  <a:ext cx="0" cy="38064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14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3912575" y="3059721"/>
                  <a:ext cx="1455400" cy="404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600">
                      <a:latin typeface="Palatino Linotype" pitchFamily="18" charset="0"/>
                    </a:rPr>
                    <a:t>Air Supply</a:t>
                  </a:r>
                </a:p>
              </p:txBody>
            </p:sp>
          </p:grpSp>
        </p:grpSp>
        <p:grpSp>
          <p:nvGrpSpPr>
            <p:cNvPr id="2252" name="Group 158"/>
            <p:cNvGrpSpPr>
              <a:grpSpLocks/>
            </p:cNvGrpSpPr>
            <p:nvPr/>
          </p:nvGrpSpPr>
          <p:grpSpPr bwMode="auto">
            <a:xfrm>
              <a:off x="3468624" y="2438400"/>
              <a:ext cx="2017776" cy="304800"/>
              <a:chOff x="2667000" y="4876800"/>
              <a:chExt cx="2017776" cy="304800"/>
            </a:xfrm>
          </p:grpSpPr>
          <p:sp>
            <p:nvSpPr>
              <p:cNvPr id="549" name="Oval 11"/>
              <p:cNvSpPr/>
              <p:nvPr/>
            </p:nvSpPr>
            <p:spPr>
              <a:xfrm>
                <a:off x="2896101" y="4951710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50" name="Oval 12"/>
              <p:cNvSpPr/>
              <p:nvPr/>
            </p:nvSpPr>
            <p:spPr>
              <a:xfrm>
                <a:off x="3048263" y="5105195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51" name="Oval 13"/>
              <p:cNvSpPr/>
              <p:nvPr/>
            </p:nvSpPr>
            <p:spPr>
              <a:xfrm>
                <a:off x="3048263" y="499263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52" name="Oval 14"/>
              <p:cNvSpPr/>
              <p:nvPr/>
            </p:nvSpPr>
            <p:spPr>
              <a:xfrm>
                <a:off x="3012034" y="487598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53" name="Oval 15"/>
              <p:cNvSpPr/>
              <p:nvPr/>
            </p:nvSpPr>
            <p:spPr>
              <a:xfrm>
                <a:off x="2935953" y="5068358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54" name="Oval 16"/>
              <p:cNvSpPr/>
              <p:nvPr/>
            </p:nvSpPr>
            <p:spPr>
              <a:xfrm>
                <a:off x="3124344" y="4951710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55" name="Oval 17"/>
              <p:cNvSpPr/>
              <p:nvPr/>
            </p:nvSpPr>
            <p:spPr>
              <a:xfrm>
                <a:off x="3276507" y="5105195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56" name="Oval 18"/>
              <p:cNvSpPr/>
              <p:nvPr/>
            </p:nvSpPr>
            <p:spPr>
              <a:xfrm>
                <a:off x="3276507" y="499263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57" name="Oval 19"/>
              <p:cNvSpPr/>
              <p:nvPr/>
            </p:nvSpPr>
            <p:spPr>
              <a:xfrm>
                <a:off x="3240278" y="487598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58" name="Oval 20"/>
              <p:cNvSpPr/>
              <p:nvPr/>
            </p:nvSpPr>
            <p:spPr>
              <a:xfrm>
                <a:off x="3164196" y="5064265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59" name="Oval 21"/>
              <p:cNvSpPr/>
              <p:nvPr/>
            </p:nvSpPr>
            <p:spPr>
              <a:xfrm>
                <a:off x="3352588" y="4951710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60" name="Oval 22"/>
              <p:cNvSpPr/>
              <p:nvPr/>
            </p:nvSpPr>
            <p:spPr>
              <a:xfrm>
                <a:off x="3504750" y="5105195"/>
                <a:ext cx="38041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61" name="Oval 23"/>
              <p:cNvSpPr/>
              <p:nvPr/>
            </p:nvSpPr>
            <p:spPr>
              <a:xfrm>
                <a:off x="3504750" y="4992639"/>
                <a:ext cx="38041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62" name="Oval 24"/>
              <p:cNvSpPr/>
              <p:nvPr/>
            </p:nvSpPr>
            <p:spPr>
              <a:xfrm>
                <a:off x="3468521" y="487598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63" name="Oval 25"/>
              <p:cNvSpPr/>
              <p:nvPr/>
            </p:nvSpPr>
            <p:spPr>
              <a:xfrm>
                <a:off x="3392440" y="5068358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64" name="Oval 26"/>
              <p:cNvSpPr/>
              <p:nvPr/>
            </p:nvSpPr>
            <p:spPr>
              <a:xfrm>
                <a:off x="3580831" y="4951710"/>
                <a:ext cx="38041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65" name="Oval 27"/>
              <p:cNvSpPr/>
              <p:nvPr/>
            </p:nvSpPr>
            <p:spPr>
              <a:xfrm>
                <a:off x="3732993" y="5105195"/>
                <a:ext cx="38041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66" name="Oval 28"/>
              <p:cNvSpPr/>
              <p:nvPr/>
            </p:nvSpPr>
            <p:spPr>
              <a:xfrm>
                <a:off x="3732993" y="4992639"/>
                <a:ext cx="38041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67" name="Oval 29"/>
              <p:cNvSpPr/>
              <p:nvPr/>
            </p:nvSpPr>
            <p:spPr>
              <a:xfrm>
                <a:off x="3696764" y="487598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68" name="Oval 30"/>
              <p:cNvSpPr/>
              <p:nvPr/>
            </p:nvSpPr>
            <p:spPr>
              <a:xfrm>
                <a:off x="3620683" y="5068358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69" name="Oval 31"/>
              <p:cNvSpPr/>
              <p:nvPr/>
            </p:nvSpPr>
            <p:spPr>
              <a:xfrm>
                <a:off x="3809074" y="4951710"/>
                <a:ext cx="38041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70" name="Oval 32"/>
              <p:cNvSpPr/>
              <p:nvPr/>
            </p:nvSpPr>
            <p:spPr>
              <a:xfrm>
                <a:off x="3963048" y="5105195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71" name="Oval 33"/>
              <p:cNvSpPr/>
              <p:nvPr/>
            </p:nvSpPr>
            <p:spPr>
              <a:xfrm>
                <a:off x="3963048" y="499263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72" name="Oval 34"/>
              <p:cNvSpPr/>
              <p:nvPr/>
            </p:nvSpPr>
            <p:spPr>
              <a:xfrm>
                <a:off x="3925007" y="4875989"/>
                <a:ext cx="38041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73" name="Oval 35"/>
              <p:cNvSpPr/>
              <p:nvPr/>
            </p:nvSpPr>
            <p:spPr>
              <a:xfrm>
                <a:off x="3848926" y="5068358"/>
                <a:ext cx="38041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74" name="Oval 36"/>
              <p:cNvSpPr/>
              <p:nvPr/>
            </p:nvSpPr>
            <p:spPr>
              <a:xfrm>
                <a:off x="4039129" y="4951710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75" name="Oval 37"/>
              <p:cNvSpPr/>
              <p:nvPr/>
            </p:nvSpPr>
            <p:spPr>
              <a:xfrm>
                <a:off x="4191291" y="5105195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76" name="Oval 38"/>
              <p:cNvSpPr/>
              <p:nvPr/>
            </p:nvSpPr>
            <p:spPr>
              <a:xfrm>
                <a:off x="4191291" y="499263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77" name="Oval 39"/>
              <p:cNvSpPr/>
              <p:nvPr/>
            </p:nvSpPr>
            <p:spPr>
              <a:xfrm>
                <a:off x="4153250" y="4875989"/>
                <a:ext cx="38041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78" name="Oval 40"/>
              <p:cNvSpPr/>
              <p:nvPr/>
            </p:nvSpPr>
            <p:spPr>
              <a:xfrm>
                <a:off x="4077169" y="5068358"/>
                <a:ext cx="38041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79" name="Oval 41"/>
              <p:cNvSpPr/>
              <p:nvPr/>
            </p:nvSpPr>
            <p:spPr>
              <a:xfrm>
                <a:off x="2667858" y="4951710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80" name="Oval 42"/>
              <p:cNvSpPr/>
              <p:nvPr/>
            </p:nvSpPr>
            <p:spPr>
              <a:xfrm>
                <a:off x="2820020" y="5105195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81" name="Oval 43"/>
              <p:cNvSpPr/>
              <p:nvPr/>
            </p:nvSpPr>
            <p:spPr>
              <a:xfrm>
                <a:off x="2820020" y="499263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82" name="Oval 44"/>
              <p:cNvSpPr/>
              <p:nvPr/>
            </p:nvSpPr>
            <p:spPr>
              <a:xfrm>
                <a:off x="2783791" y="487598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83" name="Oval 45"/>
              <p:cNvSpPr/>
              <p:nvPr/>
            </p:nvSpPr>
            <p:spPr>
              <a:xfrm>
                <a:off x="2707710" y="5068358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84" name="Oval 46"/>
              <p:cNvSpPr/>
              <p:nvPr/>
            </p:nvSpPr>
            <p:spPr>
              <a:xfrm>
                <a:off x="4267373" y="4951710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85" name="Oval 47"/>
              <p:cNvSpPr/>
              <p:nvPr/>
            </p:nvSpPr>
            <p:spPr>
              <a:xfrm>
                <a:off x="4419535" y="5105195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86" name="Oval 48"/>
              <p:cNvSpPr/>
              <p:nvPr/>
            </p:nvSpPr>
            <p:spPr>
              <a:xfrm>
                <a:off x="4419535" y="499263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87" name="Oval 49"/>
              <p:cNvSpPr/>
              <p:nvPr/>
            </p:nvSpPr>
            <p:spPr>
              <a:xfrm>
                <a:off x="4383306" y="487598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88" name="Oval 50"/>
              <p:cNvSpPr/>
              <p:nvPr/>
            </p:nvSpPr>
            <p:spPr>
              <a:xfrm>
                <a:off x="4307224" y="5068358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89" name="Oval 51"/>
              <p:cNvSpPr/>
              <p:nvPr/>
            </p:nvSpPr>
            <p:spPr>
              <a:xfrm>
                <a:off x="4495616" y="4951710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90" name="Oval 52"/>
              <p:cNvSpPr/>
              <p:nvPr/>
            </p:nvSpPr>
            <p:spPr>
              <a:xfrm>
                <a:off x="4647778" y="5105195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91" name="Oval 53"/>
              <p:cNvSpPr/>
              <p:nvPr/>
            </p:nvSpPr>
            <p:spPr>
              <a:xfrm>
                <a:off x="4647778" y="499263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92" name="Oval 54"/>
              <p:cNvSpPr/>
              <p:nvPr/>
            </p:nvSpPr>
            <p:spPr>
              <a:xfrm>
                <a:off x="4611549" y="487598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93" name="Oval 55"/>
              <p:cNvSpPr/>
              <p:nvPr/>
            </p:nvSpPr>
            <p:spPr>
              <a:xfrm>
                <a:off x="4535468" y="5068358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94" name="Oval 56"/>
              <p:cNvSpPr/>
              <p:nvPr/>
            </p:nvSpPr>
            <p:spPr>
              <a:xfrm>
                <a:off x="3048263" y="5105195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  <p:sp>
            <p:nvSpPr>
              <p:cNvPr id="595" name="Oval 57"/>
              <p:cNvSpPr/>
              <p:nvPr/>
            </p:nvSpPr>
            <p:spPr>
              <a:xfrm>
                <a:off x="3200426" y="5144079"/>
                <a:ext cx="36229" cy="3683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Palatino Linotype" pitchFamily="18" charset="0"/>
                </a:endParaRPr>
              </a:p>
            </p:txBody>
          </p:sp>
        </p:grpSp>
      </p:grpSp>
      <p:sp>
        <p:nvSpPr>
          <p:cNvPr id="465" name="Down Arrow 243"/>
          <p:cNvSpPr/>
          <p:nvPr/>
        </p:nvSpPr>
        <p:spPr>
          <a:xfrm>
            <a:off x="24555450" y="17983200"/>
            <a:ext cx="2081213" cy="847725"/>
          </a:xfrm>
          <a:prstGeom prst="downArrow">
            <a:avLst>
              <a:gd name="adj1" fmla="val 51215"/>
              <a:gd name="adj2" fmla="val 4340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sz="1400" dirty="0">
                <a:solidFill>
                  <a:prstClr val="white"/>
                </a:solidFill>
                <a:latin typeface="Palatino Linotype"/>
              </a:rPr>
              <a:t>Discretize</a:t>
            </a:r>
          </a:p>
        </p:txBody>
      </p:sp>
      <p:grpSp>
        <p:nvGrpSpPr>
          <p:cNvPr id="2091" name="Group 2"/>
          <p:cNvGrpSpPr>
            <a:grpSpLocks/>
          </p:cNvGrpSpPr>
          <p:nvPr/>
        </p:nvGrpSpPr>
        <p:grpSpPr bwMode="auto">
          <a:xfrm>
            <a:off x="22294850" y="18745200"/>
            <a:ext cx="6302375" cy="2132013"/>
            <a:chOff x="2813536" y="4480272"/>
            <a:chExt cx="6317323" cy="2301528"/>
          </a:xfrm>
        </p:grpSpPr>
        <p:grpSp>
          <p:nvGrpSpPr>
            <p:cNvPr id="2165" name="Group 242"/>
            <p:cNvGrpSpPr>
              <a:grpSpLocks/>
            </p:cNvGrpSpPr>
            <p:nvPr/>
          </p:nvGrpSpPr>
          <p:grpSpPr bwMode="auto">
            <a:xfrm>
              <a:off x="2813536" y="4794601"/>
              <a:ext cx="6317323" cy="1987199"/>
              <a:chOff x="2813536" y="4191000"/>
              <a:chExt cx="6317323" cy="1987199"/>
            </a:xfrm>
          </p:grpSpPr>
          <p:sp>
            <p:nvSpPr>
              <p:cNvPr id="471" name="Snip Same Side Corner Rectangle 100"/>
              <p:cNvSpPr/>
              <p:nvPr/>
            </p:nvSpPr>
            <p:spPr>
              <a:xfrm flipV="1">
                <a:off x="6630982" y="4190282"/>
                <a:ext cx="1215727" cy="1244162"/>
              </a:xfrm>
              <a:prstGeom prst="snip2SameRect">
                <a:avLst>
                  <a:gd name="adj1" fmla="val 42459"/>
                  <a:gd name="adj2" fmla="val 0"/>
                </a:avLst>
              </a:prstGeom>
              <a:gradFill flip="none" rotWithShape="1">
                <a:gsLst>
                  <a:gs pos="0">
                    <a:srgbClr val="DCEBF5"/>
                  </a:gs>
                  <a:gs pos="0">
                    <a:srgbClr val="83A7C3"/>
                  </a:gs>
                  <a:gs pos="0">
                    <a:srgbClr val="768FB9"/>
                  </a:gs>
                  <a:gs pos="0">
                    <a:srgbClr val="83A7C3"/>
                  </a:gs>
                  <a:gs pos="48000">
                    <a:srgbClr val="FFFFFF"/>
                  </a:gs>
                  <a:gs pos="62000">
                    <a:schemeClr val="accent1">
                      <a:lumMod val="60000"/>
                      <a:lumOff val="40000"/>
                    </a:schemeClr>
                  </a:gs>
                  <a:gs pos="81000">
                    <a:srgbClr val="80302D"/>
                  </a:gs>
                  <a:gs pos="66000">
                    <a:srgbClr val="C0524E"/>
                  </a:gs>
                  <a:gs pos="51000">
                    <a:schemeClr val="bg1"/>
                  </a:gs>
                  <a:gs pos="100000">
                    <a:srgbClr val="55261C"/>
                  </a:gs>
                </a:gsLst>
                <a:lin ang="162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endParaRPr lang="en-US" sz="1600" dirty="0">
                  <a:solidFill>
                    <a:prstClr val="black"/>
                  </a:solidFill>
                  <a:latin typeface="Palatino Linotype"/>
                </a:endParaRPr>
              </a:p>
            </p:txBody>
          </p:sp>
          <p:cxnSp>
            <p:nvCxnSpPr>
              <p:cNvPr id="472" name="Straight Arrow Connector 167"/>
              <p:cNvCxnSpPr/>
              <p:nvPr/>
            </p:nvCxnSpPr>
            <p:spPr>
              <a:xfrm>
                <a:off x="7224523" y="5883439"/>
                <a:ext cx="1516476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71" name="TextBox 69"/>
              <p:cNvSpPr txBox="1">
                <a:spLocks noChangeArrowheads="1"/>
              </p:cNvSpPr>
              <p:nvPr/>
            </p:nvSpPr>
            <p:spPr bwMode="auto">
              <a:xfrm>
                <a:off x="3941365" y="5839645"/>
                <a:ext cx="263989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en-US" altLang="en-US" sz="1600">
                    <a:latin typeface="Palatino Linotype" pitchFamily="18" charset="0"/>
                  </a:rPr>
                  <a:t>Return Activated Sludge (RAS)</a:t>
                </a:r>
              </a:p>
            </p:txBody>
          </p:sp>
          <p:sp>
            <p:nvSpPr>
              <p:cNvPr id="2172" name="TextBox 170"/>
              <p:cNvSpPr txBox="1">
                <a:spLocks noChangeArrowheads="1"/>
              </p:cNvSpPr>
              <p:nvPr/>
            </p:nvSpPr>
            <p:spPr bwMode="auto">
              <a:xfrm>
                <a:off x="7468229" y="5277206"/>
                <a:ext cx="160415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en-US" altLang="en-US" sz="1600">
                    <a:latin typeface="Palatino Linotype" pitchFamily="18" charset="0"/>
                  </a:rPr>
                  <a:t>Waste Activated </a:t>
                </a:r>
                <a:br>
                  <a:rPr lang="en-US" altLang="en-US" sz="1600">
                    <a:latin typeface="Palatino Linotype" pitchFamily="18" charset="0"/>
                  </a:rPr>
                </a:br>
                <a:r>
                  <a:rPr lang="en-US" altLang="en-US" sz="1600">
                    <a:latin typeface="Palatino Linotype" pitchFamily="18" charset="0"/>
                  </a:rPr>
                  <a:t>Sludge (WAS)</a:t>
                </a:r>
              </a:p>
            </p:txBody>
          </p:sp>
          <p:sp>
            <p:nvSpPr>
              <p:cNvPr id="2173" name="TextBox 174"/>
              <p:cNvSpPr txBox="1">
                <a:spLocks noChangeArrowheads="1"/>
              </p:cNvSpPr>
              <p:nvPr/>
            </p:nvSpPr>
            <p:spPr bwMode="auto">
              <a:xfrm>
                <a:off x="2813536" y="4291542"/>
                <a:ext cx="118237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Palatino Linotype" pitchFamily="18" charset="0"/>
                  </a:rPr>
                  <a:t>Wastewater</a:t>
                </a:r>
              </a:p>
            </p:txBody>
          </p:sp>
          <p:cxnSp>
            <p:nvCxnSpPr>
              <p:cNvPr id="476" name="Straight Arrow Connector 179"/>
              <p:cNvCxnSpPr/>
              <p:nvPr/>
            </p:nvCxnSpPr>
            <p:spPr>
              <a:xfrm>
                <a:off x="2896282" y="4663269"/>
                <a:ext cx="1125025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7" name="Straight Arrow Connector 180"/>
              <p:cNvCxnSpPr>
                <a:stCxn id="0" idx="3"/>
              </p:cNvCxnSpPr>
              <p:nvPr/>
            </p:nvCxnSpPr>
            <p:spPr>
              <a:xfrm flipV="1">
                <a:off x="6187018" y="4647845"/>
                <a:ext cx="442372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8" name="Straight Arrow Connector 181"/>
              <p:cNvCxnSpPr/>
              <p:nvPr/>
            </p:nvCxnSpPr>
            <p:spPr>
              <a:xfrm>
                <a:off x="7848299" y="4671837"/>
                <a:ext cx="922934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77" name="TextBox 182"/>
              <p:cNvSpPr txBox="1">
                <a:spLocks noChangeArrowheads="1"/>
              </p:cNvSpPr>
              <p:nvPr/>
            </p:nvSpPr>
            <p:spPr bwMode="auto">
              <a:xfrm>
                <a:off x="6701659" y="4258387"/>
                <a:ext cx="105990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Palatino Linotype" pitchFamily="18" charset="0"/>
                  </a:rPr>
                  <a:t>Secondary</a:t>
                </a:r>
                <a:br>
                  <a:rPr lang="en-US" altLang="en-US" sz="1600">
                    <a:latin typeface="Palatino Linotype" pitchFamily="18" charset="0"/>
                  </a:rPr>
                </a:br>
                <a:r>
                  <a:rPr lang="en-US" altLang="en-US" sz="1600">
                    <a:latin typeface="Palatino Linotype" pitchFamily="18" charset="0"/>
                  </a:rPr>
                  <a:t>Settler</a:t>
                </a:r>
              </a:p>
            </p:txBody>
          </p:sp>
          <p:grpSp>
            <p:nvGrpSpPr>
              <p:cNvPr id="2178" name="Group 65"/>
              <p:cNvGrpSpPr>
                <a:grpSpLocks/>
              </p:cNvGrpSpPr>
              <p:nvPr/>
            </p:nvGrpSpPr>
            <p:grpSpPr bwMode="auto">
              <a:xfrm>
                <a:off x="3530362" y="4662044"/>
                <a:ext cx="3708261" cy="1221762"/>
                <a:chOff x="2710163" y="2312376"/>
                <a:chExt cx="4283719" cy="1459523"/>
              </a:xfrm>
            </p:grpSpPr>
            <p:cxnSp>
              <p:nvCxnSpPr>
                <p:cNvPr id="544" name="Shape 177"/>
                <p:cNvCxnSpPr/>
                <p:nvPr/>
              </p:nvCxnSpPr>
              <p:spPr>
                <a:xfrm rot="5400000">
                  <a:off x="4584551" y="1361873"/>
                  <a:ext cx="534325" cy="4284849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Arrow Connector 178"/>
                <p:cNvCxnSpPr/>
                <p:nvPr/>
              </p:nvCxnSpPr>
              <p:spPr>
                <a:xfrm flipV="1">
                  <a:off x="2709289" y="2311792"/>
                  <a:ext cx="0" cy="1459669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1" name="Straight Arrow Connector 173"/>
              <p:cNvCxnSpPr/>
              <p:nvPr/>
            </p:nvCxnSpPr>
            <p:spPr>
              <a:xfrm flipH="1">
                <a:off x="7237253" y="5437871"/>
                <a:ext cx="1592" cy="4455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0" name="TextBox 166"/>
              <p:cNvSpPr txBox="1">
                <a:spLocks noChangeArrowheads="1"/>
              </p:cNvSpPr>
              <p:nvPr/>
            </p:nvSpPr>
            <p:spPr bwMode="auto">
              <a:xfrm>
                <a:off x="7804855" y="4279513"/>
                <a:ext cx="132600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en-US" altLang="en-US" sz="1600">
                    <a:latin typeface="Palatino Linotype" pitchFamily="18" charset="0"/>
                  </a:rPr>
                  <a:t>Clean Effluent</a:t>
                </a:r>
              </a:p>
            </p:txBody>
          </p:sp>
          <p:sp>
            <p:nvSpPr>
              <p:cNvPr id="2181" name="TextBox 164"/>
              <p:cNvSpPr txBox="1">
                <a:spLocks noChangeArrowheads="1"/>
              </p:cNvSpPr>
              <p:nvPr/>
            </p:nvSpPr>
            <p:spPr bwMode="auto">
              <a:xfrm>
                <a:off x="4544743" y="5454286"/>
                <a:ext cx="125988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en-US" altLang="en-US" sz="1600">
                    <a:latin typeface="Palatino Linotype" pitchFamily="18" charset="0"/>
                  </a:rPr>
                  <a:t>Air Supply</a:t>
                </a:r>
              </a:p>
            </p:txBody>
          </p:sp>
          <p:grpSp>
            <p:nvGrpSpPr>
              <p:cNvPr id="2182" name="Group 190"/>
              <p:cNvGrpSpPr>
                <a:grpSpLocks/>
              </p:cNvGrpSpPr>
              <p:nvPr/>
            </p:nvGrpSpPr>
            <p:grpSpPr bwMode="auto">
              <a:xfrm>
                <a:off x="4020706" y="4193458"/>
                <a:ext cx="365760" cy="1307076"/>
                <a:chOff x="4020706" y="4193458"/>
                <a:chExt cx="475094" cy="1307076"/>
              </a:xfrm>
            </p:grpSpPr>
            <p:sp>
              <p:nvSpPr>
                <p:cNvPr id="527" name="Rectangle 184"/>
                <p:cNvSpPr/>
                <p:nvPr/>
              </p:nvSpPr>
              <p:spPr>
                <a:xfrm>
                  <a:off x="4020706" y="4193458"/>
                  <a:ext cx="475094" cy="9568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0">
                      <a:srgbClr val="768FB9"/>
                    </a:gs>
                    <a:gs pos="21001">
                      <a:srgbClr val="83A7C3"/>
                    </a:gs>
                    <a:gs pos="53000">
                      <a:srgbClr val="FFFFFF"/>
                    </a:gs>
                    <a:gs pos="56000">
                      <a:schemeClr val="bg2">
                        <a:lumMod val="25000"/>
                        <a:alpha val="69000"/>
                      </a:schemeClr>
                    </a:gs>
                    <a:gs pos="58000">
                      <a:schemeClr val="bg2">
                        <a:lumMod val="25000"/>
                        <a:alpha val="66000"/>
                      </a:schemeClr>
                    </a:gs>
                    <a:gs pos="71001">
                      <a:schemeClr val="bg2">
                        <a:lumMod val="25000"/>
                        <a:alpha val="86000"/>
                      </a:schemeClr>
                    </a:gs>
                    <a:gs pos="94000">
                      <a:schemeClr val="bg2">
                        <a:lumMod val="25000"/>
                        <a:alpha val="83000"/>
                      </a:schemeClr>
                    </a:gs>
                    <a:gs pos="100000">
                      <a:schemeClr val="bg2">
                        <a:lumMod val="10000"/>
                        <a:alpha val="57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1600">
                    <a:latin typeface="Palatino Linotype" pitchFamily="18" charset="0"/>
                  </a:endParaRPr>
                </a:p>
              </p:txBody>
            </p:sp>
            <p:grpSp>
              <p:nvGrpSpPr>
                <p:cNvPr id="2232" name="Group 188"/>
                <p:cNvGrpSpPr>
                  <a:grpSpLocks/>
                </p:cNvGrpSpPr>
                <p:nvPr/>
              </p:nvGrpSpPr>
              <p:grpSpPr bwMode="auto">
                <a:xfrm>
                  <a:off x="4038600" y="5181600"/>
                  <a:ext cx="395782" cy="318934"/>
                  <a:chOff x="4038600" y="5181600"/>
                  <a:chExt cx="395782" cy="318934"/>
                </a:xfrm>
              </p:grpSpPr>
              <p:cxnSp>
                <p:nvCxnSpPr>
                  <p:cNvPr id="540" name="Straight Arrow Connector 152"/>
                  <p:cNvCxnSpPr/>
                  <p:nvPr/>
                </p:nvCxnSpPr>
                <p:spPr>
                  <a:xfrm flipV="1">
                    <a:off x="4040088" y="5180813"/>
                    <a:ext cx="0" cy="318753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1" name="Straight Arrow Connector 153"/>
                  <p:cNvCxnSpPr/>
                  <p:nvPr/>
                </p:nvCxnSpPr>
                <p:spPr>
                  <a:xfrm flipV="1">
                    <a:off x="4170305" y="5180813"/>
                    <a:ext cx="0" cy="318753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Arrow Connector 154"/>
                  <p:cNvCxnSpPr/>
                  <p:nvPr/>
                </p:nvCxnSpPr>
                <p:spPr>
                  <a:xfrm flipV="1">
                    <a:off x="4302588" y="5180813"/>
                    <a:ext cx="0" cy="318753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3" name="Straight Arrow Connector 155"/>
                  <p:cNvCxnSpPr/>
                  <p:nvPr/>
                </p:nvCxnSpPr>
                <p:spPr>
                  <a:xfrm flipV="1">
                    <a:off x="4432804" y="5180813"/>
                    <a:ext cx="0" cy="318753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9" name="Oval 103"/>
                <p:cNvSpPr/>
                <p:nvPr/>
              </p:nvSpPr>
              <p:spPr>
                <a:xfrm>
                  <a:off x="4290187" y="4925468"/>
                  <a:ext cx="31003" cy="30847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530" name="Oval 104"/>
                <p:cNvSpPr/>
                <p:nvPr/>
              </p:nvSpPr>
              <p:spPr>
                <a:xfrm>
                  <a:off x="4422470" y="5053998"/>
                  <a:ext cx="31003" cy="30847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531" name="Oval 105"/>
                <p:cNvSpPr/>
                <p:nvPr/>
              </p:nvSpPr>
              <p:spPr>
                <a:xfrm>
                  <a:off x="4422470" y="4959743"/>
                  <a:ext cx="31003" cy="29134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532" name="Oval 106"/>
                <p:cNvSpPr/>
                <p:nvPr/>
              </p:nvSpPr>
              <p:spPr>
                <a:xfrm>
                  <a:off x="4389399" y="4862061"/>
                  <a:ext cx="33071" cy="30847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533" name="Oval 107"/>
                <p:cNvSpPr/>
                <p:nvPr/>
              </p:nvSpPr>
              <p:spPr>
                <a:xfrm>
                  <a:off x="4323257" y="5023151"/>
                  <a:ext cx="33071" cy="30847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534" name="Oval 133"/>
                <p:cNvSpPr/>
                <p:nvPr/>
              </p:nvSpPr>
              <p:spPr>
                <a:xfrm>
                  <a:off x="4093828" y="4925468"/>
                  <a:ext cx="31005" cy="30847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535" name="Oval 134"/>
                <p:cNvSpPr/>
                <p:nvPr/>
              </p:nvSpPr>
              <p:spPr>
                <a:xfrm>
                  <a:off x="4224045" y="5053998"/>
                  <a:ext cx="31003" cy="30847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536" name="Oval 135"/>
                <p:cNvSpPr/>
                <p:nvPr/>
              </p:nvSpPr>
              <p:spPr>
                <a:xfrm>
                  <a:off x="4224045" y="4959743"/>
                  <a:ext cx="31003" cy="29134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537" name="Oval 136"/>
                <p:cNvSpPr/>
                <p:nvPr/>
              </p:nvSpPr>
              <p:spPr>
                <a:xfrm>
                  <a:off x="4193040" y="4862061"/>
                  <a:ext cx="31005" cy="30847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538" name="Oval 137"/>
                <p:cNvSpPr/>
                <p:nvPr/>
              </p:nvSpPr>
              <p:spPr>
                <a:xfrm>
                  <a:off x="4126899" y="5023151"/>
                  <a:ext cx="31005" cy="30847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539" name="Oval 148"/>
                <p:cNvSpPr/>
                <p:nvPr/>
              </p:nvSpPr>
              <p:spPr>
                <a:xfrm>
                  <a:off x="4422470" y="5053998"/>
                  <a:ext cx="31003" cy="30847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Heiti SC Light" charset="0"/>
                      <a:cs typeface="Heiti SC Light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1600">
                    <a:latin typeface="Palatino Linotype" pitchFamily="18" charset="0"/>
                  </a:endParaRPr>
                </a:p>
              </p:txBody>
            </p:sp>
          </p:grpSp>
          <p:grpSp>
            <p:nvGrpSpPr>
              <p:cNvPr id="2183" name="Group 212"/>
              <p:cNvGrpSpPr>
                <a:grpSpLocks/>
              </p:cNvGrpSpPr>
              <p:nvPr/>
            </p:nvGrpSpPr>
            <p:grpSpPr bwMode="auto">
              <a:xfrm>
                <a:off x="4386471" y="4191000"/>
                <a:ext cx="640081" cy="1307076"/>
                <a:chOff x="4386466" y="4191000"/>
                <a:chExt cx="813028" cy="1307076"/>
              </a:xfrm>
            </p:grpSpPr>
            <p:grpSp>
              <p:nvGrpSpPr>
                <p:cNvPr id="2208" name="Group 191"/>
                <p:cNvGrpSpPr>
                  <a:grpSpLocks/>
                </p:cNvGrpSpPr>
                <p:nvPr/>
              </p:nvGrpSpPr>
              <p:grpSpPr bwMode="auto">
                <a:xfrm>
                  <a:off x="4724400" y="4191000"/>
                  <a:ext cx="475094" cy="1307076"/>
                  <a:chOff x="4020706" y="4193458"/>
                  <a:chExt cx="475094" cy="1307076"/>
                </a:xfrm>
              </p:grpSpPr>
              <p:sp>
                <p:nvSpPr>
                  <p:cNvPr id="510" name="Rectangle 192"/>
                  <p:cNvSpPr/>
                  <p:nvPr/>
                </p:nvSpPr>
                <p:spPr>
                  <a:xfrm>
                    <a:off x="4020706" y="4193458"/>
                    <a:ext cx="475094" cy="95680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0">
                        <a:srgbClr val="768FB9"/>
                      </a:gs>
                      <a:gs pos="21001">
                        <a:srgbClr val="83A7C3"/>
                      </a:gs>
                      <a:gs pos="53000">
                        <a:srgbClr val="FFFFFF"/>
                      </a:gs>
                      <a:gs pos="56000">
                        <a:schemeClr val="bg2">
                          <a:lumMod val="25000"/>
                          <a:alpha val="69000"/>
                        </a:schemeClr>
                      </a:gs>
                      <a:gs pos="58000">
                        <a:schemeClr val="bg2">
                          <a:lumMod val="25000"/>
                          <a:alpha val="66000"/>
                        </a:schemeClr>
                      </a:gs>
                      <a:gs pos="71001">
                        <a:schemeClr val="bg2">
                          <a:lumMod val="25000"/>
                          <a:alpha val="86000"/>
                        </a:schemeClr>
                      </a:gs>
                      <a:gs pos="94000">
                        <a:schemeClr val="bg2">
                          <a:lumMod val="25000"/>
                          <a:alpha val="83000"/>
                        </a:schemeClr>
                      </a:gs>
                      <a:gs pos="100000">
                        <a:schemeClr val="bg2">
                          <a:lumMod val="10000"/>
                          <a:alpha val="57000"/>
                        </a:schemeClr>
                      </a:gs>
                    </a:gsLst>
                    <a:lin ang="5400000" scaled="0"/>
                    <a:tileRect/>
                  </a:gra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grpSp>
                <p:nvGrpSpPr>
                  <p:cNvPr id="2213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4038600" y="5181600"/>
                    <a:ext cx="395782" cy="318934"/>
                    <a:chOff x="4038600" y="5181600"/>
                    <a:chExt cx="395782" cy="318934"/>
                  </a:xfrm>
                </p:grpSpPr>
                <p:cxnSp>
                  <p:nvCxnSpPr>
                    <p:cNvPr id="523" name="Straight Arrow Connector 205"/>
                    <p:cNvCxnSpPr/>
                    <p:nvPr/>
                  </p:nvCxnSpPr>
                  <p:spPr>
                    <a:xfrm flipV="1">
                      <a:off x="4039557" y="5181557"/>
                      <a:ext cx="0" cy="318753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Arrow Connector 206"/>
                    <p:cNvCxnSpPr/>
                    <p:nvPr/>
                  </p:nvCxnSpPr>
                  <p:spPr>
                    <a:xfrm flipV="1">
                      <a:off x="4170936" y="5181557"/>
                      <a:ext cx="0" cy="318753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5" name="Straight Arrow Connector 207"/>
                    <p:cNvCxnSpPr/>
                    <p:nvPr/>
                  </p:nvCxnSpPr>
                  <p:spPr>
                    <a:xfrm flipV="1">
                      <a:off x="4304336" y="5181557"/>
                      <a:ext cx="0" cy="318753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Arrow Connector 208"/>
                    <p:cNvCxnSpPr/>
                    <p:nvPr/>
                  </p:nvCxnSpPr>
                  <p:spPr>
                    <a:xfrm flipV="1">
                      <a:off x="4435716" y="5181557"/>
                      <a:ext cx="0" cy="318753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12" name="Oval 194"/>
                  <p:cNvSpPr/>
                  <p:nvPr/>
                </p:nvSpPr>
                <p:spPr>
                  <a:xfrm>
                    <a:off x="4290188" y="4926213"/>
                    <a:ext cx="32340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13" name="Oval 195"/>
                  <p:cNvSpPr/>
                  <p:nvPr/>
                </p:nvSpPr>
                <p:spPr>
                  <a:xfrm>
                    <a:off x="4423589" y="5054742"/>
                    <a:ext cx="30318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14" name="Oval 196"/>
                  <p:cNvSpPr/>
                  <p:nvPr/>
                </p:nvSpPr>
                <p:spPr>
                  <a:xfrm>
                    <a:off x="4423589" y="4960488"/>
                    <a:ext cx="30318" cy="29133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15" name="Oval 197"/>
                  <p:cNvSpPr/>
                  <p:nvPr/>
                </p:nvSpPr>
                <p:spPr>
                  <a:xfrm>
                    <a:off x="4391249" y="4862805"/>
                    <a:ext cx="32340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16" name="Oval 198"/>
                  <p:cNvSpPr/>
                  <p:nvPr/>
                </p:nvSpPr>
                <p:spPr>
                  <a:xfrm>
                    <a:off x="4324548" y="5023895"/>
                    <a:ext cx="32340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17" name="Oval 199"/>
                  <p:cNvSpPr/>
                  <p:nvPr/>
                </p:nvSpPr>
                <p:spPr>
                  <a:xfrm>
                    <a:off x="4092109" y="4926213"/>
                    <a:ext cx="32340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18" name="Oval 200"/>
                  <p:cNvSpPr/>
                  <p:nvPr/>
                </p:nvSpPr>
                <p:spPr>
                  <a:xfrm>
                    <a:off x="4225509" y="5054742"/>
                    <a:ext cx="30318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19" name="Oval 201"/>
                  <p:cNvSpPr/>
                  <p:nvPr/>
                </p:nvSpPr>
                <p:spPr>
                  <a:xfrm>
                    <a:off x="4225509" y="4960488"/>
                    <a:ext cx="30318" cy="29133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20" name="Oval 202"/>
                  <p:cNvSpPr/>
                  <p:nvPr/>
                </p:nvSpPr>
                <p:spPr>
                  <a:xfrm>
                    <a:off x="4193170" y="4862805"/>
                    <a:ext cx="32340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21" name="Oval 203"/>
                  <p:cNvSpPr/>
                  <p:nvPr/>
                </p:nvSpPr>
                <p:spPr>
                  <a:xfrm>
                    <a:off x="4126469" y="5023895"/>
                    <a:ext cx="32340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22" name="Oval 204"/>
                  <p:cNvSpPr/>
                  <p:nvPr/>
                </p:nvSpPr>
                <p:spPr>
                  <a:xfrm>
                    <a:off x="4423589" y="5054742"/>
                    <a:ext cx="30318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</p:grpSp>
            <p:cxnSp>
              <p:nvCxnSpPr>
                <p:cNvPr id="509" name="Straight Arrow Connector 209"/>
                <p:cNvCxnSpPr>
                  <a:stCxn id="0" idx="3"/>
                  <a:endCxn id="0" idx="1"/>
                </p:cNvCxnSpPr>
                <p:nvPr/>
              </p:nvCxnSpPr>
              <p:spPr>
                <a:xfrm flipV="1">
                  <a:off x="4385495" y="4668410"/>
                  <a:ext cx="339565" cy="3427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4" name="Group 213"/>
              <p:cNvGrpSpPr>
                <a:grpSpLocks/>
              </p:cNvGrpSpPr>
              <p:nvPr/>
            </p:nvGrpSpPr>
            <p:grpSpPr bwMode="auto">
              <a:xfrm>
                <a:off x="5638794" y="4191000"/>
                <a:ext cx="548639" cy="1307076"/>
                <a:chOff x="4495800" y="4191000"/>
                <a:chExt cx="703694" cy="1307076"/>
              </a:xfrm>
            </p:grpSpPr>
            <p:grpSp>
              <p:nvGrpSpPr>
                <p:cNvPr id="2187" name="Group 191"/>
                <p:cNvGrpSpPr>
                  <a:grpSpLocks/>
                </p:cNvGrpSpPr>
                <p:nvPr/>
              </p:nvGrpSpPr>
              <p:grpSpPr bwMode="auto">
                <a:xfrm>
                  <a:off x="4724400" y="4191000"/>
                  <a:ext cx="475094" cy="1307076"/>
                  <a:chOff x="4020706" y="4193458"/>
                  <a:chExt cx="475094" cy="1307076"/>
                </a:xfrm>
              </p:grpSpPr>
              <p:sp>
                <p:nvSpPr>
                  <p:cNvPr id="491" name="Rectangle 216"/>
                  <p:cNvSpPr/>
                  <p:nvPr/>
                </p:nvSpPr>
                <p:spPr>
                  <a:xfrm>
                    <a:off x="4020706" y="4193458"/>
                    <a:ext cx="475094" cy="95680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0">
                        <a:srgbClr val="768FB9"/>
                      </a:gs>
                      <a:gs pos="21001">
                        <a:srgbClr val="83A7C3"/>
                      </a:gs>
                      <a:gs pos="53000">
                        <a:srgbClr val="FFFFFF"/>
                      </a:gs>
                      <a:gs pos="56000">
                        <a:schemeClr val="bg2">
                          <a:lumMod val="25000"/>
                          <a:alpha val="69000"/>
                        </a:schemeClr>
                      </a:gs>
                      <a:gs pos="58000">
                        <a:schemeClr val="bg2">
                          <a:lumMod val="25000"/>
                          <a:alpha val="66000"/>
                        </a:schemeClr>
                      </a:gs>
                      <a:gs pos="71001">
                        <a:schemeClr val="bg2">
                          <a:lumMod val="25000"/>
                          <a:alpha val="86000"/>
                        </a:schemeClr>
                      </a:gs>
                      <a:gs pos="94000">
                        <a:schemeClr val="bg2">
                          <a:lumMod val="25000"/>
                          <a:alpha val="83000"/>
                        </a:schemeClr>
                      </a:gs>
                      <a:gs pos="100000">
                        <a:schemeClr val="bg2">
                          <a:lumMod val="10000"/>
                          <a:alpha val="57000"/>
                        </a:schemeClr>
                      </a:gs>
                    </a:gsLst>
                    <a:lin ang="5400000" scaled="0"/>
                    <a:tileRect/>
                  </a:gra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grpSp>
                <p:nvGrpSpPr>
                  <p:cNvPr id="2192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4038600" y="5181600"/>
                    <a:ext cx="395782" cy="318934"/>
                    <a:chOff x="4038600" y="5181600"/>
                    <a:chExt cx="395782" cy="318934"/>
                  </a:xfrm>
                </p:grpSpPr>
                <p:cxnSp>
                  <p:nvCxnSpPr>
                    <p:cNvPr id="504" name="Straight Arrow Connector 229"/>
                    <p:cNvCxnSpPr/>
                    <p:nvPr/>
                  </p:nvCxnSpPr>
                  <p:spPr>
                    <a:xfrm flipV="1">
                      <a:off x="4038087" y="5181557"/>
                      <a:ext cx="0" cy="318753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5" name="Straight Arrow Connector 230"/>
                    <p:cNvCxnSpPr/>
                    <p:nvPr/>
                  </p:nvCxnSpPr>
                  <p:spPr>
                    <a:xfrm flipV="1">
                      <a:off x="4170752" y="5181557"/>
                      <a:ext cx="0" cy="318753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6" name="Straight Arrow Connector 231"/>
                    <p:cNvCxnSpPr/>
                    <p:nvPr/>
                  </p:nvCxnSpPr>
                  <p:spPr>
                    <a:xfrm flipV="1">
                      <a:off x="4301375" y="5181557"/>
                      <a:ext cx="0" cy="318753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7" name="Straight Arrow Connector 232"/>
                    <p:cNvCxnSpPr/>
                    <p:nvPr/>
                  </p:nvCxnSpPr>
                  <p:spPr>
                    <a:xfrm flipV="1">
                      <a:off x="4434039" y="5181557"/>
                      <a:ext cx="0" cy="318753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93" name="Oval 218"/>
                  <p:cNvSpPr/>
                  <p:nvPr/>
                </p:nvSpPr>
                <p:spPr>
                  <a:xfrm>
                    <a:off x="4289129" y="4926213"/>
                    <a:ext cx="32656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494" name="Oval 219"/>
                  <p:cNvSpPr/>
                  <p:nvPr/>
                </p:nvSpPr>
                <p:spPr>
                  <a:xfrm>
                    <a:off x="4421792" y="5054742"/>
                    <a:ext cx="30615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495" name="Oval 220"/>
                  <p:cNvSpPr/>
                  <p:nvPr/>
                </p:nvSpPr>
                <p:spPr>
                  <a:xfrm>
                    <a:off x="4421792" y="4960488"/>
                    <a:ext cx="30615" cy="29133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496" name="Oval 221"/>
                  <p:cNvSpPr/>
                  <p:nvPr/>
                </p:nvSpPr>
                <p:spPr>
                  <a:xfrm>
                    <a:off x="4389136" y="4862805"/>
                    <a:ext cx="32656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497" name="Oval 222"/>
                  <p:cNvSpPr/>
                  <p:nvPr/>
                </p:nvSpPr>
                <p:spPr>
                  <a:xfrm>
                    <a:off x="4323825" y="5023895"/>
                    <a:ext cx="32656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498" name="Oval 223"/>
                  <p:cNvSpPr/>
                  <p:nvPr/>
                </p:nvSpPr>
                <p:spPr>
                  <a:xfrm>
                    <a:off x="4091152" y="4926213"/>
                    <a:ext cx="32656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499" name="Oval 224"/>
                  <p:cNvSpPr/>
                  <p:nvPr/>
                </p:nvSpPr>
                <p:spPr>
                  <a:xfrm>
                    <a:off x="4223817" y="5054742"/>
                    <a:ext cx="30614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00" name="Oval 225"/>
                  <p:cNvSpPr/>
                  <p:nvPr/>
                </p:nvSpPr>
                <p:spPr>
                  <a:xfrm>
                    <a:off x="4223817" y="4960488"/>
                    <a:ext cx="30614" cy="29133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01" name="Oval 226"/>
                  <p:cNvSpPr/>
                  <p:nvPr/>
                </p:nvSpPr>
                <p:spPr>
                  <a:xfrm>
                    <a:off x="4191161" y="4862805"/>
                    <a:ext cx="32656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02" name="Oval 227"/>
                  <p:cNvSpPr/>
                  <p:nvPr/>
                </p:nvSpPr>
                <p:spPr>
                  <a:xfrm>
                    <a:off x="4125850" y="5023895"/>
                    <a:ext cx="30614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503" name="Oval 228"/>
                  <p:cNvSpPr/>
                  <p:nvPr/>
                </p:nvSpPr>
                <p:spPr>
                  <a:xfrm>
                    <a:off x="4421792" y="5054742"/>
                    <a:ext cx="30615" cy="30847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latin typeface="Palatino Linotype" pitchFamily="18" charset="0"/>
                    </a:endParaRPr>
                  </a:p>
                </p:txBody>
              </p:sp>
            </p:grpSp>
            <p:cxnSp>
              <p:nvCxnSpPr>
                <p:cNvPr id="490" name="Straight Arrow Connector 215"/>
                <p:cNvCxnSpPr/>
                <p:nvPr/>
              </p:nvCxnSpPr>
              <p:spPr>
                <a:xfrm flipV="1">
                  <a:off x="4494823" y="4647845"/>
                  <a:ext cx="228590" cy="1714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7" name="Straight Arrow Connector 237"/>
              <p:cNvCxnSpPr>
                <a:stCxn id="0" idx="3"/>
              </p:cNvCxnSpPr>
              <p:nvPr/>
            </p:nvCxnSpPr>
            <p:spPr>
              <a:xfrm flipV="1">
                <a:off x="5026986" y="4647845"/>
                <a:ext cx="182995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86" name="TextBox 241"/>
              <p:cNvSpPr txBox="1">
                <a:spLocks noChangeArrowheads="1"/>
              </p:cNvSpPr>
              <p:nvPr/>
            </p:nvSpPr>
            <p:spPr bwMode="auto">
              <a:xfrm>
                <a:off x="5174457" y="4341027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en-US" altLang="en-US" sz="2400" b="1">
                    <a:latin typeface="Palatino Linotype" pitchFamily="18" charset="0"/>
                  </a:rPr>
                  <a:t>…</a:t>
                </a:r>
              </a:p>
            </p:txBody>
          </p:sp>
        </p:grpSp>
        <p:sp>
          <p:nvSpPr>
            <p:cNvPr id="2166" name="TextBox 245"/>
            <p:cNvSpPr txBox="1">
              <a:spLocks noChangeArrowheads="1"/>
            </p:cNvSpPr>
            <p:nvPr/>
          </p:nvSpPr>
          <p:spPr bwMode="auto">
            <a:xfrm>
              <a:off x="3962400" y="4489064"/>
              <a:ext cx="494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800">
                  <a:latin typeface="Times New Roman" pitchFamily="18" charset="0"/>
                  <a:cs typeface="Times New Roman" pitchFamily="18" charset="0"/>
                </a:rPr>
                <a:t>i=1</a:t>
              </a:r>
            </a:p>
          </p:txBody>
        </p:sp>
        <p:sp>
          <p:nvSpPr>
            <p:cNvPr id="2167" name="TextBox 246"/>
            <p:cNvSpPr txBox="1">
              <a:spLocks noChangeArrowheads="1"/>
            </p:cNvSpPr>
            <p:nvPr/>
          </p:nvSpPr>
          <p:spPr bwMode="auto">
            <a:xfrm>
              <a:off x="4588912" y="4480272"/>
              <a:ext cx="494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800">
                  <a:latin typeface="Times New Roman" pitchFamily="18" charset="0"/>
                  <a:cs typeface="Times New Roman" pitchFamily="18" charset="0"/>
                </a:rPr>
                <a:t>i=2</a:t>
              </a:r>
            </a:p>
          </p:txBody>
        </p:sp>
        <p:sp>
          <p:nvSpPr>
            <p:cNvPr id="2168" name="TextBox 247"/>
            <p:cNvSpPr txBox="1">
              <a:spLocks noChangeArrowheads="1"/>
            </p:cNvSpPr>
            <p:nvPr/>
          </p:nvSpPr>
          <p:spPr bwMode="auto">
            <a:xfrm>
              <a:off x="5707851" y="4487008"/>
              <a:ext cx="6094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800">
                  <a:latin typeface="Times New Roman" pitchFamily="18" charset="0"/>
                  <a:cs typeface="Times New Roman" pitchFamily="18" charset="0"/>
                </a:rPr>
                <a:t>i=48</a:t>
              </a:r>
            </a:p>
          </p:txBody>
        </p:sp>
      </p:grpSp>
      <p:pic>
        <p:nvPicPr>
          <p:cNvPr id="2092" name="Picture 46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438" y="16003588"/>
            <a:ext cx="565626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3" name="TextBox 632"/>
          <p:cNvSpPr txBox="1">
            <a:spLocks noChangeArrowheads="1"/>
          </p:cNvSpPr>
          <p:nvPr/>
        </p:nvSpPr>
        <p:spPr bwMode="auto">
          <a:xfrm>
            <a:off x="16686213" y="21066125"/>
            <a:ext cx="50561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Settler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model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094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" r="6976"/>
          <a:stretch>
            <a:fillRect/>
          </a:stretch>
        </p:blipFill>
        <p:spPr bwMode="auto">
          <a:xfrm>
            <a:off x="22625050" y="22860000"/>
            <a:ext cx="511333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95" name="Group 20"/>
          <p:cNvGrpSpPr>
            <a:grpSpLocks/>
          </p:cNvGrpSpPr>
          <p:nvPr/>
        </p:nvGrpSpPr>
        <p:grpSpPr bwMode="auto">
          <a:xfrm>
            <a:off x="16792530" y="23088600"/>
            <a:ext cx="5010195" cy="2552812"/>
            <a:chOff x="4063318" y="190011"/>
            <a:chExt cx="5011545" cy="2553301"/>
          </a:xfrm>
        </p:grpSpPr>
        <p:grpSp>
          <p:nvGrpSpPr>
            <p:cNvPr id="2146" name="Group 177"/>
            <p:cNvGrpSpPr>
              <a:grpSpLocks/>
            </p:cNvGrpSpPr>
            <p:nvPr/>
          </p:nvGrpSpPr>
          <p:grpSpPr bwMode="auto">
            <a:xfrm>
              <a:off x="4063318" y="190011"/>
              <a:ext cx="5011545" cy="2553301"/>
              <a:chOff x="2844118" y="1612986"/>
              <a:chExt cx="5011545" cy="2553301"/>
            </a:xfrm>
          </p:grpSpPr>
          <p:grpSp>
            <p:nvGrpSpPr>
              <p:cNvPr id="2148" name="Group 170"/>
              <p:cNvGrpSpPr>
                <a:grpSpLocks/>
              </p:cNvGrpSpPr>
              <p:nvPr/>
            </p:nvGrpSpPr>
            <p:grpSpPr bwMode="auto">
              <a:xfrm>
                <a:off x="2844118" y="1659524"/>
                <a:ext cx="5011545" cy="2506763"/>
                <a:chOff x="4215718" y="1811924"/>
                <a:chExt cx="5011545" cy="2506763"/>
              </a:xfrm>
            </p:grpSpPr>
            <p:cxnSp>
              <p:nvCxnSpPr>
                <p:cNvPr id="640" name="Straight Arrow Connector 14"/>
                <p:cNvCxnSpPr/>
                <p:nvPr/>
              </p:nvCxnSpPr>
              <p:spPr>
                <a:xfrm flipH="1">
                  <a:off x="7089912" y="3227754"/>
                  <a:ext cx="1588" cy="4461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51" name="Group 169"/>
                <p:cNvGrpSpPr>
                  <a:grpSpLocks/>
                </p:cNvGrpSpPr>
                <p:nvPr/>
              </p:nvGrpSpPr>
              <p:grpSpPr bwMode="auto">
                <a:xfrm>
                  <a:off x="4215718" y="1811924"/>
                  <a:ext cx="5011545" cy="2506763"/>
                  <a:chOff x="4215718" y="1811924"/>
                  <a:chExt cx="5011545" cy="2506763"/>
                </a:xfrm>
              </p:grpSpPr>
              <p:sp>
                <p:nvSpPr>
                  <p:cNvPr id="642" name="Snip Same Side Corner Rectangle 4"/>
                  <p:cNvSpPr/>
                  <p:nvPr/>
                </p:nvSpPr>
                <p:spPr>
                  <a:xfrm flipV="1">
                    <a:off x="6483324" y="1981327"/>
                    <a:ext cx="1216353" cy="1243251"/>
                  </a:xfrm>
                  <a:prstGeom prst="snip2SameRect">
                    <a:avLst>
                      <a:gd name="adj1" fmla="val 42459"/>
                      <a:gd name="adj2" fmla="val 0"/>
                    </a:avLst>
                  </a:prstGeom>
                  <a:gradFill flip="none" rotWithShape="1">
                    <a:gsLst>
                      <a:gs pos="0">
                        <a:srgbClr val="DCEBF5"/>
                      </a:gs>
                      <a:gs pos="0">
                        <a:srgbClr val="83A7C3"/>
                      </a:gs>
                      <a:gs pos="0">
                        <a:srgbClr val="768FB9"/>
                      </a:gs>
                      <a:gs pos="0">
                        <a:srgbClr val="83A7C3"/>
                      </a:gs>
                      <a:gs pos="48000">
                        <a:srgbClr val="FFFFFF"/>
                      </a:gs>
                      <a:gs pos="62000">
                        <a:schemeClr val="accent1">
                          <a:lumMod val="60000"/>
                          <a:lumOff val="40000"/>
                        </a:schemeClr>
                      </a:gs>
                      <a:gs pos="81000">
                        <a:srgbClr val="80302D"/>
                      </a:gs>
                      <a:gs pos="66000">
                        <a:srgbClr val="C0524E"/>
                      </a:gs>
                      <a:gs pos="51000">
                        <a:schemeClr val="bg1"/>
                      </a:gs>
                      <a:gs pos="100000">
                        <a:srgbClr val="55261C"/>
                      </a:gs>
                    </a:gsLst>
                    <a:lin ang="16200000" scaled="0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US" sz="1600" dirty="0"/>
                  </a:p>
                </p:txBody>
              </p:sp>
              <p:cxnSp>
                <p:nvCxnSpPr>
                  <p:cNvPr id="643" name="Straight Arrow Connector 5"/>
                  <p:cNvCxnSpPr/>
                  <p:nvPr/>
                </p:nvCxnSpPr>
                <p:spPr>
                  <a:xfrm>
                    <a:off x="7077209" y="3673927"/>
                    <a:ext cx="1518059" cy="0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54" name="Text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66058" y="3733800"/>
                    <a:ext cx="1679117" cy="584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1600" dirty="0">
                        <a:solidFill>
                          <a:schemeClr val="tx1"/>
                        </a:solidFill>
                        <a:latin typeface="Arial" charset="0"/>
                      </a:rPr>
                      <a:t>Return </a:t>
                    </a:r>
                    <a:r>
                      <a:rPr lang="en-US" altLang="en-US" sz="1600" dirty="0" smtClean="0">
                        <a:solidFill>
                          <a:schemeClr val="tx1"/>
                        </a:solidFill>
                        <a:latin typeface="Arial" charset="0"/>
                      </a:rPr>
                      <a:t>activated</a:t>
                    </a:r>
                    <a:endParaRPr lang="en-US" altLang="en-US" sz="1600" dirty="0">
                      <a:solidFill>
                        <a:schemeClr val="tx1"/>
                      </a:solidFill>
                      <a:latin typeface="Arial" charset="0"/>
                    </a:endParaRPr>
                  </a:p>
                  <a:p>
                    <a:pPr algn="l" eaLnBrk="1" hangingPunct="1"/>
                    <a:r>
                      <a:rPr lang="en-US" altLang="en-US" sz="1600" dirty="0" smtClean="0">
                        <a:solidFill>
                          <a:schemeClr val="tx1"/>
                        </a:solidFill>
                        <a:latin typeface="Arial" charset="0"/>
                      </a:rPr>
                      <a:t>sludge </a:t>
                    </a:r>
                    <a:r>
                      <a:rPr lang="en-US" altLang="en-US" sz="1600" dirty="0">
                        <a:solidFill>
                          <a:schemeClr val="tx1"/>
                        </a:solidFill>
                        <a:latin typeface="Arial" charset="0"/>
                      </a:rPr>
                      <a:t>(RAS)</a:t>
                    </a:r>
                  </a:p>
                </p:txBody>
              </p:sp>
              <p:sp>
                <p:nvSpPr>
                  <p:cNvPr id="2155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5516" y="3733800"/>
                    <a:ext cx="1695536" cy="584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1600" dirty="0">
                        <a:solidFill>
                          <a:schemeClr val="tx1"/>
                        </a:solidFill>
                        <a:latin typeface="Arial" charset="0"/>
                      </a:rPr>
                      <a:t>Waste </a:t>
                    </a:r>
                    <a:r>
                      <a:rPr lang="en-US" altLang="en-US" sz="1600" dirty="0" smtClean="0">
                        <a:solidFill>
                          <a:schemeClr val="tx1"/>
                        </a:solidFill>
                        <a:latin typeface="Arial" charset="0"/>
                      </a:rPr>
                      <a:t>activated </a:t>
                    </a:r>
                    <a:r>
                      <a:rPr lang="en-US" altLang="en-US" sz="1600" dirty="0">
                        <a:solidFill>
                          <a:schemeClr val="tx1"/>
                        </a:solidFill>
                        <a:latin typeface="Arial" charset="0"/>
                      </a:rPr>
                      <a:t/>
                    </a:r>
                    <a:br>
                      <a:rPr lang="en-US" altLang="en-US" sz="1600" dirty="0">
                        <a:solidFill>
                          <a:schemeClr val="tx1"/>
                        </a:solidFill>
                        <a:latin typeface="Arial" charset="0"/>
                      </a:rPr>
                    </a:br>
                    <a:r>
                      <a:rPr lang="en-US" altLang="en-US" sz="1600" dirty="0" smtClean="0">
                        <a:solidFill>
                          <a:schemeClr val="tx1"/>
                        </a:solidFill>
                        <a:latin typeface="Arial" charset="0"/>
                      </a:rPr>
                      <a:t>sludge </a:t>
                    </a:r>
                    <a:r>
                      <a:rPr lang="en-US" altLang="en-US" sz="1600" dirty="0">
                        <a:solidFill>
                          <a:schemeClr val="tx1"/>
                        </a:solidFill>
                        <a:latin typeface="Arial" charset="0"/>
                      </a:rPr>
                      <a:t>(WAS)</a:t>
                    </a:r>
                  </a:p>
                </p:txBody>
              </p:sp>
              <p:sp>
                <p:nvSpPr>
                  <p:cNvPr id="2156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62347" y="1981200"/>
                    <a:ext cx="1393706" cy="584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dirty="0">
                        <a:solidFill>
                          <a:schemeClr val="tx1"/>
                        </a:solidFill>
                        <a:latin typeface="Arial" charset="0"/>
                      </a:rPr>
                      <a:t>Aeration </a:t>
                    </a:r>
                    <a:r>
                      <a:rPr lang="en-US" altLang="en-US" sz="1600" dirty="0" smtClean="0">
                        <a:solidFill>
                          <a:schemeClr val="tx1"/>
                        </a:solidFill>
                        <a:latin typeface="Arial" charset="0"/>
                      </a:rPr>
                      <a:t>tank</a:t>
                    </a:r>
                    <a:endParaRPr lang="en-US" altLang="en-US" sz="1600" dirty="0">
                      <a:solidFill>
                        <a:schemeClr val="tx1"/>
                      </a:solidFill>
                      <a:latin typeface="Arial" charset="0"/>
                    </a:endParaRPr>
                  </a:p>
                  <a:p>
                    <a:pPr eaLnBrk="1" hangingPunct="1"/>
                    <a:r>
                      <a:rPr lang="en-US" altLang="en-US" sz="1600" dirty="0" smtClean="0">
                        <a:solidFill>
                          <a:schemeClr val="tx1"/>
                        </a:solidFill>
                        <a:latin typeface="Arial" charset="0"/>
                      </a:rPr>
                      <a:t>effluent</a:t>
                    </a:r>
                    <a:endParaRPr lang="en-US" altLang="en-US" sz="1600" dirty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cxnSp>
                <p:nvCxnSpPr>
                  <p:cNvPr id="647" name="Straight Arrow Connector 9"/>
                  <p:cNvCxnSpPr>
                    <a:endCxn id="642" idx="2"/>
                  </p:cNvCxnSpPr>
                  <p:nvPr/>
                </p:nvCxnSpPr>
                <p:spPr>
                  <a:xfrm>
                    <a:off x="5333664" y="2591044"/>
                    <a:ext cx="1149660" cy="0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58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02869" y="2048587"/>
                    <a:ext cx="1164415" cy="584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dirty="0">
                        <a:solidFill>
                          <a:schemeClr val="tx1"/>
                        </a:solidFill>
                        <a:latin typeface="Arial" charset="0"/>
                      </a:rPr>
                      <a:t>Secondary</a:t>
                    </a:r>
                    <a:br>
                      <a:rPr lang="en-US" altLang="en-US" sz="1600" dirty="0">
                        <a:solidFill>
                          <a:schemeClr val="tx1"/>
                        </a:solidFill>
                        <a:latin typeface="Arial" charset="0"/>
                      </a:rPr>
                    </a:br>
                    <a:r>
                      <a:rPr lang="en-US" altLang="en-US" sz="1600" dirty="0" smtClean="0">
                        <a:solidFill>
                          <a:schemeClr val="tx1"/>
                        </a:solidFill>
                        <a:latin typeface="Arial" charset="0"/>
                      </a:rPr>
                      <a:t>settler</a:t>
                    </a:r>
                    <a:endParaRPr lang="en-US" altLang="en-US" sz="1600" dirty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cxnSp>
                <p:nvCxnSpPr>
                  <p:cNvPr id="649" name="Shape 77"/>
                  <p:cNvCxnSpPr/>
                  <p:nvPr/>
                </p:nvCxnSpPr>
                <p:spPr>
                  <a:xfrm rot="5400000">
                    <a:off x="6183223" y="2765649"/>
                    <a:ext cx="446172" cy="1370382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60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96147" y="1811924"/>
                    <a:ext cx="876886" cy="338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1600" dirty="0" smtClean="0">
                        <a:solidFill>
                          <a:schemeClr val="tx1"/>
                        </a:solidFill>
                        <a:latin typeface="Arial" charset="0"/>
                      </a:rPr>
                      <a:t>Effluent</a:t>
                    </a:r>
                    <a:endParaRPr lang="en-US" altLang="en-US" sz="1600" dirty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61" name="Text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5718" y="2895600"/>
                    <a:ext cx="1807393" cy="646455"/>
                  </a:xfrm>
                  <a:prstGeom prst="rect">
                    <a:avLst/>
                  </a:prstGeom>
                  <a:noFill/>
                  <a:ln w="19050">
                    <a:solidFill>
                      <a:srgbClr val="C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1pPr>
                    <a:lvl2pPr marL="742950" indent="-28575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2pPr>
                    <a:lvl3pPr marL="11430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3pPr>
                    <a:lvl4pPr marL="16002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4pPr>
                    <a:lvl5pPr marL="2057400" indent="-228600" defTabSz="457200" eaLnBrk="0" hangingPunct="0"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5pPr>
                    <a:lvl6pPr marL="25146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6pPr>
                    <a:lvl7pPr marL="29718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7pPr>
                    <a:lvl8pPr marL="34290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8pPr>
                    <a:lvl9pPr marL="3886200" indent="-228600"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200">
                        <a:solidFill>
                          <a:srgbClr val="000000"/>
                        </a:solidFill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800" dirty="0">
                        <a:solidFill>
                          <a:srgbClr val="FF0000"/>
                        </a:solidFill>
                        <a:latin typeface="Arial" charset="0"/>
                      </a:rPr>
                      <a:t>Solids + </a:t>
                    </a:r>
                    <a:r>
                      <a:rPr lang="en-US" altLang="en-US" sz="1800" dirty="0" smtClean="0">
                        <a:solidFill>
                          <a:srgbClr val="FF0000"/>
                        </a:solidFill>
                        <a:latin typeface="Arial" charset="0"/>
                      </a:rPr>
                      <a:t>soluble</a:t>
                    </a:r>
                    <a:endParaRPr lang="en-US" altLang="en-US" sz="1800" dirty="0">
                      <a:solidFill>
                        <a:srgbClr val="FF0000"/>
                      </a:solidFill>
                      <a:latin typeface="Arial" charset="0"/>
                    </a:endParaRPr>
                  </a:p>
                  <a:p>
                    <a:pPr eaLnBrk="1" hangingPunct="1"/>
                    <a:r>
                      <a:rPr lang="en-US" altLang="en-US" sz="1800" dirty="0" smtClean="0">
                        <a:solidFill>
                          <a:srgbClr val="FF0000"/>
                        </a:solidFill>
                        <a:latin typeface="Arial" charset="0"/>
                      </a:rPr>
                      <a:t>components</a:t>
                    </a:r>
                    <a:endParaRPr lang="en-US" altLang="en-US" sz="1800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  <p:cxnSp>
                <p:nvCxnSpPr>
                  <p:cNvPr id="652" name="Straight Connector 161"/>
                  <p:cNvCxnSpPr>
                    <a:stCxn id="2161" idx="3"/>
                  </p:cNvCxnSpPr>
                  <p:nvPr/>
                </p:nvCxnSpPr>
                <p:spPr>
                  <a:xfrm>
                    <a:off x="6023111" y="3218827"/>
                    <a:ext cx="1063626" cy="439221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163"/>
                  <p:cNvCxnSpPr>
                    <a:stCxn id="2161" idx="0"/>
                  </p:cNvCxnSpPr>
                  <p:nvPr/>
                </p:nvCxnSpPr>
                <p:spPr>
                  <a:xfrm flipV="1">
                    <a:off x="5119414" y="2591044"/>
                    <a:ext cx="976455" cy="304555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4" name="TextBox 168"/>
                  <p:cNvSpPr txBox="1"/>
                  <p:nvPr/>
                </p:nvSpPr>
                <p:spPr>
                  <a:xfrm>
                    <a:off x="7767958" y="2819688"/>
                    <a:ext cx="1459305" cy="630359"/>
                  </a:xfrm>
                  <a:prstGeom prst="rect">
                    <a:avLst/>
                  </a:prstGeom>
                  <a:noFill/>
                  <a:ln w="19050">
                    <a:solidFill>
                      <a:srgbClr val="C00000"/>
                    </a:solidFill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750" dirty="0" smtClean="0">
                        <a:solidFill>
                          <a:srgbClr val="FF0000"/>
                        </a:solidFill>
                      </a:rPr>
                      <a:t>Soluble</a:t>
                    </a:r>
                  </a:p>
                  <a:p>
                    <a:pPr algn="ctr">
                      <a:defRPr/>
                    </a:pPr>
                    <a:r>
                      <a:rPr lang="en-US" sz="1750" dirty="0" smtClean="0">
                        <a:solidFill>
                          <a:srgbClr val="FF0000"/>
                        </a:solidFill>
                      </a:rPr>
                      <a:t>components</a:t>
                    </a:r>
                    <a:endParaRPr lang="en-US" sz="175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639" name="Straight Connector 172"/>
              <p:cNvCxnSpPr>
                <a:stCxn id="654" idx="0"/>
              </p:cNvCxnSpPr>
              <p:nvPr/>
            </p:nvCxnSpPr>
            <p:spPr>
              <a:xfrm flipH="1" flipV="1">
                <a:off x="6328076" y="1612986"/>
                <a:ext cx="798728" cy="1054302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7" name="Elbow Connector 16"/>
            <p:cNvCxnSpPr>
              <a:stCxn id="642" idx="1"/>
            </p:cNvCxnSpPr>
            <p:nvPr/>
          </p:nvCxnSpPr>
          <p:spPr>
            <a:xfrm rot="5400000" flipH="1" flipV="1">
              <a:off x="7583014" y="-453902"/>
              <a:ext cx="215941" cy="1503767"/>
            </a:xfrm>
            <a:prstGeom prst="bentConnector2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5" name="Content Placeholder 2"/>
          <p:cNvSpPr>
            <a:spLocks noGrp="1"/>
          </p:cNvSpPr>
          <p:nvPr>
            <p:ph sz="quarter" idx="1"/>
          </p:nvPr>
        </p:nvSpPr>
        <p:spPr>
          <a:xfrm>
            <a:off x="16789394" y="21717001"/>
            <a:ext cx="11383175" cy="1079499"/>
          </a:xfrm>
        </p:spPr>
        <p:txBody>
          <a:bodyPr numCol="2"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kern="1200" dirty="0" smtClean="0">
                <a:latin typeface="Helvetica Neue" charset="0"/>
                <a:ea typeface="Helvetica Neue" charset="0"/>
                <a:cs typeface="Helvetica Neue" charset="0"/>
                <a:sym typeface="Gill Sans" charset="0"/>
              </a:rPr>
              <a:t>Standard model: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kern="1200" dirty="0" smtClean="0">
                <a:latin typeface="Helvetica Neue" charset="0"/>
                <a:ea typeface="Helvetica Neue" charset="0"/>
                <a:cs typeface="Helvetica Neue" charset="0"/>
                <a:sym typeface="Gill Sans" charset="0"/>
              </a:rPr>
              <a:t>Ideal settler: No solid matter in clean effluent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kern="1200" dirty="0" smtClean="0">
                <a:latin typeface="Helvetica Neue" charset="0"/>
                <a:ea typeface="Helvetica Neue" charset="0"/>
                <a:cs typeface="Helvetica Neue" charset="0"/>
                <a:sym typeface="Gill Sans" charset="0"/>
              </a:rPr>
              <a:t>Continuation model: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kern="1200" dirty="0" smtClean="0">
                <a:latin typeface="Helvetica Neue" charset="0"/>
                <a:ea typeface="Helvetica Neue" charset="0"/>
                <a:cs typeface="Helvetica Neue" charset="0"/>
                <a:sym typeface="Gill Sans" charset="0"/>
              </a:rPr>
              <a:t>Solids in clean effluent, if  </a:t>
            </a:r>
            <a:r>
              <a:rPr lang="en-US" sz="2400" kern="1200" dirty="0" err="1" smtClean="0">
                <a:latin typeface="Helvetica Neue" charset="0"/>
                <a:ea typeface="Helvetica Neue" charset="0"/>
                <a:cs typeface="Helvetica Neue" charset="0"/>
                <a:sym typeface="Gill Sans" charset="0"/>
              </a:rPr>
              <a:t>Q</a:t>
            </a:r>
            <a:r>
              <a:rPr lang="en-US" sz="2400" kern="1200" baseline="-25000" dirty="0" err="1" smtClean="0">
                <a:latin typeface="Helvetica Neue" charset="0"/>
                <a:ea typeface="Helvetica Neue" charset="0"/>
                <a:cs typeface="Helvetica Neue" charset="0"/>
                <a:sym typeface="Gill Sans" charset="0"/>
              </a:rPr>
              <a:t>waste</a:t>
            </a:r>
            <a:r>
              <a:rPr lang="en-US" sz="2400" kern="1200" dirty="0" smtClean="0">
                <a:latin typeface="Helvetica Neue" charset="0"/>
                <a:ea typeface="Helvetica Neue" charset="0"/>
                <a:cs typeface="Helvetica Neue" charset="0"/>
                <a:sym typeface="Gill Sans" charset="0"/>
              </a:rPr>
              <a:t> flow &gt;&gt; Q</a:t>
            </a:r>
            <a:r>
              <a:rPr lang="en-US" sz="2400" kern="1200" baseline="-25000" dirty="0" smtClean="0">
                <a:latin typeface="Helvetica Neue" charset="0"/>
                <a:ea typeface="Helvetica Neue" charset="0"/>
                <a:cs typeface="Helvetica Neue" charset="0"/>
                <a:sym typeface="Gill Sans" charset="0"/>
              </a:rPr>
              <a:t>design</a:t>
            </a:r>
            <a:endParaRPr lang="en-US" sz="2400" kern="1200" baseline="-25000" dirty="0">
              <a:latin typeface="Helvetica Neue" charset="0"/>
              <a:ea typeface="Helvetica Neue" charset="0"/>
              <a:cs typeface="Helvetica Neue" charset="0"/>
              <a:sym typeface="Gill Sans" charset="0"/>
            </a:endParaRPr>
          </a:p>
        </p:txBody>
      </p:sp>
      <p:sp>
        <p:nvSpPr>
          <p:cNvPr id="2097" name="TextBox 655"/>
          <p:cNvSpPr txBox="1">
            <a:spLocks noChangeArrowheads="1"/>
          </p:cNvSpPr>
          <p:nvPr/>
        </p:nvSpPr>
        <p:spPr bwMode="auto">
          <a:xfrm>
            <a:off x="16741775" y="26212800"/>
            <a:ext cx="50561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Steady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state tank profiles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098" name="Content Placeholder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4700" r="8328" b="4691"/>
          <a:stretch>
            <a:fillRect/>
          </a:stretch>
        </p:blipFill>
        <p:spPr bwMode="auto">
          <a:xfrm>
            <a:off x="17499013" y="27432000"/>
            <a:ext cx="1033145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" name="TextBox 657"/>
          <p:cNvSpPr txBox="1">
            <a:spLocks noChangeArrowheads="1"/>
          </p:cNvSpPr>
          <p:nvPr/>
        </p:nvSpPr>
        <p:spPr bwMode="auto">
          <a:xfrm>
            <a:off x="16856075" y="32454850"/>
            <a:ext cx="50561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Steady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state tank profiles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100" name="Picture 46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938" y="33358138"/>
            <a:ext cx="9920287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9" name="Content Placeholder 4"/>
          <p:cNvSpPr txBox="1">
            <a:spLocks/>
          </p:cNvSpPr>
          <p:nvPr/>
        </p:nvSpPr>
        <p:spPr>
          <a:xfrm>
            <a:off x="16856075" y="36496625"/>
            <a:ext cx="10882313" cy="14970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754563" indent="-18288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7315200" indent="-1463675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0240963" indent="-1462088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3166725" indent="-1463675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13623925" indent="-146367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14081125" indent="-146367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538325" indent="-146367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4995525" indent="-146367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Potential parameters to study: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1) Wastewater </a:t>
            </a:r>
            <a:r>
              <a:rPr lang="en-US" altLang="en-US" sz="2400" dirty="0" smtClean="0">
                <a:solidFill>
                  <a:schemeClr val="tx1"/>
                </a:solidFill>
              </a:rPr>
              <a:t>flow </a:t>
            </a:r>
            <a:r>
              <a:rPr lang="en-US" altLang="en-US" sz="2400" dirty="0">
                <a:solidFill>
                  <a:schemeClr val="tx1"/>
                </a:solidFill>
              </a:rPr>
              <a:t>r</a:t>
            </a:r>
            <a:r>
              <a:rPr lang="en-US" altLang="en-US" sz="2400" dirty="0" smtClean="0">
                <a:solidFill>
                  <a:schemeClr val="tx1"/>
                </a:solidFill>
              </a:rPr>
              <a:t>ate                           </a:t>
            </a:r>
            <a:r>
              <a:rPr lang="en-US" altLang="en-US" sz="2400" dirty="0">
                <a:solidFill>
                  <a:schemeClr val="tx1"/>
                </a:solidFill>
              </a:rPr>
              <a:t>4) Influent </a:t>
            </a:r>
            <a:r>
              <a:rPr lang="en-US" altLang="en-US" sz="2400" dirty="0" smtClean="0">
                <a:solidFill>
                  <a:schemeClr val="tx1"/>
                </a:solidFill>
              </a:rPr>
              <a:t>composition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2) Stormwater </a:t>
            </a:r>
            <a:r>
              <a:rPr lang="en-US" altLang="en-US" sz="2400" dirty="0" smtClean="0">
                <a:solidFill>
                  <a:schemeClr val="tx1"/>
                </a:solidFill>
              </a:rPr>
              <a:t>flow rate                           </a:t>
            </a:r>
            <a:r>
              <a:rPr lang="en-US" altLang="en-US" sz="2400" dirty="0">
                <a:solidFill>
                  <a:schemeClr val="tx1"/>
                </a:solidFill>
              </a:rPr>
              <a:t>5) </a:t>
            </a:r>
            <a:r>
              <a:rPr lang="en-US" altLang="en-US" sz="2400" dirty="0" smtClean="0">
                <a:solidFill>
                  <a:schemeClr val="tx1"/>
                </a:solidFill>
              </a:rPr>
              <a:t>Aeration rate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3) Wastewater </a:t>
            </a:r>
            <a:r>
              <a:rPr lang="en-US" altLang="en-US" sz="2400" dirty="0" smtClean="0">
                <a:solidFill>
                  <a:schemeClr val="tx1"/>
                </a:solidFill>
              </a:rPr>
              <a:t>temperature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 sz="24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 sz="24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 sz="24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 sz="24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 sz="24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 sz="24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algn="l" eaLnBrk="1" hangingPunct="1">
              <a:lnSpc>
                <a:spcPct val="80000"/>
              </a:lnSpc>
              <a:spcBef>
                <a:spcPts val="49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altLang="en-US" sz="32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pic>
        <p:nvPicPr>
          <p:cNvPr id="2102" name="Picture 4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613" y="4419600"/>
            <a:ext cx="4306887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3" name="Picture 4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038" y="4495800"/>
            <a:ext cx="4233862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4" name="Rectangle 33"/>
          <p:cNvSpPr>
            <a:spLocks/>
          </p:cNvSpPr>
          <p:nvPr/>
        </p:nvSpPr>
        <p:spPr bwMode="auto">
          <a:xfrm>
            <a:off x="32808863" y="13128625"/>
            <a:ext cx="171688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4000" dirty="0" smtClean="0">
                <a:solidFill>
                  <a:schemeClr val="tx1"/>
                </a:solidFill>
                <a:latin typeface="Arial Bold" charset="0"/>
                <a:cs typeface="Arial Bold" charset="0"/>
              </a:rPr>
              <a:t>Balancing aeration </a:t>
            </a:r>
            <a:r>
              <a:rPr lang="en-US" altLang="en-US" sz="4000" dirty="0">
                <a:solidFill>
                  <a:schemeClr val="tx1"/>
                </a:solidFill>
                <a:latin typeface="Arial Bold" charset="0"/>
                <a:cs typeface="Arial Bold" charset="0"/>
              </a:rPr>
              <a:t>and </a:t>
            </a:r>
            <a:r>
              <a:rPr lang="en-US" altLang="en-US" sz="4000" dirty="0" smtClean="0">
                <a:solidFill>
                  <a:schemeClr val="tx1"/>
                </a:solidFill>
                <a:latin typeface="Arial Bold" charset="0"/>
                <a:cs typeface="Arial Bold" charset="0"/>
              </a:rPr>
              <a:t>robustness</a:t>
            </a:r>
            <a:endParaRPr lang="en-US" altLang="en-US" sz="4000" dirty="0">
              <a:solidFill>
                <a:schemeClr val="tx1"/>
              </a:solidFill>
              <a:latin typeface="Arial Bold" charset="0"/>
              <a:cs typeface="Arial Bold" charset="0"/>
              <a:sym typeface="Helvetica Neue" charset="0"/>
            </a:endParaRPr>
          </a:p>
          <a:p>
            <a:pPr algn="l" eaLnBrk="1" hangingPunct="1"/>
            <a:endParaRPr lang="en-US" altLang="en-US" sz="23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105" name="TextBox 761"/>
          <p:cNvSpPr txBox="1">
            <a:spLocks noChangeArrowheads="1"/>
          </p:cNvSpPr>
          <p:nvPr/>
        </p:nvSpPr>
        <p:spPr bwMode="auto">
          <a:xfrm>
            <a:off x="29751338" y="13943013"/>
            <a:ext cx="50561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Optimization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algorithm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106" name="Picture 46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713" y="14619288"/>
            <a:ext cx="4929187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7" name="Picture 46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138" y="14779625"/>
            <a:ext cx="5213350" cy="35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8" name="Picture 47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238" y="14325600"/>
            <a:ext cx="5567362" cy="43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" name="Picture 47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25" y="14325600"/>
            <a:ext cx="4732338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0" name="Picture 4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413" y="19175413"/>
            <a:ext cx="40020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1" name="Picture 47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1200" y="19189700"/>
            <a:ext cx="4329113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2" name="Picture 47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600" y="19234150"/>
            <a:ext cx="4572000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3" name="Picture 47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600" y="19234150"/>
            <a:ext cx="4724400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4" name="Picture 47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675" y="26365200"/>
            <a:ext cx="5257800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5" name="TextBox 1203"/>
          <p:cNvSpPr txBox="1">
            <a:spLocks noChangeArrowheads="1"/>
          </p:cNvSpPr>
          <p:nvPr/>
        </p:nvSpPr>
        <p:spPr bwMode="auto">
          <a:xfrm>
            <a:off x="34713863" y="13916025"/>
            <a:ext cx="50561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Optimization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results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16" name="TextBox 1205"/>
          <p:cNvSpPr txBox="1">
            <a:spLocks noChangeArrowheads="1"/>
          </p:cNvSpPr>
          <p:nvPr/>
        </p:nvSpPr>
        <p:spPr bwMode="auto">
          <a:xfrm>
            <a:off x="44994513" y="13895388"/>
            <a:ext cx="50561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Modified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optimum profile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17" name="TextBox 1206"/>
          <p:cNvSpPr txBox="1">
            <a:spLocks noChangeArrowheads="1"/>
          </p:cNvSpPr>
          <p:nvPr/>
        </p:nvSpPr>
        <p:spPr bwMode="auto">
          <a:xfrm>
            <a:off x="29240163" y="18667413"/>
            <a:ext cx="60785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Dynamic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response 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to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storms 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18" name="TextBox 1207"/>
          <p:cNvSpPr txBox="1">
            <a:spLocks noChangeArrowheads="1"/>
          </p:cNvSpPr>
          <p:nvPr/>
        </p:nvSpPr>
        <p:spPr bwMode="auto">
          <a:xfrm>
            <a:off x="34832925" y="18692813"/>
            <a:ext cx="50561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Dynamics during storms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19" name="TextBox 1208"/>
          <p:cNvSpPr txBox="1">
            <a:spLocks noChangeArrowheads="1"/>
          </p:cNvSpPr>
          <p:nvPr/>
        </p:nvSpPr>
        <p:spPr bwMode="auto">
          <a:xfrm>
            <a:off x="39330313" y="18697575"/>
            <a:ext cx="5461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Dynamic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response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: 5 profiles</a:t>
            </a:r>
          </a:p>
        </p:txBody>
      </p:sp>
      <p:sp>
        <p:nvSpPr>
          <p:cNvPr id="2120" name="Rectangle 453"/>
          <p:cNvSpPr>
            <a:spLocks/>
          </p:cNvSpPr>
          <p:nvPr/>
        </p:nvSpPr>
        <p:spPr bwMode="auto">
          <a:xfrm>
            <a:off x="30227588" y="24729483"/>
            <a:ext cx="18478500" cy="6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  <a:latin typeface="Arial Bold" charset="0"/>
                <a:cs typeface="Arial Bold" charset="0"/>
              </a:rPr>
              <a:t>Agent-based control </a:t>
            </a:r>
            <a:r>
              <a:rPr lang="en-US" altLang="en-US" sz="4000" dirty="0">
                <a:solidFill>
                  <a:schemeClr val="tx1"/>
                </a:solidFill>
                <a:latin typeface="Arial Bold" charset="0"/>
                <a:cs typeface="Arial Bold" charset="0"/>
              </a:rPr>
              <a:t>of </a:t>
            </a:r>
            <a:r>
              <a:rPr lang="en-US" altLang="en-US" sz="4000" dirty="0" smtClean="0">
                <a:solidFill>
                  <a:schemeClr val="tx1"/>
                </a:solidFill>
                <a:latin typeface="Arial Bold" charset="0"/>
                <a:cs typeface="Arial Bold" charset="0"/>
              </a:rPr>
              <a:t>activated sludge process</a:t>
            </a:r>
            <a:endParaRPr lang="en-US" altLang="en-US" sz="4000" dirty="0">
              <a:solidFill>
                <a:schemeClr val="tx1"/>
              </a:solidFill>
              <a:latin typeface="Arial Bold" charset="0"/>
              <a:cs typeface="Arial Bold" charset="0"/>
              <a:sym typeface="Helvetica Neue" charset="0"/>
            </a:endParaRPr>
          </a:p>
        </p:txBody>
      </p:sp>
      <p:pic>
        <p:nvPicPr>
          <p:cNvPr id="2121" name="Picture 47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850" y="26517600"/>
            <a:ext cx="4167188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2" name="Picture 47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950" y="26212800"/>
            <a:ext cx="4764088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3" name="Picture 47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775" y="26212800"/>
            <a:ext cx="4652963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4" name="Picture 48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938" y="30937200"/>
            <a:ext cx="4287837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5" name="Picture 48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175" y="30949900"/>
            <a:ext cx="5173663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6" name="Picture 48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475" y="30784800"/>
            <a:ext cx="48672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7" name="TextBox 1210"/>
          <p:cNvSpPr txBox="1">
            <a:spLocks noChangeArrowheads="1"/>
          </p:cNvSpPr>
          <p:nvPr/>
        </p:nvSpPr>
        <p:spPr bwMode="auto">
          <a:xfrm>
            <a:off x="29570363" y="25411113"/>
            <a:ext cx="50561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Motivation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28" name="TextBox 1211"/>
          <p:cNvSpPr txBox="1">
            <a:spLocks noChangeArrowheads="1"/>
          </p:cNvSpPr>
          <p:nvPr/>
        </p:nvSpPr>
        <p:spPr bwMode="auto">
          <a:xfrm>
            <a:off x="34590038" y="25373013"/>
            <a:ext cx="50561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Process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overview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29" name="TextBox 1212"/>
          <p:cNvSpPr txBox="1">
            <a:spLocks noChangeArrowheads="1"/>
          </p:cNvSpPr>
          <p:nvPr/>
        </p:nvSpPr>
        <p:spPr bwMode="auto">
          <a:xfrm>
            <a:off x="40082788" y="25453975"/>
            <a:ext cx="50561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Control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agents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30" name="TextBox 1214"/>
          <p:cNvSpPr txBox="1">
            <a:spLocks noChangeArrowheads="1"/>
          </p:cNvSpPr>
          <p:nvPr/>
        </p:nvSpPr>
        <p:spPr bwMode="auto">
          <a:xfrm>
            <a:off x="29294138" y="30222825"/>
            <a:ext cx="50561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>
                <a:solidFill>
                  <a:schemeClr val="tx1"/>
                </a:solidFill>
                <a:latin typeface="Arial" charset="0"/>
                <a:cs typeface="Arial" charset="0"/>
              </a:rPr>
              <a:t>Supervising Plant Agents</a:t>
            </a:r>
          </a:p>
        </p:txBody>
      </p:sp>
      <p:sp>
        <p:nvSpPr>
          <p:cNvPr id="2131" name="TextBox 1215"/>
          <p:cNvSpPr txBox="1">
            <a:spLocks noChangeArrowheads="1"/>
          </p:cNvSpPr>
          <p:nvPr/>
        </p:nvSpPr>
        <p:spPr bwMode="auto">
          <a:xfrm>
            <a:off x="34490025" y="30233938"/>
            <a:ext cx="50561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SPA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heuristics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132" name="Picture 48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00" y="30937200"/>
            <a:ext cx="4532313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33" name="2 Marcador de contenido"/>
          <p:cNvSpPr txBox="1">
            <a:spLocks/>
          </p:cNvSpPr>
          <p:nvPr/>
        </p:nvSpPr>
        <p:spPr bwMode="auto">
          <a:xfrm rot="10800000" flipV="1">
            <a:off x="29751338" y="22912388"/>
            <a:ext cx="204343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754563" indent="-18288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7315200" indent="-1463675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0240963" indent="-1462088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3166725" indent="-1463675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13623925" indent="-146367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14081125" indent="-146367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538325" indent="-146367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4995525" indent="-146367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3200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Conclusions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: There are different options for the aeration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profile:  Same 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dynamic response with only 70% of the current air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usage; 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Using the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1.3xoptimum 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profile can have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almost the same 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dynamic response, meets permits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well, 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and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results 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in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around 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55% savings</a:t>
            </a:r>
          </a:p>
        </p:txBody>
      </p:sp>
      <p:sp>
        <p:nvSpPr>
          <p:cNvPr id="2134" name="TextBox 1234"/>
          <p:cNvSpPr txBox="1">
            <a:spLocks noChangeArrowheads="1"/>
          </p:cNvSpPr>
          <p:nvPr/>
        </p:nvSpPr>
        <p:spPr bwMode="auto">
          <a:xfrm>
            <a:off x="45183425" y="25579388"/>
            <a:ext cx="50561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Aeration controller agents 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35" name="Rectangle 27"/>
          <p:cNvSpPr>
            <a:spLocks/>
          </p:cNvSpPr>
          <p:nvPr/>
        </p:nvSpPr>
        <p:spPr bwMode="auto">
          <a:xfrm>
            <a:off x="29367163" y="8382000"/>
            <a:ext cx="64611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000" b="1" u="sng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Conclusions:</a:t>
            </a:r>
          </a:p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1)Plant is </a:t>
            </a:r>
            <a:r>
              <a:rPr lang="en-US" altLang="en-US" sz="3200" dirty="0" smtClean="0">
                <a:solidFill>
                  <a:schemeClr val="tx1"/>
                </a:solidFill>
              </a:rPr>
              <a:t>resilient to </a:t>
            </a:r>
            <a:r>
              <a:rPr lang="en-US" altLang="en-US" sz="3200" i="1" dirty="0">
                <a:solidFill>
                  <a:schemeClr val="tx1"/>
                </a:solidFill>
              </a:rPr>
              <a:t>transient</a:t>
            </a:r>
            <a:r>
              <a:rPr lang="en-US" altLang="en-US" sz="3200" dirty="0">
                <a:solidFill>
                  <a:schemeClr val="tx1"/>
                </a:solidFill>
              </a:rPr>
              <a:t> disturbances</a:t>
            </a:r>
          </a:p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2)Resilience requires energy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3)Cold/wet days and storms present risks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4)Aeration can be decreased by at least </a:t>
            </a:r>
            <a:r>
              <a:rPr lang="en-US" altLang="en-US" sz="3200" dirty="0">
                <a:solidFill>
                  <a:schemeClr val="tx1"/>
                </a:solidFill>
              </a:rPr>
              <a:t>50</a:t>
            </a:r>
            <a:r>
              <a:rPr lang="en-US" altLang="en-US" sz="3200" dirty="0" smtClean="0">
                <a:solidFill>
                  <a:schemeClr val="tx1"/>
                </a:solidFill>
              </a:rPr>
              <a:t>%</a:t>
            </a:r>
          </a:p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5</a:t>
            </a:r>
            <a:r>
              <a:rPr lang="en-US" altLang="en-US" sz="3200" dirty="0">
                <a:solidFill>
                  <a:schemeClr val="tx1"/>
                </a:solidFill>
              </a:rPr>
              <a:t>) </a:t>
            </a:r>
            <a:r>
              <a:rPr lang="en-US" altLang="en-US" sz="3200" dirty="0" smtClean="0">
                <a:solidFill>
                  <a:schemeClr val="tx1"/>
                </a:solidFill>
              </a:rPr>
              <a:t>Agent-based control </a:t>
            </a:r>
            <a:r>
              <a:rPr lang="en-US" altLang="en-US" sz="3200" dirty="0">
                <a:solidFill>
                  <a:schemeClr val="tx1"/>
                </a:solidFill>
              </a:rPr>
              <a:t>can be very </a:t>
            </a:r>
            <a:r>
              <a:rPr lang="en-US" altLang="en-US" sz="3200" dirty="0" smtClean="0">
                <a:solidFill>
                  <a:schemeClr val="tx1"/>
                </a:solidFill>
              </a:rPr>
              <a:t>helpful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algn="l" eaLnBrk="1" hangingPunct="1"/>
            <a:endParaRPr lang="en-US" altLang="en-US" sz="3000" b="1" u="sng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136" name="TextBox 1237"/>
          <p:cNvSpPr txBox="1">
            <a:spLocks noChangeArrowheads="1"/>
          </p:cNvSpPr>
          <p:nvPr/>
        </p:nvSpPr>
        <p:spPr bwMode="auto">
          <a:xfrm>
            <a:off x="40027225" y="30233938"/>
            <a:ext cx="50561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Normal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set points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37" name="TextBox 1238"/>
          <p:cNvSpPr txBox="1">
            <a:spLocks noChangeArrowheads="1"/>
          </p:cNvSpPr>
          <p:nvPr/>
        </p:nvSpPr>
        <p:spPr bwMode="auto">
          <a:xfrm>
            <a:off x="45337413" y="30222825"/>
            <a:ext cx="50561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Reduced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set points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38" name="TextBox 1239"/>
          <p:cNvSpPr txBox="1">
            <a:spLocks noChangeArrowheads="1"/>
          </p:cNvSpPr>
          <p:nvPr/>
        </p:nvSpPr>
        <p:spPr bwMode="auto">
          <a:xfrm>
            <a:off x="40384413" y="13916025"/>
            <a:ext cx="50561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Optimum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profile</a:t>
            </a: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39" name="TextBox 1240"/>
          <p:cNvSpPr txBox="1">
            <a:spLocks noChangeArrowheads="1"/>
          </p:cNvSpPr>
          <p:nvPr/>
        </p:nvSpPr>
        <p:spPr bwMode="auto">
          <a:xfrm>
            <a:off x="44994513" y="18661063"/>
            <a:ext cx="54610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Dynamic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response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: 3 profiles</a:t>
            </a:r>
          </a:p>
        </p:txBody>
      </p:sp>
      <p:sp>
        <p:nvSpPr>
          <p:cNvPr id="1242" name="Content Placeholder 2"/>
          <p:cNvSpPr txBox="1">
            <a:spLocks/>
          </p:cNvSpPr>
          <p:nvPr/>
        </p:nvSpPr>
        <p:spPr>
          <a:xfrm>
            <a:off x="16802398" y="26743555"/>
            <a:ext cx="11383175" cy="701146"/>
          </a:xfrm>
          <a:prstGeom prst="rect">
            <a:avLst/>
          </a:prstGeom>
        </p:spPr>
        <p:txBody>
          <a:bodyPr numCol="2">
            <a:normAutofit/>
          </a:bodyPr>
          <a:lstStyle>
            <a:lvl1pPr marL="2193925" indent="-2193925" algn="l" rtl="0" fontAlgn="base">
              <a:spcBef>
                <a:spcPts val="4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5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754563" indent="-1828800" algn="l" rtl="0" fontAlgn="base">
              <a:spcBef>
                <a:spcPts val="4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17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7315200" indent="-1463675" algn="l" rtl="0" fontAlgn="base">
              <a:spcBef>
                <a:spcPts val="3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5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0240963" indent="-1462088" algn="l" rtl="0" fontAlgn="base">
              <a:spcBef>
                <a:spcPts val="3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1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3166725" indent="-1463675" algn="l" rtl="0" fontAlgn="base">
              <a:spcBef>
                <a:spcPts val="3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13623925" indent="-1463675" algn="l" rtl="0" fontAlgn="base">
              <a:spcBef>
                <a:spcPts val="3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081125" indent="-1463675" algn="l" rtl="0" fontAlgn="base">
              <a:spcBef>
                <a:spcPts val="3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4538325" indent="-1463675" algn="l" rtl="0" fontAlgn="base">
              <a:spcBef>
                <a:spcPts val="3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4995525" indent="-1463675" algn="l" rtl="0" fontAlgn="base">
              <a:spcBef>
                <a:spcPts val="3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  <a:sym typeface="Gill Sans" charset="0"/>
              </a:rPr>
              <a:t>Normal conditions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  <a:sym typeface="Gill Sans" charset="0"/>
            </a:endParaRPr>
          </a:p>
        </p:txBody>
      </p:sp>
      <p:pic>
        <p:nvPicPr>
          <p:cNvPr id="2141" name="Picture 48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600" y="456565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2" name="Picture 48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163" y="448151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3" name="Picture 48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525" y="869791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4" name="Picture 488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5" y="873283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5" name="Picture 489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325" y="8686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Pages>0</Pages>
  <Words>951</Words>
  <Characters>0</Characters>
  <Application>Microsoft Office PowerPoint</Application>
  <PresentationFormat>Custom</PresentationFormat>
  <Lines>0</Lines>
  <Paragraphs>168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- Blank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Organizational Practices:  A Synthesis of Emerging Work-Health Research</dc:title>
  <dc:creator>Andre Boutin-Maloney</dc:creator>
  <cp:lastModifiedBy>Paul R. Anderson</cp:lastModifiedBy>
  <cp:revision>26</cp:revision>
  <dcterms:modified xsi:type="dcterms:W3CDTF">2014-10-22T13:30:36Z</dcterms:modified>
</cp:coreProperties>
</file>