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574" r:id="rId2"/>
    <p:sldId id="720" r:id="rId3"/>
    <p:sldId id="721" r:id="rId4"/>
    <p:sldId id="722" r:id="rId5"/>
    <p:sldId id="629" r:id="rId6"/>
    <p:sldId id="631" r:id="rId7"/>
    <p:sldId id="728" r:id="rId8"/>
    <p:sldId id="730" r:id="rId9"/>
    <p:sldId id="696" r:id="rId10"/>
    <p:sldId id="718" r:id="rId11"/>
    <p:sldId id="698" r:id="rId12"/>
    <p:sldId id="719" r:id="rId13"/>
    <p:sldId id="717" r:id="rId14"/>
    <p:sldId id="735" r:id="rId15"/>
    <p:sldId id="736" r:id="rId16"/>
    <p:sldId id="738" r:id="rId17"/>
    <p:sldId id="73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n Goldm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85" autoAdjust="0"/>
  </p:normalViewPr>
  <p:slideViewPr>
    <p:cSldViewPr snapToGrid="0" snapToObjects="1">
      <p:cViewPr varScale="1">
        <p:scale>
          <a:sx n="89" d="100"/>
          <a:sy n="89" d="100"/>
        </p:scale>
        <p:origin x="-1600" y="-104"/>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132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711F8-C45A-D24E-B615-300DF07597B4}" type="datetimeFigureOut">
              <a:rPr lang="en-US" smtClean="0"/>
              <a:t>10/17/13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DF56F-F3A7-6040-9FEC-BC5796D9791C}" type="slidenum">
              <a:rPr lang="en-US" smtClean="0"/>
              <a:t>‹#›</a:t>
            </a:fld>
            <a:endParaRPr lang="en-US"/>
          </a:p>
        </p:txBody>
      </p:sp>
    </p:spTree>
    <p:extLst>
      <p:ext uri="{BB962C8B-B14F-4D97-AF65-F5344CB8AC3E}">
        <p14:creationId xmlns:p14="http://schemas.microsoft.com/office/powerpoint/2010/main" val="7289094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89E394F-55E6-4042-9CD4-BEF3850FFAD2}" type="slidenum">
              <a:rPr lang="en-US"/>
              <a:pPr/>
              <a:t>1</a:t>
            </a:fld>
            <a:endParaRPr lang="en-US"/>
          </a:p>
        </p:txBody>
      </p:sp>
      <p:sp>
        <p:nvSpPr>
          <p:cNvPr id="128003" name="Rectangle 2"/>
          <p:cNvSpPr>
            <a:spLocks noGrp="1" noRot="1" noChangeAspect="1" noChangeArrowheads="1" noTextEdit="1"/>
          </p:cNvSpPr>
          <p:nvPr>
            <p:ph type="sldImg"/>
          </p:nvPr>
        </p:nvSpPr>
        <p:spPr>
          <a:xfrm>
            <a:off x="1130300" y="674688"/>
            <a:ext cx="4597400" cy="3448050"/>
          </a:xfrm>
          <a:solidFill>
            <a:srgbClr val="FFFFFF"/>
          </a:solidFill>
          <a:ln/>
        </p:spPr>
      </p:sp>
      <p:sp>
        <p:nvSpPr>
          <p:cNvPr id="128004" name="Rectangle 3"/>
          <p:cNvSpPr>
            <a:spLocks noGrp="1" noChangeArrowheads="1"/>
          </p:cNvSpPr>
          <p:nvPr>
            <p:ph type="body" idx="1"/>
          </p:nvPr>
        </p:nvSpPr>
        <p:spPr>
          <a:xfrm>
            <a:off x="914400" y="4346576"/>
            <a:ext cx="5029200" cy="4122737"/>
          </a:xfrm>
          <a:solidFill>
            <a:srgbClr val="FFFFFF"/>
          </a:solidFill>
          <a:ln>
            <a:solidFill>
              <a:srgbClr val="000000"/>
            </a:solidFill>
          </a:ln>
        </p:spPr>
        <p:txBody>
          <a:bodyPr/>
          <a:lstStyle/>
          <a:p>
            <a:pPr eaLnBrk="1" hangingPunct="1"/>
            <a:r>
              <a:rPr lang="en-US" sz="1200" dirty="0" smtClean="0"/>
              <a:t>Integrated Clinical Environment </a:t>
            </a:r>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US" dirty="0" smtClean="0">
                <a:latin typeface="Arial" charset="0"/>
                <a:ea typeface="ＭＳ Ｐゴシック" charset="0"/>
                <a:cs typeface="ＭＳ Ｐゴシック" charset="0"/>
              </a:rPr>
              <a:t>https://encrypted-tbn0.gstatic.com/</a:t>
            </a:r>
            <a:r>
              <a:rPr lang="en-US" dirty="0" err="1" smtClean="0">
                <a:latin typeface="Arial" charset="0"/>
                <a:ea typeface="ＭＳ Ｐゴシック" charset="0"/>
                <a:cs typeface="ＭＳ Ｐゴシック" charset="0"/>
              </a:rPr>
              <a:t>images?q</a:t>
            </a:r>
            <a:r>
              <a:rPr lang="en-US" dirty="0" smtClean="0">
                <a:latin typeface="Arial" charset="0"/>
                <a:ea typeface="ＭＳ Ｐゴシック" charset="0"/>
                <a:cs typeface="ＭＳ Ｐゴシック" charset="0"/>
              </a:rPr>
              <a:t>=tbn:ANd9GcSH6KU16xdOt2OiMN0wo3P_LsORWzxK0l1dZxldL1cY_RgPwWOX</a:t>
            </a:r>
          </a:p>
          <a:p>
            <a:pPr eaLnBrk="1" hangingPunct="1">
              <a:spcBef>
                <a:spcPct val="0"/>
              </a:spcBef>
            </a:pPr>
            <a:endParaRPr lang="en-US" dirty="0">
              <a:latin typeface="Arial" charset="0"/>
              <a:ea typeface="ＭＳ Ｐゴシック" charset="0"/>
              <a:cs typeface="ＭＳ Ｐゴシック" charset="0"/>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163B8E-BBCE-E949-BC14-9E8FB5A0F1AB}" type="slidenum">
              <a:rPr lang="en-US" sz="1200"/>
              <a:pP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 by experts convened through MD PnP, TATRC BAA</a:t>
            </a:r>
            <a:endParaRPr lang="en-US" dirty="0"/>
          </a:p>
        </p:txBody>
      </p:sp>
      <p:sp>
        <p:nvSpPr>
          <p:cNvPr id="4" name="Slide Number Placeholder 3"/>
          <p:cNvSpPr>
            <a:spLocks noGrp="1"/>
          </p:cNvSpPr>
          <p:nvPr>
            <p:ph type="sldNum" sz="quarter" idx="10"/>
          </p:nvPr>
        </p:nvSpPr>
        <p:spPr/>
        <p:txBody>
          <a:bodyPr/>
          <a:lstStyle/>
          <a:p>
            <a:pPr>
              <a:defRPr/>
            </a:pPr>
            <a:fld id="{D79E76F3-1D06-42A3-B200-0B1791014E87}" type="slidenum">
              <a:rPr lang="en-US" smtClean="0"/>
              <a:pPr>
                <a:defRPr/>
              </a:pPr>
              <a:t>9</a:t>
            </a:fld>
            <a:endParaRPr lang="en-US"/>
          </a:p>
        </p:txBody>
      </p:sp>
    </p:spTree>
    <p:extLst>
      <p:ext uri="{BB962C8B-B14F-4D97-AF65-F5344CB8AC3E}">
        <p14:creationId xmlns:p14="http://schemas.microsoft.com/office/powerpoint/2010/main" val="267380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better figure</a:t>
            </a:r>
            <a:endParaRPr lang="en-US" dirty="0"/>
          </a:p>
        </p:txBody>
      </p:sp>
      <p:sp>
        <p:nvSpPr>
          <p:cNvPr id="4" name="Slide Number Placeholder 3"/>
          <p:cNvSpPr>
            <a:spLocks noGrp="1"/>
          </p:cNvSpPr>
          <p:nvPr>
            <p:ph type="sldNum" sz="quarter" idx="10"/>
          </p:nvPr>
        </p:nvSpPr>
        <p:spPr/>
        <p:txBody>
          <a:bodyPr/>
          <a:lstStyle/>
          <a:p>
            <a:fld id="{25ADF56F-F3A7-6040-9FEC-BC5796D9791C}" type="slidenum">
              <a:rPr lang="en-US" smtClean="0"/>
              <a:t>10</a:t>
            </a:fld>
            <a:endParaRPr lang="en-US"/>
          </a:p>
        </p:txBody>
      </p:sp>
    </p:spTree>
    <p:extLst>
      <p:ext uri="{BB962C8B-B14F-4D97-AF65-F5344CB8AC3E}">
        <p14:creationId xmlns:p14="http://schemas.microsoft.com/office/powerpoint/2010/main" val="405440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186F1D-2505-054C-B6F8-646BB484CB48}" type="slidenum">
              <a:rPr lang="en-US" sz="1200"/>
              <a:pPr/>
              <a:t>12</a:t>
            </a:fld>
            <a:endParaRPr lang="en-US" sz="1200"/>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0"/>
                <a:cs typeface="ＭＳ Ｐゴシック" charset="0"/>
              </a:rPr>
              <a:t>7 societies have endorsed this (or similar statement</a:t>
            </a:r>
            <a:r>
              <a:rPr lang="en-US" smtClean="0">
                <a:latin typeface="Arial" charset="0"/>
                <a:ea typeface="ＭＳ Ｐゴシック" charset="0"/>
                <a:cs typeface="ＭＳ Ｐゴシック" charset="0"/>
              </a:rPr>
              <a:t>).</a:t>
            </a:r>
          </a:p>
          <a:p>
            <a:pPr eaLnBrk="1" hangingPunct="1"/>
            <a:endParaRPr lang="en-US"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CBFF65-B740-FD48-819A-7C9B522ED1CA}" type="datetimeFigureOut">
              <a:rPr lang="en-US" smtClean="0"/>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E61C-4FBC-3745-A164-92E433F7A942}" type="slidenum">
              <a:rPr lang="en-US" smtClean="0"/>
              <a:t>‹#›</a:t>
            </a:fld>
            <a:endParaRPr lang="en-US"/>
          </a:p>
        </p:txBody>
      </p:sp>
    </p:spTree>
    <p:extLst>
      <p:ext uri="{BB962C8B-B14F-4D97-AF65-F5344CB8AC3E}">
        <p14:creationId xmlns:p14="http://schemas.microsoft.com/office/powerpoint/2010/main" val="234067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BFF65-B740-FD48-819A-7C9B522ED1CA}" type="datetimeFigureOut">
              <a:rPr lang="en-US" smtClean="0"/>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E61C-4FBC-3745-A164-92E433F7A942}" type="slidenum">
              <a:rPr lang="en-US" smtClean="0"/>
              <a:t>‹#›</a:t>
            </a:fld>
            <a:endParaRPr lang="en-US"/>
          </a:p>
        </p:txBody>
      </p:sp>
    </p:spTree>
    <p:extLst>
      <p:ext uri="{BB962C8B-B14F-4D97-AF65-F5344CB8AC3E}">
        <p14:creationId xmlns:p14="http://schemas.microsoft.com/office/powerpoint/2010/main" val="52461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BFF65-B740-FD48-819A-7C9B522ED1CA}" type="datetimeFigureOut">
              <a:rPr lang="en-US" smtClean="0"/>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E61C-4FBC-3745-A164-92E433F7A942}" type="slidenum">
              <a:rPr lang="en-US" smtClean="0"/>
              <a:t>‹#›</a:t>
            </a:fld>
            <a:endParaRPr lang="en-US"/>
          </a:p>
        </p:txBody>
      </p:sp>
    </p:spTree>
    <p:extLst>
      <p:ext uri="{BB962C8B-B14F-4D97-AF65-F5344CB8AC3E}">
        <p14:creationId xmlns:p14="http://schemas.microsoft.com/office/powerpoint/2010/main" val="92145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BFF65-B740-FD48-819A-7C9B522ED1CA}" type="datetimeFigureOut">
              <a:rPr lang="en-US" smtClean="0"/>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E61C-4FBC-3745-A164-92E433F7A942}" type="slidenum">
              <a:rPr lang="en-US" smtClean="0"/>
              <a:t>‹#›</a:t>
            </a:fld>
            <a:endParaRPr lang="en-US"/>
          </a:p>
        </p:txBody>
      </p:sp>
    </p:spTree>
    <p:extLst>
      <p:ext uri="{BB962C8B-B14F-4D97-AF65-F5344CB8AC3E}">
        <p14:creationId xmlns:p14="http://schemas.microsoft.com/office/powerpoint/2010/main" val="340858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BFF65-B740-FD48-819A-7C9B522ED1CA}" type="datetimeFigureOut">
              <a:rPr lang="en-US" smtClean="0"/>
              <a:t>10/17/13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DE61C-4FBC-3745-A164-92E433F7A942}" type="slidenum">
              <a:rPr lang="en-US" smtClean="0"/>
              <a:t>‹#›</a:t>
            </a:fld>
            <a:endParaRPr lang="en-US"/>
          </a:p>
        </p:txBody>
      </p:sp>
    </p:spTree>
    <p:extLst>
      <p:ext uri="{BB962C8B-B14F-4D97-AF65-F5344CB8AC3E}">
        <p14:creationId xmlns:p14="http://schemas.microsoft.com/office/powerpoint/2010/main" val="382963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CBFF65-B740-FD48-819A-7C9B522ED1CA}" type="datetimeFigureOut">
              <a:rPr lang="en-US" smtClean="0"/>
              <a:t>10/17/13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DE61C-4FBC-3745-A164-92E433F7A942}" type="slidenum">
              <a:rPr lang="en-US" smtClean="0"/>
              <a:t>‹#›</a:t>
            </a:fld>
            <a:endParaRPr lang="en-US"/>
          </a:p>
        </p:txBody>
      </p:sp>
    </p:spTree>
    <p:extLst>
      <p:ext uri="{BB962C8B-B14F-4D97-AF65-F5344CB8AC3E}">
        <p14:creationId xmlns:p14="http://schemas.microsoft.com/office/powerpoint/2010/main" val="187496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CBFF65-B740-FD48-819A-7C9B522ED1CA}" type="datetimeFigureOut">
              <a:rPr lang="en-US" smtClean="0"/>
              <a:t>10/17/13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DE61C-4FBC-3745-A164-92E433F7A942}" type="slidenum">
              <a:rPr lang="en-US" smtClean="0"/>
              <a:t>‹#›</a:t>
            </a:fld>
            <a:endParaRPr lang="en-US"/>
          </a:p>
        </p:txBody>
      </p:sp>
    </p:spTree>
    <p:extLst>
      <p:ext uri="{BB962C8B-B14F-4D97-AF65-F5344CB8AC3E}">
        <p14:creationId xmlns:p14="http://schemas.microsoft.com/office/powerpoint/2010/main" val="396920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CBFF65-B740-FD48-819A-7C9B522ED1CA}" type="datetimeFigureOut">
              <a:rPr lang="en-US" smtClean="0"/>
              <a:t>10/17/13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DE61C-4FBC-3745-A164-92E433F7A942}" type="slidenum">
              <a:rPr lang="en-US" smtClean="0"/>
              <a:t>‹#›</a:t>
            </a:fld>
            <a:endParaRPr lang="en-US"/>
          </a:p>
        </p:txBody>
      </p:sp>
    </p:spTree>
    <p:extLst>
      <p:ext uri="{BB962C8B-B14F-4D97-AF65-F5344CB8AC3E}">
        <p14:creationId xmlns:p14="http://schemas.microsoft.com/office/powerpoint/2010/main" val="31207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BFF65-B740-FD48-819A-7C9B522ED1CA}" type="datetimeFigureOut">
              <a:rPr lang="en-US" smtClean="0"/>
              <a:t>10/17/13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DE61C-4FBC-3745-A164-92E433F7A942}" type="slidenum">
              <a:rPr lang="en-US" smtClean="0"/>
              <a:t>‹#›</a:t>
            </a:fld>
            <a:endParaRPr lang="en-US"/>
          </a:p>
        </p:txBody>
      </p:sp>
    </p:spTree>
    <p:extLst>
      <p:ext uri="{BB962C8B-B14F-4D97-AF65-F5344CB8AC3E}">
        <p14:creationId xmlns:p14="http://schemas.microsoft.com/office/powerpoint/2010/main" val="355580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BFF65-B740-FD48-819A-7C9B522ED1CA}" type="datetimeFigureOut">
              <a:rPr lang="en-US" smtClean="0"/>
              <a:t>10/17/13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DE61C-4FBC-3745-A164-92E433F7A942}" type="slidenum">
              <a:rPr lang="en-US" smtClean="0"/>
              <a:t>‹#›</a:t>
            </a:fld>
            <a:endParaRPr lang="en-US"/>
          </a:p>
        </p:txBody>
      </p:sp>
    </p:spTree>
    <p:extLst>
      <p:ext uri="{BB962C8B-B14F-4D97-AF65-F5344CB8AC3E}">
        <p14:creationId xmlns:p14="http://schemas.microsoft.com/office/powerpoint/2010/main" val="398326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BFF65-B740-FD48-819A-7C9B522ED1CA}" type="datetimeFigureOut">
              <a:rPr lang="en-US" smtClean="0"/>
              <a:t>10/17/13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DE61C-4FBC-3745-A164-92E433F7A942}" type="slidenum">
              <a:rPr lang="en-US" smtClean="0"/>
              <a:t>‹#›</a:t>
            </a:fld>
            <a:endParaRPr lang="en-US"/>
          </a:p>
        </p:txBody>
      </p:sp>
    </p:spTree>
    <p:extLst>
      <p:ext uri="{BB962C8B-B14F-4D97-AF65-F5344CB8AC3E}">
        <p14:creationId xmlns:p14="http://schemas.microsoft.com/office/powerpoint/2010/main" val="27410927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BFF65-B740-FD48-819A-7C9B522ED1CA}" type="datetimeFigureOut">
              <a:rPr lang="en-US" smtClean="0"/>
              <a:t>10/17/13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DE61C-4FBC-3745-A164-92E433F7A942}" type="slidenum">
              <a:rPr lang="en-US" smtClean="0"/>
              <a:t>‹#›</a:t>
            </a:fld>
            <a:endParaRPr lang="en-US"/>
          </a:p>
        </p:txBody>
      </p:sp>
    </p:spTree>
    <p:extLst>
      <p:ext uri="{BB962C8B-B14F-4D97-AF65-F5344CB8AC3E}">
        <p14:creationId xmlns:p14="http://schemas.microsoft.com/office/powerpoint/2010/main" val="2485919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jpe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g"/><Relationship Id="rId6"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 Id="rId3" Type="http://schemas.openxmlformats.org/officeDocument/2006/relationships/image" Target="../media/image16.tif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116156"/>
            <a:ext cx="9144000" cy="2060575"/>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normAutofit fontScale="90000"/>
          </a:bodyPr>
          <a:lstStyle/>
          <a:p>
            <a:r>
              <a:rPr lang="en-US" sz="3600" dirty="0" smtClean="0"/>
              <a:t/>
            </a:r>
            <a:br>
              <a:rPr lang="en-US" sz="3600" dirty="0" smtClean="0"/>
            </a:br>
            <a:r>
              <a:rPr lang="en-US" sz="3600" dirty="0" smtClean="0"/>
              <a:t>Medical Device CPS </a:t>
            </a:r>
            <a:r>
              <a:rPr lang="en-US" sz="3600" dirty="0" err="1" smtClean="0"/>
              <a:t>Testbeds</a:t>
            </a:r>
            <a:r>
              <a:rPr lang="en-US" sz="3600" dirty="0" smtClean="0"/>
              <a:t>:</a:t>
            </a:r>
            <a:br>
              <a:rPr lang="en-US" sz="3600" dirty="0" smtClean="0"/>
            </a:br>
            <a:r>
              <a:rPr lang="en-US" sz="3600" dirty="0" smtClean="0"/>
              <a:t>Candidate </a:t>
            </a:r>
            <a:r>
              <a:rPr lang="en-US" sz="3600" dirty="0" err="1" smtClean="0"/>
              <a:t>Testbed</a:t>
            </a:r>
            <a:r>
              <a:rPr lang="en-US" sz="3600" dirty="0" smtClean="0"/>
              <a:t> </a:t>
            </a:r>
            <a:r>
              <a:rPr lang="en-US" sz="3600" dirty="0"/>
              <a:t>for Research and Development on Cyber Physical Medical Device Systems</a:t>
            </a:r>
            <a:br>
              <a:rPr lang="en-US" sz="3600" dirty="0"/>
            </a:br>
            <a:endParaRPr lang="en-US" sz="5400" dirty="0"/>
          </a:p>
        </p:txBody>
      </p:sp>
      <p:sp>
        <p:nvSpPr>
          <p:cNvPr id="3075" name="Rectangle 9"/>
          <p:cNvSpPr>
            <a:spLocks noGrp="1" noChangeArrowheads="1"/>
          </p:cNvSpPr>
          <p:nvPr>
            <p:ph type="subTitle" idx="1"/>
          </p:nvPr>
        </p:nvSpPr>
        <p:spPr>
          <a:xfrm>
            <a:off x="0" y="4886000"/>
            <a:ext cx="9144000" cy="762000"/>
          </a:xfrm>
        </p:spPr>
        <p:txBody>
          <a:bodyPr anchor="t">
            <a:noAutofit/>
          </a:bodyPr>
          <a:lstStyle/>
          <a:p>
            <a:pPr eaLnBrk="1" hangingPunct="1">
              <a:lnSpc>
                <a:spcPct val="80000"/>
              </a:lnSpc>
            </a:pPr>
            <a:r>
              <a:rPr lang="en-US" sz="2400" dirty="0" smtClean="0">
                <a:solidFill>
                  <a:schemeClr val="tx1"/>
                </a:solidFill>
                <a:ea typeface="ＭＳ Ｐゴシック" pitchFamily="34" charset="-128"/>
              </a:rPr>
              <a:t>Julian M. Goldman, MD</a:t>
            </a:r>
          </a:p>
          <a:p>
            <a:pPr>
              <a:lnSpc>
                <a:spcPct val="80000"/>
              </a:lnSpc>
            </a:pPr>
            <a:r>
              <a:rPr lang="en-US" sz="2400" dirty="0">
                <a:solidFill>
                  <a:schemeClr val="tx1"/>
                </a:solidFill>
                <a:ea typeface="ＭＳ Ｐゴシック" pitchFamily="34" charset="-128"/>
              </a:rPr>
              <a:t>Medical Director, Partners HealthCare Biomedical Engineering</a:t>
            </a:r>
          </a:p>
          <a:p>
            <a:pPr>
              <a:lnSpc>
                <a:spcPct val="80000"/>
              </a:lnSpc>
            </a:pPr>
            <a:r>
              <a:rPr lang="en-US" sz="2400" dirty="0" smtClean="0">
                <a:solidFill>
                  <a:schemeClr val="tx1"/>
                </a:solidFill>
                <a:ea typeface="ＭＳ Ｐゴシック" pitchFamily="34" charset="-128"/>
              </a:rPr>
              <a:t>Anesthesiologist, Mass </a:t>
            </a:r>
            <a:r>
              <a:rPr lang="en-US" sz="2400" dirty="0">
                <a:solidFill>
                  <a:schemeClr val="tx1"/>
                </a:solidFill>
                <a:ea typeface="ＭＳ Ｐゴシック" pitchFamily="34" charset="-128"/>
              </a:rPr>
              <a:t>Gen </a:t>
            </a:r>
            <a:r>
              <a:rPr lang="en-US" sz="2400" dirty="0" smtClean="0">
                <a:solidFill>
                  <a:schemeClr val="tx1"/>
                </a:solidFill>
                <a:ea typeface="ＭＳ Ｐゴシック" pitchFamily="34" charset="-128"/>
              </a:rPr>
              <a:t>Hospital/Harvard Medical School</a:t>
            </a:r>
          </a:p>
          <a:p>
            <a:pPr>
              <a:lnSpc>
                <a:spcPct val="80000"/>
              </a:lnSpc>
            </a:pPr>
            <a:r>
              <a:rPr lang="en-US" sz="2400" dirty="0" smtClean="0">
                <a:solidFill>
                  <a:schemeClr val="tx1"/>
                </a:solidFill>
                <a:ea typeface="ＭＳ Ｐゴシック" pitchFamily="34" charset="-128"/>
              </a:rPr>
              <a:t>Director/P.I., Medical Device Interoperability Program</a:t>
            </a:r>
          </a:p>
        </p:txBody>
      </p:sp>
      <p:pic>
        <p:nvPicPr>
          <p:cNvPr id="3077"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599" y="217486"/>
            <a:ext cx="785812" cy="914400"/>
          </a:xfrm>
          <a:prstGeom prst="rect">
            <a:avLst/>
          </a:prstGeom>
          <a:solidFill>
            <a:schemeClr val="bg1"/>
          </a:solidFill>
          <a:ln w="9525">
            <a:solidFill>
              <a:schemeClr val="bg1"/>
            </a:solidFill>
            <a:miter lim="800000"/>
            <a:headEnd/>
            <a:tailEnd/>
          </a:ln>
        </p:spPr>
      </p:pic>
      <p:pic>
        <p:nvPicPr>
          <p:cNvPr id="3078"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9188" y="217486"/>
            <a:ext cx="785812" cy="914400"/>
          </a:xfrm>
          <a:prstGeom prst="rect">
            <a:avLst/>
          </a:prstGeom>
          <a:solidFill>
            <a:schemeClr val="bg1"/>
          </a:solidFill>
          <a:ln w="9525">
            <a:solidFill>
              <a:schemeClr val="bg1"/>
            </a:solidFill>
            <a:miter lim="800000"/>
            <a:headEnd/>
            <a:tailEnd/>
          </a:ln>
        </p:spPr>
      </p:pic>
      <p:sp>
        <p:nvSpPr>
          <p:cNvPr id="3080" name="Rectangle 11"/>
          <p:cNvSpPr>
            <a:spLocks noChangeArrowheads="1"/>
          </p:cNvSpPr>
          <p:nvPr/>
        </p:nvSpPr>
        <p:spPr bwMode="auto">
          <a:xfrm>
            <a:off x="-1531938" y="358775"/>
            <a:ext cx="184150" cy="457200"/>
          </a:xfrm>
          <a:prstGeom prst="rect">
            <a:avLst/>
          </a:prstGeom>
          <a:noFill/>
          <a:ln w="9525">
            <a:noFill/>
            <a:miter lim="800000"/>
            <a:headEnd/>
            <a:tailEnd/>
          </a:ln>
        </p:spPr>
        <p:txBody>
          <a:bodyPr wrap="none">
            <a:spAutoFit/>
          </a:bodyPr>
          <a:lstStyle/>
          <a:p>
            <a:endParaRPr lang="en-US"/>
          </a:p>
        </p:txBody>
      </p:sp>
      <p:sp>
        <p:nvSpPr>
          <p:cNvPr id="13" name="TextBox 1"/>
          <p:cNvSpPr txBox="1">
            <a:spLocks noChangeArrowheads="1"/>
          </p:cNvSpPr>
          <p:nvPr/>
        </p:nvSpPr>
        <p:spPr bwMode="auto">
          <a:xfrm>
            <a:off x="3688562" y="254628"/>
            <a:ext cx="2216973" cy="1323439"/>
          </a:xfrm>
          <a:prstGeom prst="rect">
            <a:avLst/>
          </a:prstGeom>
          <a:noFill/>
          <a:ln w="9525">
            <a:noFill/>
            <a:miter lim="800000"/>
            <a:headEnd/>
            <a:tailEnd/>
          </a:ln>
        </p:spPr>
        <p:txBody>
          <a:bodyPr wrap="none">
            <a:spAutoFit/>
          </a:bodyPr>
          <a:lstStyle/>
          <a:p>
            <a:pPr algn="ctr"/>
            <a:r>
              <a:rPr lang="en-US" sz="2000" dirty="0" smtClean="0"/>
              <a:t>Oct </a:t>
            </a:r>
            <a:r>
              <a:rPr lang="en-US" sz="2000" dirty="0" smtClean="0"/>
              <a:t>17, </a:t>
            </a:r>
            <a:r>
              <a:rPr lang="en-US" sz="2000" dirty="0" smtClean="0"/>
              <a:t>2013</a:t>
            </a:r>
          </a:p>
          <a:p>
            <a:pPr algn="ctr"/>
            <a:r>
              <a:rPr lang="en-US" sz="2000" dirty="0" smtClean="0"/>
              <a:t>NSF CPS PI Meeting</a:t>
            </a:r>
          </a:p>
          <a:p>
            <a:pPr algn="ctr"/>
            <a:r>
              <a:rPr lang="en-US" sz="2000" dirty="0" smtClean="0"/>
              <a:t>Arlington, VA USA</a:t>
            </a:r>
            <a:endParaRPr lang="en-US" sz="2000" dirty="0" smtClean="0"/>
          </a:p>
          <a:p>
            <a:pPr algn="ctr"/>
            <a:endParaRPr lang="en-US" sz="2000" dirty="0" smtClean="0"/>
          </a:p>
        </p:txBody>
      </p:sp>
      <p:sp>
        <p:nvSpPr>
          <p:cNvPr id="2" name="TextBox 1"/>
          <p:cNvSpPr txBox="1"/>
          <p:nvPr/>
        </p:nvSpPr>
        <p:spPr>
          <a:xfrm>
            <a:off x="0" y="6486380"/>
            <a:ext cx="2038764" cy="369332"/>
          </a:xfrm>
          <a:prstGeom prst="rect">
            <a:avLst/>
          </a:prstGeom>
          <a:noFill/>
        </p:spPr>
        <p:txBody>
          <a:bodyPr wrap="none" rtlCol="0">
            <a:spAutoFit/>
          </a:bodyPr>
          <a:lstStyle/>
          <a:p>
            <a:r>
              <a:rPr lang="en-US" dirty="0" err="1" smtClean="0"/>
              <a:t>www.jgoldman.info</a:t>
            </a:r>
            <a:endParaRPr lang="en-US" dirty="0"/>
          </a:p>
        </p:txBody>
      </p:sp>
      <p:pic>
        <p:nvPicPr>
          <p:cNvPr id="9" name="Picture 8" descr="C:\Documents and Settings\vbm2\My Documents\My Pictures\Pictures\Office\mdpnp_logo_tm_smal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65584" y="43653"/>
            <a:ext cx="1742132" cy="564918"/>
          </a:xfrm>
          <a:prstGeom prst="rect">
            <a:avLst/>
          </a:prstGeom>
          <a:noFill/>
        </p:spPr>
      </p:pic>
    </p:spTree>
    <p:extLst>
      <p:ext uri="{BB962C8B-B14F-4D97-AF65-F5344CB8AC3E}">
        <p14:creationId xmlns:p14="http://schemas.microsoft.com/office/powerpoint/2010/main" val="176522648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2438400" y="2512717"/>
            <a:ext cx="3505200" cy="533400"/>
          </a:xfrm>
          <a:prstGeom prst="rect">
            <a:avLst/>
          </a:prstGeom>
          <a:noFill/>
          <a:ln w="9525">
            <a:solidFill>
              <a:schemeClr val="tx1"/>
            </a:solidFill>
            <a:round/>
            <a:headEnd/>
            <a:tailEnd/>
          </a:ln>
        </p:spPr>
        <p:txBody>
          <a:bodyPr lIns="91417" tIns="45709" rIns="91417" bIns="45709">
            <a:prstTxWarp prst="textNoShape">
              <a:avLst/>
            </a:prstTxWarp>
          </a:bodyPr>
          <a:lstStyle/>
          <a:p>
            <a:pPr algn="ctr"/>
            <a:r>
              <a:rPr lang="en-US" dirty="0"/>
              <a:t>ICE </a:t>
            </a:r>
            <a:r>
              <a:rPr lang="en-US" dirty="0" smtClean="0"/>
              <a:t>Supervisor (run apps)</a:t>
            </a:r>
            <a:endParaRPr lang="en-US" dirty="0"/>
          </a:p>
        </p:txBody>
      </p:sp>
      <p:sp>
        <p:nvSpPr>
          <p:cNvPr id="87043" name="Rectangle 4"/>
          <p:cNvSpPr>
            <a:spLocks noChangeArrowheads="1"/>
          </p:cNvSpPr>
          <p:nvPr/>
        </p:nvSpPr>
        <p:spPr bwMode="auto">
          <a:xfrm>
            <a:off x="2971800" y="3579517"/>
            <a:ext cx="2438400" cy="685800"/>
          </a:xfrm>
          <a:prstGeom prst="rect">
            <a:avLst/>
          </a:prstGeom>
          <a:noFill/>
          <a:ln w="9525">
            <a:solidFill>
              <a:schemeClr val="tx1"/>
            </a:solidFill>
            <a:round/>
            <a:headEnd/>
            <a:tailEnd/>
          </a:ln>
        </p:spPr>
        <p:txBody>
          <a:bodyPr lIns="91417" tIns="45709" rIns="91417" bIns="45709">
            <a:prstTxWarp prst="textNoShape">
              <a:avLst/>
            </a:prstTxWarp>
          </a:bodyPr>
          <a:lstStyle/>
          <a:p>
            <a:pPr algn="ctr"/>
            <a:r>
              <a:rPr lang="en-US" sz="2000" dirty="0"/>
              <a:t>ICE Network</a:t>
            </a:r>
          </a:p>
          <a:p>
            <a:pPr algn="ctr"/>
            <a:r>
              <a:rPr lang="en-US" sz="2000" dirty="0"/>
              <a:t>Controller</a:t>
            </a:r>
          </a:p>
        </p:txBody>
      </p:sp>
      <p:sp>
        <p:nvSpPr>
          <p:cNvPr id="87044" name="Rectangle 5"/>
          <p:cNvSpPr>
            <a:spLocks noChangeArrowheads="1"/>
          </p:cNvSpPr>
          <p:nvPr/>
        </p:nvSpPr>
        <p:spPr bwMode="auto">
          <a:xfrm>
            <a:off x="1058333" y="4681242"/>
            <a:ext cx="1905000" cy="457200"/>
          </a:xfrm>
          <a:prstGeom prst="rect">
            <a:avLst/>
          </a:prstGeom>
          <a:noFill/>
          <a:ln w="9525">
            <a:solidFill>
              <a:schemeClr val="tx1"/>
            </a:solidFill>
            <a:round/>
            <a:headEnd/>
            <a:tailEnd/>
          </a:ln>
        </p:spPr>
        <p:txBody>
          <a:bodyPr lIns="91417" tIns="45709" rIns="91417" bIns="45709">
            <a:prstTxWarp prst="textNoShape">
              <a:avLst/>
            </a:prstTxWarp>
          </a:bodyPr>
          <a:lstStyle/>
          <a:p>
            <a:pPr algn="ctr"/>
            <a:r>
              <a:rPr lang="en-US" sz="2000" dirty="0">
                <a:latin typeface="Calibri" charset="0"/>
              </a:rPr>
              <a:t>ICE Interface</a:t>
            </a:r>
            <a:endParaRPr lang="en-US" sz="2000" dirty="0"/>
          </a:p>
        </p:txBody>
      </p:sp>
      <p:sp>
        <p:nvSpPr>
          <p:cNvPr id="87045" name="Rectangle 6"/>
          <p:cNvSpPr>
            <a:spLocks noChangeArrowheads="1"/>
          </p:cNvSpPr>
          <p:nvPr/>
        </p:nvSpPr>
        <p:spPr bwMode="auto">
          <a:xfrm>
            <a:off x="5486400" y="3579517"/>
            <a:ext cx="1905000" cy="685800"/>
          </a:xfrm>
          <a:prstGeom prst="rect">
            <a:avLst/>
          </a:prstGeom>
          <a:noFill/>
          <a:ln w="9525">
            <a:solidFill>
              <a:schemeClr val="tx1"/>
            </a:solidFill>
            <a:round/>
            <a:headEnd/>
            <a:tailEnd/>
          </a:ln>
        </p:spPr>
        <p:txBody>
          <a:bodyPr lIns="91417" tIns="45709" rIns="91417" bIns="45709">
            <a:prstTxWarp prst="textNoShape">
              <a:avLst/>
            </a:prstTxWarp>
          </a:bodyPr>
          <a:lstStyle/>
          <a:p>
            <a:pPr algn="ctr"/>
            <a:r>
              <a:rPr lang="en-US" sz="2000" dirty="0"/>
              <a:t>ICE Data</a:t>
            </a:r>
          </a:p>
          <a:p>
            <a:pPr algn="ctr"/>
            <a:r>
              <a:rPr lang="en-US" sz="2000" dirty="0"/>
              <a:t>Logger</a:t>
            </a:r>
          </a:p>
        </p:txBody>
      </p:sp>
      <p:sp>
        <p:nvSpPr>
          <p:cNvPr id="87046" name="Rectangle 7"/>
          <p:cNvSpPr>
            <a:spLocks noChangeArrowheads="1"/>
          </p:cNvSpPr>
          <p:nvPr/>
        </p:nvSpPr>
        <p:spPr bwMode="auto">
          <a:xfrm>
            <a:off x="990600" y="3579517"/>
            <a:ext cx="1905000" cy="685800"/>
          </a:xfrm>
          <a:prstGeom prst="rect">
            <a:avLst/>
          </a:prstGeom>
          <a:noFill/>
          <a:ln w="9525">
            <a:solidFill>
              <a:schemeClr val="tx1"/>
            </a:solidFill>
            <a:round/>
            <a:headEnd/>
            <a:tailEnd/>
          </a:ln>
        </p:spPr>
        <p:txBody>
          <a:bodyPr lIns="91417" tIns="45709" rIns="91417" bIns="45709">
            <a:prstTxWarp prst="textNoShape">
              <a:avLst/>
            </a:prstTxWarp>
          </a:bodyPr>
          <a:lstStyle/>
          <a:p>
            <a:pPr algn="ctr"/>
            <a:r>
              <a:rPr lang="en-US" sz="2000"/>
              <a:t>External</a:t>
            </a:r>
          </a:p>
          <a:p>
            <a:pPr algn="ctr"/>
            <a:r>
              <a:rPr lang="en-US" sz="2000"/>
              <a:t>Interface</a:t>
            </a:r>
          </a:p>
        </p:txBody>
      </p:sp>
      <p:sp>
        <p:nvSpPr>
          <p:cNvPr id="87047" name="Rectangle 9"/>
          <p:cNvSpPr>
            <a:spLocks noChangeArrowheads="1"/>
          </p:cNvSpPr>
          <p:nvPr/>
        </p:nvSpPr>
        <p:spPr bwMode="auto">
          <a:xfrm>
            <a:off x="1058333" y="5138442"/>
            <a:ext cx="1905000" cy="457200"/>
          </a:xfrm>
          <a:prstGeom prst="rect">
            <a:avLst/>
          </a:prstGeom>
          <a:noFill/>
          <a:ln w="9525">
            <a:solidFill>
              <a:schemeClr val="tx1"/>
            </a:solidFill>
            <a:round/>
            <a:headEnd/>
            <a:tailEnd/>
          </a:ln>
        </p:spPr>
        <p:txBody>
          <a:bodyPr lIns="91417" tIns="45709" rIns="91417" bIns="45709">
            <a:prstTxWarp prst="textNoShape">
              <a:avLst/>
            </a:prstTxWarp>
          </a:bodyPr>
          <a:lstStyle/>
          <a:p>
            <a:pPr algn="ctr"/>
            <a:r>
              <a:rPr lang="en-US" sz="2000"/>
              <a:t>Medical Device</a:t>
            </a:r>
          </a:p>
        </p:txBody>
      </p:sp>
      <p:cxnSp>
        <p:nvCxnSpPr>
          <p:cNvPr id="87050" name="Straight Arrow Connector 13"/>
          <p:cNvCxnSpPr>
            <a:cxnSpLocks noChangeShapeType="1"/>
            <a:stCxn id="87042" idx="2"/>
            <a:endCxn id="87043" idx="0"/>
          </p:cNvCxnSpPr>
          <p:nvPr/>
        </p:nvCxnSpPr>
        <p:spPr bwMode="auto">
          <a:xfrm rot="5400000">
            <a:off x="3924301" y="3312817"/>
            <a:ext cx="533400" cy="3175"/>
          </a:xfrm>
          <a:prstGeom prst="straightConnector1">
            <a:avLst/>
          </a:prstGeom>
          <a:noFill/>
          <a:ln w="9525">
            <a:solidFill>
              <a:schemeClr val="tx1"/>
            </a:solidFill>
            <a:round/>
            <a:headEnd/>
            <a:tailEnd type="arrow" w="med" len="med"/>
          </a:ln>
        </p:spPr>
      </p:cxnSp>
      <p:cxnSp>
        <p:nvCxnSpPr>
          <p:cNvPr id="87051" name="Straight Arrow Connector 16"/>
          <p:cNvCxnSpPr>
            <a:cxnSpLocks noChangeShapeType="1"/>
          </p:cNvCxnSpPr>
          <p:nvPr/>
        </p:nvCxnSpPr>
        <p:spPr bwMode="auto">
          <a:xfrm>
            <a:off x="609600" y="3882729"/>
            <a:ext cx="381000" cy="1588"/>
          </a:xfrm>
          <a:prstGeom prst="straightConnector1">
            <a:avLst/>
          </a:prstGeom>
          <a:noFill/>
          <a:ln w="9525">
            <a:solidFill>
              <a:schemeClr val="tx1"/>
            </a:solidFill>
            <a:round/>
            <a:headEnd type="arrow" w="med" len="med"/>
            <a:tailEnd type="arrow" w="med" len="med"/>
          </a:ln>
        </p:spPr>
      </p:cxnSp>
      <p:cxnSp>
        <p:nvCxnSpPr>
          <p:cNvPr id="87052" name="Straight Arrow Connector 17"/>
          <p:cNvCxnSpPr>
            <a:cxnSpLocks noChangeShapeType="1"/>
          </p:cNvCxnSpPr>
          <p:nvPr/>
        </p:nvCxnSpPr>
        <p:spPr bwMode="auto">
          <a:xfrm>
            <a:off x="2743200" y="3882729"/>
            <a:ext cx="381000" cy="1588"/>
          </a:xfrm>
          <a:prstGeom prst="straightConnector1">
            <a:avLst/>
          </a:prstGeom>
          <a:noFill/>
          <a:ln w="9525">
            <a:solidFill>
              <a:schemeClr val="tx1"/>
            </a:solidFill>
            <a:round/>
            <a:headEnd type="arrow" w="med" len="med"/>
            <a:tailEnd type="arrow" w="med" len="med"/>
          </a:ln>
        </p:spPr>
      </p:cxnSp>
      <p:cxnSp>
        <p:nvCxnSpPr>
          <p:cNvPr id="87053" name="Straight Arrow Connector 18"/>
          <p:cNvCxnSpPr>
            <a:cxnSpLocks noChangeShapeType="1"/>
          </p:cNvCxnSpPr>
          <p:nvPr/>
        </p:nvCxnSpPr>
        <p:spPr bwMode="auto">
          <a:xfrm>
            <a:off x="5257800" y="3882729"/>
            <a:ext cx="381000" cy="1588"/>
          </a:xfrm>
          <a:prstGeom prst="straightConnector1">
            <a:avLst/>
          </a:prstGeom>
          <a:noFill/>
          <a:ln w="9525">
            <a:solidFill>
              <a:schemeClr val="tx1"/>
            </a:solidFill>
            <a:round/>
            <a:headEnd type="arrow" w="med" len="med"/>
            <a:tailEnd type="arrow" w="med" len="med"/>
          </a:ln>
        </p:spPr>
      </p:cxnSp>
      <p:cxnSp>
        <p:nvCxnSpPr>
          <p:cNvPr id="87054" name="Straight Arrow Connector 21"/>
          <p:cNvCxnSpPr>
            <a:cxnSpLocks noChangeShapeType="1"/>
          </p:cNvCxnSpPr>
          <p:nvPr/>
        </p:nvCxnSpPr>
        <p:spPr bwMode="auto">
          <a:xfrm rot="5400000">
            <a:off x="4038600" y="4417717"/>
            <a:ext cx="307975" cy="3175"/>
          </a:xfrm>
          <a:prstGeom prst="straightConnector1">
            <a:avLst/>
          </a:prstGeom>
          <a:noFill/>
          <a:ln w="9525">
            <a:solidFill>
              <a:schemeClr val="tx1"/>
            </a:solidFill>
            <a:round/>
            <a:headEnd type="arrow" w="med" len="med"/>
            <a:tailEnd type="arrow" w="med" len="med"/>
          </a:ln>
        </p:spPr>
      </p:cxnSp>
      <p:cxnSp>
        <p:nvCxnSpPr>
          <p:cNvPr id="87055" name="Straight Arrow Connector 25"/>
          <p:cNvCxnSpPr>
            <a:cxnSpLocks noChangeShapeType="1"/>
          </p:cNvCxnSpPr>
          <p:nvPr/>
        </p:nvCxnSpPr>
        <p:spPr bwMode="auto">
          <a:xfrm flipH="1">
            <a:off x="2709333" y="4276430"/>
            <a:ext cx="340255" cy="333375"/>
          </a:xfrm>
          <a:prstGeom prst="straightConnector1">
            <a:avLst/>
          </a:prstGeom>
          <a:noFill/>
          <a:ln w="9525">
            <a:solidFill>
              <a:schemeClr val="tx1"/>
            </a:solidFill>
            <a:round/>
            <a:headEnd type="arrow" w="med" len="med"/>
            <a:tailEnd type="arrow" w="med" len="med"/>
          </a:ln>
        </p:spPr>
      </p:cxnSp>
      <p:cxnSp>
        <p:nvCxnSpPr>
          <p:cNvPr id="87056" name="Straight Arrow Connector 26"/>
          <p:cNvCxnSpPr>
            <a:cxnSpLocks noChangeShapeType="1"/>
          </p:cNvCxnSpPr>
          <p:nvPr/>
        </p:nvCxnSpPr>
        <p:spPr bwMode="auto">
          <a:xfrm rot="5400000" flipH="1" flipV="1">
            <a:off x="3771901" y="2093616"/>
            <a:ext cx="838200" cy="3175"/>
          </a:xfrm>
          <a:prstGeom prst="straightConnector1">
            <a:avLst/>
          </a:prstGeom>
          <a:noFill/>
          <a:ln w="9525">
            <a:solidFill>
              <a:schemeClr val="tx1"/>
            </a:solidFill>
            <a:round/>
            <a:headEnd type="arrow" w="med" len="med"/>
            <a:tailEnd type="arrow" w="med" len="med"/>
          </a:ln>
        </p:spPr>
      </p:cxnSp>
      <p:cxnSp>
        <p:nvCxnSpPr>
          <p:cNvPr id="87057" name="Straight Arrow Connector 29"/>
          <p:cNvCxnSpPr>
            <a:cxnSpLocks noChangeShapeType="1"/>
          </p:cNvCxnSpPr>
          <p:nvPr/>
        </p:nvCxnSpPr>
        <p:spPr bwMode="auto">
          <a:xfrm rot="5400000" flipH="1" flipV="1">
            <a:off x="2858294" y="5750423"/>
            <a:ext cx="533400" cy="1588"/>
          </a:xfrm>
          <a:prstGeom prst="straightConnector1">
            <a:avLst/>
          </a:prstGeom>
          <a:noFill/>
          <a:ln w="9525">
            <a:solidFill>
              <a:schemeClr val="tx1"/>
            </a:solidFill>
            <a:round/>
            <a:headEnd type="arrow" w="med" len="med"/>
            <a:tailEnd type="arrow" w="med" len="med"/>
          </a:ln>
        </p:spPr>
      </p:cxnSp>
      <p:sp>
        <p:nvSpPr>
          <p:cNvPr id="87058" name="Rectangle 30"/>
          <p:cNvSpPr>
            <a:spLocks noChangeArrowheads="1"/>
          </p:cNvSpPr>
          <p:nvPr/>
        </p:nvSpPr>
        <p:spPr bwMode="auto">
          <a:xfrm>
            <a:off x="838200" y="1979317"/>
            <a:ext cx="6781800" cy="3733800"/>
          </a:xfrm>
          <a:prstGeom prst="rect">
            <a:avLst/>
          </a:prstGeom>
          <a:noFill/>
          <a:ln w="12700">
            <a:solidFill>
              <a:schemeClr val="tx1"/>
            </a:solidFill>
            <a:prstDash val="sysDash"/>
            <a:round/>
            <a:headEnd/>
            <a:tailEnd/>
          </a:ln>
        </p:spPr>
        <p:txBody>
          <a:bodyPr lIns="91417" tIns="45709" rIns="91417" bIns="45709">
            <a:prstTxWarp prst="textNoShape">
              <a:avLst/>
            </a:prstTxWarp>
          </a:bodyPr>
          <a:lstStyle/>
          <a:p>
            <a:endParaRPr lang="en-US"/>
          </a:p>
        </p:txBody>
      </p:sp>
      <p:sp>
        <p:nvSpPr>
          <p:cNvPr id="87059" name="TextBox 34"/>
          <p:cNvSpPr txBox="1">
            <a:spLocks noChangeArrowheads="1"/>
          </p:cNvSpPr>
          <p:nvPr/>
        </p:nvSpPr>
        <p:spPr bwMode="auto">
          <a:xfrm>
            <a:off x="838200" y="1903117"/>
            <a:ext cx="3253268" cy="338532"/>
          </a:xfrm>
          <a:prstGeom prst="rect">
            <a:avLst/>
          </a:prstGeom>
          <a:noFill/>
          <a:ln w="9525">
            <a:noFill/>
            <a:miter lim="800000"/>
            <a:headEnd/>
            <a:tailEnd/>
          </a:ln>
        </p:spPr>
        <p:txBody>
          <a:bodyPr wrap="none" lIns="91417" tIns="45709" rIns="91417" bIns="45709">
            <a:prstTxWarp prst="textNoShape">
              <a:avLst/>
            </a:prstTxWarp>
            <a:spAutoFit/>
          </a:bodyPr>
          <a:lstStyle/>
          <a:p>
            <a:r>
              <a:rPr lang="en-US" sz="1600">
                <a:latin typeface="Calibri" charset="0"/>
              </a:rPr>
              <a:t>Integrated Clinical Environment (ICE)</a:t>
            </a:r>
          </a:p>
        </p:txBody>
      </p:sp>
      <p:sp>
        <p:nvSpPr>
          <p:cNvPr id="87060" name="Text Box 3"/>
          <p:cNvSpPr txBox="1">
            <a:spLocks noChangeArrowheads="1"/>
          </p:cNvSpPr>
          <p:nvPr/>
        </p:nvSpPr>
        <p:spPr bwMode="auto">
          <a:xfrm>
            <a:off x="0" y="549706"/>
            <a:ext cx="2813043" cy="400087"/>
          </a:xfrm>
          <a:prstGeom prst="rect">
            <a:avLst/>
          </a:prstGeom>
          <a:noFill/>
          <a:ln w="9525">
            <a:noFill/>
            <a:miter lim="800000"/>
            <a:headEnd/>
            <a:tailEnd/>
          </a:ln>
        </p:spPr>
        <p:txBody>
          <a:bodyPr wrap="none" lIns="91417" tIns="45709" rIns="91417" bIns="45709">
            <a:prstTxWarp prst="textNoShape">
              <a:avLst/>
            </a:prstTxWarp>
            <a:spAutoFit/>
          </a:bodyPr>
          <a:lstStyle/>
          <a:p>
            <a:r>
              <a:rPr lang="en-US" sz="2000" dirty="0" smtClean="0">
                <a:latin typeface="Calibri" charset="0"/>
              </a:rPr>
              <a:t>ASTM </a:t>
            </a:r>
            <a:r>
              <a:rPr lang="en-US" sz="2000" dirty="0">
                <a:latin typeface="Calibri" charset="0"/>
              </a:rPr>
              <a:t>standard F2761-09</a:t>
            </a:r>
          </a:p>
        </p:txBody>
      </p:sp>
      <p:pic>
        <p:nvPicPr>
          <p:cNvPr id="87061" name="Picture 3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6200" y="539399"/>
            <a:ext cx="490538" cy="1179512"/>
          </a:xfrm>
          <a:prstGeom prst="rect">
            <a:avLst/>
          </a:prstGeom>
          <a:noFill/>
          <a:ln w="9525">
            <a:noFill/>
            <a:miter lim="800000"/>
            <a:headEnd/>
            <a:tailEnd/>
          </a:ln>
        </p:spPr>
      </p:pic>
      <p:sp>
        <p:nvSpPr>
          <p:cNvPr id="87062" name="TextBox 38"/>
          <p:cNvSpPr txBox="1">
            <a:spLocks noChangeArrowheads="1"/>
          </p:cNvSpPr>
          <p:nvPr/>
        </p:nvSpPr>
        <p:spPr bwMode="auto">
          <a:xfrm>
            <a:off x="4419600" y="837904"/>
            <a:ext cx="970329" cy="369310"/>
          </a:xfrm>
          <a:prstGeom prst="rect">
            <a:avLst/>
          </a:prstGeom>
          <a:noFill/>
          <a:ln w="9525">
            <a:noFill/>
            <a:miter lim="800000"/>
            <a:headEnd/>
            <a:tailEnd/>
          </a:ln>
        </p:spPr>
        <p:txBody>
          <a:bodyPr wrap="none" lIns="91417" tIns="45709" rIns="91417" bIns="45709">
            <a:prstTxWarp prst="textNoShape">
              <a:avLst/>
            </a:prstTxWarp>
            <a:spAutoFit/>
          </a:bodyPr>
          <a:lstStyle/>
          <a:p>
            <a:r>
              <a:rPr lang="en-US">
                <a:latin typeface="Calibri" charset="0"/>
              </a:rPr>
              <a:t>Clinician</a:t>
            </a:r>
          </a:p>
        </p:txBody>
      </p:sp>
      <p:sp>
        <p:nvSpPr>
          <p:cNvPr id="87063" name="Text Box 3"/>
          <p:cNvSpPr txBox="1">
            <a:spLocks noChangeArrowheads="1"/>
          </p:cNvSpPr>
          <p:nvPr/>
        </p:nvSpPr>
        <p:spPr bwMode="auto">
          <a:xfrm>
            <a:off x="990600" y="-57149"/>
            <a:ext cx="7386711" cy="584753"/>
          </a:xfrm>
          <a:prstGeom prst="rect">
            <a:avLst/>
          </a:prstGeom>
          <a:noFill/>
          <a:ln w="9525">
            <a:noFill/>
            <a:miter lim="800000"/>
            <a:headEnd/>
            <a:tailEnd/>
          </a:ln>
        </p:spPr>
        <p:txBody>
          <a:bodyPr wrap="none" lIns="91417" tIns="45709" rIns="91417" bIns="45709">
            <a:prstTxWarp prst="textNoShape">
              <a:avLst/>
            </a:prstTxWarp>
            <a:spAutoFit/>
          </a:bodyPr>
          <a:lstStyle/>
          <a:p>
            <a:r>
              <a:rPr lang="en-US" sz="3200" dirty="0" smtClean="0">
                <a:latin typeface="Calibri" charset="0"/>
              </a:rPr>
              <a:t>Integrated </a:t>
            </a:r>
            <a:r>
              <a:rPr lang="en-US" sz="3200" dirty="0">
                <a:latin typeface="Calibri" charset="0"/>
              </a:rPr>
              <a:t>Clinical </a:t>
            </a:r>
            <a:r>
              <a:rPr lang="en-US" sz="3200" dirty="0" smtClean="0">
                <a:latin typeface="Calibri" charset="0"/>
              </a:rPr>
              <a:t>Environment framework</a:t>
            </a:r>
            <a:endParaRPr lang="en-US" sz="3200" dirty="0">
              <a:latin typeface="Calibri" charset="0"/>
            </a:endParaRPr>
          </a:p>
        </p:txBody>
      </p:sp>
      <p:sp>
        <p:nvSpPr>
          <p:cNvPr id="87064" name="TextBox 40"/>
          <p:cNvSpPr txBox="1">
            <a:spLocks noChangeArrowheads="1"/>
          </p:cNvSpPr>
          <p:nvPr/>
        </p:nvSpPr>
        <p:spPr bwMode="auto">
          <a:xfrm>
            <a:off x="2673351" y="6157617"/>
            <a:ext cx="856491" cy="369310"/>
          </a:xfrm>
          <a:prstGeom prst="rect">
            <a:avLst/>
          </a:prstGeom>
          <a:noFill/>
          <a:ln w="9525">
            <a:noFill/>
            <a:miter lim="800000"/>
            <a:headEnd/>
            <a:tailEnd/>
          </a:ln>
        </p:spPr>
        <p:txBody>
          <a:bodyPr wrap="none" lIns="91417" tIns="45709" rIns="91417" bIns="45709">
            <a:prstTxWarp prst="textNoShape">
              <a:avLst/>
            </a:prstTxWarp>
            <a:spAutoFit/>
          </a:bodyPr>
          <a:lstStyle/>
          <a:p>
            <a:r>
              <a:rPr lang="en-US">
                <a:latin typeface="Calibri" charset="0"/>
              </a:rPr>
              <a:t>Patient</a:t>
            </a:r>
          </a:p>
        </p:txBody>
      </p:sp>
      <p:pic>
        <p:nvPicPr>
          <p:cNvPr id="87065" name="Picture 31" descr="12_toiletsq_men.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08400" y="6132217"/>
            <a:ext cx="1017588" cy="393700"/>
          </a:xfrm>
          <a:prstGeom prst="rect">
            <a:avLst/>
          </a:prstGeom>
          <a:noFill/>
          <a:ln w="9525">
            <a:noFill/>
            <a:miter lim="800000"/>
            <a:headEnd/>
            <a:tailEnd/>
          </a:ln>
        </p:spPr>
      </p:pic>
      <p:sp>
        <p:nvSpPr>
          <p:cNvPr id="26" name="Rectangle 10"/>
          <p:cNvSpPr>
            <a:spLocks noChangeArrowheads="1"/>
          </p:cNvSpPr>
          <p:nvPr/>
        </p:nvSpPr>
        <p:spPr bwMode="auto">
          <a:xfrm>
            <a:off x="5291667" y="4676479"/>
            <a:ext cx="2286000" cy="457200"/>
          </a:xfrm>
          <a:prstGeom prst="rect">
            <a:avLst/>
          </a:prstGeom>
          <a:noFill/>
          <a:ln w="9525">
            <a:solidFill>
              <a:schemeClr val="tx1"/>
            </a:solidFill>
            <a:round/>
            <a:headEnd/>
            <a:tailEnd/>
          </a:ln>
        </p:spPr>
        <p:txBody>
          <a:bodyPr lIns="91417" tIns="45709" rIns="91417" bIns="45709">
            <a:prstTxWarp prst="textNoShape">
              <a:avLst/>
            </a:prstTxWarp>
          </a:bodyPr>
          <a:lstStyle/>
          <a:p>
            <a:pPr algn="ctr"/>
            <a:r>
              <a:rPr lang="en-US" sz="2000">
                <a:latin typeface="Calibri" charset="0"/>
              </a:rPr>
              <a:t>ICE Interface</a:t>
            </a:r>
            <a:endParaRPr lang="en-US" sz="2000"/>
          </a:p>
        </p:txBody>
      </p:sp>
      <p:sp>
        <p:nvSpPr>
          <p:cNvPr id="27" name="Rectangle 11"/>
          <p:cNvSpPr>
            <a:spLocks noChangeArrowheads="1"/>
          </p:cNvSpPr>
          <p:nvPr/>
        </p:nvSpPr>
        <p:spPr bwMode="auto">
          <a:xfrm>
            <a:off x="5291667" y="5128917"/>
            <a:ext cx="2286000" cy="457200"/>
          </a:xfrm>
          <a:prstGeom prst="rect">
            <a:avLst/>
          </a:prstGeom>
          <a:noFill/>
          <a:ln w="9525">
            <a:solidFill>
              <a:schemeClr val="tx1"/>
            </a:solidFill>
            <a:round/>
            <a:headEnd/>
            <a:tailEnd/>
          </a:ln>
        </p:spPr>
        <p:txBody>
          <a:bodyPr lIns="91417" tIns="45709" rIns="91417" bIns="45709">
            <a:prstTxWarp prst="textNoShape">
              <a:avLst/>
            </a:prstTxWarp>
          </a:bodyPr>
          <a:lstStyle/>
          <a:p>
            <a:pPr algn="ctr"/>
            <a:r>
              <a:rPr lang="en-US" sz="2000" dirty="0"/>
              <a:t>Other Equipment</a:t>
            </a:r>
          </a:p>
        </p:txBody>
      </p:sp>
      <p:sp>
        <p:nvSpPr>
          <p:cNvPr id="28" name="Rectangle 5"/>
          <p:cNvSpPr>
            <a:spLocks noChangeArrowheads="1"/>
          </p:cNvSpPr>
          <p:nvPr/>
        </p:nvSpPr>
        <p:spPr bwMode="auto">
          <a:xfrm>
            <a:off x="3238500" y="4562179"/>
            <a:ext cx="1905000" cy="457200"/>
          </a:xfrm>
          <a:prstGeom prst="rect">
            <a:avLst/>
          </a:prstGeom>
          <a:noFill/>
          <a:ln w="9525">
            <a:solidFill>
              <a:schemeClr val="tx1"/>
            </a:solidFill>
            <a:round/>
            <a:headEnd/>
            <a:tailEnd/>
          </a:ln>
        </p:spPr>
        <p:txBody>
          <a:bodyPr lIns="91417" tIns="45709" rIns="91417" bIns="45709">
            <a:prstTxWarp prst="textNoShape">
              <a:avLst/>
            </a:prstTxWarp>
          </a:bodyPr>
          <a:lstStyle/>
          <a:p>
            <a:pPr algn="ctr"/>
            <a:r>
              <a:rPr lang="en-US" sz="1600" dirty="0">
                <a:latin typeface="Calibri" charset="0"/>
              </a:rPr>
              <a:t>ICE Interface Adapter</a:t>
            </a:r>
            <a:endParaRPr lang="en-US" sz="1600" dirty="0"/>
          </a:p>
        </p:txBody>
      </p:sp>
      <p:sp>
        <p:nvSpPr>
          <p:cNvPr id="29" name="Rectangle 9"/>
          <p:cNvSpPr>
            <a:spLocks noChangeArrowheads="1"/>
          </p:cNvSpPr>
          <p:nvPr/>
        </p:nvSpPr>
        <p:spPr bwMode="auto">
          <a:xfrm>
            <a:off x="3259667" y="5133679"/>
            <a:ext cx="1905000" cy="457200"/>
          </a:xfrm>
          <a:prstGeom prst="rect">
            <a:avLst/>
          </a:prstGeom>
          <a:noFill/>
          <a:ln w="9525">
            <a:solidFill>
              <a:schemeClr val="tx1"/>
            </a:solidFill>
            <a:round/>
            <a:headEnd/>
            <a:tailEnd/>
          </a:ln>
        </p:spPr>
        <p:txBody>
          <a:bodyPr lIns="91417" tIns="45709" rIns="91417" bIns="45709">
            <a:prstTxWarp prst="textNoShape">
              <a:avLst/>
            </a:prstTxWarp>
          </a:bodyPr>
          <a:lstStyle/>
          <a:p>
            <a:pPr algn="ctr"/>
            <a:r>
              <a:rPr lang="en-US" sz="2000"/>
              <a:t>Medical Device</a:t>
            </a:r>
          </a:p>
        </p:txBody>
      </p:sp>
      <p:cxnSp>
        <p:nvCxnSpPr>
          <p:cNvPr id="30" name="Straight Arrow Connector 21"/>
          <p:cNvCxnSpPr>
            <a:cxnSpLocks noChangeShapeType="1"/>
          </p:cNvCxnSpPr>
          <p:nvPr/>
        </p:nvCxnSpPr>
        <p:spPr bwMode="auto">
          <a:xfrm>
            <a:off x="5104342" y="4276429"/>
            <a:ext cx="293158" cy="333375"/>
          </a:xfrm>
          <a:prstGeom prst="straightConnector1">
            <a:avLst/>
          </a:prstGeom>
          <a:noFill/>
          <a:ln w="9525">
            <a:solidFill>
              <a:schemeClr val="tx1"/>
            </a:solidFill>
            <a:round/>
            <a:headEnd type="arrow" w="med" len="med"/>
            <a:tailEnd type="arrow" w="med" len="med"/>
          </a:ln>
        </p:spPr>
      </p:cxnSp>
      <p:cxnSp>
        <p:nvCxnSpPr>
          <p:cNvPr id="33" name="Straight Arrow Connector 21"/>
          <p:cNvCxnSpPr>
            <a:cxnSpLocks noChangeShapeType="1"/>
            <a:stCxn id="28" idx="2"/>
          </p:cNvCxnSpPr>
          <p:nvPr/>
        </p:nvCxnSpPr>
        <p:spPr bwMode="auto">
          <a:xfrm>
            <a:off x="4191000" y="5019379"/>
            <a:ext cx="0" cy="138113"/>
          </a:xfrm>
          <a:prstGeom prst="straightConnector1">
            <a:avLst/>
          </a:prstGeom>
          <a:noFill/>
          <a:ln w="9525">
            <a:solidFill>
              <a:schemeClr val="tx1"/>
            </a:solidFill>
            <a:round/>
            <a:headEnd type="arrow" w="med" len="med"/>
            <a:tailEnd type="arrow" w="med" len="med"/>
          </a:ln>
        </p:spPr>
      </p:cxnSp>
    </p:spTree>
    <p:extLst>
      <p:ext uri="{BB962C8B-B14F-4D97-AF65-F5344CB8AC3E}">
        <p14:creationId xmlns:p14="http://schemas.microsoft.com/office/powerpoint/2010/main" val="104751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833" y="666750"/>
            <a:ext cx="8572500" cy="765588"/>
          </a:xfrm>
          <a:prstGeom prst="rect">
            <a:avLst/>
          </a:prstGeom>
          <a:noFill/>
        </p:spPr>
        <p:txBody>
          <a:bodyPr wrap="square" lIns="26664" tIns="13332" rIns="26664" bIns="13332" rtlCol="0">
            <a:spAutoFit/>
          </a:bodyPr>
          <a:lstStyle/>
          <a:p>
            <a:pPr algn="ctr"/>
            <a:r>
              <a:rPr lang="en-US" sz="2400" b="1" dirty="0"/>
              <a:t>ASTM F2761-09: Essential safety requirements for equipment comprising the patient-centric integrated clinical environment (ICE</a:t>
            </a:r>
            <a:r>
              <a:rPr lang="en-US" sz="2400" b="1" dirty="0" smtClean="0"/>
              <a:t>)</a:t>
            </a:r>
            <a:endParaRPr lang="en-US" sz="2400" b="1" dirty="0" smtClean="0"/>
          </a:p>
        </p:txBody>
      </p:sp>
      <p:sp>
        <p:nvSpPr>
          <p:cNvPr id="6" name="TextBox 5"/>
          <p:cNvSpPr txBox="1"/>
          <p:nvPr/>
        </p:nvSpPr>
        <p:spPr>
          <a:xfrm>
            <a:off x="778666" y="1566212"/>
            <a:ext cx="7747000" cy="4512768"/>
          </a:xfrm>
          <a:prstGeom prst="rect">
            <a:avLst/>
          </a:prstGeom>
          <a:noFill/>
        </p:spPr>
        <p:txBody>
          <a:bodyPr wrap="square" lIns="26664" tIns="13332" rIns="26664" bIns="13332" rtlCol="0">
            <a:spAutoFit/>
          </a:bodyPr>
          <a:lstStyle/>
          <a:p>
            <a:r>
              <a:rPr lang="en-US" sz="2000" dirty="0"/>
              <a:t>The ICE standard specifies general requirements, a model and framework for integrating equipment to create an Integrated Clinical Environment (ICE), including:</a:t>
            </a:r>
          </a:p>
          <a:p>
            <a:pPr>
              <a:buFont typeface="Wingdings" pitchFamily="2" charset="2"/>
              <a:buChar char="§"/>
            </a:pPr>
            <a:endParaRPr lang="en-US" sz="1050" dirty="0"/>
          </a:p>
          <a:p>
            <a:pPr marL="216644" indent="-216644">
              <a:buFont typeface="Wingdings" pitchFamily="2" charset="2"/>
              <a:buChar char="§"/>
            </a:pPr>
            <a:r>
              <a:rPr lang="en-US" sz="2000" dirty="0"/>
              <a:t>The characteristics necessary for the safe integration of medical devices and other equipment, via an electronic interface, from different </a:t>
            </a:r>
            <a:r>
              <a:rPr lang="en-US" sz="2000" dirty="0" smtClean="0"/>
              <a:t>manufacturers [heterogeneous] </a:t>
            </a:r>
            <a:r>
              <a:rPr lang="en-US" sz="2000" dirty="0"/>
              <a:t>into a single medical system for the care of a single </a:t>
            </a:r>
            <a:r>
              <a:rPr lang="en-US" sz="2000" dirty="0" smtClean="0"/>
              <a:t>patient. Enables creation of new “virtual” devices</a:t>
            </a:r>
            <a:endParaRPr lang="en-US" sz="2000" dirty="0"/>
          </a:p>
          <a:p>
            <a:pPr marL="216644" indent="-216644">
              <a:buFont typeface="Wingdings" pitchFamily="2" charset="2"/>
              <a:buChar char="§"/>
            </a:pPr>
            <a:endParaRPr lang="en-US" sz="1050" dirty="0"/>
          </a:p>
          <a:p>
            <a:pPr marL="216644" indent="-216644">
              <a:buFont typeface="Wingdings" pitchFamily="2" charset="2"/>
              <a:buChar char="§"/>
            </a:pPr>
            <a:r>
              <a:rPr lang="en-US" sz="2000" dirty="0"/>
              <a:t>Requirements for a medical system that is intended to have greater error resistance and improved patient safety, treatment efficacy and workflow efficiency than can be achieved with independently used medical devices</a:t>
            </a:r>
          </a:p>
          <a:p>
            <a:pPr marL="216644" indent="-216644">
              <a:buFont typeface="Wingdings" pitchFamily="2" charset="2"/>
              <a:buChar char="§"/>
            </a:pPr>
            <a:endParaRPr lang="en-US" sz="1050" dirty="0"/>
          </a:p>
          <a:p>
            <a:pPr marL="216644" indent="-216644">
              <a:buFont typeface="Wingdings" pitchFamily="2" charset="2"/>
              <a:buChar char="§"/>
            </a:pPr>
            <a:r>
              <a:rPr lang="en-US" sz="2000" dirty="0"/>
              <a:t>Requirements for design, verification, and validation processes of a model-based integration system for an Integrated Clinical Environment</a:t>
            </a:r>
            <a:endParaRPr lang="en-US" sz="2800" dirty="0"/>
          </a:p>
        </p:txBody>
      </p:sp>
      <p:pic>
        <p:nvPicPr>
          <p:cNvPr id="3074" name="Picture 2" descr="http://www.plasticsinfomart.com/wp-content/uploads/2013/07/2011062607550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66" y="8674"/>
            <a:ext cx="927034" cy="586639"/>
          </a:xfrm>
          <a:prstGeom prst="rect">
            <a:avLst/>
          </a:prstGeom>
          <a:noFill/>
        </p:spPr>
      </p:pic>
      <p:sp>
        <p:nvSpPr>
          <p:cNvPr id="10" name="TextBox 9"/>
          <p:cNvSpPr txBox="1"/>
          <p:nvPr/>
        </p:nvSpPr>
        <p:spPr>
          <a:xfrm>
            <a:off x="4430487" y="3619500"/>
            <a:ext cx="79497" cy="88480"/>
          </a:xfrm>
          <a:prstGeom prst="rect">
            <a:avLst/>
          </a:prstGeom>
          <a:noFill/>
        </p:spPr>
        <p:txBody>
          <a:bodyPr wrap="none" lIns="26664" tIns="13332" rIns="26664" bIns="13332" rtlCol="0">
            <a:spAutoFit/>
          </a:bodyPr>
          <a:lstStyle/>
          <a:p>
            <a:r>
              <a:rPr lang="en-US" sz="400" dirty="0"/>
              <a:t>*</a:t>
            </a:r>
          </a:p>
        </p:txBody>
      </p:sp>
      <p:sp>
        <p:nvSpPr>
          <p:cNvPr id="11" name="TextBox 10"/>
          <p:cNvSpPr txBox="1"/>
          <p:nvPr/>
        </p:nvSpPr>
        <p:spPr>
          <a:xfrm>
            <a:off x="4430487" y="3976688"/>
            <a:ext cx="104944" cy="88480"/>
          </a:xfrm>
          <a:prstGeom prst="rect">
            <a:avLst/>
          </a:prstGeom>
          <a:noFill/>
        </p:spPr>
        <p:txBody>
          <a:bodyPr wrap="none" lIns="26664" tIns="13332" rIns="26664" bIns="13332" rtlCol="0">
            <a:spAutoFit/>
          </a:bodyPr>
          <a:lstStyle/>
          <a:p>
            <a:r>
              <a:rPr lang="en-US" sz="400" dirty="0"/>
              <a:t>**</a:t>
            </a:r>
          </a:p>
        </p:txBody>
      </p:sp>
    </p:spTree>
    <p:extLst>
      <p:ext uri="{BB962C8B-B14F-4D97-AF65-F5344CB8AC3E}">
        <p14:creationId xmlns:p14="http://schemas.microsoft.com/office/powerpoint/2010/main" val="2266716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idx="4294967295"/>
          </p:nvPr>
        </p:nvSpPr>
        <p:spPr bwMode="auto">
          <a:xfrm>
            <a:off x="0" y="1948451"/>
            <a:ext cx="9144000"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1" hangingPunct="1">
              <a:buFontTx/>
              <a:buNone/>
            </a:pPr>
            <a:r>
              <a:rPr lang="en-US" sz="2800" dirty="0">
                <a:latin typeface="Calibri" charset="0"/>
                <a:ea typeface="ＭＳ Ｐゴシック" charset="0"/>
                <a:cs typeface="ＭＳ Ｐゴシック" charset="0"/>
              </a:rPr>
              <a:t>	RESOLVED, That our American Medical Association (AMA) believes that intercommunication and interoperability of electronic medical devices could lead to important advances in patient safety and patient care, and that the standards and protocols to allow such seamless intercommunication should be developed fully with these advances in mind. Our AMA also recognizes that, as in all technological advances, interoperability poses safety and medico-legal challenges as well … </a:t>
            </a:r>
            <a:r>
              <a:rPr lang="ja-JP" altLang="en-US" sz="2800" dirty="0">
                <a:latin typeface="Calibri" charset="0"/>
                <a:ea typeface="ＭＳ Ｐゴシック" charset="0"/>
                <a:cs typeface="ＭＳ Ｐゴシック" charset="0"/>
              </a:rPr>
              <a:t>”</a:t>
            </a:r>
            <a:endParaRPr lang="en-US" sz="2800" dirty="0">
              <a:latin typeface="Calibri" charset="0"/>
              <a:ea typeface="ＭＳ Ｐゴシック" charset="0"/>
              <a:cs typeface="ＭＳ Ｐゴシック" charset="0"/>
            </a:endParaRPr>
          </a:p>
        </p:txBody>
      </p:sp>
      <p:pic>
        <p:nvPicPr>
          <p:cNvPr id="72706" name="Picture 4" descr="apsf winter 2006 masthea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152400"/>
            <a:ext cx="990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5" descr="sag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34175" y="0"/>
            <a:ext cx="1038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6" descr="STA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114776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7" descr="WFS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38750" y="0"/>
            <a:ext cx="12382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8" descr="ASA colorSeal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133600" y="0"/>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Text Box 9"/>
          <p:cNvSpPr txBox="1">
            <a:spLocks noChangeArrowheads="1"/>
          </p:cNvSpPr>
          <p:nvPr/>
        </p:nvSpPr>
        <p:spPr bwMode="auto">
          <a:xfrm>
            <a:off x="0" y="6127750"/>
            <a:ext cx="48291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Anesthesia Patient Safety Foundation</a:t>
            </a:r>
          </a:p>
          <a:p>
            <a:r>
              <a:rPr lang="en-US" sz="1400" i="1"/>
              <a:t>Society for Technology in Anesthesia</a:t>
            </a:r>
          </a:p>
          <a:p>
            <a:r>
              <a:rPr lang="en-US" sz="1400" i="1"/>
              <a:t>Society of American Gastrointestinal Endoscopic Surgeons</a:t>
            </a:r>
          </a:p>
        </p:txBody>
      </p:sp>
      <p:sp>
        <p:nvSpPr>
          <p:cNvPr id="72712" name="Text Box 10"/>
          <p:cNvSpPr txBox="1">
            <a:spLocks noChangeArrowheads="1"/>
          </p:cNvSpPr>
          <p:nvPr/>
        </p:nvSpPr>
        <p:spPr bwMode="auto">
          <a:xfrm>
            <a:off x="4997450" y="5867400"/>
            <a:ext cx="4222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American Medical Association</a:t>
            </a:r>
          </a:p>
          <a:p>
            <a:r>
              <a:rPr lang="en-US" sz="1400" i="1"/>
              <a:t>World Federation of Societies of Anesthesiologists</a:t>
            </a:r>
          </a:p>
          <a:p>
            <a:r>
              <a:rPr lang="en-US" sz="1400" i="1"/>
              <a:t>American Society of Anesthesiologists</a:t>
            </a:r>
          </a:p>
          <a:p>
            <a:r>
              <a:rPr lang="en-US" sz="1400" i="1"/>
              <a:t>Massachusetts Medical Society</a:t>
            </a:r>
          </a:p>
        </p:txBody>
      </p:sp>
      <p:pic>
        <p:nvPicPr>
          <p:cNvPr id="72713" name="Picture 11" descr="Mass Med Society list"/>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24800" y="38100"/>
            <a:ext cx="11049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4" name="Text Box 12"/>
          <p:cNvSpPr txBox="1">
            <a:spLocks noChangeArrowheads="1"/>
          </p:cNvSpPr>
          <p:nvPr/>
        </p:nvSpPr>
        <p:spPr bwMode="auto">
          <a:xfrm>
            <a:off x="0" y="5791200"/>
            <a:ext cx="1082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t>as of July 2009:</a:t>
            </a:r>
          </a:p>
        </p:txBody>
      </p:sp>
      <p:pic>
        <p:nvPicPr>
          <p:cNvPr id="72715" name="Picture 13" descr="AMA.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3352800" y="0"/>
            <a:ext cx="1778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683815"/>
      </p:ext>
    </p:extLst>
  </p:cSld>
  <p:clrMapOvr>
    <a:masterClrMapping/>
  </p:clrMapOvr>
  <p:transition xmlns:p14="http://schemas.microsoft.com/office/powerpoint/2010/main">
    <p:pull dir="l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324"/>
            <a:ext cx="8229600" cy="1143000"/>
          </a:xfrm>
        </p:spPr>
        <p:txBody>
          <a:bodyPr>
            <a:noAutofit/>
          </a:bodyPr>
          <a:lstStyle/>
          <a:p>
            <a:r>
              <a:rPr lang="en-US" sz="2400" dirty="0" smtClean="0"/>
              <a:t>Integrated Clinical Environments of the Future</a:t>
            </a:r>
            <a:endParaRPr lang="en-US" sz="2400" dirty="0"/>
          </a:p>
        </p:txBody>
      </p:sp>
      <p:sp>
        <p:nvSpPr>
          <p:cNvPr id="5" name="Content Placeholder 4"/>
          <p:cNvSpPr>
            <a:spLocks noGrp="1"/>
          </p:cNvSpPr>
          <p:nvPr>
            <p:ph sz="half" idx="1"/>
          </p:nvPr>
        </p:nvSpPr>
        <p:spPr/>
        <p:txBody>
          <a:bodyPr>
            <a:noAutofit/>
          </a:bodyPr>
          <a:lstStyle/>
          <a:p>
            <a:r>
              <a:rPr lang="en-US" sz="2400" dirty="0" smtClean="0"/>
              <a:t>Silos of stand-alone medical devices and IT will be </a:t>
            </a:r>
            <a:r>
              <a:rPr lang="en-US" sz="2400" dirty="0" smtClean="0"/>
              <a:t>integrated</a:t>
            </a:r>
            <a:r>
              <a:rPr lang="en-US" sz="2400" dirty="0" smtClean="0"/>
              <a:t>.</a:t>
            </a:r>
          </a:p>
          <a:p>
            <a:r>
              <a:rPr lang="en-US" sz="2400" dirty="0" smtClean="0"/>
              <a:t>“Apps” will leverage the ICE:</a:t>
            </a:r>
          </a:p>
          <a:p>
            <a:pPr lvl="1"/>
            <a:r>
              <a:rPr lang="en-US" sz="2000" dirty="0" smtClean="0"/>
              <a:t>Smart alarms, safety interlocks, and closed-loop control will enable “error resistant” systems</a:t>
            </a:r>
          </a:p>
          <a:p>
            <a:pPr lvl="1"/>
            <a:r>
              <a:rPr lang="en-US" sz="1800" dirty="0" smtClean="0"/>
              <a:t>Comprehensive data acquisition for clinical care, research, and adverse event analysis (Black-box recorder)</a:t>
            </a:r>
          </a:p>
          <a:p>
            <a:pPr lvl="1"/>
            <a:r>
              <a:rPr lang="en-US" sz="1800" dirty="0" smtClean="0"/>
              <a:t>Biomed equipment management</a:t>
            </a:r>
          </a:p>
          <a:p>
            <a:pPr lvl="1"/>
            <a:r>
              <a:rPr lang="en-US" sz="1800" dirty="0" smtClean="0"/>
              <a:t>Patient ID and correct clock time will be bound to device data</a:t>
            </a:r>
          </a:p>
        </p:txBody>
      </p:sp>
      <p:sp>
        <p:nvSpPr>
          <p:cNvPr id="6" name="Content Placeholder 5"/>
          <p:cNvSpPr>
            <a:spLocks noGrp="1"/>
          </p:cNvSpPr>
          <p:nvPr>
            <p:ph sz="half" idx="2"/>
          </p:nvPr>
        </p:nvSpPr>
        <p:spPr/>
        <p:txBody>
          <a:bodyPr>
            <a:normAutofit lnSpcReduction="10000"/>
          </a:bodyPr>
          <a:lstStyle/>
          <a:p>
            <a:r>
              <a:rPr lang="en-US" sz="2400" dirty="0" smtClean="0"/>
              <a:t>Apps for Clinical Decision Support (CDS) will run on standardized ICE platforms, which enables global </a:t>
            </a:r>
            <a:r>
              <a:rPr lang="en-US" sz="2400" u="sng" dirty="0" smtClean="0"/>
              <a:t>sharing</a:t>
            </a:r>
            <a:r>
              <a:rPr lang="en-US" sz="2400" dirty="0" smtClean="0"/>
              <a:t> of apps</a:t>
            </a:r>
          </a:p>
          <a:p>
            <a:r>
              <a:rPr lang="en-US" sz="2400" dirty="0" smtClean="0"/>
              <a:t>Specialized app development tools will empower clinicians/researchers to rapidly prototype and then customize </a:t>
            </a:r>
            <a:r>
              <a:rPr lang="en-US" sz="2400" dirty="0" smtClean="0"/>
              <a:t>apps and new devices </a:t>
            </a:r>
            <a:r>
              <a:rPr lang="en-US" sz="2400" dirty="0" smtClean="0"/>
              <a:t>on the fly</a:t>
            </a:r>
            <a:endParaRPr lang="en-US" sz="2400" dirty="0"/>
          </a:p>
        </p:txBody>
      </p:sp>
      <p:pic>
        <p:nvPicPr>
          <p:cNvPr id="7" name="Picture 6" descr="mdpnp_logo_tm_smal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9600" y="32084"/>
            <a:ext cx="914400" cy="296956"/>
          </a:xfrm>
          <a:prstGeom prst="rect">
            <a:avLst/>
          </a:prstGeom>
          <a:noFill/>
          <a:ln w="9525">
            <a:noFill/>
            <a:miter lim="800000"/>
            <a:headEnd/>
            <a:tailEnd/>
          </a:ln>
        </p:spPr>
      </p:pic>
      <p:sp>
        <p:nvSpPr>
          <p:cNvPr id="3" name="TextBox 2"/>
          <p:cNvSpPr txBox="1"/>
          <p:nvPr/>
        </p:nvSpPr>
        <p:spPr>
          <a:xfrm>
            <a:off x="724042" y="89972"/>
            <a:ext cx="5022378" cy="461665"/>
          </a:xfrm>
          <a:prstGeom prst="rect">
            <a:avLst/>
          </a:prstGeom>
          <a:noFill/>
        </p:spPr>
        <p:txBody>
          <a:bodyPr wrap="none" rtlCol="0">
            <a:spAutoFit/>
          </a:bodyPr>
          <a:lstStyle/>
          <a:p>
            <a:r>
              <a:rPr lang="en-US" sz="2400" dirty="0" smtClean="0"/>
              <a:t>ICE - “Integrated Clinical Environment”</a:t>
            </a:r>
            <a:endParaRPr lang="en-US" sz="2400" dirty="0"/>
          </a:p>
        </p:txBody>
      </p:sp>
    </p:spTree>
    <p:extLst>
      <p:ext uri="{BB962C8B-B14F-4D97-AF65-F5344CB8AC3E}">
        <p14:creationId xmlns:p14="http://schemas.microsoft.com/office/powerpoint/2010/main" val="2872915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86871" y="890404"/>
            <a:ext cx="3893363" cy="400110"/>
          </a:xfrm>
          <a:prstGeom prst="rect">
            <a:avLst/>
          </a:prstGeom>
          <a:noFill/>
        </p:spPr>
        <p:txBody>
          <a:bodyPr wrap="none" rtlCol="0">
            <a:spAutoFit/>
          </a:bodyPr>
          <a:lstStyle/>
          <a:p>
            <a:r>
              <a:rPr lang="en-US" sz="2000" b="1" dirty="0" smtClean="0"/>
              <a:t>Lab  Development and Assessment</a:t>
            </a:r>
            <a:endParaRPr lang="en-US" sz="2000" b="1" dirty="0"/>
          </a:p>
        </p:txBody>
      </p:sp>
      <p:sp>
        <p:nvSpPr>
          <p:cNvPr id="4" name="TextBox 3"/>
          <p:cNvSpPr txBox="1"/>
          <p:nvPr/>
        </p:nvSpPr>
        <p:spPr>
          <a:xfrm>
            <a:off x="4986871" y="1294783"/>
            <a:ext cx="3325091" cy="2585323"/>
          </a:xfrm>
          <a:prstGeom prst="rect">
            <a:avLst/>
          </a:prstGeom>
          <a:noFill/>
        </p:spPr>
        <p:txBody>
          <a:bodyPr wrap="square" rtlCol="0">
            <a:spAutoFit/>
          </a:bodyPr>
          <a:lstStyle/>
          <a:p>
            <a:pPr marL="285750" indent="-285750">
              <a:buFontTx/>
              <a:buChar char="-"/>
            </a:pPr>
            <a:r>
              <a:rPr lang="en-US" dirty="0" smtClean="0"/>
              <a:t>Development: Devices, tools, simulators, SMEs</a:t>
            </a:r>
          </a:p>
          <a:p>
            <a:pPr marL="285750" indent="-285750">
              <a:buFontTx/>
              <a:buChar char="-"/>
            </a:pPr>
            <a:r>
              <a:rPr lang="en-US" dirty="0" smtClean="0"/>
              <a:t>Test in non-clinical lab</a:t>
            </a:r>
          </a:p>
          <a:p>
            <a:pPr marL="285750" indent="-285750">
              <a:buFontTx/>
              <a:buChar char="-"/>
            </a:pPr>
            <a:r>
              <a:rPr lang="en-US" dirty="0" smtClean="0"/>
              <a:t>Verification and validation</a:t>
            </a:r>
          </a:p>
          <a:p>
            <a:pPr marL="285750" indent="-285750">
              <a:buFontTx/>
              <a:buChar char="-"/>
            </a:pPr>
            <a:r>
              <a:rPr lang="en-US" dirty="0" smtClean="0"/>
              <a:t>Data and workflow simulation</a:t>
            </a:r>
          </a:p>
          <a:p>
            <a:pPr marL="285750" indent="-285750">
              <a:buFontTx/>
              <a:buChar char="-"/>
            </a:pPr>
            <a:r>
              <a:rPr lang="en-US" dirty="0" smtClean="0"/>
              <a:t>Assess compatibility with other devices and networks</a:t>
            </a:r>
          </a:p>
          <a:p>
            <a:pPr marL="285750" indent="-285750">
              <a:buFontTx/>
              <a:buChar char="-"/>
            </a:pPr>
            <a:r>
              <a:rPr lang="en-US" dirty="0" smtClean="0"/>
              <a:t>Assess security</a:t>
            </a:r>
          </a:p>
          <a:p>
            <a:endParaRPr lang="en-US" dirty="0"/>
          </a:p>
        </p:txBody>
      </p:sp>
      <p:sp>
        <p:nvSpPr>
          <p:cNvPr id="5" name="TextBox 4"/>
          <p:cNvSpPr txBox="1"/>
          <p:nvPr/>
        </p:nvSpPr>
        <p:spPr>
          <a:xfrm>
            <a:off x="5203276" y="4778008"/>
            <a:ext cx="3676958" cy="400110"/>
          </a:xfrm>
          <a:prstGeom prst="rect">
            <a:avLst/>
          </a:prstGeom>
          <a:noFill/>
        </p:spPr>
        <p:txBody>
          <a:bodyPr wrap="none" rtlCol="0">
            <a:spAutoFit/>
          </a:bodyPr>
          <a:lstStyle/>
          <a:p>
            <a:r>
              <a:rPr lang="en-US" sz="2000" b="1" dirty="0" smtClean="0"/>
              <a:t>Clinical Environment ICE </a:t>
            </a:r>
            <a:r>
              <a:rPr lang="en-US" sz="2000" b="1" dirty="0" err="1" smtClean="0"/>
              <a:t>Testbed</a:t>
            </a:r>
            <a:endParaRPr lang="en-US" sz="2000" b="1" dirty="0" smtClean="0"/>
          </a:p>
        </p:txBody>
      </p:sp>
      <p:sp>
        <p:nvSpPr>
          <p:cNvPr id="6" name="TextBox 5"/>
          <p:cNvSpPr txBox="1"/>
          <p:nvPr/>
        </p:nvSpPr>
        <p:spPr>
          <a:xfrm>
            <a:off x="5284225" y="5225315"/>
            <a:ext cx="2874621" cy="923330"/>
          </a:xfrm>
          <a:prstGeom prst="rect">
            <a:avLst/>
          </a:prstGeom>
          <a:noFill/>
        </p:spPr>
        <p:txBody>
          <a:bodyPr wrap="square" rtlCol="0">
            <a:spAutoFit/>
          </a:bodyPr>
          <a:lstStyle/>
          <a:p>
            <a:pPr marL="285750" indent="-285750">
              <a:buFontTx/>
              <a:buChar char="-"/>
            </a:pPr>
            <a:r>
              <a:rPr lang="en-US" dirty="0" smtClean="0"/>
              <a:t>MGH clinical pilot 2014</a:t>
            </a:r>
          </a:p>
          <a:p>
            <a:pPr marL="285750" indent="-285750">
              <a:buFontTx/>
              <a:buChar char="-"/>
            </a:pPr>
            <a:r>
              <a:rPr lang="en-US" dirty="0" smtClean="0"/>
              <a:t>Supported by fed grants, MGH, manufacturers</a:t>
            </a:r>
            <a:endParaRPr lang="en-US" dirty="0"/>
          </a:p>
        </p:txBody>
      </p:sp>
      <p:sp>
        <p:nvSpPr>
          <p:cNvPr id="7" name="TextBox 6"/>
          <p:cNvSpPr txBox="1"/>
          <p:nvPr/>
        </p:nvSpPr>
        <p:spPr>
          <a:xfrm>
            <a:off x="737495" y="704329"/>
            <a:ext cx="1152354" cy="400110"/>
          </a:xfrm>
          <a:prstGeom prst="rect">
            <a:avLst/>
          </a:prstGeom>
          <a:noFill/>
        </p:spPr>
        <p:txBody>
          <a:bodyPr wrap="none" rtlCol="0">
            <a:spAutoFit/>
          </a:bodyPr>
          <a:lstStyle/>
          <a:p>
            <a:r>
              <a:rPr lang="en-US" sz="2000" b="1" dirty="0" smtClean="0"/>
              <a:t>Research</a:t>
            </a:r>
          </a:p>
        </p:txBody>
      </p:sp>
      <p:sp>
        <p:nvSpPr>
          <p:cNvPr id="8" name="TextBox 7"/>
          <p:cNvSpPr txBox="1"/>
          <p:nvPr/>
        </p:nvSpPr>
        <p:spPr>
          <a:xfrm>
            <a:off x="536095" y="1094728"/>
            <a:ext cx="2874621" cy="2585323"/>
          </a:xfrm>
          <a:prstGeom prst="rect">
            <a:avLst/>
          </a:prstGeom>
          <a:noFill/>
        </p:spPr>
        <p:txBody>
          <a:bodyPr wrap="square" rtlCol="0">
            <a:spAutoFit/>
          </a:bodyPr>
          <a:lstStyle/>
          <a:p>
            <a:pPr marL="342900" indent="-342900">
              <a:buFont typeface="+mj-lt"/>
              <a:buAutoNum type="arabicPeriod"/>
            </a:pPr>
            <a:r>
              <a:rPr lang="en-US" dirty="0" smtClean="0"/>
              <a:t>Clinical ICE Data logger prototype [</a:t>
            </a:r>
            <a:r>
              <a:rPr lang="en-US" dirty="0" err="1" smtClean="0"/>
              <a:t>DoD</a:t>
            </a:r>
            <a:r>
              <a:rPr lang="en-US" dirty="0" smtClean="0"/>
              <a:t>, NIST]</a:t>
            </a:r>
          </a:p>
          <a:p>
            <a:pPr marL="342900" indent="-342900">
              <a:buFont typeface="+mj-lt"/>
              <a:buAutoNum type="arabicPeriod"/>
            </a:pPr>
            <a:r>
              <a:rPr lang="en-US" dirty="0" smtClean="0"/>
              <a:t>Smart clinical alarms apps [NSF, NIH]</a:t>
            </a:r>
          </a:p>
          <a:p>
            <a:pPr marL="342900" indent="-342900">
              <a:buFont typeface="+mj-lt"/>
              <a:buAutoNum type="arabicPeriod"/>
            </a:pPr>
            <a:r>
              <a:rPr lang="en-US" dirty="0" smtClean="0"/>
              <a:t>Patient Controlled Analgesia infusion safety interlock (</a:t>
            </a:r>
            <a:r>
              <a:rPr lang="en-US" dirty="0"/>
              <a:t>Physiologic closed-loop </a:t>
            </a:r>
            <a:r>
              <a:rPr lang="en-US" dirty="0" smtClean="0"/>
              <a:t>control) [NIH, NSF]</a:t>
            </a:r>
          </a:p>
        </p:txBody>
      </p:sp>
      <p:sp>
        <p:nvSpPr>
          <p:cNvPr id="9" name="TextBox 8"/>
          <p:cNvSpPr txBox="1"/>
          <p:nvPr/>
        </p:nvSpPr>
        <p:spPr>
          <a:xfrm>
            <a:off x="260372" y="4295815"/>
            <a:ext cx="2836385" cy="2585323"/>
          </a:xfrm>
          <a:prstGeom prst="rect">
            <a:avLst/>
          </a:prstGeom>
          <a:noFill/>
        </p:spPr>
        <p:txBody>
          <a:bodyPr wrap="square" rtlCol="0">
            <a:spAutoFit/>
          </a:bodyPr>
          <a:lstStyle/>
          <a:p>
            <a:r>
              <a:rPr lang="en-US" dirty="0" smtClean="0">
                <a:solidFill>
                  <a:srgbClr val="FF0000"/>
                </a:solidFill>
              </a:rPr>
              <a:t>CPS Themes:</a:t>
            </a:r>
          </a:p>
          <a:p>
            <a:pPr marL="342900" indent="-342900">
              <a:buAutoNum type="arabicPeriod"/>
            </a:pPr>
            <a:r>
              <a:rPr lang="en-US" dirty="0" smtClean="0">
                <a:solidFill>
                  <a:srgbClr val="FF0000"/>
                </a:solidFill>
              </a:rPr>
              <a:t>Time synchronized clinical + device data recording</a:t>
            </a:r>
          </a:p>
          <a:p>
            <a:pPr marL="342900" indent="-342900">
              <a:buAutoNum type="arabicPeriod"/>
            </a:pPr>
            <a:r>
              <a:rPr lang="en-US" dirty="0" smtClean="0">
                <a:solidFill>
                  <a:srgbClr val="FF0000"/>
                </a:solidFill>
              </a:rPr>
              <a:t>Data fusion and patient context (state); app interactions</a:t>
            </a:r>
          </a:p>
          <a:p>
            <a:pPr marL="342900" indent="-342900">
              <a:buAutoNum type="arabicPeriod"/>
            </a:pPr>
            <a:r>
              <a:rPr lang="en-US" dirty="0" smtClean="0">
                <a:solidFill>
                  <a:srgbClr val="FF0000"/>
                </a:solidFill>
              </a:rPr>
              <a:t>Command &amp; Control in system-of-systems</a:t>
            </a:r>
          </a:p>
        </p:txBody>
      </p:sp>
      <p:sp>
        <p:nvSpPr>
          <p:cNvPr id="10" name="Up Arrow 9"/>
          <p:cNvSpPr/>
          <p:nvPr/>
        </p:nvSpPr>
        <p:spPr>
          <a:xfrm>
            <a:off x="994373" y="3680051"/>
            <a:ext cx="432705" cy="615764"/>
          </a:xfrm>
          <a:prstGeom prst="up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602606" y="1484087"/>
            <a:ext cx="1198745" cy="59502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6386173" y="3880106"/>
            <a:ext cx="670726" cy="8989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0" y="0"/>
            <a:ext cx="4939574" cy="400110"/>
          </a:xfrm>
          <a:prstGeom prst="rect">
            <a:avLst/>
          </a:prstGeom>
          <a:noFill/>
        </p:spPr>
        <p:txBody>
          <a:bodyPr wrap="none" rtlCol="0">
            <a:spAutoFit/>
          </a:bodyPr>
          <a:lstStyle/>
          <a:p>
            <a:r>
              <a:rPr lang="en-US" sz="2000" b="1" dirty="0" smtClean="0"/>
              <a:t>ICE </a:t>
            </a:r>
            <a:r>
              <a:rPr lang="en-US" sz="2000" b="1" dirty="0" err="1" smtClean="0"/>
              <a:t>Testbed</a:t>
            </a:r>
            <a:r>
              <a:rPr lang="en-US" sz="2000" b="1" dirty="0" smtClean="0"/>
              <a:t> example PUTTING IT TOGETHER:</a:t>
            </a:r>
            <a:endParaRPr lang="en-US" sz="2000" b="1" dirty="0"/>
          </a:p>
        </p:txBody>
      </p:sp>
      <p:sp>
        <p:nvSpPr>
          <p:cNvPr id="14" name="TextBox 13"/>
          <p:cNvSpPr txBox="1"/>
          <p:nvPr/>
        </p:nvSpPr>
        <p:spPr>
          <a:xfrm>
            <a:off x="3317191" y="4488149"/>
            <a:ext cx="1390635" cy="923330"/>
          </a:xfrm>
          <a:prstGeom prst="rect">
            <a:avLst/>
          </a:prstGeom>
          <a:noFill/>
        </p:spPr>
        <p:txBody>
          <a:bodyPr wrap="square" rtlCol="0">
            <a:spAutoFit/>
          </a:bodyPr>
          <a:lstStyle/>
          <a:p>
            <a:r>
              <a:rPr lang="en-US" dirty="0" smtClean="0"/>
              <a:t>Gaps, Needs,  new solutions</a:t>
            </a:r>
            <a:endParaRPr lang="en-US" dirty="0"/>
          </a:p>
        </p:txBody>
      </p:sp>
      <p:sp>
        <p:nvSpPr>
          <p:cNvPr id="15" name="Left Arrow 14"/>
          <p:cNvSpPr/>
          <p:nvPr/>
        </p:nvSpPr>
        <p:spPr>
          <a:xfrm rot="1662589">
            <a:off x="3018325" y="3910552"/>
            <a:ext cx="1626869" cy="6706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64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hoto (5).JPG"/>
          <p:cNvPicPr>
            <a:picLocks noChangeAspect="1"/>
          </p:cNvPicPr>
          <p:nvPr/>
        </p:nvPicPr>
        <p:blipFill>
          <a:blip r:embed="rId2" cstate="print"/>
          <a:stretch>
            <a:fillRect/>
          </a:stretch>
        </p:blipFill>
        <p:spPr>
          <a:xfrm>
            <a:off x="152400" y="0"/>
            <a:ext cx="2457450" cy="3276600"/>
          </a:xfrm>
          <a:prstGeom prst="rect">
            <a:avLst/>
          </a:prstGeom>
        </p:spPr>
      </p:pic>
      <p:pic>
        <p:nvPicPr>
          <p:cNvPr id="12" name="Picture 11" descr="photo (9).JPG"/>
          <p:cNvPicPr>
            <a:picLocks noChangeAspect="1"/>
          </p:cNvPicPr>
          <p:nvPr/>
        </p:nvPicPr>
        <p:blipFill>
          <a:blip r:embed="rId3" cstate="print"/>
          <a:stretch>
            <a:fillRect/>
          </a:stretch>
        </p:blipFill>
        <p:spPr>
          <a:xfrm>
            <a:off x="271140" y="4261155"/>
            <a:ext cx="3048000" cy="2286000"/>
          </a:xfrm>
          <a:prstGeom prst="rect">
            <a:avLst/>
          </a:prstGeom>
        </p:spPr>
      </p:pic>
      <p:pic>
        <p:nvPicPr>
          <p:cNvPr id="13" name="Picture 12" descr="photo (8).JPG"/>
          <p:cNvPicPr>
            <a:picLocks noChangeAspect="1"/>
          </p:cNvPicPr>
          <p:nvPr/>
        </p:nvPicPr>
        <p:blipFill>
          <a:blip r:embed="rId4" cstate="print"/>
          <a:stretch>
            <a:fillRect/>
          </a:stretch>
        </p:blipFill>
        <p:spPr>
          <a:xfrm>
            <a:off x="6186501" y="4515445"/>
            <a:ext cx="2514600" cy="1885950"/>
          </a:xfrm>
          <a:prstGeom prst="rect">
            <a:avLst/>
          </a:prstGeom>
        </p:spPr>
      </p:pic>
      <p:pic>
        <p:nvPicPr>
          <p:cNvPr id="8" name="Picture 7" descr="DSC_0155.JPG"/>
          <p:cNvPicPr>
            <a:picLocks noChangeAspect="1"/>
          </p:cNvPicPr>
          <p:nvPr/>
        </p:nvPicPr>
        <p:blipFill>
          <a:blip r:embed="rId5" cstate="print"/>
          <a:stretch>
            <a:fillRect/>
          </a:stretch>
        </p:blipFill>
        <p:spPr>
          <a:xfrm>
            <a:off x="5791200" y="241223"/>
            <a:ext cx="3352800" cy="2220686"/>
          </a:xfrm>
          <a:prstGeom prst="rect">
            <a:avLst/>
          </a:prstGeom>
        </p:spPr>
      </p:pic>
      <p:pic>
        <p:nvPicPr>
          <p:cNvPr id="9" name="Picture 8" descr="20130719_131316.jpg"/>
          <p:cNvPicPr>
            <a:picLocks noChangeAspect="1"/>
          </p:cNvPicPr>
          <p:nvPr/>
        </p:nvPicPr>
        <p:blipFill>
          <a:blip r:embed="rId6" cstate="print"/>
          <a:stretch>
            <a:fillRect/>
          </a:stretch>
        </p:blipFill>
        <p:spPr>
          <a:xfrm>
            <a:off x="0" y="2209756"/>
            <a:ext cx="9144000" cy="2051399"/>
          </a:xfrm>
          <a:prstGeom prst="rect">
            <a:avLst/>
          </a:prstGeom>
        </p:spPr>
      </p:pic>
      <p:sp>
        <p:nvSpPr>
          <p:cNvPr id="2" name="TextBox 1"/>
          <p:cNvSpPr txBox="1"/>
          <p:nvPr/>
        </p:nvSpPr>
        <p:spPr>
          <a:xfrm>
            <a:off x="2719768" y="707886"/>
            <a:ext cx="2735820" cy="707886"/>
          </a:xfrm>
          <a:prstGeom prst="rect">
            <a:avLst/>
          </a:prstGeom>
          <a:noFill/>
        </p:spPr>
        <p:txBody>
          <a:bodyPr wrap="none" rtlCol="0">
            <a:spAutoFit/>
          </a:bodyPr>
          <a:lstStyle/>
          <a:p>
            <a:pPr algn="ctr"/>
            <a:r>
              <a:rPr lang="en-US" sz="2000" b="1" dirty="0" smtClean="0"/>
              <a:t>MIT </a:t>
            </a:r>
            <a:r>
              <a:rPr lang="en-US" sz="2000" b="1" dirty="0" err="1" smtClean="0"/>
              <a:t>Hackathon</a:t>
            </a:r>
            <a:r>
              <a:rPr lang="en-US" sz="2000" b="1" dirty="0" smtClean="0"/>
              <a:t> Planned</a:t>
            </a:r>
          </a:p>
          <a:p>
            <a:pPr algn="ctr"/>
            <a:r>
              <a:rPr lang="en-US" sz="2000" b="1" dirty="0" smtClean="0"/>
              <a:t>Nov 2013</a:t>
            </a:r>
            <a:endParaRPr lang="en-US" sz="2000" b="1" dirty="0"/>
          </a:p>
        </p:txBody>
      </p:sp>
    </p:spTree>
    <p:extLst>
      <p:ext uri="{BB962C8B-B14F-4D97-AF65-F5344CB8AC3E}">
        <p14:creationId xmlns:p14="http://schemas.microsoft.com/office/powerpoint/2010/main" val="1023079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CPS </a:t>
            </a:r>
            <a:r>
              <a:rPr lang="en-US" dirty="0" err="1" smtClean="0"/>
              <a:t>Testbeds</a:t>
            </a:r>
            <a:r>
              <a:rPr lang="en-US" dirty="0" smtClean="0"/>
              <a:t> should support:</a:t>
            </a:r>
            <a:endParaRPr lang="en-US" dirty="0"/>
          </a:p>
        </p:txBody>
      </p:sp>
      <p:sp>
        <p:nvSpPr>
          <p:cNvPr id="3" name="Content Placeholder 2"/>
          <p:cNvSpPr>
            <a:spLocks noGrp="1"/>
          </p:cNvSpPr>
          <p:nvPr>
            <p:ph idx="1"/>
          </p:nvPr>
        </p:nvSpPr>
        <p:spPr>
          <a:xfrm>
            <a:off x="457200" y="1659357"/>
            <a:ext cx="8229600" cy="4525963"/>
          </a:xfrm>
        </p:spPr>
        <p:txBody>
          <a:bodyPr>
            <a:normAutofit fontScale="85000" lnSpcReduction="20000"/>
          </a:bodyPr>
          <a:lstStyle/>
          <a:p>
            <a:r>
              <a:rPr lang="en-US" dirty="0"/>
              <a:t>S</a:t>
            </a:r>
            <a:r>
              <a:rPr lang="en-US" dirty="0" smtClean="0"/>
              <a:t>imulation of medical devices, clinical data, clinical workflow</a:t>
            </a:r>
          </a:p>
          <a:p>
            <a:r>
              <a:rPr lang="en-US" dirty="0" smtClean="0"/>
              <a:t>Evaluation of medical device and HIT communications standards and system architectures</a:t>
            </a:r>
          </a:p>
          <a:p>
            <a:r>
              <a:rPr lang="en-US" dirty="0" smtClean="0"/>
              <a:t>Sharing, testing, benchmarking of clinical data analysis and signal processing algorithms</a:t>
            </a:r>
          </a:p>
          <a:p>
            <a:r>
              <a:rPr lang="en-US" dirty="0" smtClean="0"/>
              <a:t>Sharing and reuse of tools and equipment to enable rapid prototyping</a:t>
            </a:r>
          </a:p>
          <a:p>
            <a:r>
              <a:rPr lang="en-US" dirty="0" smtClean="0"/>
              <a:t>Storing and sharing of experimental (de-identified) data</a:t>
            </a:r>
          </a:p>
          <a:p>
            <a:r>
              <a:rPr lang="en-US" dirty="0" smtClean="0"/>
              <a:t>Pathway to enable clinical research and share results</a:t>
            </a:r>
          </a:p>
          <a:p>
            <a:endParaRPr lang="en-US" dirty="0"/>
          </a:p>
        </p:txBody>
      </p:sp>
    </p:spTree>
    <p:extLst>
      <p:ext uri="{BB962C8B-B14F-4D97-AF65-F5344CB8AC3E}">
        <p14:creationId xmlns:p14="http://schemas.microsoft.com/office/powerpoint/2010/main" val="1657869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Tree>
    <p:extLst>
      <p:ext uri="{BB962C8B-B14F-4D97-AF65-F5344CB8AC3E}">
        <p14:creationId xmlns:p14="http://schemas.microsoft.com/office/powerpoint/2010/main" val="122820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2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6469" y="2173900"/>
            <a:ext cx="495300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1027"/>
          <p:cNvPicPr>
            <a:picLocks noChangeAspect="1" noChangeArrowheads="1"/>
          </p:cNvPicPr>
          <p:nvPr/>
        </p:nvPicPr>
        <p:blipFill>
          <a:blip r:embed="rId4" cstate="email">
            <a:extLst>
              <a:ext uri="{28A0092B-C50C-407E-A947-70E740481C1C}">
                <a14:useLocalDpi xmlns:a14="http://schemas.microsoft.com/office/drawing/2010/main"/>
              </a:ext>
            </a:extLst>
          </a:blip>
          <a:srcRect r="3923" b="3133"/>
          <a:stretch>
            <a:fillRect/>
          </a:stretch>
        </p:blipFill>
        <p:spPr bwMode="auto">
          <a:xfrm>
            <a:off x="4550934" y="1085797"/>
            <a:ext cx="2815202" cy="377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 name="Rectangle 1026"/>
          <p:cNvSpPr>
            <a:spLocks noGrp="1" noChangeArrowheads="1"/>
          </p:cNvSpPr>
          <p:nvPr>
            <p:ph type="title"/>
          </p:nvPr>
        </p:nvSpPr>
        <p:spPr bwMode="auto">
          <a:xfrm>
            <a:off x="383887" y="244475"/>
            <a:ext cx="8152536"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p>
            <a:pPr eaLnBrk="1" hangingPunct="1"/>
            <a:r>
              <a:rPr lang="en-US" sz="3200" dirty="0" smtClean="0">
                <a:latin typeface="Calibri" charset="0"/>
                <a:ea typeface="ＭＳ Ｐゴシック" charset="0"/>
                <a:cs typeface="ＭＳ Ｐゴシック" charset="0"/>
              </a:rPr>
              <a:t>Antithesis of medical CPS?</a:t>
            </a:r>
            <a:endParaRPr lang="en-US" sz="3200" dirty="0">
              <a:latin typeface="Calibri" charset="0"/>
              <a:ea typeface="ＭＳ Ｐゴシック" charset="0"/>
              <a:cs typeface="ＭＳ Ｐゴシック" charset="0"/>
            </a:endParaRPr>
          </a:p>
        </p:txBody>
      </p:sp>
      <p:pic>
        <p:nvPicPr>
          <p:cNvPr id="2" name="Picture 1"/>
          <p:cNvPicPr>
            <a:picLocks noChangeAspect="1"/>
          </p:cNvPicPr>
          <p:nvPr/>
        </p:nvPicPr>
        <p:blipFill>
          <a:blip r:embed="rId5"/>
          <a:stretch>
            <a:fillRect/>
          </a:stretch>
        </p:blipFill>
        <p:spPr>
          <a:xfrm>
            <a:off x="7765717" y="2173900"/>
            <a:ext cx="1170287" cy="1758628"/>
          </a:xfrm>
          <a:prstGeom prst="rect">
            <a:avLst/>
          </a:prstGeom>
        </p:spPr>
      </p:pic>
    </p:spTree>
    <p:extLst>
      <p:ext uri="{BB962C8B-B14F-4D97-AF65-F5344CB8AC3E}">
        <p14:creationId xmlns:p14="http://schemas.microsoft.com/office/powerpoint/2010/main" val="530479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R tower equip.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3639"/>
            <a:ext cx="3048000" cy="40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Transport Vent and ICU ven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81668" y="3419639"/>
            <a:ext cx="2476959" cy="3432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Transport with vent.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240" y="3153314"/>
            <a:ext cx="3048000" cy="3704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R anes and other equip.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4064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Pumps on rack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62137" y="4188904"/>
            <a:ext cx="2778720" cy="2563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4181337" y="47255"/>
            <a:ext cx="1777290" cy="2862323"/>
          </a:xfrm>
          <a:prstGeom prst="rect">
            <a:avLst/>
          </a:prstGeom>
          <a:noFill/>
        </p:spPr>
        <p:txBody>
          <a:bodyPr wrap="square" rtlCol="0">
            <a:spAutoFit/>
          </a:bodyPr>
          <a:lstStyle/>
          <a:p>
            <a:r>
              <a:rPr lang="en-US" dirty="0" smtClean="0"/>
              <a:t>TODAY:</a:t>
            </a:r>
          </a:p>
          <a:p>
            <a:pPr marL="342900" indent="-342900">
              <a:buFont typeface="+mj-lt"/>
              <a:buAutoNum type="arabicPeriod"/>
            </a:pPr>
            <a:r>
              <a:rPr lang="en-US" dirty="0" smtClean="0"/>
              <a:t>Limited access and integration of data</a:t>
            </a:r>
          </a:p>
          <a:p>
            <a:pPr marL="342900" indent="-342900">
              <a:buFont typeface="+mj-lt"/>
              <a:buAutoNum type="arabicPeriod"/>
            </a:pPr>
            <a:r>
              <a:rPr lang="en-US" dirty="0"/>
              <a:t>O</a:t>
            </a:r>
            <a:r>
              <a:rPr lang="en-US" dirty="0" smtClean="0"/>
              <a:t>nly </a:t>
            </a:r>
            <a:r>
              <a:rPr lang="en-US" dirty="0" smtClean="0"/>
              <a:t>manual </a:t>
            </a:r>
            <a:r>
              <a:rPr lang="en-US" dirty="0" smtClean="0"/>
              <a:t>coordination </a:t>
            </a:r>
            <a:r>
              <a:rPr lang="en-US" dirty="0" smtClean="0"/>
              <a:t>of devices</a:t>
            </a:r>
            <a:r>
              <a:rPr lang="en-US" dirty="0" smtClean="0"/>
              <a:t>.</a:t>
            </a:r>
          </a:p>
          <a:p>
            <a:pPr marL="342900" indent="-342900">
              <a:buFont typeface="+mj-lt"/>
              <a:buAutoNum type="arabicPeriod"/>
            </a:pPr>
            <a:r>
              <a:rPr lang="en-US" dirty="0" smtClean="0"/>
              <a:t>Loops NOT closed</a:t>
            </a:r>
            <a:endParaRPr lang="en-US" dirty="0"/>
          </a:p>
        </p:txBody>
      </p:sp>
    </p:spTree>
    <p:extLst>
      <p:ext uri="{BB962C8B-B14F-4D97-AF65-F5344CB8AC3E}">
        <p14:creationId xmlns:p14="http://schemas.microsoft.com/office/powerpoint/2010/main" val="9822478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6" name="Picture 21" descr="bottom.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08088" y="3746500"/>
            <a:ext cx="6716712"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9" descr="top r.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86275" y="1295400"/>
            <a:ext cx="46577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7" descr="top l.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1371600"/>
            <a:ext cx="42735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6"/>
          <p:cNvSpPr txBox="1">
            <a:spLocks noChangeArrowheads="1"/>
          </p:cNvSpPr>
          <p:nvPr/>
        </p:nvSpPr>
        <p:spPr bwMode="auto">
          <a:xfrm>
            <a:off x="76200" y="0"/>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smtClean="0">
                <a:solidFill>
                  <a:schemeClr val="bg1"/>
                </a:solidFill>
              </a:rPr>
              <a:t>Problem – </a:t>
            </a:r>
            <a:r>
              <a:rPr lang="en-US" sz="1800" dirty="0">
                <a:solidFill>
                  <a:schemeClr val="bg1"/>
                </a:solidFill>
              </a:rPr>
              <a:t>P</a:t>
            </a:r>
            <a:r>
              <a:rPr lang="en-US" sz="1800" dirty="0" smtClean="0">
                <a:solidFill>
                  <a:schemeClr val="bg1"/>
                </a:solidFill>
              </a:rPr>
              <a:t>ulse-rate counting error due to atypical </a:t>
            </a:r>
            <a:r>
              <a:rPr lang="en-US" sz="1800" dirty="0" err="1" smtClean="0">
                <a:solidFill>
                  <a:schemeClr val="bg1"/>
                </a:solidFill>
              </a:rPr>
              <a:t>plethysmogram</a:t>
            </a:r>
            <a:r>
              <a:rPr lang="en-US" sz="1800" dirty="0" smtClean="0">
                <a:solidFill>
                  <a:schemeClr val="bg1"/>
                </a:solidFill>
              </a:rPr>
              <a:t> (waveform)</a:t>
            </a:r>
            <a:r>
              <a:rPr lang="en-US" sz="1800" dirty="0" smtClean="0">
                <a:solidFill>
                  <a:schemeClr val="bg1"/>
                </a:solidFill>
              </a:rPr>
              <a:t>.</a:t>
            </a:r>
            <a:endParaRPr lang="en-US" sz="1800" dirty="0">
              <a:solidFill>
                <a:schemeClr val="bg1"/>
              </a:solidFill>
            </a:endParaRPr>
          </a:p>
          <a:p>
            <a:r>
              <a:rPr lang="en-US" sz="1800" dirty="0" smtClean="0">
                <a:solidFill>
                  <a:schemeClr val="bg1"/>
                </a:solidFill>
              </a:rPr>
              <a:t>Waveforms and metadata are NOT included in EHR</a:t>
            </a:r>
            <a:endParaRPr lang="en-US" sz="1800" dirty="0" smtClean="0">
              <a:solidFill>
                <a:schemeClr val="bg1"/>
              </a:solidFill>
            </a:endParaRPr>
          </a:p>
        </p:txBody>
      </p:sp>
      <p:sp>
        <p:nvSpPr>
          <p:cNvPr id="8" name="Oval 7"/>
          <p:cNvSpPr/>
          <p:nvPr/>
        </p:nvSpPr>
        <p:spPr>
          <a:xfrm>
            <a:off x="7086600" y="2819400"/>
            <a:ext cx="914400" cy="914400"/>
          </a:xfrm>
          <a:prstGeom prst="ellipse">
            <a:avLst/>
          </a:prstGeom>
          <a:noFill/>
          <a:ln w="508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9" name="Oval 8"/>
          <p:cNvSpPr/>
          <p:nvPr/>
        </p:nvSpPr>
        <p:spPr>
          <a:xfrm>
            <a:off x="2133600" y="2838450"/>
            <a:ext cx="914400" cy="9144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0" name="Oval 9"/>
          <p:cNvSpPr/>
          <p:nvPr/>
        </p:nvSpPr>
        <p:spPr>
          <a:xfrm>
            <a:off x="3230563" y="1322388"/>
            <a:ext cx="731837" cy="68103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cxnSp>
        <p:nvCxnSpPr>
          <p:cNvPr id="13" name="Straight Arrow Connector 12"/>
          <p:cNvCxnSpPr/>
          <p:nvPr/>
        </p:nvCxnSpPr>
        <p:spPr>
          <a:xfrm rot="16200000" flipH="1">
            <a:off x="2209800" y="4514850"/>
            <a:ext cx="1600200" cy="228600"/>
          </a:xfrm>
          <a:prstGeom prst="straightConnector1">
            <a:avLst/>
          </a:prstGeom>
          <a:ln w="38100">
            <a:solidFill>
              <a:srgbClr val="FF0000"/>
            </a:solidFill>
            <a:tailEnd type="arrow" w="med" len="lg"/>
          </a:ln>
        </p:spPr>
        <p:style>
          <a:lnRef idx="2">
            <a:schemeClr val="accent1"/>
          </a:lnRef>
          <a:fillRef idx="0">
            <a:schemeClr val="accent1"/>
          </a:fillRef>
          <a:effectRef idx="1">
            <a:schemeClr val="accent1"/>
          </a:effectRef>
          <a:fontRef idx="minor">
            <a:schemeClr val="tx1"/>
          </a:fontRef>
        </p:style>
      </p:cxnSp>
      <p:sp>
        <p:nvSpPr>
          <p:cNvPr id="31756" name="TextBox 13"/>
          <p:cNvSpPr txBox="1">
            <a:spLocks noChangeArrowheads="1"/>
          </p:cNvSpPr>
          <p:nvPr/>
        </p:nvSpPr>
        <p:spPr bwMode="auto">
          <a:xfrm>
            <a:off x="2362200" y="1390650"/>
            <a:ext cx="973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FF0000"/>
                </a:solidFill>
              </a:rPr>
              <a:t>ECG data</a:t>
            </a:r>
          </a:p>
        </p:txBody>
      </p:sp>
      <p:sp>
        <p:nvSpPr>
          <p:cNvPr id="31757" name="TextBox 15"/>
          <p:cNvSpPr txBox="1">
            <a:spLocks noChangeArrowheads="1"/>
          </p:cNvSpPr>
          <p:nvPr/>
        </p:nvSpPr>
        <p:spPr bwMode="auto">
          <a:xfrm>
            <a:off x="7029450" y="1390650"/>
            <a:ext cx="973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FF0000"/>
                </a:solidFill>
              </a:rPr>
              <a:t>ECG data</a:t>
            </a:r>
          </a:p>
        </p:txBody>
      </p:sp>
      <p:sp>
        <p:nvSpPr>
          <p:cNvPr id="31758" name="TextBox 16"/>
          <p:cNvSpPr txBox="1">
            <a:spLocks noChangeArrowheads="1"/>
          </p:cNvSpPr>
          <p:nvPr/>
        </p:nvSpPr>
        <p:spPr bwMode="auto">
          <a:xfrm>
            <a:off x="5656263" y="3154363"/>
            <a:ext cx="1473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0000"/>
                </a:solidFill>
              </a:rPr>
              <a:t>Pulse Ox data</a:t>
            </a:r>
          </a:p>
        </p:txBody>
      </p:sp>
      <p:sp>
        <p:nvSpPr>
          <p:cNvPr id="19" name="Oval 18"/>
          <p:cNvSpPr/>
          <p:nvPr/>
        </p:nvSpPr>
        <p:spPr>
          <a:xfrm>
            <a:off x="8077200" y="1296988"/>
            <a:ext cx="733425" cy="67945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1760" name="TextBox 19"/>
          <p:cNvSpPr txBox="1">
            <a:spLocks noChangeArrowheads="1"/>
          </p:cNvSpPr>
          <p:nvPr/>
        </p:nvSpPr>
        <p:spPr bwMode="auto">
          <a:xfrm>
            <a:off x="3802063" y="6088559"/>
            <a:ext cx="2693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a:solidFill>
                  <a:srgbClr val="FF0000"/>
                </a:solidFill>
              </a:rPr>
              <a:t>EMR data</a:t>
            </a:r>
          </a:p>
        </p:txBody>
      </p:sp>
      <p:cxnSp>
        <p:nvCxnSpPr>
          <p:cNvPr id="21" name="Straight Arrow Connector 20"/>
          <p:cNvCxnSpPr/>
          <p:nvPr/>
        </p:nvCxnSpPr>
        <p:spPr>
          <a:xfrm rot="5400000">
            <a:off x="6354763" y="3459162"/>
            <a:ext cx="990600" cy="1539875"/>
          </a:xfrm>
          <a:prstGeom prst="straightConnector1">
            <a:avLst/>
          </a:prstGeom>
          <a:ln w="38100">
            <a:solidFill>
              <a:srgbClr val="FF0000"/>
            </a:solidFill>
            <a:tailEnd type="arrow" w="med" len="lg"/>
          </a:ln>
        </p:spPr>
        <p:style>
          <a:lnRef idx="2">
            <a:schemeClr val="accent1"/>
          </a:lnRef>
          <a:fillRef idx="0">
            <a:schemeClr val="accent1"/>
          </a:fillRef>
          <a:effectRef idx="1">
            <a:schemeClr val="accent1"/>
          </a:effectRef>
          <a:fontRef idx="minor">
            <a:schemeClr val="tx1"/>
          </a:fontRef>
        </p:style>
      </p:cxnSp>
      <p:sp>
        <p:nvSpPr>
          <p:cNvPr id="18" name="TextBox 19"/>
          <p:cNvSpPr txBox="1">
            <a:spLocks noChangeArrowheads="1"/>
          </p:cNvSpPr>
          <p:nvPr/>
        </p:nvSpPr>
        <p:spPr bwMode="auto">
          <a:xfrm>
            <a:off x="2883792" y="602159"/>
            <a:ext cx="31963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dirty="0" smtClean="0">
                <a:solidFill>
                  <a:srgbClr val="FF0000"/>
                </a:solidFill>
              </a:rPr>
              <a:t>Patient data</a:t>
            </a:r>
            <a:endParaRPr lang="en-US" sz="4400" dirty="0">
              <a:solidFill>
                <a:srgbClr val="FF0000"/>
              </a:solidFill>
            </a:endParaRPr>
          </a:p>
        </p:txBody>
      </p:sp>
    </p:spTree>
    <p:extLst>
      <p:ext uri="{BB962C8B-B14F-4D97-AF65-F5344CB8AC3E}">
        <p14:creationId xmlns:p14="http://schemas.microsoft.com/office/powerpoint/2010/main" val="40288348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conomist NTP 1.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pic>
        <p:nvPicPr>
          <p:cNvPr id="8" name="Picture 7" descr="Economist NTP 2.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35387" y="0"/>
            <a:ext cx="2374900" cy="1130300"/>
          </a:xfrm>
          <a:prstGeom prst="rect">
            <a:avLst/>
          </a:prstGeom>
        </p:spPr>
      </p:pic>
    </p:spTree>
    <p:extLst>
      <p:ext uri="{BB962C8B-B14F-4D97-AF65-F5344CB8AC3E}">
        <p14:creationId xmlns:p14="http://schemas.microsoft.com/office/powerpoint/2010/main" val="39550185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msmc abg time stam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5200" y="4416425"/>
            <a:ext cx="56388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3" descr="msmc abg machin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685800"/>
            <a:ext cx="29987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msmc anes workstation tim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9800" y="0"/>
            <a:ext cx="26558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msmc wall clock.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33800" y="0"/>
            <a:ext cx="2101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7" name="Group 23"/>
          <p:cNvGrpSpPr>
            <a:grpSpLocks/>
          </p:cNvGrpSpPr>
          <p:nvPr/>
        </p:nvGrpSpPr>
        <p:grpSpPr bwMode="auto">
          <a:xfrm>
            <a:off x="762000" y="4648200"/>
            <a:ext cx="609600" cy="1524000"/>
            <a:chOff x="990600" y="5334000"/>
            <a:chExt cx="609600" cy="1524000"/>
          </a:xfrm>
        </p:grpSpPr>
        <p:sp>
          <p:nvSpPr>
            <p:cNvPr id="11" name="Isosceles Triangle 10"/>
            <p:cNvSpPr/>
            <p:nvPr/>
          </p:nvSpPr>
          <p:spPr>
            <a:xfrm>
              <a:off x="990600" y="5334000"/>
              <a:ext cx="609600" cy="3810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1219200" y="6400800"/>
              <a:ext cx="152400" cy="381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990600" y="5715000"/>
              <a:ext cx="6096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066800" y="5715000"/>
              <a:ext cx="457200" cy="762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990600" y="6705600"/>
              <a:ext cx="609600" cy="152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Isosceles Triangle 11"/>
            <p:cNvSpPr/>
            <p:nvPr/>
          </p:nvSpPr>
          <p:spPr>
            <a:xfrm>
              <a:off x="1066800" y="5410200"/>
              <a:ext cx="457200" cy="381000"/>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 name="Oval 15"/>
          <p:cNvSpPr/>
          <p:nvPr/>
        </p:nvSpPr>
        <p:spPr>
          <a:xfrm>
            <a:off x="3657600" y="76200"/>
            <a:ext cx="2116138" cy="1905000"/>
          </a:xfrm>
          <a:prstGeom prst="ellipse">
            <a:avLst/>
          </a:prstGeom>
          <a:noFill/>
          <a:ln w="1270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7772400" y="609600"/>
            <a:ext cx="762000" cy="685800"/>
          </a:xfrm>
          <a:prstGeom prst="ellipse">
            <a:avLst/>
          </a:prstGeom>
          <a:noFill/>
          <a:ln w="1270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8153400" y="5562600"/>
            <a:ext cx="685800" cy="685800"/>
          </a:xfrm>
          <a:prstGeom prst="ellipse">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Arrow Connector 19"/>
          <p:cNvCxnSpPr/>
          <p:nvPr/>
        </p:nvCxnSpPr>
        <p:spPr>
          <a:xfrm>
            <a:off x="2971800" y="1371600"/>
            <a:ext cx="5105400" cy="4038600"/>
          </a:xfrm>
          <a:prstGeom prst="straightConnector1">
            <a:avLst/>
          </a:prstGeom>
          <a:ln w="508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8442" name="TextBox 20"/>
          <p:cNvSpPr txBox="1">
            <a:spLocks noChangeArrowheads="1"/>
          </p:cNvSpPr>
          <p:nvPr/>
        </p:nvSpPr>
        <p:spPr bwMode="auto">
          <a:xfrm>
            <a:off x="4191000" y="3276600"/>
            <a:ext cx="1504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FF0000"/>
                </a:solidFill>
              </a:rPr>
              <a:t>EMR time</a:t>
            </a:r>
          </a:p>
          <a:p>
            <a:r>
              <a:rPr lang="en-US" sz="2000">
                <a:solidFill>
                  <a:srgbClr val="FF0000"/>
                </a:solidFill>
              </a:rPr>
              <a:t>stamp error</a:t>
            </a:r>
          </a:p>
        </p:txBody>
      </p:sp>
      <p:sp>
        <p:nvSpPr>
          <p:cNvPr id="18443" name="TextBox 21"/>
          <p:cNvSpPr txBox="1">
            <a:spLocks noChangeArrowheads="1"/>
          </p:cNvSpPr>
          <p:nvPr/>
        </p:nvSpPr>
        <p:spPr bwMode="auto">
          <a:xfrm>
            <a:off x="1371600" y="5334000"/>
            <a:ext cx="171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FF0000"/>
                </a:solidFill>
              </a:rPr>
              <a:t>Blood gas</a:t>
            </a:r>
          </a:p>
          <a:p>
            <a:r>
              <a:rPr lang="en-US" sz="1800">
                <a:solidFill>
                  <a:srgbClr val="FF0000"/>
                </a:solidFill>
              </a:rPr>
              <a:t>analyzer in OR</a:t>
            </a:r>
          </a:p>
        </p:txBody>
      </p:sp>
      <p:pic>
        <p:nvPicPr>
          <p:cNvPr id="18444" name="Picture 2" descr="msmc abg screen.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 y="381000"/>
            <a:ext cx="26860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2057400" y="304800"/>
            <a:ext cx="1066800" cy="685800"/>
          </a:xfrm>
          <a:prstGeom prst="ellipse">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6217909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6253" y="1880674"/>
            <a:ext cx="4300081" cy="830997"/>
          </a:xfrm>
          <a:prstGeom prst="rect">
            <a:avLst/>
          </a:prstGeom>
          <a:noFill/>
        </p:spPr>
        <p:txBody>
          <a:bodyPr wrap="square" rtlCol="0">
            <a:spAutoFit/>
          </a:bodyPr>
          <a:lstStyle/>
          <a:p>
            <a:r>
              <a:rPr lang="en-US" sz="2400" dirty="0" smtClean="0"/>
              <a:t>Medical Researchers and</a:t>
            </a:r>
          </a:p>
          <a:p>
            <a:r>
              <a:rPr lang="en-US" sz="2400" dirty="0" smtClean="0"/>
              <a:t>Advanced Clinical Practitioners:</a:t>
            </a:r>
          </a:p>
        </p:txBody>
      </p:sp>
      <p:sp>
        <p:nvSpPr>
          <p:cNvPr id="7" name="Rectangle 6"/>
          <p:cNvSpPr/>
          <p:nvPr/>
        </p:nvSpPr>
        <p:spPr>
          <a:xfrm>
            <a:off x="5239159" y="2938313"/>
            <a:ext cx="3904841" cy="2677656"/>
          </a:xfrm>
          <a:prstGeom prst="rect">
            <a:avLst/>
          </a:prstGeom>
        </p:spPr>
        <p:txBody>
          <a:bodyPr wrap="square">
            <a:spAutoFit/>
          </a:bodyPr>
          <a:lstStyle/>
          <a:p>
            <a:pPr marL="285750" indent="-285750">
              <a:buFontTx/>
              <a:buChar char="-"/>
            </a:pPr>
            <a:r>
              <a:rPr lang="en-US" sz="2000" dirty="0" smtClean="0"/>
              <a:t>Use proposed solutions in clinical environment</a:t>
            </a:r>
          </a:p>
          <a:p>
            <a:pPr marL="285750" indent="-285750">
              <a:buFontTx/>
              <a:buChar char="-"/>
            </a:pPr>
            <a:r>
              <a:rPr lang="en-US" sz="2000" dirty="0" smtClean="0"/>
              <a:t>Clinical research to obtain new data, assess safety and effectiveness</a:t>
            </a:r>
            <a:endParaRPr lang="en-US" sz="2000" dirty="0"/>
          </a:p>
          <a:p>
            <a:pPr marL="285750" indent="-285750">
              <a:buFontTx/>
              <a:buChar char="-"/>
            </a:pPr>
            <a:r>
              <a:rPr lang="en-US" sz="2000" dirty="0"/>
              <a:t>Publish clinical results</a:t>
            </a:r>
          </a:p>
          <a:p>
            <a:pPr marL="285750" indent="-285750">
              <a:buFontTx/>
              <a:buChar char="-"/>
            </a:pPr>
            <a:r>
              <a:rPr lang="en-US" sz="2400" dirty="0">
                <a:solidFill>
                  <a:srgbClr val="FF0000"/>
                </a:solidFill>
              </a:rPr>
              <a:t>Identify </a:t>
            </a:r>
            <a:r>
              <a:rPr lang="en-US" sz="2400" dirty="0" smtClean="0">
                <a:solidFill>
                  <a:srgbClr val="FF0000"/>
                </a:solidFill>
              </a:rPr>
              <a:t>gaps -&gt; CPS community</a:t>
            </a:r>
            <a:endParaRPr lang="en-US" sz="2400" dirty="0">
              <a:solidFill>
                <a:srgbClr val="FF0000"/>
              </a:solidFill>
            </a:endParaRPr>
          </a:p>
        </p:txBody>
      </p:sp>
      <p:sp>
        <p:nvSpPr>
          <p:cNvPr id="8" name="Title 7"/>
          <p:cNvSpPr>
            <a:spLocks noGrp="1"/>
          </p:cNvSpPr>
          <p:nvPr>
            <p:ph type="title"/>
          </p:nvPr>
        </p:nvSpPr>
        <p:spPr/>
        <p:txBody>
          <a:bodyPr>
            <a:normAutofit fontScale="90000"/>
          </a:bodyPr>
          <a:lstStyle/>
          <a:p>
            <a:r>
              <a:rPr lang="en-US" dirty="0" smtClean="0"/>
              <a:t>CPS </a:t>
            </a:r>
            <a:r>
              <a:rPr lang="en-US" dirty="0" err="1" smtClean="0"/>
              <a:t>Testbed</a:t>
            </a:r>
            <a:r>
              <a:rPr lang="en-US" dirty="0" smtClean="0"/>
              <a:t> from the</a:t>
            </a:r>
            <a:br>
              <a:rPr lang="en-US" dirty="0" smtClean="0"/>
            </a:br>
            <a:r>
              <a:rPr lang="en-US" dirty="0" smtClean="0"/>
              <a:t>Clinical Perspective</a:t>
            </a:r>
            <a:endParaRPr lang="en-US" dirty="0"/>
          </a:p>
        </p:txBody>
      </p:sp>
      <p:sp>
        <p:nvSpPr>
          <p:cNvPr id="9" name="TextBox 8"/>
          <p:cNvSpPr txBox="1"/>
          <p:nvPr/>
        </p:nvSpPr>
        <p:spPr>
          <a:xfrm>
            <a:off x="566254" y="2774882"/>
            <a:ext cx="4300081" cy="3785652"/>
          </a:xfrm>
          <a:prstGeom prst="rect">
            <a:avLst/>
          </a:prstGeom>
          <a:noFill/>
        </p:spPr>
        <p:txBody>
          <a:bodyPr wrap="square" rtlCol="0">
            <a:spAutoFit/>
          </a:bodyPr>
          <a:lstStyle/>
          <a:p>
            <a:pPr marL="285750" indent="-285750">
              <a:buFont typeface="Arial"/>
              <a:buChar char="•"/>
            </a:pPr>
            <a:r>
              <a:rPr lang="en-US" sz="2000" dirty="0" smtClean="0"/>
              <a:t>Can’t close the loop on workflow</a:t>
            </a:r>
          </a:p>
          <a:p>
            <a:pPr marL="285750" indent="-285750">
              <a:buFont typeface="Arial"/>
              <a:buChar char="•"/>
            </a:pPr>
            <a:r>
              <a:rPr lang="en-US" sz="2000" dirty="0" smtClean="0"/>
              <a:t>Can’t close loop on safety</a:t>
            </a:r>
          </a:p>
          <a:p>
            <a:pPr marL="285750" indent="-285750">
              <a:buFont typeface="Arial"/>
              <a:buChar char="•"/>
            </a:pPr>
            <a:r>
              <a:rPr lang="en-US" sz="2000" dirty="0" smtClean="0"/>
              <a:t>Data gaps</a:t>
            </a:r>
          </a:p>
          <a:p>
            <a:pPr marL="285750" indent="-285750">
              <a:buFont typeface="Arial"/>
              <a:buChar char="•"/>
            </a:pPr>
            <a:r>
              <a:rPr lang="en-US" sz="2000" dirty="0" smtClean="0"/>
              <a:t>Effectiveness of interventions are difficult to assess</a:t>
            </a:r>
          </a:p>
          <a:p>
            <a:pPr marL="285750" indent="-285750">
              <a:buFont typeface="Arial"/>
              <a:buChar char="•"/>
            </a:pPr>
            <a:r>
              <a:rPr lang="en-US" sz="2000" dirty="0" smtClean="0"/>
              <a:t>Lack of standardization of care</a:t>
            </a:r>
          </a:p>
          <a:p>
            <a:pPr marL="285750" indent="-285750">
              <a:buFont typeface="Arial"/>
              <a:buChar char="•"/>
            </a:pPr>
            <a:r>
              <a:rPr lang="en-US" sz="2000" dirty="0" smtClean="0"/>
              <a:t>High cost of delivery</a:t>
            </a:r>
          </a:p>
          <a:p>
            <a:pPr marL="285750" indent="-285750">
              <a:buFont typeface="Arial"/>
              <a:buChar char="•"/>
            </a:pPr>
            <a:r>
              <a:rPr lang="en-US" sz="2000" dirty="0" smtClean="0"/>
              <a:t>Emerging needs in new care environments</a:t>
            </a:r>
          </a:p>
          <a:p>
            <a:pPr marL="285750" indent="-285750">
              <a:buFont typeface="Arial"/>
              <a:buChar char="•"/>
            </a:pPr>
            <a:r>
              <a:rPr lang="en-US" sz="2000" dirty="0" smtClean="0"/>
              <a:t>Innovation is slow</a:t>
            </a:r>
          </a:p>
          <a:p>
            <a:pPr marL="285750" indent="-285750">
              <a:buFont typeface="Arial"/>
              <a:buChar char="•"/>
            </a:pPr>
            <a:r>
              <a:rPr lang="en-US" sz="2000" dirty="0" smtClean="0"/>
              <a:t>Need reliable and safe integration of clinical environments</a:t>
            </a:r>
            <a:endParaRPr lang="en-US" sz="2000" dirty="0"/>
          </a:p>
        </p:txBody>
      </p:sp>
      <p:sp>
        <p:nvSpPr>
          <p:cNvPr id="10" name="TextBox 9"/>
          <p:cNvSpPr txBox="1"/>
          <p:nvPr/>
        </p:nvSpPr>
        <p:spPr>
          <a:xfrm>
            <a:off x="1427078" y="1473550"/>
            <a:ext cx="1343337" cy="461665"/>
          </a:xfrm>
          <a:prstGeom prst="rect">
            <a:avLst/>
          </a:prstGeom>
          <a:noFill/>
        </p:spPr>
        <p:txBody>
          <a:bodyPr wrap="none" rtlCol="0">
            <a:spAutoFit/>
          </a:bodyPr>
          <a:lstStyle/>
          <a:p>
            <a:r>
              <a:rPr lang="en-US" sz="2400" b="1" dirty="0" smtClean="0"/>
              <a:t>NEEDS …</a:t>
            </a:r>
            <a:endParaRPr lang="en-US" sz="2400" b="1" dirty="0"/>
          </a:p>
        </p:txBody>
      </p:sp>
      <p:sp>
        <p:nvSpPr>
          <p:cNvPr id="11" name="TextBox 10"/>
          <p:cNvSpPr txBox="1"/>
          <p:nvPr/>
        </p:nvSpPr>
        <p:spPr>
          <a:xfrm>
            <a:off x="5989148" y="1502545"/>
            <a:ext cx="2030424" cy="461665"/>
          </a:xfrm>
          <a:prstGeom prst="rect">
            <a:avLst/>
          </a:prstGeom>
          <a:noFill/>
        </p:spPr>
        <p:txBody>
          <a:bodyPr wrap="none" rtlCol="0">
            <a:spAutoFit/>
          </a:bodyPr>
          <a:lstStyle/>
          <a:p>
            <a:r>
              <a:rPr lang="en-US" sz="2400" b="1" dirty="0" smtClean="0"/>
              <a:t>Can Provide …</a:t>
            </a:r>
            <a:endParaRPr lang="en-US" sz="2400" b="1" dirty="0"/>
          </a:p>
        </p:txBody>
      </p:sp>
      <p:sp>
        <p:nvSpPr>
          <p:cNvPr id="12" name="Rectangle 11"/>
          <p:cNvSpPr/>
          <p:nvPr/>
        </p:nvSpPr>
        <p:spPr>
          <a:xfrm>
            <a:off x="5239159" y="1943885"/>
            <a:ext cx="3089368" cy="830997"/>
          </a:xfrm>
          <a:prstGeom prst="rect">
            <a:avLst/>
          </a:prstGeom>
        </p:spPr>
        <p:txBody>
          <a:bodyPr wrap="square">
            <a:spAutoFit/>
          </a:bodyPr>
          <a:lstStyle/>
          <a:p>
            <a:r>
              <a:rPr lang="en-US" sz="2400" dirty="0"/>
              <a:t>Expert assessment of new technologies</a:t>
            </a:r>
          </a:p>
        </p:txBody>
      </p:sp>
    </p:spTree>
    <p:extLst>
      <p:ext uri="{BB962C8B-B14F-4D97-AF65-F5344CB8AC3E}">
        <p14:creationId xmlns:p14="http://schemas.microsoft.com/office/powerpoint/2010/main" val="1144361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6253" y="1880674"/>
            <a:ext cx="4428519" cy="830997"/>
          </a:xfrm>
          <a:prstGeom prst="rect">
            <a:avLst/>
          </a:prstGeom>
          <a:noFill/>
        </p:spPr>
        <p:txBody>
          <a:bodyPr wrap="square" rtlCol="0">
            <a:spAutoFit/>
          </a:bodyPr>
          <a:lstStyle/>
          <a:p>
            <a:r>
              <a:rPr lang="en-US" sz="2400" dirty="0" smtClean="0"/>
              <a:t>CPS Computer Science and Engineering Research Community</a:t>
            </a:r>
          </a:p>
        </p:txBody>
      </p:sp>
      <p:sp>
        <p:nvSpPr>
          <p:cNvPr id="7" name="Rectangle 6"/>
          <p:cNvSpPr/>
          <p:nvPr/>
        </p:nvSpPr>
        <p:spPr>
          <a:xfrm>
            <a:off x="5239159" y="2596843"/>
            <a:ext cx="3904841" cy="2862322"/>
          </a:xfrm>
          <a:prstGeom prst="rect">
            <a:avLst/>
          </a:prstGeom>
        </p:spPr>
        <p:txBody>
          <a:bodyPr wrap="square">
            <a:spAutoFit/>
          </a:bodyPr>
          <a:lstStyle/>
          <a:p>
            <a:pPr marL="285750" indent="-285750">
              <a:buFontTx/>
              <a:buChar char="-"/>
            </a:pPr>
            <a:r>
              <a:rPr lang="en-US" sz="2000" dirty="0" smtClean="0"/>
              <a:t>Signal analysis</a:t>
            </a:r>
          </a:p>
          <a:p>
            <a:pPr marL="285750" indent="-285750">
              <a:buFontTx/>
              <a:buChar char="-"/>
            </a:pPr>
            <a:r>
              <a:rPr lang="en-US" sz="2000" dirty="0" smtClean="0"/>
              <a:t>Data integration frameworks</a:t>
            </a:r>
          </a:p>
          <a:p>
            <a:pPr marL="285750" indent="-285750">
              <a:buFontTx/>
              <a:buChar char="-"/>
            </a:pPr>
            <a:r>
              <a:rPr lang="en-US" sz="2000" dirty="0" smtClean="0"/>
              <a:t>Apps and platforms</a:t>
            </a:r>
          </a:p>
          <a:p>
            <a:pPr marL="285750" indent="-285750">
              <a:buFontTx/>
              <a:buChar char="-"/>
            </a:pPr>
            <a:r>
              <a:rPr lang="en-US" sz="2000" dirty="0" smtClean="0"/>
              <a:t>Closed-loop control capabilities</a:t>
            </a:r>
          </a:p>
          <a:p>
            <a:pPr marL="285750" indent="-285750">
              <a:buFontTx/>
              <a:buChar char="-"/>
            </a:pPr>
            <a:r>
              <a:rPr lang="en-US" sz="2000" dirty="0" smtClean="0"/>
              <a:t>New sensors, actuators</a:t>
            </a:r>
          </a:p>
          <a:p>
            <a:pPr marL="285750" indent="-285750">
              <a:buFontTx/>
              <a:buChar char="-"/>
            </a:pPr>
            <a:r>
              <a:rPr lang="en-US" sz="2000" dirty="0" smtClean="0"/>
              <a:t>New methods energy delivery</a:t>
            </a:r>
          </a:p>
          <a:p>
            <a:pPr marL="285750" indent="-285750">
              <a:buFontTx/>
              <a:buChar char="-"/>
            </a:pPr>
            <a:r>
              <a:rPr lang="en-US" sz="2000" dirty="0" smtClean="0"/>
              <a:t>Real-time visualization</a:t>
            </a:r>
          </a:p>
          <a:p>
            <a:pPr marL="285750" indent="-285750">
              <a:buFontTx/>
              <a:buChar char="-"/>
            </a:pPr>
            <a:r>
              <a:rPr lang="en-US" sz="2000" dirty="0" smtClean="0"/>
              <a:t>Robotic devices</a:t>
            </a:r>
          </a:p>
          <a:p>
            <a:pPr marL="285750" indent="-285750">
              <a:buFontTx/>
              <a:buChar char="-"/>
            </a:pPr>
            <a:r>
              <a:rPr lang="en-US" sz="2000" dirty="0" smtClean="0"/>
              <a:t>Etc.</a:t>
            </a:r>
            <a:endParaRPr lang="en-US" sz="2000" dirty="0"/>
          </a:p>
        </p:txBody>
      </p:sp>
      <p:sp>
        <p:nvSpPr>
          <p:cNvPr id="8" name="Title 7"/>
          <p:cNvSpPr>
            <a:spLocks noGrp="1"/>
          </p:cNvSpPr>
          <p:nvPr>
            <p:ph type="title"/>
          </p:nvPr>
        </p:nvSpPr>
        <p:spPr/>
        <p:txBody>
          <a:bodyPr>
            <a:normAutofit fontScale="90000"/>
          </a:bodyPr>
          <a:lstStyle/>
          <a:p>
            <a:r>
              <a:rPr lang="en-US" dirty="0" smtClean="0"/>
              <a:t>CPS </a:t>
            </a:r>
            <a:r>
              <a:rPr lang="en-US" dirty="0" err="1" smtClean="0"/>
              <a:t>Testbed</a:t>
            </a:r>
            <a:r>
              <a:rPr lang="en-US" dirty="0" smtClean="0"/>
              <a:t> from the</a:t>
            </a:r>
            <a:br>
              <a:rPr lang="en-US" dirty="0" smtClean="0"/>
            </a:br>
            <a:r>
              <a:rPr lang="en-US" dirty="0" smtClean="0"/>
              <a:t>CPS CS &amp; Engineering Perspective</a:t>
            </a:r>
            <a:endParaRPr lang="en-US" dirty="0"/>
          </a:p>
        </p:txBody>
      </p:sp>
      <p:sp>
        <p:nvSpPr>
          <p:cNvPr id="9" name="TextBox 8"/>
          <p:cNvSpPr txBox="1"/>
          <p:nvPr/>
        </p:nvSpPr>
        <p:spPr>
          <a:xfrm>
            <a:off x="566254" y="2711671"/>
            <a:ext cx="4556955" cy="4093428"/>
          </a:xfrm>
          <a:prstGeom prst="rect">
            <a:avLst/>
          </a:prstGeom>
          <a:noFill/>
        </p:spPr>
        <p:txBody>
          <a:bodyPr wrap="square" rtlCol="0">
            <a:spAutoFit/>
          </a:bodyPr>
          <a:lstStyle/>
          <a:p>
            <a:pPr marL="285750" indent="-285750">
              <a:buFont typeface="Arial"/>
              <a:buChar char="•"/>
            </a:pPr>
            <a:r>
              <a:rPr lang="en-US" sz="2000" dirty="0" smtClean="0"/>
              <a:t>Access to (de-identified) patient data files</a:t>
            </a:r>
          </a:p>
          <a:p>
            <a:pPr marL="742950" lvl="1" indent="-285750">
              <a:buFont typeface="Arial"/>
              <a:buChar char="•"/>
            </a:pPr>
            <a:r>
              <a:rPr lang="en-US" sz="2000" dirty="0" smtClean="0"/>
              <a:t>Clinical workflow</a:t>
            </a:r>
          </a:p>
          <a:p>
            <a:pPr marL="742950" lvl="1" indent="-285750">
              <a:buFont typeface="Arial"/>
              <a:buChar char="•"/>
            </a:pPr>
            <a:r>
              <a:rPr lang="en-US" sz="2000" dirty="0" smtClean="0"/>
              <a:t>Physiologic signals</a:t>
            </a:r>
          </a:p>
          <a:p>
            <a:pPr marL="742950" lvl="1" indent="-285750">
              <a:buFont typeface="Arial"/>
              <a:buChar char="•"/>
            </a:pPr>
            <a:r>
              <a:rPr lang="en-US" sz="2000" dirty="0" err="1" smtClean="0"/>
              <a:t>Phys</a:t>
            </a:r>
            <a:r>
              <a:rPr lang="en-US" sz="2000" dirty="0" smtClean="0"/>
              <a:t>-device system behaviors/interactions</a:t>
            </a:r>
          </a:p>
          <a:p>
            <a:pPr marL="285750" indent="-285750">
              <a:buFont typeface="Arial"/>
              <a:buChar char="•"/>
            </a:pPr>
            <a:r>
              <a:rPr lang="en-US" sz="2000" dirty="0" smtClean="0"/>
              <a:t>Simulated clinical data (variety and range)</a:t>
            </a:r>
          </a:p>
          <a:p>
            <a:pPr marL="285750" indent="-285750">
              <a:buFont typeface="Arial"/>
              <a:buChar char="•"/>
            </a:pPr>
            <a:r>
              <a:rPr lang="en-US" sz="2000" dirty="0" smtClean="0"/>
              <a:t>Non-clinical development and testing environment</a:t>
            </a:r>
          </a:p>
          <a:p>
            <a:pPr marL="285750" indent="-285750">
              <a:buFont typeface="Arial"/>
              <a:buChar char="•"/>
            </a:pPr>
            <a:r>
              <a:rPr lang="en-US" sz="2000" dirty="0" smtClean="0"/>
              <a:t>Rapid prototyping of networking, system integration, signal processing, sensors, actuators, etc.</a:t>
            </a:r>
            <a:endParaRPr lang="en-US" sz="2000" dirty="0"/>
          </a:p>
        </p:txBody>
      </p:sp>
      <p:sp>
        <p:nvSpPr>
          <p:cNvPr id="10" name="TextBox 9"/>
          <p:cNvSpPr txBox="1"/>
          <p:nvPr/>
        </p:nvSpPr>
        <p:spPr>
          <a:xfrm>
            <a:off x="1427078" y="1473550"/>
            <a:ext cx="1343337" cy="461665"/>
          </a:xfrm>
          <a:prstGeom prst="rect">
            <a:avLst/>
          </a:prstGeom>
          <a:noFill/>
        </p:spPr>
        <p:txBody>
          <a:bodyPr wrap="none" rtlCol="0">
            <a:spAutoFit/>
          </a:bodyPr>
          <a:lstStyle/>
          <a:p>
            <a:r>
              <a:rPr lang="en-US" sz="2400" b="1" dirty="0" smtClean="0"/>
              <a:t>NEEDS …</a:t>
            </a:r>
            <a:endParaRPr lang="en-US" sz="2400" b="1" dirty="0"/>
          </a:p>
        </p:txBody>
      </p:sp>
      <p:sp>
        <p:nvSpPr>
          <p:cNvPr id="11" name="TextBox 10"/>
          <p:cNvSpPr txBox="1"/>
          <p:nvPr/>
        </p:nvSpPr>
        <p:spPr>
          <a:xfrm>
            <a:off x="5718003" y="1459738"/>
            <a:ext cx="2030424" cy="461665"/>
          </a:xfrm>
          <a:prstGeom prst="rect">
            <a:avLst/>
          </a:prstGeom>
          <a:noFill/>
        </p:spPr>
        <p:txBody>
          <a:bodyPr wrap="none" rtlCol="0">
            <a:spAutoFit/>
          </a:bodyPr>
          <a:lstStyle/>
          <a:p>
            <a:r>
              <a:rPr lang="en-US" sz="2400" b="1" dirty="0" smtClean="0"/>
              <a:t>Can Provide …</a:t>
            </a:r>
            <a:endParaRPr lang="en-US" sz="2400" b="1" dirty="0"/>
          </a:p>
        </p:txBody>
      </p:sp>
      <p:sp>
        <p:nvSpPr>
          <p:cNvPr id="12" name="Rectangle 11"/>
          <p:cNvSpPr/>
          <p:nvPr/>
        </p:nvSpPr>
        <p:spPr>
          <a:xfrm>
            <a:off x="5239158" y="1943885"/>
            <a:ext cx="3447641" cy="461665"/>
          </a:xfrm>
          <a:prstGeom prst="rect">
            <a:avLst/>
          </a:prstGeom>
        </p:spPr>
        <p:txBody>
          <a:bodyPr wrap="square">
            <a:spAutoFit/>
          </a:bodyPr>
          <a:lstStyle/>
          <a:p>
            <a:r>
              <a:rPr lang="en-US" sz="2400" dirty="0" smtClean="0"/>
              <a:t>Solutions to clinical needs</a:t>
            </a:r>
            <a:endParaRPr lang="en-US" sz="2400" dirty="0"/>
          </a:p>
        </p:txBody>
      </p:sp>
    </p:spTree>
    <p:extLst>
      <p:ext uri="{BB962C8B-B14F-4D97-AF65-F5344CB8AC3E}">
        <p14:creationId xmlns:p14="http://schemas.microsoft.com/office/powerpoint/2010/main" val="255850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ln>
            <a:miter lim="800000"/>
            <a:headEnd/>
            <a:tailEnd/>
          </a:ln>
        </p:spPr>
        <p:txBody>
          <a:bodyPr wrap="square" lIns="91417" tIns="45709" rIns="91417" bIns="45709" numCol="1" anchor="t" anchorCtr="0" compatLnSpc="1">
            <a:prstTxWarp prst="textNoShape">
              <a:avLst/>
            </a:prstTxWarp>
            <a:normAutofit fontScale="90000"/>
          </a:bodyPr>
          <a:lstStyle/>
          <a:p>
            <a:r>
              <a:rPr lang="en-US" dirty="0">
                <a:ea typeface="ＭＳ Ｐゴシック" pitchFamily="34" charset="-128"/>
              </a:rPr>
              <a:t>S</a:t>
            </a:r>
            <a:r>
              <a:rPr lang="en-US" dirty="0" smtClean="0">
                <a:ea typeface="ＭＳ Ｐゴシック" pitchFamily="34" charset="-128"/>
              </a:rPr>
              <a:t>tandard for the</a:t>
            </a:r>
            <a:br>
              <a:rPr lang="en-US" dirty="0" smtClean="0">
                <a:ea typeface="ＭＳ Ｐゴシック" pitchFamily="34" charset="-128"/>
              </a:rPr>
            </a:br>
            <a:r>
              <a:rPr lang="ja-JP" altLang="en-US" dirty="0" smtClean="0">
                <a:ea typeface="ＭＳ Ｐゴシック" pitchFamily="34" charset="-128"/>
              </a:rPr>
              <a:t>“</a:t>
            </a:r>
            <a:r>
              <a:rPr lang="en-US" altLang="ja-JP" dirty="0" smtClean="0">
                <a:ea typeface="ＭＳ Ｐゴシック" pitchFamily="34" charset="-128"/>
              </a:rPr>
              <a:t>Integrated Clinical Environment</a:t>
            </a:r>
            <a:r>
              <a:rPr lang="ja-JP" altLang="en-US" dirty="0" smtClean="0">
                <a:ea typeface="ＭＳ Ｐゴシック" pitchFamily="34" charset="-128"/>
              </a:rPr>
              <a:t>”</a:t>
            </a:r>
            <a:r>
              <a:rPr lang="en-US" altLang="ja-JP" dirty="0" smtClean="0">
                <a:ea typeface="ＭＳ Ｐゴシック" pitchFamily="34" charset="-128"/>
              </a:rPr>
              <a:t/>
            </a:r>
            <a:br>
              <a:rPr lang="en-US" altLang="ja-JP" dirty="0" smtClean="0">
                <a:ea typeface="ＭＳ Ｐゴシック" pitchFamily="34" charset="-128"/>
              </a:rPr>
            </a:br>
            <a:r>
              <a:rPr lang="en-US" altLang="ja-JP" dirty="0">
                <a:ea typeface="ＭＳ Ｐゴシック" pitchFamily="34" charset="-128"/>
              </a:rPr>
              <a:t>ASTM F2761-09</a:t>
            </a:r>
            <a:endParaRPr lang="en-US" dirty="0" smtClean="0">
              <a:ea typeface="ＭＳ Ｐゴシック" pitchFamily="34" charset="-128"/>
            </a:endParaRPr>
          </a:p>
        </p:txBody>
      </p:sp>
      <p:sp>
        <p:nvSpPr>
          <p:cNvPr id="49155" name="Content Placeholder 2"/>
          <p:cNvSpPr>
            <a:spLocks noGrp="1"/>
          </p:cNvSpPr>
          <p:nvPr>
            <p:ph idx="1"/>
          </p:nvPr>
        </p:nvSpPr>
        <p:spPr bwMode="auto">
          <a:xfrm>
            <a:off x="457200" y="2819400"/>
            <a:ext cx="8458200" cy="3306763"/>
          </a:xfrm>
          <a:noFill/>
          <a:ln>
            <a:miter lim="800000"/>
            <a:headEnd/>
            <a:tailEnd/>
          </a:ln>
        </p:spPr>
        <p:txBody>
          <a:bodyPr wrap="square" lIns="91417" tIns="45709" rIns="91417" bIns="45709" numCol="1" anchor="t" anchorCtr="0" compatLnSpc="1">
            <a:prstTxWarp prst="textNoShape">
              <a:avLst/>
            </a:prstTxWarp>
            <a:normAutofit fontScale="92500" lnSpcReduction="10000"/>
          </a:bodyPr>
          <a:lstStyle/>
          <a:p>
            <a:pPr marL="0" indent="0">
              <a:buNone/>
            </a:pPr>
            <a:r>
              <a:rPr lang="en-GB" altLang="en-US" dirty="0" smtClean="0">
                <a:solidFill>
                  <a:srgbClr val="17375E"/>
                </a:solidFill>
                <a:ea typeface="ＭＳ Ｐゴシック" pitchFamily="34" charset="-128"/>
              </a:rPr>
              <a:t>“</a:t>
            </a:r>
            <a:r>
              <a:rPr lang="en-GB" dirty="0" smtClean="0">
                <a:solidFill>
                  <a:srgbClr val="17375E"/>
                </a:solidFill>
                <a:ea typeface="ＭＳ Ｐゴシック" pitchFamily="34" charset="-128"/>
              </a:rPr>
              <a:t>Essential </a:t>
            </a:r>
            <a:r>
              <a:rPr lang="en-GB" u="sng" dirty="0" smtClean="0">
                <a:solidFill>
                  <a:srgbClr val="17375E"/>
                </a:solidFill>
                <a:ea typeface="ＭＳ Ｐゴシック" pitchFamily="34" charset="-128"/>
              </a:rPr>
              <a:t>safety</a:t>
            </a:r>
            <a:r>
              <a:rPr lang="en-GB" dirty="0" smtClean="0">
                <a:solidFill>
                  <a:srgbClr val="17375E"/>
                </a:solidFill>
                <a:ea typeface="ＭＳ Ｐゴシック" pitchFamily="34" charset="-128"/>
              </a:rPr>
              <a:t> requirements for equipment comprising the patient-centric integrated clinical environment (ICE) — Part 1: General requirements and conceptual model</a:t>
            </a:r>
            <a:r>
              <a:rPr lang="en-GB" altLang="en-US" dirty="0" smtClean="0">
                <a:solidFill>
                  <a:srgbClr val="17375E"/>
                </a:solidFill>
                <a:ea typeface="ＭＳ Ｐゴシック" pitchFamily="34" charset="-128"/>
              </a:rPr>
              <a:t>”</a:t>
            </a:r>
            <a:endParaRPr lang="en-GB" altLang="ja-JP" dirty="0" smtClean="0">
              <a:solidFill>
                <a:srgbClr val="17375E"/>
              </a:solidFill>
              <a:ea typeface="ＭＳ Ｐゴシック" pitchFamily="34" charset="-128"/>
            </a:endParaRPr>
          </a:p>
          <a:p>
            <a:pPr marL="0" indent="0">
              <a:buNone/>
            </a:pPr>
            <a:r>
              <a:rPr lang="en-GB" altLang="ja-JP" dirty="0" smtClean="0">
                <a:solidFill>
                  <a:srgbClr val="17375E"/>
                </a:solidFill>
                <a:ea typeface="ＭＳ Ｐゴシック" pitchFamily="34" charset="-128"/>
              </a:rPr>
              <a:t>Provides a standards-based system architecture intended to support safe interoperable medical </a:t>
            </a:r>
            <a:r>
              <a:rPr lang="en-GB" altLang="ja-JP" dirty="0" smtClean="0">
                <a:solidFill>
                  <a:srgbClr val="17375E"/>
                </a:solidFill>
                <a:ea typeface="ＭＳ Ｐゴシック" pitchFamily="34" charset="-128"/>
              </a:rPr>
              <a:t>systems</a:t>
            </a:r>
            <a:endParaRPr lang="en-GB" altLang="ja-JP" dirty="0" smtClean="0">
              <a:solidFill>
                <a:srgbClr val="17375E"/>
              </a:solidFill>
              <a:ea typeface="ＭＳ Ｐゴシック" pitchFamily="34" charset="-128"/>
            </a:endParaRPr>
          </a:p>
        </p:txBody>
      </p:sp>
      <p:pic>
        <p:nvPicPr>
          <p:cNvPr id="4" name="Picture 2" descr="http://www.plasticsinfomart.com/wp-content/uploads/2013/07/2011062607550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66" y="8674"/>
            <a:ext cx="927034" cy="586639"/>
          </a:xfrm>
          <a:prstGeom prst="rect">
            <a:avLst/>
          </a:prstGeom>
          <a:noFill/>
        </p:spPr>
      </p:pic>
      <p:sp>
        <p:nvSpPr>
          <p:cNvPr id="2" name="TextBox 1"/>
          <p:cNvSpPr txBox="1"/>
          <p:nvPr/>
        </p:nvSpPr>
        <p:spPr>
          <a:xfrm>
            <a:off x="87687" y="6229788"/>
            <a:ext cx="8047924" cy="273146"/>
          </a:xfrm>
          <a:prstGeom prst="rect">
            <a:avLst/>
          </a:prstGeom>
          <a:noFill/>
        </p:spPr>
        <p:txBody>
          <a:bodyPr wrap="none" lIns="26664" tIns="13332" rIns="26664" bIns="13332" rtlCol="0">
            <a:spAutoFit/>
          </a:bodyPr>
          <a:lstStyle/>
          <a:p>
            <a:r>
              <a:rPr lang="en-US" sz="1600" dirty="0" smtClean="0"/>
              <a:t>Recognized by FDA 8/2013: </a:t>
            </a:r>
            <a:r>
              <a:rPr lang="nl-NL" sz="1600" dirty="0"/>
              <a:t>http://</a:t>
            </a:r>
            <a:r>
              <a:rPr lang="nl-NL" sz="1600" dirty="0" err="1"/>
              <a:t>www.gpo.gov</a:t>
            </a:r>
            <a:r>
              <a:rPr lang="nl-NL" sz="1600" dirty="0"/>
              <a:t>/</a:t>
            </a:r>
            <a:r>
              <a:rPr lang="nl-NL" sz="1600" dirty="0" err="1"/>
              <a:t>fdsys</a:t>
            </a:r>
            <a:r>
              <a:rPr lang="nl-NL" sz="1600" dirty="0"/>
              <a:t>/</a:t>
            </a:r>
            <a:r>
              <a:rPr lang="nl-NL" sz="1600" dirty="0" err="1"/>
              <a:t>pkg</a:t>
            </a:r>
            <a:r>
              <a:rPr lang="nl-NL" sz="1600" dirty="0"/>
              <a:t>/FR-2013-08-06/pdf/2013-19020.pdf</a:t>
            </a:r>
            <a:endParaRPr lang="en-US" sz="1600" dirty="0"/>
          </a:p>
        </p:txBody>
      </p:sp>
    </p:spTree>
    <p:extLst>
      <p:ext uri="{BB962C8B-B14F-4D97-AF65-F5344CB8AC3E}">
        <p14:creationId xmlns:p14="http://schemas.microsoft.com/office/powerpoint/2010/main" val="187042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38069</TotalTime>
  <Words>993</Words>
  <Application>Microsoft Macintosh PowerPoint</Application>
  <PresentationFormat>On-screen Show (4:3)</PresentationFormat>
  <Paragraphs>156</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Medical Device CPS Testbeds: Candidate Testbed for Research and Development on Cyber Physical Medical Device Systems </vt:lpstr>
      <vt:lpstr>Antithesis of medical CPS?</vt:lpstr>
      <vt:lpstr>PowerPoint Presentation</vt:lpstr>
      <vt:lpstr>PowerPoint Presentation</vt:lpstr>
      <vt:lpstr>PowerPoint Presentation</vt:lpstr>
      <vt:lpstr>PowerPoint Presentation</vt:lpstr>
      <vt:lpstr>CPS Testbed from the Clinical Perspective</vt:lpstr>
      <vt:lpstr>CPS Testbed from the CPS CS &amp; Engineering Perspective</vt:lpstr>
      <vt:lpstr>Standard for the “Integrated Clinical Environment” ASTM F2761-09</vt:lpstr>
      <vt:lpstr>PowerPoint Presentation</vt:lpstr>
      <vt:lpstr>PowerPoint Presentation</vt:lpstr>
      <vt:lpstr>PowerPoint Presentation</vt:lpstr>
      <vt:lpstr>Integrated Clinical Environments of the Future</vt:lpstr>
      <vt:lpstr>PowerPoint Presentation</vt:lpstr>
      <vt:lpstr>PowerPoint Presentation</vt:lpstr>
      <vt:lpstr>ICE CPS Testbeds should support:</vt:lpstr>
      <vt:lpstr>Videos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Moore Foundation Project</dc:title>
  <dc:creator>Julian Goldman</dc:creator>
  <cp:lastModifiedBy>Julian Goldman</cp:lastModifiedBy>
  <cp:revision>311</cp:revision>
  <dcterms:created xsi:type="dcterms:W3CDTF">2013-01-16T17:31:59Z</dcterms:created>
  <dcterms:modified xsi:type="dcterms:W3CDTF">2013-10-17T16:00:23Z</dcterms:modified>
</cp:coreProperties>
</file>