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43891200"/>
  <p:notesSz cx="13573125" cy="9094788"/>
  <p:defaultTextStyle>
    <a:defPPr>
      <a:defRPr lang="en-US"/>
    </a:defPPr>
    <a:lvl1pPr algn="l" rtl="0" fontAlgn="base">
      <a:spcBef>
        <a:spcPct val="0"/>
      </a:spcBef>
      <a:spcAft>
        <a:spcPct val="0"/>
      </a:spcAft>
      <a:defRPr sz="3400" kern="1200">
        <a:solidFill>
          <a:schemeClr val="tx1"/>
        </a:solidFill>
        <a:latin typeface="Arial" charset="0"/>
        <a:ea typeface="+mn-ea"/>
        <a:cs typeface="+mn-cs"/>
      </a:defRPr>
    </a:lvl1pPr>
    <a:lvl2pPr marL="522488" algn="l" rtl="0" fontAlgn="base">
      <a:spcBef>
        <a:spcPct val="0"/>
      </a:spcBef>
      <a:spcAft>
        <a:spcPct val="0"/>
      </a:spcAft>
      <a:defRPr sz="3400" kern="1200">
        <a:solidFill>
          <a:schemeClr val="tx1"/>
        </a:solidFill>
        <a:latin typeface="Arial" charset="0"/>
        <a:ea typeface="+mn-ea"/>
        <a:cs typeface="+mn-cs"/>
      </a:defRPr>
    </a:lvl2pPr>
    <a:lvl3pPr marL="1044976" algn="l" rtl="0" fontAlgn="base">
      <a:spcBef>
        <a:spcPct val="0"/>
      </a:spcBef>
      <a:spcAft>
        <a:spcPct val="0"/>
      </a:spcAft>
      <a:defRPr sz="3400" kern="1200">
        <a:solidFill>
          <a:schemeClr val="tx1"/>
        </a:solidFill>
        <a:latin typeface="Arial" charset="0"/>
        <a:ea typeface="+mn-ea"/>
        <a:cs typeface="+mn-cs"/>
      </a:defRPr>
    </a:lvl3pPr>
    <a:lvl4pPr marL="1567464" algn="l" rtl="0" fontAlgn="base">
      <a:spcBef>
        <a:spcPct val="0"/>
      </a:spcBef>
      <a:spcAft>
        <a:spcPct val="0"/>
      </a:spcAft>
      <a:defRPr sz="3400" kern="1200">
        <a:solidFill>
          <a:schemeClr val="tx1"/>
        </a:solidFill>
        <a:latin typeface="Arial" charset="0"/>
        <a:ea typeface="+mn-ea"/>
        <a:cs typeface="+mn-cs"/>
      </a:defRPr>
    </a:lvl4pPr>
    <a:lvl5pPr marL="2089953" algn="l" rtl="0" fontAlgn="base">
      <a:spcBef>
        <a:spcPct val="0"/>
      </a:spcBef>
      <a:spcAft>
        <a:spcPct val="0"/>
      </a:spcAft>
      <a:defRPr sz="3400" kern="1200">
        <a:solidFill>
          <a:schemeClr val="tx1"/>
        </a:solidFill>
        <a:latin typeface="Arial" charset="0"/>
        <a:ea typeface="+mn-ea"/>
        <a:cs typeface="+mn-cs"/>
      </a:defRPr>
    </a:lvl5pPr>
    <a:lvl6pPr marL="2612441" algn="l" defTabSz="1044976" rtl="0" eaLnBrk="1" latinLnBrk="0" hangingPunct="1">
      <a:defRPr sz="3400" kern="1200">
        <a:solidFill>
          <a:schemeClr val="tx1"/>
        </a:solidFill>
        <a:latin typeface="Arial" charset="0"/>
        <a:ea typeface="+mn-ea"/>
        <a:cs typeface="+mn-cs"/>
      </a:defRPr>
    </a:lvl6pPr>
    <a:lvl7pPr marL="3134929" algn="l" defTabSz="1044976" rtl="0" eaLnBrk="1" latinLnBrk="0" hangingPunct="1">
      <a:defRPr sz="3400" kern="1200">
        <a:solidFill>
          <a:schemeClr val="tx1"/>
        </a:solidFill>
        <a:latin typeface="Arial" charset="0"/>
        <a:ea typeface="+mn-ea"/>
        <a:cs typeface="+mn-cs"/>
      </a:defRPr>
    </a:lvl7pPr>
    <a:lvl8pPr marL="3657417" algn="l" defTabSz="1044976" rtl="0" eaLnBrk="1" latinLnBrk="0" hangingPunct="1">
      <a:defRPr sz="3400" kern="1200">
        <a:solidFill>
          <a:schemeClr val="tx1"/>
        </a:solidFill>
        <a:latin typeface="Arial" charset="0"/>
        <a:ea typeface="+mn-ea"/>
        <a:cs typeface="+mn-cs"/>
      </a:defRPr>
    </a:lvl8pPr>
    <a:lvl9pPr marL="4179905" algn="l" defTabSz="1044976" rtl="0" eaLnBrk="1" latinLnBrk="0" hangingPunct="1">
      <a:defRPr sz="3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F5F5F"/>
    <a:srgbClr val="333333"/>
    <a:srgbClr val="669900"/>
    <a:srgbClr val="F2FADC"/>
    <a:srgbClr val="99FF99"/>
    <a:srgbClr val="336600"/>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7" d="100"/>
          <a:sy n="37" d="100"/>
        </p:scale>
        <p:origin x="-2360" y="2800"/>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5882715" cy="4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7688042" y="0"/>
            <a:ext cx="5882713" cy="4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5081588" y="682625"/>
            <a:ext cx="3409950" cy="3409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357550" y="4319759"/>
            <a:ext cx="10858025" cy="409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638453"/>
            <a:ext cx="5882715" cy="4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7688042" y="8638453"/>
            <a:ext cx="5882713" cy="4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5AC1851-7D4F-4EBE-8AE0-373846E89485}" type="slidenum">
              <a:rPr lang="en-US"/>
              <a:pPr/>
              <a:t>‹#›</a:t>
            </a:fld>
            <a:endParaRPr lang="en-US"/>
          </a:p>
        </p:txBody>
      </p:sp>
    </p:spTree>
    <p:extLst>
      <p:ext uri="{BB962C8B-B14F-4D97-AF65-F5344CB8AC3E}">
        <p14:creationId xmlns:p14="http://schemas.microsoft.com/office/powerpoint/2010/main" val="977246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522488"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1044976"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567464"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2089953"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612441" algn="l" defTabSz="1044976" rtl="0" eaLnBrk="1" latinLnBrk="0" hangingPunct="1">
      <a:defRPr sz="1400" kern="1200">
        <a:solidFill>
          <a:schemeClr val="tx1"/>
        </a:solidFill>
        <a:latin typeface="+mn-lt"/>
        <a:ea typeface="+mn-ea"/>
        <a:cs typeface="+mn-cs"/>
      </a:defRPr>
    </a:lvl6pPr>
    <a:lvl7pPr marL="3134929" algn="l" defTabSz="1044976" rtl="0" eaLnBrk="1" latinLnBrk="0" hangingPunct="1">
      <a:defRPr sz="1400" kern="1200">
        <a:solidFill>
          <a:schemeClr val="tx1"/>
        </a:solidFill>
        <a:latin typeface="+mn-lt"/>
        <a:ea typeface="+mn-ea"/>
        <a:cs typeface="+mn-cs"/>
      </a:defRPr>
    </a:lvl7pPr>
    <a:lvl8pPr marL="3657417" algn="l" defTabSz="1044976" rtl="0" eaLnBrk="1" latinLnBrk="0" hangingPunct="1">
      <a:defRPr sz="1400" kern="1200">
        <a:solidFill>
          <a:schemeClr val="tx1"/>
        </a:solidFill>
        <a:latin typeface="+mn-lt"/>
        <a:ea typeface="+mn-ea"/>
        <a:cs typeface="+mn-cs"/>
      </a:defRPr>
    </a:lvl8pPr>
    <a:lvl9pPr marL="4179905" algn="l" defTabSz="10449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3000">
                <a:solidFill>
                  <a:schemeClr val="tx1"/>
                </a:solidFill>
                <a:latin typeface="Arial" charset="0"/>
              </a:defRPr>
            </a:lvl1pPr>
            <a:lvl2pPr marL="742950" indent="-285750" eaLnBrk="0" hangingPunct="0">
              <a:defRPr sz="3000">
                <a:solidFill>
                  <a:schemeClr val="tx1"/>
                </a:solidFill>
                <a:latin typeface="Arial" charset="0"/>
              </a:defRPr>
            </a:lvl2pPr>
            <a:lvl3pPr marL="1143000" indent="-228600" eaLnBrk="0" hangingPunct="0">
              <a:defRPr sz="3000">
                <a:solidFill>
                  <a:schemeClr val="tx1"/>
                </a:solidFill>
                <a:latin typeface="Arial" charset="0"/>
              </a:defRPr>
            </a:lvl3pPr>
            <a:lvl4pPr marL="1600200" indent="-228600" eaLnBrk="0" hangingPunct="0">
              <a:defRPr sz="3000">
                <a:solidFill>
                  <a:schemeClr val="tx1"/>
                </a:solidFill>
                <a:latin typeface="Arial" charset="0"/>
              </a:defRPr>
            </a:lvl4pPr>
            <a:lvl5pPr marL="2057400" indent="-228600" eaLnBrk="0" hangingPunct="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eaLnBrk="1" hangingPunct="1"/>
            <a:fld id="{FB99BAB9-D4D2-476F-B1C3-FE7C4AEDE293}" type="slidenum">
              <a:rPr lang="en-US" sz="1200"/>
              <a:pPr eaLnBrk="1" hangingPunct="1"/>
              <a:t>1</a:t>
            </a:fld>
            <a:endParaRPr 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115" y="13634358"/>
            <a:ext cx="37308971" cy="9408886"/>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4044" y="24872044"/>
            <a:ext cx="30723114" cy="11215914"/>
          </a:xfrm>
        </p:spPr>
        <p:txBody>
          <a:bodyPr/>
          <a:lstStyle>
            <a:lvl1pPr marL="0" indent="0" algn="ctr">
              <a:buNone/>
              <a:defRPr/>
            </a:lvl1pPr>
            <a:lvl2pPr marL="522488" indent="0" algn="ctr">
              <a:buNone/>
              <a:defRPr/>
            </a:lvl2pPr>
            <a:lvl3pPr marL="1044976" indent="0" algn="ctr">
              <a:buNone/>
              <a:defRPr/>
            </a:lvl3pPr>
            <a:lvl4pPr marL="1567464" indent="0" algn="ctr">
              <a:buNone/>
              <a:defRPr/>
            </a:lvl4pPr>
            <a:lvl5pPr marL="2089953" indent="0" algn="ctr">
              <a:buNone/>
              <a:defRPr/>
            </a:lvl5pPr>
            <a:lvl6pPr marL="2612441" indent="0" algn="ctr">
              <a:buNone/>
              <a:defRPr/>
            </a:lvl6pPr>
            <a:lvl7pPr marL="3134929" indent="0" algn="ctr">
              <a:buNone/>
              <a:defRPr/>
            </a:lvl7pPr>
            <a:lvl8pPr marL="3657417" indent="0" algn="ctr">
              <a:buNone/>
              <a:defRPr/>
            </a:lvl8pPr>
            <a:lvl9pPr marL="417990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0811797-0993-4DED-AE05-3562E7DE00EB}" type="slidenum">
              <a:rPr lang="en-US"/>
              <a:pPr/>
              <a:t>‹#›</a:t>
            </a:fld>
            <a:endParaRPr lang="en-US"/>
          </a:p>
        </p:txBody>
      </p:sp>
    </p:spTree>
    <p:extLst>
      <p:ext uri="{BB962C8B-B14F-4D97-AF65-F5344CB8AC3E}">
        <p14:creationId xmlns:p14="http://schemas.microsoft.com/office/powerpoint/2010/main" val="248180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9AEEBA2-D851-4382-9DC9-C4C4F1559A59}" type="slidenum">
              <a:rPr lang="en-US"/>
              <a:pPr/>
              <a:t>‹#›</a:t>
            </a:fld>
            <a:endParaRPr lang="en-US"/>
          </a:p>
        </p:txBody>
      </p:sp>
    </p:spTree>
    <p:extLst>
      <p:ext uri="{BB962C8B-B14F-4D97-AF65-F5344CB8AC3E}">
        <p14:creationId xmlns:p14="http://schemas.microsoft.com/office/powerpoint/2010/main" val="316870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2572" y="1758044"/>
            <a:ext cx="9875158" cy="374504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5286" y="1758044"/>
            <a:ext cx="29453114" cy="374504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45A252-FFBE-4778-8869-474F89DC119A}" type="slidenum">
              <a:rPr lang="en-US"/>
              <a:pPr/>
              <a:t>‹#›</a:t>
            </a:fld>
            <a:endParaRPr lang="en-US"/>
          </a:p>
        </p:txBody>
      </p:sp>
    </p:spTree>
    <p:extLst>
      <p:ext uri="{BB962C8B-B14F-4D97-AF65-F5344CB8AC3E}">
        <p14:creationId xmlns:p14="http://schemas.microsoft.com/office/powerpoint/2010/main" val="77035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7EBBCB5-0F7F-4BB5-B620-EAF17053345C}" type="slidenum">
              <a:rPr lang="en-US"/>
              <a:pPr/>
              <a:t>‹#›</a:t>
            </a:fld>
            <a:endParaRPr lang="en-US"/>
          </a:p>
        </p:txBody>
      </p:sp>
    </p:spTree>
    <p:extLst>
      <p:ext uri="{BB962C8B-B14F-4D97-AF65-F5344CB8AC3E}">
        <p14:creationId xmlns:p14="http://schemas.microsoft.com/office/powerpoint/2010/main" val="238278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8204886"/>
            <a:ext cx="37307157" cy="8715829"/>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8603686"/>
            <a:ext cx="37307157" cy="9601200"/>
          </a:xfrm>
        </p:spPr>
        <p:txBody>
          <a:bodyPr anchor="b"/>
          <a:lstStyle>
            <a:lvl1pPr marL="0" indent="0">
              <a:buNone/>
              <a:defRPr sz="2300"/>
            </a:lvl1pPr>
            <a:lvl2pPr marL="522488" indent="0">
              <a:buNone/>
              <a:defRPr sz="2100"/>
            </a:lvl2pPr>
            <a:lvl3pPr marL="1044976" indent="0">
              <a:buNone/>
              <a:defRPr sz="1800"/>
            </a:lvl3pPr>
            <a:lvl4pPr marL="1567464" indent="0">
              <a:buNone/>
              <a:defRPr sz="1600"/>
            </a:lvl4pPr>
            <a:lvl5pPr marL="2089953" indent="0">
              <a:buNone/>
              <a:defRPr sz="1600"/>
            </a:lvl5pPr>
            <a:lvl6pPr marL="2612441" indent="0">
              <a:buNone/>
              <a:defRPr sz="1600"/>
            </a:lvl6pPr>
            <a:lvl7pPr marL="3134929" indent="0">
              <a:buNone/>
              <a:defRPr sz="1600"/>
            </a:lvl7pPr>
            <a:lvl8pPr marL="3657417" indent="0">
              <a:buNone/>
              <a:defRPr sz="1600"/>
            </a:lvl8pPr>
            <a:lvl9pPr marL="4179905"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0AC3B6C-3C3D-4121-912D-9DF5C1B9F784}" type="slidenum">
              <a:rPr lang="en-US"/>
              <a:pPr/>
              <a:t>‹#›</a:t>
            </a:fld>
            <a:endParaRPr lang="en-US"/>
          </a:p>
        </p:txBody>
      </p:sp>
    </p:spTree>
    <p:extLst>
      <p:ext uri="{BB962C8B-B14F-4D97-AF65-F5344CB8AC3E}">
        <p14:creationId xmlns:p14="http://schemas.microsoft.com/office/powerpoint/2010/main" val="1107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5286" y="10243457"/>
            <a:ext cx="19663229" cy="2896507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32687" y="10243457"/>
            <a:ext cx="19665043" cy="2896507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EE667B3-A7EF-4AA7-BA80-BCA96A87CD5A}" type="slidenum">
              <a:rPr lang="en-US"/>
              <a:pPr/>
              <a:t>‹#›</a:t>
            </a:fld>
            <a:endParaRPr lang="en-US"/>
          </a:p>
        </p:txBody>
      </p:sp>
    </p:spTree>
    <p:extLst>
      <p:ext uri="{BB962C8B-B14F-4D97-AF65-F5344CB8AC3E}">
        <p14:creationId xmlns:p14="http://schemas.microsoft.com/office/powerpoint/2010/main" val="19500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286" y="1758043"/>
            <a:ext cx="39500629"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5285" y="9824358"/>
            <a:ext cx="19392901" cy="4094842"/>
          </a:xfrm>
        </p:spPr>
        <p:txBody>
          <a:bodyPr anchor="b"/>
          <a:lstStyle>
            <a:lvl1pPr marL="0" indent="0">
              <a:buNone/>
              <a:defRPr sz="2700" b="1"/>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2195285" y="13919201"/>
            <a:ext cx="19392901" cy="2528751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758" y="9824358"/>
            <a:ext cx="19400157" cy="4094842"/>
          </a:xfrm>
        </p:spPr>
        <p:txBody>
          <a:bodyPr anchor="b"/>
          <a:lstStyle>
            <a:lvl1pPr marL="0" indent="0">
              <a:buNone/>
              <a:defRPr sz="2700" b="1"/>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22295758" y="13919201"/>
            <a:ext cx="19400157" cy="2528751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8C360DE-7300-4806-ACD5-BD844CB5F2EC}" type="slidenum">
              <a:rPr lang="en-US"/>
              <a:pPr/>
              <a:t>‹#›</a:t>
            </a:fld>
            <a:endParaRPr lang="en-US"/>
          </a:p>
        </p:txBody>
      </p:sp>
    </p:spTree>
    <p:extLst>
      <p:ext uri="{BB962C8B-B14F-4D97-AF65-F5344CB8AC3E}">
        <p14:creationId xmlns:p14="http://schemas.microsoft.com/office/powerpoint/2010/main" val="396789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D634E10-8092-44FE-9082-2D43D4BDE9FC}" type="slidenum">
              <a:rPr lang="en-US"/>
              <a:pPr/>
              <a:t>‹#›</a:t>
            </a:fld>
            <a:endParaRPr lang="en-US"/>
          </a:p>
        </p:txBody>
      </p:sp>
    </p:spTree>
    <p:extLst>
      <p:ext uri="{BB962C8B-B14F-4D97-AF65-F5344CB8AC3E}">
        <p14:creationId xmlns:p14="http://schemas.microsoft.com/office/powerpoint/2010/main" val="14031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A012787-C82D-441F-8741-87D23C4F0529}" type="slidenum">
              <a:rPr lang="en-US"/>
              <a:pPr/>
              <a:t>‹#›</a:t>
            </a:fld>
            <a:endParaRPr lang="en-US"/>
          </a:p>
        </p:txBody>
      </p:sp>
    </p:spTree>
    <p:extLst>
      <p:ext uri="{BB962C8B-B14F-4D97-AF65-F5344CB8AC3E}">
        <p14:creationId xmlns:p14="http://schemas.microsoft.com/office/powerpoint/2010/main" val="207774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286" y="1747158"/>
            <a:ext cx="14439901" cy="743675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7159514" y="1747158"/>
            <a:ext cx="24536400" cy="37459557"/>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5286" y="9183914"/>
            <a:ext cx="14439901" cy="30022800"/>
          </a:xfrm>
        </p:spPr>
        <p:txBody>
          <a:bodyPr/>
          <a:lstStyle>
            <a:lvl1pPr marL="0" indent="0">
              <a:buNone/>
              <a:defRPr sz="16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0EDCEC-BA07-431D-9BE8-A1BFCEA7E9E1}" type="slidenum">
              <a:rPr lang="en-US"/>
              <a:pPr/>
              <a:t>‹#›</a:t>
            </a:fld>
            <a:endParaRPr lang="en-US"/>
          </a:p>
        </p:txBody>
      </p:sp>
    </p:spTree>
    <p:extLst>
      <p:ext uri="{BB962C8B-B14F-4D97-AF65-F5344CB8AC3E}">
        <p14:creationId xmlns:p14="http://schemas.microsoft.com/office/powerpoint/2010/main" val="110250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43" y="30723115"/>
            <a:ext cx="26334358" cy="3628571"/>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8603343" y="3922486"/>
            <a:ext cx="26334358" cy="26334358"/>
          </a:xfrm>
        </p:spPr>
        <p:txBody>
          <a:bodyPr/>
          <a:lstStyle>
            <a:lvl1pPr marL="0" indent="0">
              <a:buNone/>
              <a:defRPr sz="3700"/>
            </a:lvl1pPr>
            <a:lvl2pPr marL="522488" indent="0">
              <a:buNone/>
              <a:defRPr sz="3200"/>
            </a:lvl2pPr>
            <a:lvl3pPr marL="1044976" indent="0">
              <a:buNone/>
              <a:defRPr sz="2700"/>
            </a:lvl3pPr>
            <a:lvl4pPr marL="1567464" indent="0">
              <a:buNone/>
              <a:defRPr sz="2300"/>
            </a:lvl4pPr>
            <a:lvl5pPr marL="2089953" indent="0">
              <a:buNone/>
              <a:defRPr sz="2300"/>
            </a:lvl5pPr>
            <a:lvl6pPr marL="2612441" indent="0">
              <a:buNone/>
              <a:defRPr sz="2300"/>
            </a:lvl6pPr>
            <a:lvl7pPr marL="3134929" indent="0">
              <a:buNone/>
              <a:defRPr sz="2300"/>
            </a:lvl7pPr>
            <a:lvl8pPr marL="3657417" indent="0">
              <a:buNone/>
              <a:defRPr sz="2300"/>
            </a:lvl8pPr>
            <a:lvl9pPr marL="4179905" indent="0">
              <a:buNone/>
              <a:defRPr sz="2300"/>
            </a:lvl9pPr>
          </a:lstStyle>
          <a:p>
            <a:pPr lvl="0"/>
            <a:endParaRPr lang="en-US" noProof="0" smtClean="0"/>
          </a:p>
        </p:txBody>
      </p:sp>
      <p:sp>
        <p:nvSpPr>
          <p:cNvPr id="4" name="Text Placeholder 3"/>
          <p:cNvSpPr>
            <a:spLocks noGrp="1"/>
          </p:cNvSpPr>
          <p:nvPr>
            <p:ph type="body" sz="half" idx="2"/>
          </p:nvPr>
        </p:nvSpPr>
        <p:spPr>
          <a:xfrm>
            <a:off x="8603343" y="34351686"/>
            <a:ext cx="26334358" cy="5150758"/>
          </a:xfrm>
        </p:spPr>
        <p:txBody>
          <a:bodyPr/>
          <a:lstStyle>
            <a:lvl1pPr marL="0" indent="0">
              <a:buNone/>
              <a:defRPr sz="16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4F809E4-F59A-470A-AE3C-8ACD95B482AB}" type="slidenum">
              <a:rPr lang="en-US"/>
              <a:pPr/>
              <a:t>‹#›</a:t>
            </a:fld>
            <a:endParaRPr lang="en-US"/>
          </a:p>
        </p:txBody>
      </p:sp>
    </p:spTree>
    <p:extLst>
      <p:ext uri="{BB962C8B-B14F-4D97-AF65-F5344CB8AC3E}">
        <p14:creationId xmlns:p14="http://schemas.microsoft.com/office/powerpoint/2010/main" val="2869020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95286" y="1758044"/>
            <a:ext cx="39502443" cy="731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405" tIns="268703" rIns="537405" bIns="26870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195286" y="10243457"/>
            <a:ext cx="39502443" cy="2896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405" tIns="268703" rIns="537405" bIns="268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5286" y="39970529"/>
            <a:ext cx="1024164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405" tIns="268703" rIns="537405" bIns="268703" numCol="1" anchor="t" anchorCtr="0" compatLnSpc="1">
            <a:prstTxWarp prst="textNoShape">
              <a:avLst/>
            </a:prstTxWarp>
          </a:bodyPr>
          <a:lstStyle>
            <a:lvl1pPr defTabSz="5375460">
              <a:defRPr sz="8200"/>
            </a:lvl1pPr>
          </a:lstStyle>
          <a:p>
            <a:endParaRPr lang="en-US"/>
          </a:p>
        </p:txBody>
      </p:sp>
      <p:sp>
        <p:nvSpPr>
          <p:cNvPr id="1029" name="Rectangle 5"/>
          <p:cNvSpPr>
            <a:spLocks noGrp="1" noChangeArrowheads="1"/>
          </p:cNvSpPr>
          <p:nvPr>
            <p:ph type="ftr" sz="quarter" idx="3"/>
          </p:nvPr>
        </p:nvSpPr>
        <p:spPr bwMode="auto">
          <a:xfrm>
            <a:off x="14996886" y="39970529"/>
            <a:ext cx="1389924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405" tIns="268703" rIns="537405" bIns="268703" numCol="1" anchor="t" anchorCtr="0" compatLnSpc="1">
            <a:prstTxWarp prst="textNoShape">
              <a:avLst/>
            </a:prstTxWarp>
          </a:bodyPr>
          <a:lstStyle>
            <a:lvl1pPr algn="ctr" defTabSz="5375460">
              <a:defRPr sz="8200"/>
            </a:lvl1pPr>
          </a:lstStyle>
          <a:p>
            <a:endParaRPr lang="en-US"/>
          </a:p>
        </p:txBody>
      </p:sp>
      <p:sp>
        <p:nvSpPr>
          <p:cNvPr id="1030" name="Rectangle 6"/>
          <p:cNvSpPr>
            <a:spLocks noGrp="1" noChangeArrowheads="1"/>
          </p:cNvSpPr>
          <p:nvPr>
            <p:ph type="sldNum" sz="quarter" idx="4"/>
          </p:nvPr>
        </p:nvSpPr>
        <p:spPr bwMode="auto">
          <a:xfrm>
            <a:off x="31456086" y="39970529"/>
            <a:ext cx="1024164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405" tIns="268703" rIns="537405" bIns="268703" numCol="1" anchor="t" anchorCtr="0" compatLnSpc="1">
            <a:prstTxWarp prst="textNoShape">
              <a:avLst/>
            </a:prstTxWarp>
          </a:bodyPr>
          <a:lstStyle>
            <a:lvl1pPr algn="r" defTabSz="5375460">
              <a:defRPr sz="8200"/>
            </a:lvl1pPr>
          </a:lstStyle>
          <a:p>
            <a:fld id="{599F3A8C-8FC7-4B6D-B5C7-CA390348EB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375460" rtl="0" eaLnBrk="0" fontAlgn="base" hangingPunct="0">
        <a:spcBef>
          <a:spcPct val="0"/>
        </a:spcBef>
        <a:spcAft>
          <a:spcPct val="0"/>
        </a:spcAft>
        <a:defRPr sz="25900">
          <a:solidFill>
            <a:schemeClr val="tx2"/>
          </a:solidFill>
          <a:latin typeface="+mj-lt"/>
          <a:ea typeface="+mj-ea"/>
          <a:cs typeface="+mj-cs"/>
        </a:defRPr>
      </a:lvl1pPr>
      <a:lvl2pPr algn="ctr" defTabSz="5375460" rtl="0" eaLnBrk="0" fontAlgn="base" hangingPunct="0">
        <a:spcBef>
          <a:spcPct val="0"/>
        </a:spcBef>
        <a:spcAft>
          <a:spcPct val="0"/>
        </a:spcAft>
        <a:defRPr sz="25900">
          <a:solidFill>
            <a:schemeClr val="tx2"/>
          </a:solidFill>
          <a:latin typeface="Arial" pitchFamily="34" charset="0"/>
        </a:defRPr>
      </a:lvl2pPr>
      <a:lvl3pPr algn="ctr" defTabSz="5375460" rtl="0" eaLnBrk="0" fontAlgn="base" hangingPunct="0">
        <a:spcBef>
          <a:spcPct val="0"/>
        </a:spcBef>
        <a:spcAft>
          <a:spcPct val="0"/>
        </a:spcAft>
        <a:defRPr sz="25900">
          <a:solidFill>
            <a:schemeClr val="tx2"/>
          </a:solidFill>
          <a:latin typeface="Arial" pitchFamily="34" charset="0"/>
        </a:defRPr>
      </a:lvl3pPr>
      <a:lvl4pPr algn="ctr" defTabSz="5375460" rtl="0" eaLnBrk="0" fontAlgn="base" hangingPunct="0">
        <a:spcBef>
          <a:spcPct val="0"/>
        </a:spcBef>
        <a:spcAft>
          <a:spcPct val="0"/>
        </a:spcAft>
        <a:defRPr sz="25900">
          <a:solidFill>
            <a:schemeClr val="tx2"/>
          </a:solidFill>
          <a:latin typeface="Arial" pitchFamily="34" charset="0"/>
        </a:defRPr>
      </a:lvl4pPr>
      <a:lvl5pPr algn="ctr" defTabSz="5375460" rtl="0" eaLnBrk="0" fontAlgn="base" hangingPunct="0">
        <a:spcBef>
          <a:spcPct val="0"/>
        </a:spcBef>
        <a:spcAft>
          <a:spcPct val="0"/>
        </a:spcAft>
        <a:defRPr sz="25900">
          <a:solidFill>
            <a:schemeClr val="tx2"/>
          </a:solidFill>
          <a:latin typeface="Arial" pitchFamily="34" charset="0"/>
        </a:defRPr>
      </a:lvl5pPr>
      <a:lvl6pPr marL="522488" algn="ctr" defTabSz="5375460" rtl="0" fontAlgn="base">
        <a:spcBef>
          <a:spcPct val="0"/>
        </a:spcBef>
        <a:spcAft>
          <a:spcPct val="0"/>
        </a:spcAft>
        <a:defRPr sz="25900">
          <a:solidFill>
            <a:schemeClr val="tx2"/>
          </a:solidFill>
          <a:latin typeface="Arial" pitchFamily="34" charset="0"/>
        </a:defRPr>
      </a:lvl6pPr>
      <a:lvl7pPr marL="1044976" algn="ctr" defTabSz="5375460" rtl="0" fontAlgn="base">
        <a:spcBef>
          <a:spcPct val="0"/>
        </a:spcBef>
        <a:spcAft>
          <a:spcPct val="0"/>
        </a:spcAft>
        <a:defRPr sz="25900">
          <a:solidFill>
            <a:schemeClr val="tx2"/>
          </a:solidFill>
          <a:latin typeface="Arial" pitchFamily="34" charset="0"/>
        </a:defRPr>
      </a:lvl7pPr>
      <a:lvl8pPr marL="1567464" algn="ctr" defTabSz="5375460" rtl="0" fontAlgn="base">
        <a:spcBef>
          <a:spcPct val="0"/>
        </a:spcBef>
        <a:spcAft>
          <a:spcPct val="0"/>
        </a:spcAft>
        <a:defRPr sz="25900">
          <a:solidFill>
            <a:schemeClr val="tx2"/>
          </a:solidFill>
          <a:latin typeface="Arial" pitchFamily="34" charset="0"/>
        </a:defRPr>
      </a:lvl8pPr>
      <a:lvl9pPr marL="2089953" algn="ctr" defTabSz="5375460" rtl="0" fontAlgn="base">
        <a:spcBef>
          <a:spcPct val="0"/>
        </a:spcBef>
        <a:spcAft>
          <a:spcPct val="0"/>
        </a:spcAft>
        <a:defRPr sz="25900">
          <a:solidFill>
            <a:schemeClr val="tx2"/>
          </a:solidFill>
          <a:latin typeface="Arial" pitchFamily="34" charset="0"/>
        </a:defRPr>
      </a:lvl9pPr>
    </p:titleStyle>
    <p:bodyStyle>
      <a:lvl1pPr marL="2017385" indent="-2017385" algn="l" defTabSz="5375460" rtl="0" eaLnBrk="0" fontAlgn="base" hangingPunct="0">
        <a:spcBef>
          <a:spcPct val="20000"/>
        </a:spcBef>
        <a:spcAft>
          <a:spcPct val="0"/>
        </a:spcAft>
        <a:buChar char="•"/>
        <a:defRPr sz="18900">
          <a:solidFill>
            <a:schemeClr val="tx1"/>
          </a:solidFill>
          <a:latin typeface="+mn-lt"/>
          <a:ea typeface="+mn-ea"/>
          <a:cs typeface="+mn-cs"/>
        </a:defRPr>
      </a:lvl1pPr>
      <a:lvl2pPr marL="4368582" indent="-1681759" algn="l" defTabSz="5375460" rtl="0" eaLnBrk="0" fontAlgn="base" hangingPunct="0">
        <a:spcBef>
          <a:spcPct val="20000"/>
        </a:spcBef>
        <a:spcAft>
          <a:spcPct val="0"/>
        </a:spcAft>
        <a:buChar char="–"/>
        <a:defRPr sz="16500">
          <a:solidFill>
            <a:schemeClr val="tx1"/>
          </a:solidFill>
          <a:latin typeface="+mn-lt"/>
        </a:defRPr>
      </a:lvl2pPr>
      <a:lvl3pPr marL="6719778" indent="-1344319" algn="l" defTabSz="5375460" rtl="0" eaLnBrk="0" fontAlgn="base" hangingPunct="0">
        <a:spcBef>
          <a:spcPct val="20000"/>
        </a:spcBef>
        <a:spcAft>
          <a:spcPct val="0"/>
        </a:spcAft>
        <a:buChar char="•"/>
        <a:defRPr sz="14100">
          <a:solidFill>
            <a:schemeClr val="tx1"/>
          </a:solidFill>
          <a:latin typeface="+mn-lt"/>
        </a:defRPr>
      </a:lvl3pPr>
      <a:lvl4pPr marL="9404787" indent="-1344319" algn="l" defTabSz="5375460" rtl="0" eaLnBrk="0" fontAlgn="base" hangingPunct="0">
        <a:spcBef>
          <a:spcPct val="20000"/>
        </a:spcBef>
        <a:spcAft>
          <a:spcPct val="0"/>
        </a:spcAft>
        <a:buChar char="–"/>
        <a:defRPr sz="11900">
          <a:solidFill>
            <a:schemeClr val="tx1"/>
          </a:solidFill>
          <a:latin typeface="+mn-lt"/>
        </a:defRPr>
      </a:lvl4pPr>
      <a:lvl5pPr marL="12091610" indent="-1342504" algn="l" defTabSz="5375460" rtl="0" eaLnBrk="0" fontAlgn="base" hangingPunct="0">
        <a:spcBef>
          <a:spcPct val="20000"/>
        </a:spcBef>
        <a:spcAft>
          <a:spcPct val="0"/>
        </a:spcAft>
        <a:buChar char="»"/>
        <a:defRPr sz="11900">
          <a:solidFill>
            <a:schemeClr val="tx1"/>
          </a:solidFill>
          <a:latin typeface="+mn-lt"/>
        </a:defRPr>
      </a:lvl5pPr>
      <a:lvl6pPr marL="12614098" indent="-1342504" algn="l" defTabSz="5375460" rtl="0" fontAlgn="base">
        <a:spcBef>
          <a:spcPct val="20000"/>
        </a:spcBef>
        <a:spcAft>
          <a:spcPct val="0"/>
        </a:spcAft>
        <a:buChar char="»"/>
        <a:defRPr sz="11900">
          <a:solidFill>
            <a:schemeClr val="tx1"/>
          </a:solidFill>
          <a:latin typeface="+mn-lt"/>
        </a:defRPr>
      </a:lvl6pPr>
      <a:lvl7pPr marL="13136587" indent="-1342504" algn="l" defTabSz="5375460" rtl="0" fontAlgn="base">
        <a:spcBef>
          <a:spcPct val="20000"/>
        </a:spcBef>
        <a:spcAft>
          <a:spcPct val="0"/>
        </a:spcAft>
        <a:buChar char="»"/>
        <a:defRPr sz="11900">
          <a:solidFill>
            <a:schemeClr val="tx1"/>
          </a:solidFill>
          <a:latin typeface="+mn-lt"/>
        </a:defRPr>
      </a:lvl7pPr>
      <a:lvl8pPr marL="13659075" indent="-1342504" algn="l" defTabSz="5375460" rtl="0" fontAlgn="base">
        <a:spcBef>
          <a:spcPct val="20000"/>
        </a:spcBef>
        <a:spcAft>
          <a:spcPct val="0"/>
        </a:spcAft>
        <a:buChar char="»"/>
        <a:defRPr sz="11900">
          <a:solidFill>
            <a:schemeClr val="tx1"/>
          </a:solidFill>
          <a:latin typeface="+mn-lt"/>
        </a:defRPr>
      </a:lvl8pPr>
      <a:lvl9pPr marL="14181563" indent="-1342504" algn="l" defTabSz="5375460" rtl="0" fontAlgn="base">
        <a:spcBef>
          <a:spcPct val="20000"/>
        </a:spcBef>
        <a:spcAft>
          <a:spcPct val="0"/>
        </a:spcAft>
        <a:buChar char="»"/>
        <a:defRPr sz="11900">
          <a:solidFill>
            <a:schemeClr val="tx1"/>
          </a:solidFill>
          <a:latin typeface="+mn-lt"/>
        </a:defRPr>
      </a:lvl9pPr>
    </p:bodyStyle>
    <p:other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image" Target="../media/image7.emf"/><Relationship Id="rId13" Type="http://schemas.openxmlformats.org/officeDocument/2006/relationships/image" Target="../media/image8.emf"/><Relationship Id="rId14" Type="http://schemas.openxmlformats.org/officeDocument/2006/relationships/image" Target="../media/image9.jpeg"/><Relationship Id="rId15" Type="http://schemas.openxmlformats.org/officeDocument/2006/relationships/image" Target="../media/image10.emf"/><Relationship Id="rId16" Type="http://schemas.openxmlformats.org/officeDocument/2006/relationships/image" Target="../media/image11.emf"/><Relationship Id="rId17" Type="http://schemas.openxmlformats.org/officeDocument/2006/relationships/image" Target="../media/image12.emf"/><Relationship Id="rId18" Type="http://schemas.openxmlformats.org/officeDocument/2006/relationships/image" Target="../media/image13.emf"/><Relationship Id="rId19"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john.gallagher@wright.edu" TargetMode="External"/><Relationship Id="rId4" Type="http://schemas.openxmlformats.org/officeDocument/2006/relationships/image" Target="../media/image1.png"/><Relationship Id="rId5" Type="http://schemas.openxmlformats.org/officeDocument/2006/relationships/image" Target="../media/image2.emf"/><Relationship Id="rId6" Type="http://schemas.openxmlformats.org/officeDocument/2006/relationships/image" Target="../media/image3.png"/><Relationship Id="rId7" Type="http://schemas.openxmlformats.org/officeDocument/2006/relationships/hyperlink" Target="mailto:greenwd@pdx.edu" TargetMode="External"/><Relationship Id="rId8" Type="http://schemas.openxmlformats.org/officeDocument/2006/relationships/hyperlink" Target="mailto:ematson@purdue.edu" TargetMode="External"/><Relationship Id="rId9" Type="http://schemas.openxmlformats.org/officeDocument/2006/relationships/image" Target="../media/image4.tiff"/><Relationship Id="rId10"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034" name="Freeform 47"/>
          <p:cNvSpPr>
            <a:spLocks/>
          </p:cNvSpPr>
          <p:nvPr/>
        </p:nvSpPr>
        <p:spPr bwMode="auto">
          <a:xfrm>
            <a:off x="1" y="1"/>
            <a:ext cx="21869399" cy="10515599"/>
          </a:xfrm>
          <a:custGeom>
            <a:avLst/>
            <a:gdLst>
              <a:gd name="T0" fmla="*/ 285750 w 26400"/>
              <a:gd name="T1" fmla="*/ 10195719 h 13824"/>
              <a:gd name="T2" fmla="*/ 814388 w 26400"/>
              <a:gd name="T3" fmla="*/ 10344944 h 13824"/>
              <a:gd name="T4" fmla="*/ 1352550 w 26400"/>
              <a:gd name="T5" fmla="*/ 10475119 h 13824"/>
              <a:gd name="T6" fmla="*/ 1897856 w 26400"/>
              <a:gd name="T7" fmla="*/ 10595769 h 13824"/>
              <a:gd name="T8" fmla="*/ 2451894 w 26400"/>
              <a:gd name="T9" fmla="*/ 10697369 h 13824"/>
              <a:gd name="T10" fmla="*/ 3010694 w 26400"/>
              <a:gd name="T11" fmla="*/ 10783888 h 13824"/>
              <a:gd name="T12" fmla="*/ 3580606 w 26400"/>
              <a:gd name="T13" fmla="*/ 10856119 h 13824"/>
              <a:gd name="T14" fmla="*/ 4155281 w 26400"/>
              <a:gd name="T15" fmla="*/ 10910094 h 13824"/>
              <a:gd name="T16" fmla="*/ 4738688 w 26400"/>
              <a:gd name="T17" fmla="*/ 10946606 h 13824"/>
              <a:gd name="T18" fmla="*/ 5323681 w 26400"/>
              <a:gd name="T19" fmla="*/ 10966450 h 13824"/>
              <a:gd name="T20" fmla="*/ 5915819 w 26400"/>
              <a:gd name="T21" fmla="*/ 10971213 h 13824"/>
              <a:gd name="T22" fmla="*/ 6506369 w 26400"/>
              <a:gd name="T23" fmla="*/ 10956925 h 13824"/>
              <a:gd name="T24" fmla="*/ 7088188 w 26400"/>
              <a:gd name="T25" fmla="*/ 10925969 h 13824"/>
              <a:gd name="T26" fmla="*/ 7666831 w 26400"/>
              <a:gd name="T27" fmla="*/ 10874375 h 13824"/>
              <a:gd name="T28" fmla="*/ 8236744 w 26400"/>
              <a:gd name="T29" fmla="*/ 10810081 h 13824"/>
              <a:gd name="T30" fmla="*/ 8799513 w 26400"/>
              <a:gd name="T31" fmla="*/ 10727531 h 13824"/>
              <a:gd name="T32" fmla="*/ 9356725 w 26400"/>
              <a:gd name="T33" fmla="*/ 10632281 h 13824"/>
              <a:gd name="T34" fmla="*/ 9903619 w 26400"/>
              <a:gd name="T35" fmla="*/ 10517188 h 13824"/>
              <a:gd name="T36" fmla="*/ 10443369 w 26400"/>
              <a:gd name="T37" fmla="*/ 10390188 h 13824"/>
              <a:gd name="T38" fmla="*/ 10976769 w 26400"/>
              <a:gd name="T39" fmla="*/ 10245725 h 13824"/>
              <a:gd name="T40" fmla="*/ 11497469 w 26400"/>
              <a:gd name="T41" fmla="*/ 10086975 h 13824"/>
              <a:gd name="T42" fmla="*/ 12011025 w 26400"/>
              <a:gd name="T43" fmla="*/ 9915525 h 13824"/>
              <a:gd name="T44" fmla="*/ 12512675 w 26400"/>
              <a:gd name="T45" fmla="*/ 9726613 h 13824"/>
              <a:gd name="T46" fmla="*/ 13007975 w 26400"/>
              <a:gd name="T47" fmla="*/ 9528969 h 13824"/>
              <a:gd name="T48" fmla="*/ 13488194 w 26400"/>
              <a:gd name="T49" fmla="*/ 9314656 h 13824"/>
              <a:gd name="T50" fmla="*/ 13959681 w 26400"/>
              <a:gd name="T51" fmla="*/ 9087644 h 13824"/>
              <a:gd name="T52" fmla="*/ 14418469 w 26400"/>
              <a:gd name="T53" fmla="*/ 8847931 h 13824"/>
              <a:gd name="T54" fmla="*/ 14867731 w 26400"/>
              <a:gd name="T55" fmla="*/ 8597900 h 13824"/>
              <a:gd name="T56" fmla="*/ 15301119 w 26400"/>
              <a:gd name="T57" fmla="*/ 8330406 h 13824"/>
              <a:gd name="T58" fmla="*/ 15725775 w 26400"/>
              <a:gd name="T59" fmla="*/ 8056563 h 13824"/>
              <a:gd name="T60" fmla="*/ 16135350 w 26400"/>
              <a:gd name="T61" fmla="*/ 7770019 h 13824"/>
              <a:gd name="T62" fmla="*/ 16528256 w 26400"/>
              <a:gd name="T63" fmla="*/ 7468394 h 13824"/>
              <a:gd name="T64" fmla="*/ 16911638 w 26400"/>
              <a:gd name="T65" fmla="*/ 7160419 h 13824"/>
              <a:gd name="T66" fmla="*/ 17278350 w 26400"/>
              <a:gd name="T67" fmla="*/ 6839744 h 13824"/>
              <a:gd name="T68" fmla="*/ 17632363 w 26400"/>
              <a:gd name="T69" fmla="*/ 6509544 h 13824"/>
              <a:gd name="T70" fmla="*/ 17970500 w 26400"/>
              <a:gd name="T71" fmla="*/ 6167438 h 13824"/>
              <a:gd name="T72" fmla="*/ 18292763 w 26400"/>
              <a:gd name="T73" fmla="*/ 5818188 h 13824"/>
              <a:gd name="T74" fmla="*/ 18599150 w 26400"/>
              <a:gd name="T75" fmla="*/ 5460206 h 13824"/>
              <a:gd name="T76" fmla="*/ 18889663 w 26400"/>
              <a:gd name="T77" fmla="*/ 5091113 h 13824"/>
              <a:gd name="T78" fmla="*/ 19163506 w 26400"/>
              <a:gd name="T79" fmla="*/ 4713288 h 13824"/>
              <a:gd name="T80" fmla="*/ 19417506 w 26400"/>
              <a:gd name="T81" fmla="*/ 4326731 h 13824"/>
              <a:gd name="T82" fmla="*/ 19655631 w 26400"/>
              <a:gd name="T83" fmla="*/ 3937000 h 13824"/>
              <a:gd name="T84" fmla="*/ 19877088 w 26400"/>
              <a:gd name="T85" fmla="*/ 3536156 h 13824"/>
              <a:gd name="T86" fmla="*/ 20078700 w 26400"/>
              <a:gd name="T87" fmla="*/ 3127375 h 13824"/>
              <a:gd name="T88" fmla="*/ 20261263 w 26400"/>
              <a:gd name="T89" fmla="*/ 2710656 h 13824"/>
              <a:gd name="T90" fmla="*/ 20425569 w 26400"/>
              <a:gd name="T91" fmla="*/ 2288381 h 13824"/>
              <a:gd name="T92" fmla="*/ 20571619 w 26400"/>
              <a:gd name="T93" fmla="*/ 1860550 h 13824"/>
              <a:gd name="T94" fmla="*/ 20695444 w 26400"/>
              <a:gd name="T95" fmla="*/ 1423988 h 13824"/>
              <a:gd name="T96" fmla="*/ 20800219 w 26400"/>
              <a:gd name="T97" fmla="*/ 985044 h 13824"/>
              <a:gd name="T98" fmla="*/ 20885944 w 26400"/>
              <a:gd name="T99" fmla="*/ 538163 h 13824"/>
              <a:gd name="T100" fmla="*/ 20945475 w 26400"/>
              <a:gd name="T101" fmla="*/ 84931 h 13824"/>
              <a:gd name="T102" fmla="*/ 0 w 26400"/>
              <a:gd name="T103" fmla="*/ 10105231 h 138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400" h="13824">
                <a:moveTo>
                  <a:pt x="0" y="12731"/>
                </a:moveTo>
                <a:lnTo>
                  <a:pt x="142" y="12778"/>
                </a:lnTo>
                <a:lnTo>
                  <a:pt x="360" y="12845"/>
                </a:lnTo>
                <a:lnTo>
                  <a:pt x="582" y="12908"/>
                </a:lnTo>
                <a:lnTo>
                  <a:pt x="804" y="12971"/>
                </a:lnTo>
                <a:lnTo>
                  <a:pt x="1026" y="13033"/>
                </a:lnTo>
                <a:lnTo>
                  <a:pt x="1251" y="13090"/>
                </a:lnTo>
                <a:lnTo>
                  <a:pt x="1475" y="13146"/>
                </a:lnTo>
                <a:lnTo>
                  <a:pt x="1704" y="13197"/>
                </a:lnTo>
                <a:lnTo>
                  <a:pt x="1932" y="13250"/>
                </a:lnTo>
                <a:lnTo>
                  <a:pt x="2162" y="13299"/>
                </a:lnTo>
                <a:lnTo>
                  <a:pt x="2391" y="13349"/>
                </a:lnTo>
                <a:lnTo>
                  <a:pt x="2622" y="13395"/>
                </a:lnTo>
                <a:lnTo>
                  <a:pt x="2853" y="13436"/>
                </a:lnTo>
                <a:lnTo>
                  <a:pt x="3089" y="13477"/>
                </a:lnTo>
                <a:lnTo>
                  <a:pt x="3323" y="13515"/>
                </a:lnTo>
                <a:lnTo>
                  <a:pt x="3559" y="13552"/>
                </a:lnTo>
                <a:lnTo>
                  <a:pt x="3793" y="13586"/>
                </a:lnTo>
                <a:lnTo>
                  <a:pt x="4033" y="13619"/>
                </a:lnTo>
                <a:lnTo>
                  <a:pt x="4272" y="13647"/>
                </a:lnTo>
                <a:lnTo>
                  <a:pt x="4511" y="13677"/>
                </a:lnTo>
                <a:lnTo>
                  <a:pt x="4752" y="13700"/>
                </a:lnTo>
                <a:lnTo>
                  <a:pt x="4995" y="13725"/>
                </a:lnTo>
                <a:lnTo>
                  <a:pt x="5235" y="13745"/>
                </a:lnTo>
                <a:lnTo>
                  <a:pt x="5478" y="13765"/>
                </a:lnTo>
                <a:lnTo>
                  <a:pt x="5721" y="13778"/>
                </a:lnTo>
                <a:lnTo>
                  <a:pt x="5970" y="13791"/>
                </a:lnTo>
                <a:lnTo>
                  <a:pt x="6214" y="13804"/>
                </a:lnTo>
                <a:lnTo>
                  <a:pt x="6460" y="13812"/>
                </a:lnTo>
                <a:lnTo>
                  <a:pt x="6707" y="13816"/>
                </a:lnTo>
                <a:lnTo>
                  <a:pt x="6956" y="13822"/>
                </a:lnTo>
                <a:lnTo>
                  <a:pt x="7206" y="13824"/>
                </a:lnTo>
                <a:lnTo>
                  <a:pt x="7453" y="13822"/>
                </a:lnTo>
                <a:lnTo>
                  <a:pt x="7701" y="13816"/>
                </a:lnTo>
                <a:lnTo>
                  <a:pt x="7950" y="13812"/>
                </a:lnTo>
                <a:lnTo>
                  <a:pt x="8197" y="13804"/>
                </a:lnTo>
                <a:lnTo>
                  <a:pt x="8441" y="13791"/>
                </a:lnTo>
                <a:lnTo>
                  <a:pt x="8686" y="13778"/>
                </a:lnTo>
                <a:lnTo>
                  <a:pt x="8930" y="13765"/>
                </a:lnTo>
                <a:lnTo>
                  <a:pt x="9176" y="13745"/>
                </a:lnTo>
                <a:lnTo>
                  <a:pt x="9418" y="13725"/>
                </a:lnTo>
                <a:lnTo>
                  <a:pt x="9659" y="13700"/>
                </a:lnTo>
                <a:lnTo>
                  <a:pt x="9898" y="13677"/>
                </a:lnTo>
                <a:lnTo>
                  <a:pt x="10139" y="13647"/>
                </a:lnTo>
                <a:lnTo>
                  <a:pt x="10377" y="13619"/>
                </a:lnTo>
                <a:lnTo>
                  <a:pt x="10614" y="13586"/>
                </a:lnTo>
                <a:lnTo>
                  <a:pt x="10850" y="13552"/>
                </a:lnTo>
                <a:lnTo>
                  <a:pt x="11086" y="13515"/>
                </a:lnTo>
                <a:lnTo>
                  <a:pt x="11322" y="13477"/>
                </a:lnTo>
                <a:lnTo>
                  <a:pt x="11555" y="13436"/>
                </a:lnTo>
                <a:lnTo>
                  <a:pt x="11788" y="13395"/>
                </a:lnTo>
                <a:lnTo>
                  <a:pt x="12019" y="13349"/>
                </a:lnTo>
                <a:lnTo>
                  <a:pt x="12248" y="13299"/>
                </a:lnTo>
                <a:lnTo>
                  <a:pt x="12477" y="13250"/>
                </a:lnTo>
                <a:lnTo>
                  <a:pt x="12705" y="13197"/>
                </a:lnTo>
                <a:lnTo>
                  <a:pt x="12933" y="13146"/>
                </a:lnTo>
                <a:lnTo>
                  <a:pt x="13157" y="13090"/>
                </a:lnTo>
                <a:lnTo>
                  <a:pt x="13382" y="13033"/>
                </a:lnTo>
                <a:lnTo>
                  <a:pt x="13604" y="12971"/>
                </a:lnTo>
                <a:lnTo>
                  <a:pt x="13829" y="12908"/>
                </a:lnTo>
                <a:lnTo>
                  <a:pt x="14048" y="12845"/>
                </a:lnTo>
                <a:lnTo>
                  <a:pt x="14268" y="12778"/>
                </a:lnTo>
                <a:lnTo>
                  <a:pt x="14485" y="12708"/>
                </a:lnTo>
                <a:lnTo>
                  <a:pt x="14702" y="12639"/>
                </a:lnTo>
                <a:lnTo>
                  <a:pt x="14919" y="12568"/>
                </a:lnTo>
                <a:lnTo>
                  <a:pt x="15132" y="12492"/>
                </a:lnTo>
                <a:lnTo>
                  <a:pt x="15345" y="12418"/>
                </a:lnTo>
                <a:lnTo>
                  <a:pt x="15556" y="12339"/>
                </a:lnTo>
                <a:lnTo>
                  <a:pt x="15764" y="12254"/>
                </a:lnTo>
                <a:lnTo>
                  <a:pt x="15972" y="12177"/>
                </a:lnTo>
                <a:lnTo>
                  <a:pt x="16182" y="12089"/>
                </a:lnTo>
                <a:lnTo>
                  <a:pt x="16388" y="12005"/>
                </a:lnTo>
                <a:lnTo>
                  <a:pt x="16591" y="11916"/>
                </a:lnTo>
                <a:lnTo>
                  <a:pt x="16794" y="11827"/>
                </a:lnTo>
                <a:lnTo>
                  <a:pt x="16993" y="11735"/>
                </a:lnTo>
                <a:lnTo>
                  <a:pt x="17193" y="11642"/>
                </a:lnTo>
                <a:lnTo>
                  <a:pt x="17389" y="11546"/>
                </a:lnTo>
                <a:lnTo>
                  <a:pt x="17587" y="11449"/>
                </a:lnTo>
                <a:lnTo>
                  <a:pt x="17780" y="11352"/>
                </a:lnTo>
                <a:lnTo>
                  <a:pt x="17975" y="11249"/>
                </a:lnTo>
                <a:lnTo>
                  <a:pt x="18165" y="11147"/>
                </a:lnTo>
                <a:lnTo>
                  <a:pt x="18356" y="11041"/>
                </a:lnTo>
                <a:lnTo>
                  <a:pt x="18543" y="10937"/>
                </a:lnTo>
                <a:lnTo>
                  <a:pt x="18731" y="10832"/>
                </a:lnTo>
                <a:lnTo>
                  <a:pt x="18912" y="10721"/>
                </a:lnTo>
                <a:lnTo>
                  <a:pt x="19094" y="10609"/>
                </a:lnTo>
                <a:lnTo>
                  <a:pt x="19277" y="10495"/>
                </a:lnTo>
                <a:lnTo>
                  <a:pt x="19457" y="10385"/>
                </a:lnTo>
                <a:lnTo>
                  <a:pt x="19633" y="10266"/>
                </a:lnTo>
                <a:lnTo>
                  <a:pt x="19812" y="10150"/>
                </a:lnTo>
                <a:lnTo>
                  <a:pt x="19985" y="10030"/>
                </a:lnTo>
                <a:lnTo>
                  <a:pt x="20156" y="9909"/>
                </a:lnTo>
                <a:lnTo>
                  <a:pt x="20328" y="9789"/>
                </a:lnTo>
                <a:lnTo>
                  <a:pt x="20493" y="9665"/>
                </a:lnTo>
                <a:lnTo>
                  <a:pt x="20658" y="9538"/>
                </a:lnTo>
                <a:lnTo>
                  <a:pt x="20823" y="9409"/>
                </a:lnTo>
                <a:lnTo>
                  <a:pt x="20986" y="9284"/>
                </a:lnTo>
                <a:lnTo>
                  <a:pt x="21148" y="9152"/>
                </a:lnTo>
                <a:lnTo>
                  <a:pt x="21306" y="9021"/>
                </a:lnTo>
                <a:lnTo>
                  <a:pt x="21462" y="8891"/>
                </a:lnTo>
                <a:lnTo>
                  <a:pt x="21617" y="8754"/>
                </a:lnTo>
                <a:lnTo>
                  <a:pt x="21768" y="8617"/>
                </a:lnTo>
                <a:lnTo>
                  <a:pt x="21919" y="8480"/>
                </a:lnTo>
                <a:lnTo>
                  <a:pt x="22067" y="8340"/>
                </a:lnTo>
                <a:lnTo>
                  <a:pt x="22214" y="8201"/>
                </a:lnTo>
                <a:lnTo>
                  <a:pt x="22358" y="8057"/>
                </a:lnTo>
                <a:lnTo>
                  <a:pt x="22499" y="7917"/>
                </a:lnTo>
                <a:lnTo>
                  <a:pt x="22640" y="7770"/>
                </a:lnTo>
                <a:lnTo>
                  <a:pt x="22777" y="7627"/>
                </a:lnTo>
                <a:lnTo>
                  <a:pt x="22914" y="7478"/>
                </a:lnTo>
                <a:lnTo>
                  <a:pt x="23046" y="7330"/>
                </a:lnTo>
                <a:lnTo>
                  <a:pt x="23174" y="7183"/>
                </a:lnTo>
                <a:lnTo>
                  <a:pt x="23305" y="7032"/>
                </a:lnTo>
                <a:lnTo>
                  <a:pt x="23432" y="6879"/>
                </a:lnTo>
                <a:lnTo>
                  <a:pt x="23555" y="6726"/>
                </a:lnTo>
                <a:lnTo>
                  <a:pt x="23678" y="6570"/>
                </a:lnTo>
                <a:lnTo>
                  <a:pt x="23798" y="6414"/>
                </a:lnTo>
                <a:lnTo>
                  <a:pt x="23915" y="6258"/>
                </a:lnTo>
                <a:lnTo>
                  <a:pt x="24029" y="6100"/>
                </a:lnTo>
                <a:lnTo>
                  <a:pt x="24143" y="5938"/>
                </a:lnTo>
                <a:lnTo>
                  <a:pt x="24252" y="5780"/>
                </a:lnTo>
                <a:lnTo>
                  <a:pt x="24357" y="5618"/>
                </a:lnTo>
                <a:lnTo>
                  <a:pt x="24463" y="5451"/>
                </a:lnTo>
                <a:lnTo>
                  <a:pt x="24567" y="5290"/>
                </a:lnTo>
                <a:lnTo>
                  <a:pt x="24666" y="5126"/>
                </a:lnTo>
                <a:lnTo>
                  <a:pt x="24763" y="4960"/>
                </a:lnTo>
                <a:lnTo>
                  <a:pt x="24859" y="4791"/>
                </a:lnTo>
                <a:lnTo>
                  <a:pt x="24953" y="4623"/>
                </a:lnTo>
                <a:lnTo>
                  <a:pt x="25042" y="4455"/>
                </a:lnTo>
                <a:lnTo>
                  <a:pt x="25130" y="4283"/>
                </a:lnTo>
                <a:lnTo>
                  <a:pt x="25215" y="4111"/>
                </a:lnTo>
                <a:lnTo>
                  <a:pt x="25296" y="3940"/>
                </a:lnTo>
                <a:lnTo>
                  <a:pt x="25377" y="3765"/>
                </a:lnTo>
                <a:lnTo>
                  <a:pt x="25453" y="3590"/>
                </a:lnTo>
                <a:lnTo>
                  <a:pt x="25526" y="3415"/>
                </a:lnTo>
                <a:lnTo>
                  <a:pt x="25598" y="3238"/>
                </a:lnTo>
                <a:lnTo>
                  <a:pt x="25669" y="3062"/>
                </a:lnTo>
                <a:lnTo>
                  <a:pt x="25733" y="2883"/>
                </a:lnTo>
                <a:lnTo>
                  <a:pt x="25799" y="2703"/>
                </a:lnTo>
                <a:lnTo>
                  <a:pt x="25859" y="2525"/>
                </a:lnTo>
                <a:lnTo>
                  <a:pt x="25917" y="2344"/>
                </a:lnTo>
                <a:lnTo>
                  <a:pt x="25973" y="2162"/>
                </a:lnTo>
                <a:lnTo>
                  <a:pt x="26025" y="1977"/>
                </a:lnTo>
                <a:lnTo>
                  <a:pt x="26073" y="1794"/>
                </a:lnTo>
                <a:lnTo>
                  <a:pt x="26121" y="1611"/>
                </a:lnTo>
                <a:lnTo>
                  <a:pt x="26164" y="1428"/>
                </a:lnTo>
                <a:lnTo>
                  <a:pt x="26205" y="1241"/>
                </a:lnTo>
                <a:lnTo>
                  <a:pt x="26243" y="1055"/>
                </a:lnTo>
                <a:lnTo>
                  <a:pt x="26280" y="866"/>
                </a:lnTo>
                <a:lnTo>
                  <a:pt x="26313" y="678"/>
                </a:lnTo>
                <a:lnTo>
                  <a:pt x="26339" y="490"/>
                </a:lnTo>
                <a:lnTo>
                  <a:pt x="26365" y="299"/>
                </a:lnTo>
                <a:lnTo>
                  <a:pt x="26388" y="107"/>
                </a:lnTo>
                <a:lnTo>
                  <a:pt x="26400" y="0"/>
                </a:lnTo>
                <a:lnTo>
                  <a:pt x="0" y="0"/>
                </a:lnTo>
                <a:lnTo>
                  <a:pt x="0" y="127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04498" tIns="52249" rIns="104498" bIns="52249"/>
          <a:lstStyle/>
          <a:p>
            <a:endParaRPr lang="en-US" dirty="0"/>
          </a:p>
        </p:txBody>
      </p:sp>
      <p:grpSp>
        <p:nvGrpSpPr>
          <p:cNvPr id="1035" name="Group 10"/>
          <p:cNvGrpSpPr>
            <a:grpSpLocks/>
          </p:cNvGrpSpPr>
          <p:nvPr/>
        </p:nvGrpSpPr>
        <p:grpSpPr bwMode="auto">
          <a:xfrm>
            <a:off x="1" y="0"/>
            <a:ext cx="43882129" cy="43932932"/>
            <a:chOff x="8021" y="-36096"/>
            <a:chExt cx="38396780" cy="38440898"/>
          </a:xfrm>
          <a:solidFill>
            <a:schemeClr val="accent1">
              <a:lumMod val="75000"/>
            </a:schemeClr>
          </a:solidFill>
        </p:grpSpPr>
        <p:sp>
          <p:nvSpPr>
            <p:cNvPr id="1063" name="Freeform 48"/>
            <p:cNvSpPr>
              <a:spLocks/>
            </p:cNvSpPr>
            <p:nvPr/>
          </p:nvSpPr>
          <p:spPr bwMode="auto">
            <a:xfrm>
              <a:off x="8021" y="-36096"/>
              <a:ext cx="19002333" cy="9001026"/>
            </a:xfrm>
            <a:custGeom>
              <a:avLst/>
              <a:gdLst>
                <a:gd name="T0" fmla="*/ 237331 w 25870"/>
                <a:gd name="T1" fmla="*/ 10116344 h 13598"/>
                <a:gd name="T2" fmla="*/ 771525 w 25870"/>
                <a:gd name="T3" fmla="*/ 10255250 h 13598"/>
                <a:gd name="T4" fmla="*/ 1313656 w 25870"/>
                <a:gd name="T5" fmla="*/ 10378282 h 13598"/>
                <a:gd name="T6" fmla="*/ 1863725 w 25870"/>
                <a:gd name="T7" fmla="*/ 10487025 h 13598"/>
                <a:gd name="T8" fmla="*/ 2423319 w 25870"/>
                <a:gd name="T9" fmla="*/ 10578307 h 13598"/>
                <a:gd name="T10" fmla="*/ 2990056 w 25870"/>
                <a:gd name="T11" fmla="*/ 10652919 h 13598"/>
                <a:gd name="T12" fmla="*/ 3562350 w 25870"/>
                <a:gd name="T13" fmla="*/ 10716419 h 13598"/>
                <a:gd name="T14" fmla="*/ 4140200 w 25870"/>
                <a:gd name="T15" fmla="*/ 10756900 h 13598"/>
                <a:gd name="T16" fmla="*/ 4725194 w 25870"/>
                <a:gd name="T17" fmla="*/ 10783888 h 13598"/>
                <a:gd name="T18" fmla="*/ 5317331 w 25870"/>
                <a:gd name="T19" fmla="*/ 10793413 h 13598"/>
                <a:gd name="T20" fmla="*/ 5907881 w 25870"/>
                <a:gd name="T21" fmla="*/ 10783888 h 13598"/>
                <a:gd name="T22" fmla="*/ 6493669 w 25870"/>
                <a:gd name="T23" fmla="*/ 10756900 h 13598"/>
                <a:gd name="T24" fmla="*/ 7073900 w 25870"/>
                <a:gd name="T25" fmla="*/ 10716419 h 13598"/>
                <a:gd name="T26" fmla="*/ 7646988 w 25870"/>
                <a:gd name="T27" fmla="*/ 10652919 h 13598"/>
                <a:gd name="T28" fmla="*/ 8212138 w 25870"/>
                <a:gd name="T29" fmla="*/ 10578307 h 13598"/>
                <a:gd name="T30" fmla="*/ 8770938 w 25870"/>
                <a:gd name="T31" fmla="*/ 10487025 h 13598"/>
                <a:gd name="T32" fmla="*/ 9321006 w 25870"/>
                <a:gd name="T33" fmla="*/ 10378282 h 13598"/>
                <a:gd name="T34" fmla="*/ 9864725 w 25870"/>
                <a:gd name="T35" fmla="*/ 10255250 h 13598"/>
                <a:gd name="T36" fmla="*/ 10397332 w 25870"/>
                <a:gd name="T37" fmla="*/ 10116344 h 13598"/>
                <a:gd name="T38" fmla="*/ 10922794 w 25870"/>
                <a:gd name="T39" fmla="*/ 9963150 h 13598"/>
                <a:gd name="T40" fmla="*/ 11441113 w 25870"/>
                <a:gd name="T41" fmla="*/ 9796463 h 13598"/>
                <a:gd name="T42" fmla="*/ 11945938 w 25870"/>
                <a:gd name="T43" fmla="*/ 9614694 h 13598"/>
                <a:gd name="T44" fmla="*/ 12443619 w 25870"/>
                <a:gd name="T45" fmla="*/ 9416257 h 13598"/>
                <a:gd name="T46" fmla="*/ 12927807 w 25870"/>
                <a:gd name="T47" fmla="*/ 9209882 h 13598"/>
                <a:gd name="T48" fmla="*/ 13401675 w 25870"/>
                <a:gd name="T49" fmla="*/ 8985250 h 13598"/>
                <a:gd name="T50" fmla="*/ 13866813 w 25870"/>
                <a:gd name="T51" fmla="*/ 8751094 h 13598"/>
                <a:gd name="T52" fmla="*/ 14316075 w 25870"/>
                <a:gd name="T53" fmla="*/ 8501857 h 13598"/>
                <a:gd name="T54" fmla="*/ 14755019 w 25870"/>
                <a:gd name="T55" fmla="*/ 8243094 h 13598"/>
                <a:gd name="T56" fmla="*/ 15182057 w 25870"/>
                <a:gd name="T57" fmla="*/ 7970044 h 13598"/>
                <a:gd name="T58" fmla="*/ 15598775 w 25870"/>
                <a:gd name="T59" fmla="*/ 7687469 h 13598"/>
                <a:gd name="T60" fmla="*/ 15996444 w 25870"/>
                <a:gd name="T61" fmla="*/ 7391400 h 13598"/>
                <a:gd name="T62" fmla="*/ 16384588 w 25870"/>
                <a:gd name="T63" fmla="*/ 7085807 h 13598"/>
                <a:gd name="T64" fmla="*/ 16757650 w 25870"/>
                <a:gd name="T65" fmla="*/ 6769100 h 13598"/>
                <a:gd name="T66" fmla="*/ 17114838 w 25870"/>
                <a:gd name="T67" fmla="*/ 6440488 h 13598"/>
                <a:gd name="T68" fmla="*/ 17458532 w 25870"/>
                <a:gd name="T69" fmla="*/ 6104732 h 13598"/>
                <a:gd name="T70" fmla="*/ 17787144 w 25870"/>
                <a:gd name="T71" fmla="*/ 5756275 h 13598"/>
                <a:gd name="T72" fmla="*/ 18097500 w 25870"/>
                <a:gd name="T73" fmla="*/ 5402263 h 13598"/>
                <a:gd name="T74" fmla="*/ 18393569 w 25870"/>
                <a:gd name="T75" fmla="*/ 5035550 h 13598"/>
                <a:gd name="T76" fmla="*/ 18672175 w 25870"/>
                <a:gd name="T77" fmla="*/ 4662488 h 13598"/>
                <a:gd name="T78" fmla="*/ 18934113 w 25870"/>
                <a:gd name="T79" fmla="*/ 4279900 h 13598"/>
                <a:gd name="T80" fmla="*/ 19177794 w 25870"/>
                <a:gd name="T81" fmla="*/ 3889375 h 13598"/>
                <a:gd name="T82" fmla="*/ 19405600 w 25870"/>
                <a:gd name="T83" fmla="*/ 3490913 h 13598"/>
                <a:gd name="T84" fmla="*/ 19613563 w 25870"/>
                <a:gd name="T85" fmla="*/ 3083719 h 13598"/>
                <a:gd name="T86" fmla="*/ 19802475 w 25870"/>
                <a:gd name="T87" fmla="*/ 2670969 h 13598"/>
                <a:gd name="T88" fmla="*/ 19973925 w 25870"/>
                <a:gd name="T89" fmla="*/ 2251869 h 13598"/>
                <a:gd name="T90" fmla="*/ 20124738 w 25870"/>
                <a:gd name="T91" fmla="*/ 1824831 h 13598"/>
                <a:gd name="T92" fmla="*/ 20257294 w 25870"/>
                <a:gd name="T93" fmla="*/ 1389856 h 13598"/>
                <a:gd name="T94" fmla="*/ 20368419 w 25870"/>
                <a:gd name="T95" fmla="*/ 954881 h 13598"/>
                <a:gd name="T96" fmla="*/ 20458907 w 25870"/>
                <a:gd name="T97" fmla="*/ 509588 h 13598"/>
                <a:gd name="T98" fmla="*/ 20526375 w 25870"/>
                <a:gd name="T99" fmla="*/ 57944 h 13598"/>
                <a:gd name="T100" fmla="*/ 0 w 25870"/>
                <a:gd name="T101" fmla="*/ 10048875 h 13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870" h="13598">
                  <a:moveTo>
                    <a:pt x="0" y="12660"/>
                  </a:moveTo>
                  <a:lnTo>
                    <a:pt x="76" y="12684"/>
                  </a:lnTo>
                  <a:lnTo>
                    <a:pt x="299" y="12745"/>
                  </a:lnTo>
                  <a:lnTo>
                    <a:pt x="520" y="12809"/>
                  </a:lnTo>
                  <a:lnTo>
                    <a:pt x="744" y="12863"/>
                  </a:lnTo>
                  <a:lnTo>
                    <a:pt x="972" y="12920"/>
                  </a:lnTo>
                  <a:lnTo>
                    <a:pt x="1198" y="12972"/>
                  </a:lnTo>
                  <a:lnTo>
                    <a:pt x="1426" y="13024"/>
                  </a:lnTo>
                  <a:lnTo>
                    <a:pt x="1655" y="13075"/>
                  </a:lnTo>
                  <a:lnTo>
                    <a:pt x="1884" y="13124"/>
                  </a:lnTo>
                  <a:lnTo>
                    <a:pt x="2115" y="13169"/>
                  </a:lnTo>
                  <a:lnTo>
                    <a:pt x="2348" y="13212"/>
                  </a:lnTo>
                  <a:lnTo>
                    <a:pt x="2582" y="13251"/>
                  </a:lnTo>
                  <a:lnTo>
                    <a:pt x="2817" y="13291"/>
                  </a:lnTo>
                  <a:lnTo>
                    <a:pt x="3053" y="13327"/>
                  </a:lnTo>
                  <a:lnTo>
                    <a:pt x="3288" y="13362"/>
                  </a:lnTo>
                  <a:lnTo>
                    <a:pt x="3526" y="13395"/>
                  </a:lnTo>
                  <a:lnTo>
                    <a:pt x="3767" y="13421"/>
                  </a:lnTo>
                  <a:lnTo>
                    <a:pt x="4006" y="13453"/>
                  </a:lnTo>
                  <a:lnTo>
                    <a:pt x="4245" y="13476"/>
                  </a:lnTo>
                  <a:lnTo>
                    <a:pt x="4488" y="13501"/>
                  </a:lnTo>
                  <a:lnTo>
                    <a:pt x="4729" y="13520"/>
                  </a:lnTo>
                  <a:lnTo>
                    <a:pt x="4973" y="13538"/>
                  </a:lnTo>
                  <a:lnTo>
                    <a:pt x="5216" y="13552"/>
                  </a:lnTo>
                  <a:lnTo>
                    <a:pt x="5463" y="13567"/>
                  </a:lnTo>
                  <a:lnTo>
                    <a:pt x="5709" y="13580"/>
                  </a:lnTo>
                  <a:lnTo>
                    <a:pt x="5953" y="13586"/>
                  </a:lnTo>
                  <a:lnTo>
                    <a:pt x="6202" y="13591"/>
                  </a:lnTo>
                  <a:lnTo>
                    <a:pt x="6452" y="13596"/>
                  </a:lnTo>
                  <a:lnTo>
                    <a:pt x="6699" y="13598"/>
                  </a:lnTo>
                  <a:lnTo>
                    <a:pt x="6948" y="13596"/>
                  </a:lnTo>
                  <a:lnTo>
                    <a:pt x="7196" y="13591"/>
                  </a:lnTo>
                  <a:lnTo>
                    <a:pt x="7443" y="13586"/>
                  </a:lnTo>
                  <a:lnTo>
                    <a:pt x="7692" y="13580"/>
                  </a:lnTo>
                  <a:lnTo>
                    <a:pt x="7935" y="13567"/>
                  </a:lnTo>
                  <a:lnTo>
                    <a:pt x="8181" y="13552"/>
                  </a:lnTo>
                  <a:lnTo>
                    <a:pt x="8423" y="13538"/>
                  </a:lnTo>
                  <a:lnTo>
                    <a:pt x="8669" y="13520"/>
                  </a:lnTo>
                  <a:lnTo>
                    <a:pt x="8912" y="13501"/>
                  </a:lnTo>
                  <a:lnTo>
                    <a:pt x="9153" y="13476"/>
                  </a:lnTo>
                  <a:lnTo>
                    <a:pt x="9393" y="13453"/>
                  </a:lnTo>
                  <a:lnTo>
                    <a:pt x="9634" y="13421"/>
                  </a:lnTo>
                  <a:lnTo>
                    <a:pt x="9870" y="13395"/>
                  </a:lnTo>
                  <a:lnTo>
                    <a:pt x="10110" y="13362"/>
                  </a:lnTo>
                  <a:lnTo>
                    <a:pt x="10346" y="13327"/>
                  </a:lnTo>
                  <a:lnTo>
                    <a:pt x="10580" y="13291"/>
                  </a:lnTo>
                  <a:lnTo>
                    <a:pt x="10814" y="13251"/>
                  </a:lnTo>
                  <a:lnTo>
                    <a:pt x="11050" y="13212"/>
                  </a:lnTo>
                  <a:lnTo>
                    <a:pt x="11281" y="13169"/>
                  </a:lnTo>
                  <a:lnTo>
                    <a:pt x="11512" y="13124"/>
                  </a:lnTo>
                  <a:lnTo>
                    <a:pt x="11743" y="13075"/>
                  </a:lnTo>
                  <a:lnTo>
                    <a:pt x="11971" y="13024"/>
                  </a:lnTo>
                  <a:lnTo>
                    <a:pt x="12200" y="12972"/>
                  </a:lnTo>
                  <a:lnTo>
                    <a:pt x="12428" y="12920"/>
                  </a:lnTo>
                  <a:lnTo>
                    <a:pt x="12652" y="12863"/>
                  </a:lnTo>
                  <a:lnTo>
                    <a:pt x="12877" y="12809"/>
                  </a:lnTo>
                  <a:lnTo>
                    <a:pt x="13099" y="12745"/>
                  </a:lnTo>
                  <a:lnTo>
                    <a:pt x="13322" y="12684"/>
                  </a:lnTo>
                  <a:lnTo>
                    <a:pt x="13543" y="12619"/>
                  </a:lnTo>
                  <a:lnTo>
                    <a:pt x="13761" y="12552"/>
                  </a:lnTo>
                  <a:lnTo>
                    <a:pt x="13979" y="12482"/>
                  </a:lnTo>
                  <a:lnTo>
                    <a:pt x="14198" y="12413"/>
                  </a:lnTo>
                  <a:lnTo>
                    <a:pt x="14414" y="12342"/>
                  </a:lnTo>
                  <a:lnTo>
                    <a:pt x="14626" y="12266"/>
                  </a:lnTo>
                  <a:lnTo>
                    <a:pt x="14840" y="12192"/>
                  </a:lnTo>
                  <a:lnTo>
                    <a:pt x="15050" y="12113"/>
                  </a:lnTo>
                  <a:lnTo>
                    <a:pt x="15259" y="12030"/>
                  </a:lnTo>
                  <a:lnTo>
                    <a:pt x="15469" y="11951"/>
                  </a:lnTo>
                  <a:lnTo>
                    <a:pt x="15677" y="11863"/>
                  </a:lnTo>
                  <a:lnTo>
                    <a:pt x="15883" y="11779"/>
                  </a:lnTo>
                  <a:lnTo>
                    <a:pt x="16084" y="11690"/>
                  </a:lnTo>
                  <a:lnTo>
                    <a:pt x="16287" y="11603"/>
                  </a:lnTo>
                  <a:lnTo>
                    <a:pt x="16488" y="11510"/>
                  </a:lnTo>
                  <a:lnTo>
                    <a:pt x="16688" y="11418"/>
                  </a:lnTo>
                  <a:lnTo>
                    <a:pt x="16884" y="11320"/>
                  </a:lnTo>
                  <a:lnTo>
                    <a:pt x="17081" y="11225"/>
                  </a:lnTo>
                  <a:lnTo>
                    <a:pt x="17276" y="11126"/>
                  </a:lnTo>
                  <a:lnTo>
                    <a:pt x="17470" y="11025"/>
                  </a:lnTo>
                  <a:lnTo>
                    <a:pt x="17658" y="10921"/>
                  </a:lnTo>
                  <a:lnTo>
                    <a:pt x="17850" y="10815"/>
                  </a:lnTo>
                  <a:lnTo>
                    <a:pt x="18036" y="10711"/>
                  </a:lnTo>
                  <a:lnTo>
                    <a:pt x="18226" y="10606"/>
                  </a:lnTo>
                  <a:lnTo>
                    <a:pt x="18409" y="10495"/>
                  </a:lnTo>
                  <a:lnTo>
                    <a:pt x="18589" y="10385"/>
                  </a:lnTo>
                  <a:lnTo>
                    <a:pt x="18772" y="10271"/>
                  </a:lnTo>
                  <a:lnTo>
                    <a:pt x="18952" y="10158"/>
                  </a:lnTo>
                  <a:lnTo>
                    <a:pt x="19127" y="10041"/>
                  </a:lnTo>
                  <a:lnTo>
                    <a:pt x="19307" y="9926"/>
                  </a:lnTo>
                  <a:lnTo>
                    <a:pt x="19480" y="9805"/>
                  </a:lnTo>
                  <a:lnTo>
                    <a:pt x="19652" y="9685"/>
                  </a:lnTo>
                  <a:lnTo>
                    <a:pt x="19820" y="9563"/>
                  </a:lnTo>
                  <a:lnTo>
                    <a:pt x="19988" y="9439"/>
                  </a:lnTo>
                  <a:lnTo>
                    <a:pt x="20153" y="9312"/>
                  </a:lnTo>
                  <a:lnTo>
                    <a:pt x="20318" y="9183"/>
                  </a:lnTo>
                  <a:lnTo>
                    <a:pt x="20481" y="9058"/>
                  </a:lnTo>
                  <a:lnTo>
                    <a:pt x="20642" y="8927"/>
                  </a:lnTo>
                  <a:lnTo>
                    <a:pt x="20802" y="8795"/>
                  </a:lnTo>
                  <a:lnTo>
                    <a:pt x="20957" y="8665"/>
                  </a:lnTo>
                  <a:lnTo>
                    <a:pt x="21112" y="8528"/>
                  </a:lnTo>
                  <a:lnTo>
                    <a:pt x="21264" y="8391"/>
                  </a:lnTo>
                  <a:lnTo>
                    <a:pt x="21414" y="8254"/>
                  </a:lnTo>
                  <a:lnTo>
                    <a:pt x="21562" y="8114"/>
                  </a:lnTo>
                  <a:lnTo>
                    <a:pt x="21709" y="7975"/>
                  </a:lnTo>
                  <a:lnTo>
                    <a:pt x="21853" y="7833"/>
                  </a:lnTo>
                  <a:lnTo>
                    <a:pt x="21995" y="7691"/>
                  </a:lnTo>
                  <a:lnTo>
                    <a:pt x="22135" y="7546"/>
                  </a:lnTo>
                  <a:lnTo>
                    <a:pt x="22272" y="7401"/>
                  </a:lnTo>
                  <a:lnTo>
                    <a:pt x="22409" y="7252"/>
                  </a:lnTo>
                  <a:lnTo>
                    <a:pt x="22541" y="7103"/>
                  </a:lnTo>
                  <a:lnTo>
                    <a:pt x="22671" y="6957"/>
                  </a:lnTo>
                  <a:lnTo>
                    <a:pt x="22800" y="6806"/>
                  </a:lnTo>
                  <a:lnTo>
                    <a:pt x="22927" y="6653"/>
                  </a:lnTo>
                  <a:lnTo>
                    <a:pt x="23051" y="6501"/>
                  </a:lnTo>
                  <a:lnTo>
                    <a:pt x="23173" y="6344"/>
                  </a:lnTo>
                  <a:lnTo>
                    <a:pt x="23293" y="6189"/>
                  </a:lnTo>
                  <a:lnTo>
                    <a:pt x="23409" y="6032"/>
                  </a:lnTo>
                  <a:lnTo>
                    <a:pt x="23524" y="5874"/>
                  </a:lnTo>
                  <a:lnTo>
                    <a:pt x="23638" y="5712"/>
                  </a:lnTo>
                  <a:lnTo>
                    <a:pt x="23745" y="5554"/>
                  </a:lnTo>
                  <a:lnTo>
                    <a:pt x="23854" y="5392"/>
                  </a:lnTo>
                  <a:lnTo>
                    <a:pt x="23958" y="5227"/>
                  </a:lnTo>
                  <a:lnTo>
                    <a:pt x="24062" y="5065"/>
                  </a:lnTo>
                  <a:lnTo>
                    <a:pt x="24161" y="4900"/>
                  </a:lnTo>
                  <a:lnTo>
                    <a:pt x="24258" y="4733"/>
                  </a:lnTo>
                  <a:lnTo>
                    <a:pt x="24354" y="4565"/>
                  </a:lnTo>
                  <a:lnTo>
                    <a:pt x="24448" y="4398"/>
                  </a:lnTo>
                  <a:lnTo>
                    <a:pt x="24537" y="4228"/>
                  </a:lnTo>
                  <a:lnTo>
                    <a:pt x="24625" y="4057"/>
                  </a:lnTo>
                  <a:lnTo>
                    <a:pt x="24710" y="3885"/>
                  </a:lnTo>
                  <a:lnTo>
                    <a:pt x="24791" y="3713"/>
                  </a:lnTo>
                  <a:lnTo>
                    <a:pt x="24872" y="3539"/>
                  </a:lnTo>
                  <a:lnTo>
                    <a:pt x="24948" y="3365"/>
                  </a:lnTo>
                  <a:lnTo>
                    <a:pt x="25021" y="3190"/>
                  </a:lnTo>
                  <a:lnTo>
                    <a:pt x="25095" y="3012"/>
                  </a:lnTo>
                  <a:lnTo>
                    <a:pt x="25164" y="2837"/>
                  </a:lnTo>
                  <a:lnTo>
                    <a:pt x="25229" y="2657"/>
                  </a:lnTo>
                  <a:lnTo>
                    <a:pt x="25295" y="2479"/>
                  </a:lnTo>
                  <a:lnTo>
                    <a:pt x="25354" y="2299"/>
                  </a:lnTo>
                  <a:lnTo>
                    <a:pt x="25412" y="2118"/>
                  </a:lnTo>
                  <a:lnTo>
                    <a:pt x="25468" y="1938"/>
                  </a:lnTo>
                  <a:lnTo>
                    <a:pt x="25521" y="1751"/>
                  </a:lnTo>
                  <a:lnTo>
                    <a:pt x="25568" y="1570"/>
                  </a:lnTo>
                  <a:lnTo>
                    <a:pt x="25616" y="1386"/>
                  </a:lnTo>
                  <a:lnTo>
                    <a:pt x="25661" y="1203"/>
                  </a:lnTo>
                  <a:lnTo>
                    <a:pt x="25700" y="1015"/>
                  </a:lnTo>
                  <a:lnTo>
                    <a:pt x="25738" y="829"/>
                  </a:lnTo>
                  <a:lnTo>
                    <a:pt x="25775" y="642"/>
                  </a:lnTo>
                  <a:lnTo>
                    <a:pt x="25808" y="452"/>
                  </a:lnTo>
                  <a:lnTo>
                    <a:pt x="25834" y="264"/>
                  </a:lnTo>
                  <a:lnTo>
                    <a:pt x="25860" y="73"/>
                  </a:lnTo>
                  <a:lnTo>
                    <a:pt x="25870" y="0"/>
                  </a:lnTo>
                  <a:lnTo>
                    <a:pt x="0" y="0"/>
                  </a:lnTo>
                  <a:lnTo>
                    <a:pt x="0" y="126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4" name="Freeform 42"/>
            <p:cNvSpPr>
              <a:spLocks/>
            </p:cNvSpPr>
            <p:nvPr/>
          </p:nvSpPr>
          <p:spPr bwMode="auto">
            <a:xfrm>
              <a:off x="22639372" y="35320321"/>
              <a:ext cx="15765429" cy="3084481"/>
            </a:xfrm>
            <a:custGeom>
              <a:avLst/>
              <a:gdLst>
                <a:gd name="T0" fmla="*/ 199868 w 18705"/>
                <a:gd name="T1" fmla="*/ 3566439 h 11490"/>
                <a:gd name="T2" fmla="*/ 142036 w 18705"/>
                <a:gd name="T3" fmla="*/ 3438019 h 11490"/>
                <a:gd name="T4" fmla="*/ 94691 w 18705"/>
                <a:gd name="T5" fmla="*/ 3306483 h 11490"/>
                <a:gd name="T6" fmla="*/ 54972 w 18705"/>
                <a:gd name="T7" fmla="*/ 3173077 h 11490"/>
                <a:gd name="T8" fmla="*/ 26056 w 18705"/>
                <a:gd name="T9" fmla="*/ 3037177 h 11490"/>
                <a:gd name="T10" fmla="*/ 7944 w 18705"/>
                <a:gd name="T11" fmla="*/ 2899718 h 11490"/>
                <a:gd name="T12" fmla="*/ 0 w 18705"/>
                <a:gd name="T13" fmla="*/ 2758831 h 11490"/>
                <a:gd name="T14" fmla="*/ 2860 w 18705"/>
                <a:gd name="T15" fmla="*/ 2618256 h 11490"/>
                <a:gd name="T16" fmla="*/ 16841 w 18705"/>
                <a:gd name="T17" fmla="*/ 2479239 h 11490"/>
                <a:gd name="T18" fmla="*/ 39719 w 18705"/>
                <a:gd name="T19" fmla="*/ 2343339 h 11490"/>
                <a:gd name="T20" fmla="*/ 73084 w 18705"/>
                <a:gd name="T21" fmla="*/ 2208686 h 11490"/>
                <a:gd name="T22" fmla="*/ 117251 w 18705"/>
                <a:gd name="T23" fmla="*/ 2075591 h 11490"/>
                <a:gd name="T24" fmla="*/ 169363 w 18705"/>
                <a:gd name="T25" fmla="*/ 1945302 h 11490"/>
                <a:gd name="T26" fmla="*/ 231643 w 18705"/>
                <a:gd name="T27" fmla="*/ 1818129 h 11490"/>
                <a:gd name="T28" fmla="*/ 303456 w 18705"/>
                <a:gd name="T29" fmla="*/ 1694386 h 11490"/>
                <a:gd name="T30" fmla="*/ 384483 w 18705"/>
                <a:gd name="T31" fmla="*/ 1573135 h 11490"/>
                <a:gd name="T32" fmla="*/ 472819 w 18705"/>
                <a:gd name="T33" fmla="*/ 1455002 h 11490"/>
                <a:gd name="T34" fmla="*/ 570687 w 18705"/>
                <a:gd name="T35" fmla="*/ 1339986 h 11490"/>
                <a:gd name="T36" fmla="*/ 674275 w 18705"/>
                <a:gd name="T37" fmla="*/ 1227775 h 11490"/>
                <a:gd name="T38" fmla="*/ 788667 w 18705"/>
                <a:gd name="T39" fmla="*/ 1119928 h 11490"/>
                <a:gd name="T40" fmla="*/ 909096 w 18705"/>
                <a:gd name="T41" fmla="*/ 1016756 h 11490"/>
                <a:gd name="T42" fmla="*/ 1035562 w 18705"/>
                <a:gd name="T43" fmla="*/ 916701 h 11490"/>
                <a:gd name="T44" fmla="*/ 1169655 w 18705"/>
                <a:gd name="T45" fmla="*/ 821010 h 11490"/>
                <a:gd name="T46" fmla="*/ 1311691 w 18705"/>
                <a:gd name="T47" fmla="*/ 729995 h 11490"/>
                <a:gd name="T48" fmla="*/ 1459447 w 18705"/>
                <a:gd name="T49" fmla="*/ 642719 h 11490"/>
                <a:gd name="T50" fmla="*/ 1613558 w 18705"/>
                <a:gd name="T51" fmla="*/ 561055 h 11490"/>
                <a:gd name="T52" fmla="*/ 1772435 w 18705"/>
                <a:gd name="T53" fmla="*/ 482819 h 11490"/>
                <a:gd name="T54" fmla="*/ 1938303 w 18705"/>
                <a:gd name="T55" fmla="*/ 411129 h 11490"/>
                <a:gd name="T56" fmla="*/ 2109255 w 18705"/>
                <a:gd name="T57" fmla="*/ 343802 h 11490"/>
                <a:gd name="T58" fmla="*/ 2285927 w 18705"/>
                <a:gd name="T59" fmla="*/ 282709 h 11490"/>
                <a:gd name="T60" fmla="*/ 2467682 w 18705"/>
                <a:gd name="T61" fmla="*/ 227227 h 11490"/>
                <a:gd name="T62" fmla="*/ 2652298 w 18705"/>
                <a:gd name="T63" fmla="*/ 176421 h 11490"/>
                <a:gd name="T64" fmla="*/ 2842951 w 18705"/>
                <a:gd name="T65" fmla="*/ 133095 h 11490"/>
                <a:gd name="T66" fmla="*/ 3036463 w 18705"/>
                <a:gd name="T67" fmla="*/ 94444 h 11490"/>
                <a:gd name="T68" fmla="*/ 3234742 w 18705"/>
                <a:gd name="T69" fmla="*/ 62651 h 11490"/>
                <a:gd name="T70" fmla="*/ 3436198 w 18705"/>
                <a:gd name="T71" fmla="*/ 36157 h 11490"/>
                <a:gd name="T72" fmla="*/ 3641786 w 18705"/>
                <a:gd name="T73" fmla="*/ 17767 h 11490"/>
                <a:gd name="T74" fmla="*/ 3849597 w 18705"/>
                <a:gd name="T75" fmla="*/ 5922 h 11490"/>
                <a:gd name="T76" fmla="*/ 4061857 w 18705"/>
                <a:gd name="T77" fmla="*/ 0 h 11490"/>
                <a:gd name="T78" fmla="*/ 4273482 w 18705"/>
                <a:gd name="T79" fmla="*/ 1558 h 11490"/>
                <a:gd name="T80" fmla="*/ 4482564 w 18705"/>
                <a:gd name="T81" fmla="*/ 10598 h 11490"/>
                <a:gd name="T82" fmla="*/ 4689740 w 18705"/>
                <a:gd name="T83" fmla="*/ 25559 h 11490"/>
                <a:gd name="T84" fmla="*/ 4892786 w 18705"/>
                <a:gd name="T85" fmla="*/ 47690 h 11490"/>
                <a:gd name="T86" fmla="*/ 5093924 w 18705"/>
                <a:gd name="T87" fmla="*/ 77613 h 11490"/>
                <a:gd name="T88" fmla="*/ 5289343 w 18705"/>
                <a:gd name="T89" fmla="*/ 112211 h 11490"/>
                <a:gd name="T90" fmla="*/ 5481585 w 18705"/>
                <a:gd name="T91" fmla="*/ 153978 h 11490"/>
                <a:gd name="T92" fmla="*/ 5669060 w 18705"/>
                <a:gd name="T93" fmla="*/ 201668 h 11490"/>
                <a:gd name="T94" fmla="*/ 5853675 w 18705"/>
                <a:gd name="T95" fmla="*/ 254345 h 114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705" h="11490">
                  <a:moveTo>
                    <a:pt x="18705" y="907"/>
                  </a:moveTo>
                  <a:lnTo>
                    <a:pt x="18705" y="11490"/>
                  </a:lnTo>
                  <a:lnTo>
                    <a:pt x="654" y="11490"/>
                  </a:lnTo>
                  <a:lnTo>
                    <a:pt x="629" y="11442"/>
                  </a:lnTo>
                  <a:lnTo>
                    <a:pt x="581" y="11337"/>
                  </a:lnTo>
                  <a:lnTo>
                    <a:pt x="533" y="11235"/>
                  </a:lnTo>
                  <a:lnTo>
                    <a:pt x="490" y="11130"/>
                  </a:lnTo>
                  <a:lnTo>
                    <a:pt x="447" y="11030"/>
                  </a:lnTo>
                  <a:lnTo>
                    <a:pt x="408" y="10924"/>
                  </a:lnTo>
                  <a:lnTo>
                    <a:pt x="369" y="10818"/>
                  </a:lnTo>
                  <a:lnTo>
                    <a:pt x="331" y="10713"/>
                  </a:lnTo>
                  <a:lnTo>
                    <a:pt x="298" y="10608"/>
                  </a:lnTo>
                  <a:lnTo>
                    <a:pt x="264" y="10501"/>
                  </a:lnTo>
                  <a:lnTo>
                    <a:pt x="230" y="10396"/>
                  </a:lnTo>
                  <a:lnTo>
                    <a:pt x="201" y="10285"/>
                  </a:lnTo>
                  <a:lnTo>
                    <a:pt x="173" y="10180"/>
                  </a:lnTo>
                  <a:lnTo>
                    <a:pt x="148" y="10070"/>
                  </a:lnTo>
                  <a:lnTo>
                    <a:pt x="125" y="9964"/>
                  </a:lnTo>
                  <a:lnTo>
                    <a:pt x="101" y="9854"/>
                  </a:lnTo>
                  <a:lnTo>
                    <a:pt x="82" y="9744"/>
                  </a:lnTo>
                  <a:lnTo>
                    <a:pt x="67" y="9633"/>
                  </a:lnTo>
                  <a:lnTo>
                    <a:pt x="53" y="9523"/>
                  </a:lnTo>
                  <a:lnTo>
                    <a:pt x="39" y="9412"/>
                  </a:lnTo>
                  <a:lnTo>
                    <a:pt x="25" y="9303"/>
                  </a:lnTo>
                  <a:lnTo>
                    <a:pt x="14" y="9187"/>
                  </a:lnTo>
                  <a:lnTo>
                    <a:pt x="9" y="9077"/>
                  </a:lnTo>
                  <a:lnTo>
                    <a:pt x="5" y="8966"/>
                  </a:lnTo>
                  <a:lnTo>
                    <a:pt x="0" y="8851"/>
                  </a:lnTo>
                  <a:lnTo>
                    <a:pt x="0" y="8740"/>
                  </a:lnTo>
                  <a:lnTo>
                    <a:pt x="0" y="8626"/>
                  </a:lnTo>
                  <a:lnTo>
                    <a:pt x="5" y="8516"/>
                  </a:lnTo>
                  <a:lnTo>
                    <a:pt x="9" y="8400"/>
                  </a:lnTo>
                  <a:lnTo>
                    <a:pt x="14" y="8291"/>
                  </a:lnTo>
                  <a:lnTo>
                    <a:pt x="25" y="8180"/>
                  </a:lnTo>
                  <a:lnTo>
                    <a:pt x="39" y="8070"/>
                  </a:lnTo>
                  <a:lnTo>
                    <a:pt x="53" y="7954"/>
                  </a:lnTo>
                  <a:lnTo>
                    <a:pt x="67" y="7849"/>
                  </a:lnTo>
                  <a:lnTo>
                    <a:pt x="82" y="7738"/>
                  </a:lnTo>
                  <a:lnTo>
                    <a:pt x="101" y="7628"/>
                  </a:lnTo>
                  <a:lnTo>
                    <a:pt x="125" y="7518"/>
                  </a:lnTo>
                  <a:lnTo>
                    <a:pt x="148" y="7407"/>
                  </a:lnTo>
                  <a:lnTo>
                    <a:pt x="173" y="7302"/>
                  </a:lnTo>
                  <a:lnTo>
                    <a:pt x="201" y="7191"/>
                  </a:lnTo>
                  <a:lnTo>
                    <a:pt x="230" y="7086"/>
                  </a:lnTo>
                  <a:lnTo>
                    <a:pt x="264" y="6981"/>
                  </a:lnTo>
                  <a:lnTo>
                    <a:pt x="298" y="6874"/>
                  </a:lnTo>
                  <a:lnTo>
                    <a:pt x="331" y="6765"/>
                  </a:lnTo>
                  <a:lnTo>
                    <a:pt x="369" y="6659"/>
                  </a:lnTo>
                  <a:lnTo>
                    <a:pt x="408" y="6558"/>
                  </a:lnTo>
                  <a:lnTo>
                    <a:pt x="447" y="6453"/>
                  </a:lnTo>
                  <a:lnTo>
                    <a:pt x="490" y="6347"/>
                  </a:lnTo>
                  <a:lnTo>
                    <a:pt x="533" y="6241"/>
                  </a:lnTo>
                  <a:lnTo>
                    <a:pt x="581" y="6141"/>
                  </a:lnTo>
                  <a:lnTo>
                    <a:pt x="629" y="6040"/>
                  </a:lnTo>
                  <a:lnTo>
                    <a:pt x="682" y="5940"/>
                  </a:lnTo>
                  <a:lnTo>
                    <a:pt x="729" y="5833"/>
                  </a:lnTo>
                  <a:lnTo>
                    <a:pt x="782" y="5733"/>
                  </a:lnTo>
                  <a:lnTo>
                    <a:pt x="839" y="5637"/>
                  </a:lnTo>
                  <a:lnTo>
                    <a:pt x="898" y="5536"/>
                  </a:lnTo>
                  <a:lnTo>
                    <a:pt x="955" y="5436"/>
                  </a:lnTo>
                  <a:lnTo>
                    <a:pt x="1017" y="5334"/>
                  </a:lnTo>
                  <a:lnTo>
                    <a:pt x="1080" y="5238"/>
                  </a:lnTo>
                  <a:lnTo>
                    <a:pt x="1142" y="5143"/>
                  </a:lnTo>
                  <a:lnTo>
                    <a:pt x="1210" y="5047"/>
                  </a:lnTo>
                  <a:lnTo>
                    <a:pt x="1277" y="4951"/>
                  </a:lnTo>
                  <a:lnTo>
                    <a:pt x="1344" y="4855"/>
                  </a:lnTo>
                  <a:lnTo>
                    <a:pt x="1416" y="4759"/>
                  </a:lnTo>
                  <a:lnTo>
                    <a:pt x="1488" y="4668"/>
                  </a:lnTo>
                  <a:lnTo>
                    <a:pt x="1560" y="4572"/>
                  </a:lnTo>
                  <a:lnTo>
                    <a:pt x="1637" y="4481"/>
                  </a:lnTo>
                  <a:lnTo>
                    <a:pt x="1714" y="4390"/>
                  </a:lnTo>
                  <a:lnTo>
                    <a:pt x="1796" y="4299"/>
                  </a:lnTo>
                  <a:lnTo>
                    <a:pt x="1872" y="4208"/>
                  </a:lnTo>
                  <a:lnTo>
                    <a:pt x="1954" y="4117"/>
                  </a:lnTo>
                  <a:lnTo>
                    <a:pt x="2040" y="4030"/>
                  </a:lnTo>
                  <a:lnTo>
                    <a:pt x="2122" y="3939"/>
                  </a:lnTo>
                  <a:lnTo>
                    <a:pt x="2213" y="3853"/>
                  </a:lnTo>
                  <a:lnTo>
                    <a:pt x="2300" y="3766"/>
                  </a:lnTo>
                  <a:lnTo>
                    <a:pt x="2386" y="3680"/>
                  </a:lnTo>
                  <a:lnTo>
                    <a:pt x="2482" y="3593"/>
                  </a:lnTo>
                  <a:lnTo>
                    <a:pt x="2573" y="3511"/>
                  </a:lnTo>
                  <a:lnTo>
                    <a:pt x="2664" y="3425"/>
                  </a:lnTo>
                  <a:lnTo>
                    <a:pt x="2760" y="3344"/>
                  </a:lnTo>
                  <a:lnTo>
                    <a:pt x="2861" y="3262"/>
                  </a:lnTo>
                  <a:lnTo>
                    <a:pt x="2957" y="3181"/>
                  </a:lnTo>
                  <a:lnTo>
                    <a:pt x="3057" y="3099"/>
                  </a:lnTo>
                  <a:lnTo>
                    <a:pt x="3159" y="3023"/>
                  </a:lnTo>
                  <a:lnTo>
                    <a:pt x="3259" y="2941"/>
                  </a:lnTo>
                  <a:lnTo>
                    <a:pt x="3365" y="2864"/>
                  </a:lnTo>
                  <a:lnTo>
                    <a:pt x="3465" y="2787"/>
                  </a:lnTo>
                  <a:lnTo>
                    <a:pt x="3576" y="2711"/>
                  </a:lnTo>
                  <a:lnTo>
                    <a:pt x="3681" y="2634"/>
                  </a:lnTo>
                  <a:lnTo>
                    <a:pt x="3792" y="2561"/>
                  </a:lnTo>
                  <a:lnTo>
                    <a:pt x="3902" y="2485"/>
                  </a:lnTo>
                  <a:lnTo>
                    <a:pt x="4012" y="2413"/>
                  </a:lnTo>
                  <a:lnTo>
                    <a:pt x="4128" y="2342"/>
                  </a:lnTo>
                  <a:lnTo>
                    <a:pt x="4243" y="2269"/>
                  </a:lnTo>
                  <a:lnTo>
                    <a:pt x="4358" y="2201"/>
                  </a:lnTo>
                  <a:lnTo>
                    <a:pt x="4474" y="2130"/>
                  </a:lnTo>
                  <a:lnTo>
                    <a:pt x="4593" y="2062"/>
                  </a:lnTo>
                  <a:lnTo>
                    <a:pt x="4714" y="1996"/>
                  </a:lnTo>
                  <a:lnTo>
                    <a:pt x="4833" y="1928"/>
                  </a:lnTo>
                  <a:lnTo>
                    <a:pt x="4953" y="1861"/>
                  </a:lnTo>
                  <a:lnTo>
                    <a:pt x="5078" y="1800"/>
                  </a:lnTo>
                  <a:lnTo>
                    <a:pt x="5203" y="1736"/>
                  </a:lnTo>
                  <a:lnTo>
                    <a:pt x="5327" y="1674"/>
                  </a:lnTo>
                  <a:lnTo>
                    <a:pt x="5453" y="1611"/>
                  </a:lnTo>
                  <a:lnTo>
                    <a:pt x="5578" y="1549"/>
                  </a:lnTo>
                  <a:lnTo>
                    <a:pt x="5707" y="1492"/>
                  </a:lnTo>
                  <a:lnTo>
                    <a:pt x="5837" y="1435"/>
                  </a:lnTo>
                  <a:lnTo>
                    <a:pt x="5972" y="1377"/>
                  </a:lnTo>
                  <a:lnTo>
                    <a:pt x="6100" y="1319"/>
                  </a:lnTo>
                  <a:lnTo>
                    <a:pt x="6235" y="1267"/>
                  </a:lnTo>
                  <a:lnTo>
                    <a:pt x="6369" y="1209"/>
                  </a:lnTo>
                  <a:lnTo>
                    <a:pt x="6503" y="1156"/>
                  </a:lnTo>
                  <a:lnTo>
                    <a:pt x="6638" y="1103"/>
                  </a:lnTo>
                  <a:lnTo>
                    <a:pt x="6777" y="1055"/>
                  </a:lnTo>
                  <a:lnTo>
                    <a:pt x="6911" y="1003"/>
                  </a:lnTo>
                  <a:lnTo>
                    <a:pt x="7055" y="955"/>
                  </a:lnTo>
                  <a:lnTo>
                    <a:pt x="7194" y="907"/>
                  </a:lnTo>
                  <a:lnTo>
                    <a:pt x="7335" y="859"/>
                  </a:lnTo>
                  <a:lnTo>
                    <a:pt x="7474" y="816"/>
                  </a:lnTo>
                  <a:lnTo>
                    <a:pt x="7618" y="772"/>
                  </a:lnTo>
                  <a:lnTo>
                    <a:pt x="7766" y="729"/>
                  </a:lnTo>
                  <a:lnTo>
                    <a:pt x="7910" y="686"/>
                  </a:lnTo>
                  <a:lnTo>
                    <a:pt x="8054" y="647"/>
                  </a:lnTo>
                  <a:lnTo>
                    <a:pt x="8203" y="604"/>
                  </a:lnTo>
                  <a:lnTo>
                    <a:pt x="8347" y="566"/>
                  </a:lnTo>
                  <a:lnTo>
                    <a:pt x="8496" y="528"/>
                  </a:lnTo>
                  <a:lnTo>
                    <a:pt x="8644" y="494"/>
                  </a:lnTo>
                  <a:lnTo>
                    <a:pt x="8794" y="460"/>
                  </a:lnTo>
                  <a:lnTo>
                    <a:pt x="8947" y="427"/>
                  </a:lnTo>
                  <a:lnTo>
                    <a:pt x="9095" y="394"/>
                  </a:lnTo>
                  <a:lnTo>
                    <a:pt x="9250" y="360"/>
                  </a:lnTo>
                  <a:lnTo>
                    <a:pt x="9403" y="331"/>
                  </a:lnTo>
                  <a:lnTo>
                    <a:pt x="9556" y="303"/>
                  </a:lnTo>
                  <a:lnTo>
                    <a:pt x="9710" y="273"/>
                  </a:lnTo>
                  <a:lnTo>
                    <a:pt x="9868" y="249"/>
                  </a:lnTo>
                  <a:lnTo>
                    <a:pt x="10022" y="226"/>
                  </a:lnTo>
                  <a:lnTo>
                    <a:pt x="10180" y="201"/>
                  </a:lnTo>
                  <a:lnTo>
                    <a:pt x="10339" y="178"/>
                  </a:lnTo>
                  <a:lnTo>
                    <a:pt x="10497" y="153"/>
                  </a:lnTo>
                  <a:lnTo>
                    <a:pt x="10656" y="134"/>
                  </a:lnTo>
                  <a:lnTo>
                    <a:pt x="10814" y="116"/>
                  </a:lnTo>
                  <a:lnTo>
                    <a:pt x="10977" y="100"/>
                  </a:lnTo>
                  <a:lnTo>
                    <a:pt x="11135" y="82"/>
                  </a:lnTo>
                  <a:lnTo>
                    <a:pt x="11299" y="67"/>
                  </a:lnTo>
                  <a:lnTo>
                    <a:pt x="11461" y="57"/>
                  </a:lnTo>
                  <a:lnTo>
                    <a:pt x="11625" y="43"/>
                  </a:lnTo>
                  <a:lnTo>
                    <a:pt x="11789" y="34"/>
                  </a:lnTo>
                  <a:lnTo>
                    <a:pt x="11951" y="25"/>
                  </a:lnTo>
                  <a:lnTo>
                    <a:pt x="12115" y="19"/>
                  </a:lnTo>
                  <a:lnTo>
                    <a:pt x="12283" y="9"/>
                  </a:lnTo>
                  <a:lnTo>
                    <a:pt x="12446" y="5"/>
                  </a:lnTo>
                  <a:lnTo>
                    <a:pt x="12614" y="5"/>
                  </a:lnTo>
                  <a:lnTo>
                    <a:pt x="12783" y="0"/>
                  </a:lnTo>
                  <a:lnTo>
                    <a:pt x="12950" y="0"/>
                  </a:lnTo>
                  <a:lnTo>
                    <a:pt x="13113" y="0"/>
                  </a:lnTo>
                  <a:lnTo>
                    <a:pt x="13282" y="5"/>
                  </a:lnTo>
                  <a:lnTo>
                    <a:pt x="13449" y="5"/>
                  </a:lnTo>
                  <a:lnTo>
                    <a:pt x="13613" y="9"/>
                  </a:lnTo>
                  <a:lnTo>
                    <a:pt x="13781" y="19"/>
                  </a:lnTo>
                  <a:lnTo>
                    <a:pt x="13943" y="25"/>
                  </a:lnTo>
                  <a:lnTo>
                    <a:pt x="14107" y="34"/>
                  </a:lnTo>
                  <a:lnTo>
                    <a:pt x="14274" y="43"/>
                  </a:lnTo>
                  <a:lnTo>
                    <a:pt x="14438" y="57"/>
                  </a:lnTo>
                  <a:lnTo>
                    <a:pt x="14596" y="67"/>
                  </a:lnTo>
                  <a:lnTo>
                    <a:pt x="14759" y="82"/>
                  </a:lnTo>
                  <a:lnTo>
                    <a:pt x="14923" y="100"/>
                  </a:lnTo>
                  <a:lnTo>
                    <a:pt x="15081" y="116"/>
                  </a:lnTo>
                  <a:lnTo>
                    <a:pt x="15240" y="134"/>
                  </a:lnTo>
                  <a:lnTo>
                    <a:pt x="15398" y="153"/>
                  </a:lnTo>
                  <a:lnTo>
                    <a:pt x="15557" y="178"/>
                  </a:lnTo>
                  <a:lnTo>
                    <a:pt x="15715" y="201"/>
                  </a:lnTo>
                  <a:lnTo>
                    <a:pt x="15874" y="226"/>
                  </a:lnTo>
                  <a:lnTo>
                    <a:pt x="16031" y="249"/>
                  </a:lnTo>
                  <a:lnTo>
                    <a:pt x="16185" y="273"/>
                  </a:lnTo>
                  <a:lnTo>
                    <a:pt x="16339" y="303"/>
                  </a:lnTo>
                  <a:lnTo>
                    <a:pt x="16492" y="331"/>
                  </a:lnTo>
                  <a:lnTo>
                    <a:pt x="16646" y="360"/>
                  </a:lnTo>
                  <a:lnTo>
                    <a:pt x="16799" y="394"/>
                  </a:lnTo>
                  <a:lnTo>
                    <a:pt x="16953" y="427"/>
                  </a:lnTo>
                  <a:lnTo>
                    <a:pt x="17102" y="460"/>
                  </a:lnTo>
                  <a:lnTo>
                    <a:pt x="17251" y="494"/>
                  </a:lnTo>
                  <a:lnTo>
                    <a:pt x="17399" y="528"/>
                  </a:lnTo>
                  <a:lnTo>
                    <a:pt x="17549" y="566"/>
                  </a:lnTo>
                  <a:lnTo>
                    <a:pt x="17697" y="604"/>
                  </a:lnTo>
                  <a:lnTo>
                    <a:pt x="17841" y="647"/>
                  </a:lnTo>
                  <a:lnTo>
                    <a:pt x="17990" y="686"/>
                  </a:lnTo>
                  <a:lnTo>
                    <a:pt x="18133" y="729"/>
                  </a:lnTo>
                  <a:lnTo>
                    <a:pt x="18278" y="772"/>
                  </a:lnTo>
                  <a:lnTo>
                    <a:pt x="18422" y="816"/>
                  </a:lnTo>
                  <a:lnTo>
                    <a:pt x="18561" y="859"/>
                  </a:lnTo>
                  <a:lnTo>
                    <a:pt x="18705" y="9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6" name="Rectangle 51"/>
          <p:cNvSpPr>
            <a:spLocks noChangeArrowheads="1"/>
          </p:cNvSpPr>
          <p:nvPr/>
        </p:nvSpPr>
        <p:spPr bwMode="auto">
          <a:xfrm>
            <a:off x="457200" y="381000"/>
            <a:ext cx="21945600" cy="8852965"/>
          </a:xfrm>
          <a:prstGeom prst="rect">
            <a:avLst/>
          </a:prstGeom>
          <a:noFill/>
          <a:ln>
            <a:noFill/>
          </a:ln>
          <a:effectLst/>
          <a:extLst>
            <a:ext uri="{909E8E84-426E-40dd-AFC4-6F175D3DCCD1}">
              <a14:hiddenFill xmlns:a14="http://schemas.microsoft.com/office/drawing/2010/main">
                <a:solidFill>
                  <a:srgbClr val="F2FFC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p>
            <a:pPr defTabSz="5375460"/>
            <a:r>
              <a:rPr lang="en-US" sz="11000" b="1" dirty="0">
                <a:solidFill>
                  <a:schemeClr val="bg1"/>
                </a:solidFill>
                <a:latin typeface="Trebuchet MS"/>
                <a:cs typeface="Trebuchet MS"/>
              </a:rPr>
              <a:t>Methodologies for </a:t>
            </a:r>
            <a:r>
              <a:rPr lang="en-US" sz="11000" b="1" dirty="0" smtClean="0">
                <a:solidFill>
                  <a:schemeClr val="bg1"/>
                </a:solidFill>
                <a:latin typeface="Trebuchet MS"/>
                <a:cs typeface="Trebuchet MS"/>
              </a:rPr>
              <a:t>Engineering </a:t>
            </a:r>
            <a:r>
              <a:rPr lang="en-US" sz="11000" b="1" dirty="0">
                <a:solidFill>
                  <a:schemeClr val="bg1"/>
                </a:solidFill>
                <a:latin typeface="Trebuchet MS"/>
                <a:cs typeface="Trebuchet MS"/>
              </a:rPr>
              <a:t>with Plug-and-Learn Components:  </a:t>
            </a:r>
            <a:r>
              <a:rPr lang="en-US" sz="11000" b="1" dirty="0" smtClean="0">
                <a:solidFill>
                  <a:schemeClr val="bg1"/>
                </a:solidFill>
                <a:latin typeface="Trebuchet MS"/>
                <a:cs typeface="Trebuchet MS"/>
              </a:rPr>
              <a:t>Synthesis </a:t>
            </a:r>
          </a:p>
          <a:p>
            <a:pPr defTabSz="5375460"/>
            <a:r>
              <a:rPr lang="en-US" sz="11000" b="1" dirty="0" smtClean="0">
                <a:solidFill>
                  <a:schemeClr val="bg1"/>
                </a:solidFill>
                <a:latin typeface="Trebuchet MS"/>
                <a:cs typeface="Trebuchet MS"/>
              </a:rPr>
              <a:t>and Analysis Across </a:t>
            </a:r>
          </a:p>
          <a:p>
            <a:pPr defTabSz="5375460"/>
            <a:r>
              <a:rPr lang="en-US" sz="11000" b="1" dirty="0" smtClean="0">
                <a:solidFill>
                  <a:schemeClr val="bg1"/>
                </a:solidFill>
                <a:latin typeface="Trebuchet MS"/>
                <a:cs typeface="Trebuchet MS"/>
              </a:rPr>
              <a:t>Abstraction Layers</a:t>
            </a:r>
            <a:endParaRPr lang="en-US" sz="11000" b="1" dirty="0">
              <a:solidFill>
                <a:schemeClr val="bg1"/>
              </a:solidFill>
              <a:latin typeface="Trebuchet MS"/>
              <a:cs typeface="Trebuchet MS"/>
            </a:endParaRPr>
          </a:p>
        </p:txBody>
      </p:sp>
      <p:sp>
        <p:nvSpPr>
          <p:cNvPr id="1037" name="Text Box 55"/>
          <p:cNvSpPr txBox="1">
            <a:spLocks noChangeArrowheads="1"/>
          </p:cNvSpPr>
          <p:nvPr/>
        </p:nvSpPr>
        <p:spPr bwMode="auto">
          <a:xfrm>
            <a:off x="609600" y="12954000"/>
            <a:ext cx="13149943" cy="508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just"/>
            <a:r>
              <a:rPr lang="en-US" sz="4000" dirty="0" err="1" smtClean="0"/>
              <a:t>CyberPhysical</a:t>
            </a:r>
            <a:r>
              <a:rPr lang="en-US" sz="4000" dirty="0" smtClean="0"/>
              <a:t> </a:t>
            </a:r>
            <a:r>
              <a:rPr lang="en-US" sz="4000" dirty="0"/>
              <a:t>Systems (CPS) that modify themselves to improve performance or repair damage often rewrite the modular relationships that make system modeling or Verification and Validation (V&amp;V) possible.  In this project, we are exploring methods to create self-modifying CPS systems that, in addition to self-improving or self-repairing, are also capable of maintaining system models that support the use of V&amp;V techniques.  </a:t>
            </a:r>
          </a:p>
        </p:txBody>
      </p:sp>
      <p:sp>
        <p:nvSpPr>
          <p:cNvPr id="1041" name="Rectangle 64"/>
          <p:cNvSpPr>
            <a:spLocks noChangeArrowheads="1"/>
          </p:cNvSpPr>
          <p:nvPr/>
        </p:nvSpPr>
        <p:spPr bwMode="auto">
          <a:xfrm>
            <a:off x="22174200" y="762000"/>
            <a:ext cx="6934200" cy="2128047"/>
          </a:xfrm>
          <a:prstGeom prst="rect">
            <a:avLst/>
          </a:prstGeom>
          <a:noFill/>
          <a:ln>
            <a:noFill/>
          </a:ln>
          <a:effectLst/>
          <a:extLst>
            <a:ext uri="{909E8E84-426E-40dd-AFC4-6F175D3DCCD1}">
              <a14:hiddenFill xmlns:a14="http://schemas.microsoft.com/office/drawing/2010/main">
                <a:solidFill>
                  <a:srgbClr val="F2FFC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p>
            <a:pPr algn="ctr" defTabSz="5375460"/>
            <a:r>
              <a:rPr lang="en-US" sz="4800" b="1" dirty="0" smtClean="0">
                <a:solidFill>
                  <a:srgbClr val="336600"/>
                </a:solidFill>
                <a:latin typeface="Trebuchet MS"/>
                <a:cs typeface="Trebuchet MS"/>
              </a:rPr>
              <a:t>John C. Gallagher</a:t>
            </a:r>
          </a:p>
          <a:p>
            <a:pPr algn="ctr" defTabSz="5375460"/>
            <a:r>
              <a:rPr lang="en-US" sz="4000" b="1" dirty="0" smtClean="0">
                <a:solidFill>
                  <a:srgbClr val="336600"/>
                </a:solidFill>
                <a:latin typeface="Trebuchet MS"/>
                <a:cs typeface="Trebuchet MS"/>
                <a:hlinkClick r:id="rId3"/>
              </a:rPr>
              <a:t>john.gallagher@wright.edu</a:t>
            </a:r>
          </a:p>
          <a:p>
            <a:pPr algn="ctr" defTabSz="5375460"/>
            <a:r>
              <a:rPr lang="en-US" sz="4000" b="1" dirty="0" smtClean="0">
                <a:solidFill>
                  <a:srgbClr val="336600"/>
                </a:solidFill>
                <a:latin typeface="Trebuchet MS"/>
                <a:cs typeface="Trebuchet MS"/>
              </a:rPr>
              <a:t>Wright State University</a:t>
            </a:r>
            <a:endParaRPr lang="en-US" sz="4000" b="1" dirty="0">
              <a:solidFill>
                <a:srgbClr val="336600"/>
              </a:solidFill>
              <a:latin typeface="Trebuchet MS"/>
              <a:cs typeface="Trebuchet MS"/>
            </a:endParaRPr>
          </a:p>
        </p:txBody>
      </p:sp>
      <p:sp>
        <p:nvSpPr>
          <p:cNvPr id="1042" name="Rectangle 67"/>
          <p:cNvSpPr>
            <a:spLocks noChangeArrowheads="1"/>
          </p:cNvSpPr>
          <p:nvPr/>
        </p:nvSpPr>
        <p:spPr bwMode="auto">
          <a:xfrm>
            <a:off x="1981200" y="11201400"/>
            <a:ext cx="11653157" cy="1371600"/>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746" tIns="78373" rIns="156746" bIns="78373" anchor="ctr"/>
          <a:lstStyle/>
          <a:p>
            <a:pPr defTabSz="5375460"/>
            <a:r>
              <a:rPr lang="en-US" sz="6500" b="1" dirty="0">
                <a:solidFill>
                  <a:srgbClr val="336600"/>
                </a:solidFill>
                <a:latin typeface="Gill Sans MT" pitchFamily="34" charset="0"/>
              </a:rPr>
              <a:t>Introduction</a:t>
            </a:r>
          </a:p>
        </p:txBody>
      </p:sp>
      <p:sp>
        <p:nvSpPr>
          <p:cNvPr id="1043" name="Rectangle 70"/>
          <p:cNvSpPr>
            <a:spLocks noChangeArrowheads="1"/>
          </p:cNvSpPr>
          <p:nvPr/>
        </p:nvSpPr>
        <p:spPr bwMode="auto">
          <a:xfrm>
            <a:off x="16459200" y="11201400"/>
            <a:ext cx="11653157" cy="1371600"/>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746" tIns="78373" rIns="156746" bIns="78373" anchor="ctr"/>
          <a:lstStyle/>
          <a:p>
            <a:pPr defTabSz="5375460"/>
            <a:r>
              <a:rPr lang="en-US" sz="6500" b="1" dirty="0" smtClean="0">
                <a:solidFill>
                  <a:srgbClr val="336600"/>
                </a:solidFill>
                <a:latin typeface="Gill Sans MT" pitchFamily="34" charset="0"/>
              </a:rPr>
              <a:t>EMCC Model Inference</a:t>
            </a:r>
            <a:endParaRPr lang="en-US" sz="6500" b="1" dirty="0">
              <a:solidFill>
                <a:srgbClr val="336600"/>
              </a:solidFill>
              <a:latin typeface="Gill Sans MT" pitchFamily="34" charset="0"/>
            </a:endParaRPr>
          </a:p>
        </p:txBody>
      </p:sp>
      <p:sp>
        <p:nvSpPr>
          <p:cNvPr id="1044" name="Rectangle 73"/>
          <p:cNvSpPr>
            <a:spLocks noChangeArrowheads="1"/>
          </p:cNvSpPr>
          <p:nvPr/>
        </p:nvSpPr>
        <p:spPr bwMode="auto">
          <a:xfrm>
            <a:off x="30937200" y="26746200"/>
            <a:ext cx="11653157" cy="1371600"/>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746" tIns="78373" rIns="156746" bIns="78373" anchor="ctr"/>
          <a:lstStyle/>
          <a:p>
            <a:pPr defTabSz="5375460"/>
            <a:r>
              <a:rPr lang="en-US" sz="6500" b="1" dirty="0" smtClean="0">
                <a:solidFill>
                  <a:srgbClr val="336600"/>
                </a:solidFill>
                <a:latin typeface="Gill Sans MT" pitchFamily="34" charset="0"/>
              </a:rPr>
              <a:t>The Next Steps</a:t>
            </a:r>
            <a:endParaRPr lang="en-US" sz="6500" b="1" dirty="0">
              <a:solidFill>
                <a:srgbClr val="336600"/>
              </a:solidFill>
              <a:latin typeface="Gill Sans MT" pitchFamily="34" charset="0"/>
            </a:endParaRPr>
          </a:p>
        </p:txBody>
      </p:sp>
      <p:sp>
        <p:nvSpPr>
          <p:cNvPr id="1046" name="Rectangle 63"/>
          <p:cNvSpPr>
            <a:spLocks noChangeArrowheads="1"/>
          </p:cNvSpPr>
          <p:nvPr/>
        </p:nvSpPr>
        <p:spPr bwMode="auto">
          <a:xfrm>
            <a:off x="26299886" y="40843201"/>
            <a:ext cx="14543314" cy="3323987"/>
          </a:xfrm>
          <a:prstGeom prst="rect">
            <a:avLst/>
          </a:prstGeom>
          <a:noFill/>
          <a:ln>
            <a:noFill/>
          </a:ln>
          <a:effectLst/>
          <a:extLst>
            <a:ext uri="{909E8E84-426E-40dd-AFC4-6F175D3DCCD1}">
              <a14:hiddenFill xmlns:a14="http://schemas.microsoft.com/office/drawing/2010/main">
                <a:solidFill>
                  <a:srgbClr val="66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nchor="b">
            <a:spAutoFit/>
          </a:bodyPr>
          <a:lstStyle/>
          <a:p>
            <a:pPr algn="r" defTabSz="5375460"/>
            <a:r>
              <a:rPr lang="en-US" b="1" dirty="0" smtClean="0">
                <a:solidFill>
                  <a:schemeClr val="bg1"/>
                </a:solidFill>
                <a:latin typeface="+mj-lt"/>
              </a:rPr>
              <a:t>This material is based upon work supported</a:t>
            </a:r>
          </a:p>
          <a:p>
            <a:pPr algn="r" defTabSz="5375460"/>
            <a:r>
              <a:rPr lang="en-US" b="1" dirty="0" smtClean="0">
                <a:solidFill>
                  <a:schemeClr val="bg1"/>
                </a:solidFill>
                <a:latin typeface="+mj-lt"/>
              </a:rPr>
              <a:t> by the National Science Foundation under grant </a:t>
            </a:r>
          </a:p>
          <a:p>
            <a:pPr algn="r" defTabSz="5375460"/>
            <a:r>
              <a:rPr lang="en-US" b="1" dirty="0">
                <a:solidFill>
                  <a:schemeClr val="bg1"/>
                </a:solidFill>
                <a:latin typeface="+mj-lt"/>
              </a:rPr>
              <a:t>n</a:t>
            </a:r>
            <a:r>
              <a:rPr lang="en-US" b="1" dirty="0" smtClean="0">
                <a:solidFill>
                  <a:schemeClr val="bg1"/>
                </a:solidFill>
                <a:latin typeface="+mj-lt"/>
              </a:rPr>
              <a:t>umbers CNS-1239196, CNS-1239171, and CNS-1239229 </a:t>
            </a:r>
          </a:p>
          <a:p>
            <a:pPr algn="r" defTabSz="5375460"/>
            <a:r>
              <a:rPr lang="en-US" b="1" dirty="0" smtClean="0">
                <a:solidFill>
                  <a:schemeClr val="bg1"/>
                </a:solidFill>
              </a:rPr>
              <a:t>Opinions </a:t>
            </a:r>
            <a:r>
              <a:rPr lang="en-US" b="1" dirty="0">
                <a:solidFill>
                  <a:schemeClr val="bg1"/>
                </a:solidFill>
              </a:rPr>
              <a:t>expressed in this poster are those of the authors and </a:t>
            </a:r>
            <a:endParaRPr lang="en-US" b="1" dirty="0" smtClean="0">
              <a:solidFill>
                <a:schemeClr val="bg1"/>
              </a:solidFill>
            </a:endParaRPr>
          </a:p>
          <a:p>
            <a:pPr algn="r" defTabSz="5375460"/>
            <a:r>
              <a:rPr lang="en-US" b="1" dirty="0" smtClean="0">
                <a:solidFill>
                  <a:schemeClr val="bg1"/>
                </a:solidFill>
              </a:rPr>
              <a:t>do </a:t>
            </a:r>
            <a:r>
              <a:rPr lang="en-US" b="1" dirty="0">
                <a:solidFill>
                  <a:schemeClr val="bg1"/>
                </a:solidFill>
              </a:rPr>
              <a:t>not necessarily reflect those of the National Science </a:t>
            </a:r>
            <a:r>
              <a:rPr lang="en-US" b="1" dirty="0" smtClean="0">
                <a:solidFill>
                  <a:schemeClr val="bg1"/>
                </a:solidFill>
              </a:rPr>
              <a:t>Foundation.</a:t>
            </a:r>
            <a:endParaRPr lang="en-US" b="1" dirty="0"/>
          </a:p>
          <a:p>
            <a:pPr algn="r" defTabSz="5375460"/>
            <a:endParaRPr lang="en-US" b="1" dirty="0">
              <a:solidFill>
                <a:schemeClr val="bg1"/>
              </a:solidFill>
              <a:latin typeface="+mj-lt"/>
            </a:endParaRPr>
          </a:p>
        </p:txBody>
      </p:sp>
      <p:sp>
        <p:nvSpPr>
          <p:cNvPr id="1048" name="Oval 94"/>
          <p:cNvSpPr>
            <a:spLocks noChangeArrowheads="1"/>
          </p:cNvSpPr>
          <p:nvPr/>
        </p:nvSpPr>
        <p:spPr bwMode="auto">
          <a:xfrm>
            <a:off x="609600" y="11125200"/>
            <a:ext cx="957943" cy="1524000"/>
          </a:xfrm>
          <a:prstGeom prst="ellipse">
            <a:avLst/>
          </a:prstGeom>
          <a:solidFill>
            <a:schemeClr val="bg2"/>
          </a:solidFill>
          <a:ln>
            <a:noFill/>
          </a:ln>
          <a:effectLst/>
        </p:spPr>
        <p:txBody>
          <a:bodyPr wrap="none" lIns="104498" tIns="52249" rIns="104498" bIns="52249" anchor="ctr"/>
          <a:lstStyle/>
          <a:p>
            <a:pPr algn="ctr" defTabSz="5375460"/>
            <a:r>
              <a:rPr lang="en-US" sz="4100" b="1" dirty="0">
                <a:solidFill>
                  <a:srgbClr val="336600"/>
                </a:solidFill>
                <a:latin typeface="Gill Sans MT" pitchFamily="34" charset="0"/>
              </a:rPr>
              <a:t>1</a:t>
            </a:r>
          </a:p>
        </p:txBody>
      </p:sp>
      <p:sp>
        <p:nvSpPr>
          <p:cNvPr id="1050" name="Oval 98"/>
          <p:cNvSpPr>
            <a:spLocks noChangeArrowheads="1"/>
          </p:cNvSpPr>
          <p:nvPr/>
        </p:nvSpPr>
        <p:spPr bwMode="auto">
          <a:xfrm>
            <a:off x="15065829" y="11114314"/>
            <a:ext cx="979714" cy="1524000"/>
          </a:xfrm>
          <a:prstGeom prst="ellipse">
            <a:avLst/>
          </a:prstGeom>
          <a:solidFill>
            <a:schemeClr val="bg2"/>
          </a:solidFill>
          <a:ln>
            <a:noFill/>
          </a:ln>
          <a:effectLst/>
        </p:spPr>
        <p:txBody>
          <a:bodyPr wrap="none" lIns="104498" tIns="52249" rIns="104498" bIns="52249" anchor="ctr"/>
          <a:lstStyle/>
          <a:p>
            <a:pPr algn="ctr" defTabSz="5375460"/>
            <a:r>
              <a:rPr lang="en-US" sz="4100" b="1" dirty="0">
                <a:solidFill>
                  <a:srgbClr val="336600"/>
                </a:solidFill>
                <a:latin typeface="Gill Sans MT" pitchFamily="34" charset="0"/>
              </a:rPr>
              <a:t>2</a:t>
            </a:r>
          </a:p>
        </p:txBody>
      </p:sp>
      <p:sp>
        <p:nvSpPr>
          <p:cNvPr id="1051" name="Oval 99"/>
          <p:cNvSpPr>
            <a:spLocks noChangeArrowheads="1"/>
          </p:cNvSpPr>
          <p:nvPr/>
        </p:nvSpPr>
        <p:spPr bwMode="auto">
          <a:xfrm>
            <a:off x="29718000" y="26670000"/>
            <a:ext cx="838200" cy="1524000"/>
          </a:xfrm>
          <a:prstGeom prst="ellipse">
            <a:avLst/>
          </a:prstGeom>
          <a:solidFill>
            <a:schemeClr val="bg2"/>
          </a:solidFill>
          <a:ln>
            <a:noFill/>
          </a:ln>
          <a:effectLst/>
        </p:spPr>
        <p:txBody>
          <a:bodyPr wrap="none" lIns="104498" tIns="52249" rIns="104498" bIns="52249" anchor="ctr"/>
          <a:lstStyle/>
          <a:p>
            <a:pPr algn="ctr" defTabSz="5375460"/>
            <a:r>
              <a:rPr lang="en-US" sz="4100" b="1" dirty="0">
                <a:solidFill>
                  <a:srgbClr val="336600"/>
                </a:solidFill>
                <a:latin typeface="Gill Sans MT" pitchFamily="34" charset="0"/>
              </a:rPr>
              <a:t>3</a:t>
            </a:r>
          </a:p>
        </p:txBody>
      </p:sp>
      <p:pic>
        <p:nvPicPr>
          <p:cNvPr id="12" name="Picture 11" descr="PU_signature_white_bg_215x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800" y="41681400"/>
            <a:ext cx="4114800" cy="1531088"/>
          </a:xfrm>
          <a:prstGeom prst="rect">
            <a:avLst/>
          </a:prstGeom>
        </p:spPr>
      </p:pic>
      <p:pic>
        <p:nvPicPr>
          <p:cNvPr id="13" name="Picture 12" descr="WSU_Logo.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41605200"/>
            <a:ext cx="3657600" cy="1718759"/>
          </a:xfrm>
          <a:prstGeom prst="rect">
            <a:avLst/>
          </a:prstGeom>
        </p:spPr>
      </p:pic>
      <p:pic>
        <p:nvPicPr>
          <p:cNvPr id="18" name="Picture 17" descr="250px-Portland_State_University_Logo.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600" y="41833800"/>
            <a:ext cx="4800600" cy="1286561"/>
          </a:xfrm>
          <a:prstGeom prst="rect">
            <a:avLst/>
          </a:prstGeom>
        </p:spPr>
      </p:pic>
      <p:sp>
        <p:nvSpPr>
          <p:cNvPr id="51" name="Rectangle 64"/>
          <p:cNvSpPr>
            <a:spLocks noChangeArrowheads="1"/>
          </p:cNvSpPr>
          <p:nvPr/>
        </p:nvSpPr>
        <p:spPr bwMode="auto">
          <a:xfrm>
            <a:off x="29641800" y="762000"/>
            <a:ext cx="7315200" cy="2128047"/>
          </a:xfrm>
          <a:prstGeom prst="rect">
            <a:avLst/>
          </a:prstGeom>
          <a:noFill/>
          <a:ln>
            <a:noFill/>
          </a:ln>
          <a:effectLst/>
          <a:extLst>
            <a:ext uri="{909E8E84-426E-40dd-AFC4-6F175D3DCCD1}">
              <a14:hiddenFill xmlns:a14="http://schemas.microsoft.com/office/drawing/2010/main">
                <a:solidFill>
                  <a:srgbClr val="F2FFC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p>
            <a:pPr algn="ctr" defTabSz="5375460"/>
            <a:r>
              <a:rPr lang="en-US" sz="4800" b="1" dirty="0">
                <a:solidFill>
                  <a:srgbClr val="336600"/>
                </a:solidFill>
                <a:latin typeface="Trebuchet MS"/>
                <a:cs typeface="Trebuchet MS"/>
              </a:rPr>
              <a:t>Garrison W. </a:t>
            </a:r>
            <a:r>
              <a:rPr lang="en-US" sz="4800" b="1" dirty="0" smtClean="0">
                <a:solidFill>
                  <a:srgbClr val="336600"/>
                </a:solidFill>
                <a:latin typeface="Trebuchet MS"/>
                <a:cs typeface="Trebuchet MS"/>
              </a:rPr>
              <a:t>Greenwood</a:t>
            </a:r>
          </a:p>
          <a:p>
            <a:pPr algn="ctr" defTabSz="5375460"/>
            <a:r>
              <a:rPr lang="en-US" sz="4000" b="1" dirty="0" smtClean="0">
                <a:solidFill>
                  <a:srgbClr val="336600"/>
                </a:solidFill>
                <a:latin typeface="Trebuchet MS"/>
                <a:cs typeface="Trebuchet MS"/>
                <a:hlinkClick r:id="rId7"/>
              </a:rPr>
              <a:t>greenwd@pdx.edu</a:t>
            </a:r>
          </a:p>
          <a:p>
            <a:pPr algn="ctr" defTabSz="5375460"/>
            <a:r>
              <a:rPr lang="en-US" sz="4000" b="1" dirty="0" smtClean="0">
                <a:solidFill>
                  <a:srgbClr val="336600"/>
                </a:solidFill>
                <a:latin typeface="Trebuchet MS"/>
                <a:cs typeface="Trebuchet MS"/>
              </a:rPr>
              <a:t>Portland State University</a:t>
            </a:r>
            <a:endParaRPr lang="en-US" sz="4000" b="1" dirty="0">
              <a:solidFill>
                <a:srgbClr val="336600"/>
              </a:solidFill>
              <a:latin typeface="Trebuchet MS"/>
              <a:cs typeface="Trebuchet MS"/>
            </a:endParaRPr>
          </a:p>
        </p:txBody>
      </p:sp>
      <p:sp>
        <p:nvSpPr>
          <p:cNvPr id="52" name="Rectangle 64"/>
          <p:cNvSpPr>
            <a:spLocks noChangeArrowheads="1"/>
          </p:cNvSpPr>
          <p:nvPr/>
        </p:nvSpPr>
        <p:spPr bwMode="auto">
          <a:xfrm>
            <a:off x="37261800" y="762000"/>
            <a:ext cx="5638800" cy="2128047"/>
          </a:xfrm>
          <a:prstGeom prst="rect">
            <a:avLst/>
          </a:prstGeom>
          <a:noFill/>
          <a:ln>
            <a:noFill/>
          </a:ln>
          <a:effectLst/>
          <a:extLst>
            <a:ext uri="{909E8E84-426E-40dd-AFC4-6F175D3DCCD1}">
              <a14:hiddenFill xmlns:a14="http://schemas.microsoft.com/office/drawing/2010/main">
                <a:solidFill>
                  <a:srgbClr val="F2FFC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p>
            <a:pPr algn="ctr" defTabSz="5375460"/>
            <a:r>
              <a:rPr lang="en-US" sz="4800" b="1" dirty="0">
                <a:solidFill>
                  <a:srgbClr val="336600"/>
                </a:solidFill>
                <a:latin typeface="Trebuchet MS"/>
                <a:cs typeface="Trebuchet MS"/>
              </a:rPr>
              <a:t>Eric T. </a:t>
            </a:r>
            <a:r>
              <a:rPr lang="en-US" sz="4800" b="1" dirty="0" smtClean="0">
                <a:solidFill>
                  <a:srgbClr val="336600"/>
                </a:solidFill>
                <a:latin typeface="Trebuchet MS"/>
                <a:cs typeface="Trebuchet MS"/>
              </a:rPr>
              <a:t>Matson</a:t>
            </a:r>
          </a:p>
          <a:p>
            <a:pPr algn="ctr" defTabSz="5375460"/>
            <a:r>
              <a:rPr lang="en-US" sz="4000" b="1" dirty="0" smtClean="0">
                <a:solidFill>
                  <a:srgbClr val="336600"/>
                </a:solidFill>
                <a:latin typeface="Trebuchet MS"/>
                <a:cs typeface="Trebuchet MS"/>
                <a:hlinkClick r:id="rId8"/>
              </a:rPr>
              <a:t>ematson@purdue.edu</a:t>
            </a:r>
            <a:endParaRPr lang="en-US" sz="4000" b="1" dirty="0" smtClean="0">
              <a:solidFill>
                <a:srgbClr val="336600"/>
              </a:solidFill>
              <a:latin typeface="Trebuchet MS"/>
              <a:cs typeface="Trebuchet MS"/>
            </a:endParaRPr>
          </a:p>
          <a:p>
            <a:pPr algn="ctr" defTabSz="5375460"/>
            <a:r>
              <a:rPr lang="en-US" sz="4000" b="1" dirty="0" smtClean="0">
                <a:solidFill>
                  <a:srgbClr val="336600"/>
                </a:solidFill>
                <a:latin typeface="Trebuchet MS"/>
                <a:cs typeface="Trebuchet MS"/>
              </a:rPr>
              <a:t>Purdue University</a:t>
            </a:r>
            <a:endParaRPr lang="en-US" sz="4000" b="1" dirty="0">
              <a:solidFill>
                <a:srgbClr val="336600"/>
              </a:solidFill>
              <a:latin typeface="Trebuchet MS"/>
              <a:cs typeface="Trebuchet MS"/>
            </a:endParaRPr>
          </a:p>
        </p:txBody>
      </p:sp>
      <p:pic>
        <p:nvPicPr>
          <p:cNvPr id="23" name="Picture 22" descr="NSF_Logo.ti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17372" y="41017372"/>
            <a:ext cx="2612571" cy="2612571"/>
          </a:xfrm>
          <a:prstGeom prst="rect">
            <a:avLst/>
          </a:prstGeom>
        </p:spPr>
      </p:pic>
      <p:sp>
        <p:nvSpPr>
          <p:cNvPr id="68" name="Text Box 55"/>
          <p:cNvSpPr txBox="1">
            <a:spLocks noChangeArrowheads="1"/>
          </p:cNvSpPr>
          <p:nvPr/>
        </p:nvSpPr>
        <p:spPr bwMode="auto">
          <a:xfrm>
            <a:off x="15087600" y="12954000"/>
            <a:ext cx="13149943" cy="2201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just"/>
            <a:r>
              <a:rPr lang="en-US" sz="4000" dirty="0" smtClean="0"/>
              <a:t>A first step toward our whole goal is to construct adaptation so that system models required for V&amp;V are updated </a:t>
            </a:r>
            <a:r>
              <a:rPr lang="en-US" sz="4000" i="1" dirty="0" smtClean="0"/>
              <a:t>automatically</a:t>
            </a:r>
            <a:r>
              <a:rPr lang="en-US" sz="4000" dirty="0" smtClean="0"/>
              <a:t> while adaptation occurs. To this end, we introduced the concept of </a:t>
            </a:r>
            <a:r>
              <a:rPr lang="x-none" sz="4000" i="1" dirty="0"/>
              <a:t>Evolutionary Model Consistency Checking </a:t>
            </a:r>
            <a:r>
              <a:rPr lang="x-none" sz="4000" dirty="0"/>
              <a:t>as a means of maintaining consistency between a system and its model via continuous checking and updating based on treating objective function evaluations already being </a:t>
            </a:r>
            <a:r>
              <a:rPr lang="en-US" sz="4000" dirty="0" smtClean="0"/>
              <a:t>conducted as part of controller and/or wing</a:t>
            </a:r>
            <a:r>
              <a:rPr lang="en-US" sz="4000" dirty="0"/>
              <a:t> </a:t>
            </a:r>
            <a:r>
              <a:rPr lang="en-US" sz="4000" dirty="0" smtClean="0"/>
              <a:t>gait adaptation </a:t>
            </a:r>
            <a:r>
              <a:rPr lang="x-none" sz="4000" dirty="0" smtClean="0"/>
              <a:t>to </a:t>
            </a:r>
            <a:r>
              <a:rPr lang="x-none" sz="4000" dirty="0"/>
              <a:t>also make inferences about the system’s current properties</a:t>
            </a:r>
            <a:r>
              <a:rPr lang="x-none" sz="4000" dirty="0" smtClean="0"/>
              <a:t>.</a:t>
            </a:r>
            <a:endParaRPr lang="en-US" sz="4000" dirty="0" smtClean="0"/>
          </a:p>
          <a:p>
            <a:pPr algn="just"/>
            <a:endParaRPr lang="en-US" sz="4000" dirty="0"/>
          </a:p>
          <a:p>
            <a:pPr algn="just"/>
            <a:r>
              <a:rPr lang="en-US" sz="4000" dirty="0" smtClean="0"/>
              <a:t>EMCC is applied as follows:</a:t>
            </a:r>
          </a:p>
          <a:p>
            <a:pPr algn="just"/>
            <a:endParaRPr lang="en-US" sz="2800" dirty="0" smtClean="0"/>
          </a:p>
          <a:p>
            <a:pPr marL="857250" lvl="0" indent="-857250" algn="just">
              <a:buFont typeface="+mj-lt"/>
              <a:buAutoNum type="romanLcPeriod"/>
            </a:pPr>
            <a:r>
              <a:rPr lang="x-none" sz="2800" dirty="0"/>
              <a:t>Examine the hierarchical model to identify any </a:t>
            </a:r>
            <a:r>
              <a:rPr lang="x-none" sz="2800" i="1" dirty="0"/>
              <a:t>invariant parameters, </a:t>
            </a:r>
            <a:r>
              <a:rPr lang="x-none" sz="2800" dirty="0"/>
              <a:t>which we will define as model parameters that remain constant during the operation of the modeled device. </a:t>
            </a:r>
            <a:endParaRPr lang="en-US" sz="2800" dirty="0" smtClean="0"/>
          </a:p>
          <a:p>
            <a:pPr marL="857250" indent="-857250" algn="just">
              <a:buFont typeface="+mj-lt"/>
              <a:buAutoNum type="romanLcPeriod"/>
            </a:pPr>
            <a:r>
              <a:rPr lang="en-US" sz="2800" dirty="0" smtClean="0"/>
              <a:t>Examine </a:t>
            </a:r>
            <a:r>
              <a:rPr lang="x-none" sz="2800" dirty="0" smtClean="0"/>
              <a:t>the </a:t>
            </a:r>
            <a:r>
              <a:rPr lang="x-none" sz="2800" dirty="0"/>
              <a:t>hierarchical model to identify any </a:t>
            </a:r>
            <a:r>
              <a:rPr lang="x-none" sz="2800" i="1" dirty="0"/>
              <a:t>invariant behavioral states</a:t>
            </a:r>
            <a:r>
              <a:rPr lang="x-none" sz="2800" dirty="0"/>
              <a:t> into which the system could be placed.  We define an </a:t>
            </a:r>
            <a:r>
              <a:rPr lang="x-none" sz="2800" i="1" dirty="0"/>
              <a:t>invariant behavioral state</a:t>
            </a:r>
            <a:r>
              <a:rPr lang="x-none" sz="2800" dirty="0"/>
              <a:t> as a persistent system state in which at least some system state values are held </a:t>
            </a:r>
            <a:r>
              <a:rPr lang="x-none" sz="2800" dirty="0" smtClean="0"/>
              <a:t>constant</a:t>
            </a:r>
            <a:r>
              <a:rPr lang="en-US" sz="2800" dirty="0" smtClean="0"/>
              <a:t>.</a:t>
            </a:r>
            <a:r>
              <a:rPr lang="x-none" sz="2800" dirty="0" smtClean="0"/>
              <a:t> </a:t>
            </a:r>
            <a:endParaRPr lang="en-US" sz="2800" dirty="0" smtClean="0"/>
          </a:p>
          <a:p>
            <a:pPr marL="857250" indent="-857250" algn="just">
              <a:buFont typeface="+mj-lt"/>
              <a:buAutoNum type="romanLcPeriod"/>
            </a:pPr>
            <a:r>
              <a:rPr lang="x-none" sz="2800" dirty="0" smtClean="0"/>
              <a:t>Examine the hierarchical model to identify any </a:t>
            </a:r>
            <a:r>
              <a:rPr lang="x-none" sz="2800" i="1" dirty="0" smtClean="0"/>
              <a:t>damage parameters</a:t>
            </a:r>
            <a:r>
              <a:rPr lang="x-none" sz="2800" dirty="0" smtClean="0"/>
              <a:t> that quantify damage to specific subsystems.  We define </a:t>
            </a:r>
            <a:r>
              <a:rPr lang="x-none" sz="2800" i="1" dirty="0" smtClean="0"/>
              <a:t>damage parameters</a:t>
            </a:r>
            <a:r>
              <a:rPr lang="x-none" sz="2800" dirty="0" smtClean="0"/>
              <a:t> as values that parameterize system damage at some level of abstraction in the model system. </a:t>
            </a:r>
            <a:endParaRPr lang="en-US" sz="2800" dirty="0" smtClean="0"/>
          </a:p>
          <a:p>
            <a:pPr marL="857250" indent="-857250" algn="just">
              <a:buFont typeface="+mj-lt"/>
              <a:buAutoNum type="romanLcPeriod"/>
            </a:pPr>
            <a:r>
              <a:rPr lang="x-none" sz="2800" dirty="0" smtClean="0"/>
              <a:t>Construct </a:t>
            </a:r>
            <a:r>
              <a:rPr lang="x-none" sz="2800" dirty="0"/>
              <a:t>a system of equations that relates expressions involving </a:t>
            </a:r>
            <a:r>
              <a:rPr lang="x-none" sz="2800" i="1" dirty="0"/>
              <a:t>invariant </a:t>
            </a:r>
            <a:r>
              <a:rPr lang="x-none" sz="2800" dirty="0"/>
              <a:t>and </a:t>
            </a:r>
            <a:r>
              <a:rPr lang="x-none" sz="2800" i="1" dirty="0"/>
              <a:t>damage</a:t>
            </a:r>
            <a:r>
              <a:rPr lang="x-none" sz="2800" dirty="0"/>
              <a:t> parameters to expressions that are direct consequences of being in </a:t>
            </a:r>
            <a:r>
              <a:rPr lang="x-none" sz="2800" i="1" dirty="0"/>
              <a:t>invariant behavior states</a:t>
            </a:r>
            <a:r>
              <a:rPr lang="x-none" sz="2800" dirty="0"/>
              <a:t>.  </a:t>
            </a:r>
            <a:endParaRPr lang="en-US" sz="2800" dirty="0" smtClean="0"/>
          </a:p>
          <a:p>
            <a:pPr marL="857250" lvl="0" indent="-857250" algn="just">
              <a:buFont typeface="+mj-lt"/>
              <a:buAutoNum type="romanLcPeriod"/>
            </a:pPr>
            <a:r>
              <a:rPr lang="x-none" sz="2800" dirty="0"/>
              <a:t>Modify or augment the objective function evaluations so that they find solutions that correct existing damage and allow the system to be controlled into the </a:t>
            </a:r>
            <a:r>
              <a:rPr lang="x-none" sz="2800" i="1" dirty="0"/>
              <a:t>invariant behavior states</a:t>
            </a:r>
            <a:r>
              <a:rPr lang="x-none" sz="2800" dirty="0"/>
              <a:t> defined in the system of equations constructed in item (iv) above</a:t>
            </a:r>
            <a:r>
              <a:rPr lang="x-none" sz="2800" dirty="0" smtClean="0"/>
              <a:t>.</a:t>
            </a:r>
            <a:endParaRPr lang="en-US" sz="2800" dirty="0" smtClean="0"/>
          </a:p>
          <a:p>
            <a:pPr marL="857250" indent="-857250" algn="just">
              <a:buFont typeface="+mj-lt"/>
              <a:buAutoNum type="romanLcPeriod"/>
            </a:pPr>
            <a:r>
              <a:rPr lang="x-none" sz="2800" dirty="0"/>
              <a:t>With the information collected in (v), solve the system of equations for the unknown </a:t>
            </a:r>
            <a:r>
              <a:rPr lang="x-none" sz="2800" i="1" dirty="0"/>
              <a:t>damage parameters.</a:t>
            </a:r>
            <a:r>
              <a:rPr lang="x-none" sz="2800" dirty="0"/>
              <a:t>  Update the system model appopriately</a:t>
            </a:r>
            <a:r>
              <a:rPr lang="x-none" sz="2800" dirty="0" smtClean="0"/>
              <a:t>.</a:t>
            </a:r>
            <a:endParaRPr lang="en-US" sz="2800" dirty="0" smtClean="0"/>
          </a:p>
          <a:p>
            <a:pPr marL="857250" indent="-857250" algn="just">
              <a:buFont typeface="+mj-lt"/>
              <a:buAutoNum type="romanLcPeriod"/>
            </a:pPr>
            <a:endParaRPr lang="en-US" sz="3200" dirty="0"/>
          </a:p>
          <a:p>
            <a:pPr algn="just"/>
            <a:r>
              <a:rPr lang="en-US" sz="4000" dirty="0" smtClean="0"/>
              <a:t>We have successfully applied the above methodology to diagnosing wing damage in the </a:t>
            </a:r>
            <a:r>
              <a:rPr lang="en-US" sz="4000" dirty="0" err="1" smtClean="0"/>
              <a:t>RoboFly</a:t>
            </a:r>
            <a:r>
              <a:rPr lang="en-US" sz="4000" dirty="0" smtClean="0"/>
              <a:t> model using hovering as a behavioral </a:t>
            </a:r>
            <a:r>
              <a:rPr lang="en-US" sz="4000" dirty="0" smtClean="0"/>
              <a:t>invariant. In </a:t>
            </a:r>
            <a:r>
              <a:rPr lang="en-US" sz="4000" dirty="0" smtClean="0"/>
              <a:t>thousands of random damage cases</a:t>
            </a:r>
            <a:r>
              <a:rPr lang="en-US" sz="4000" dirty="0"/>
              <a:t>, </a:t>
            </a:r>
            <a:r>
              <a:rPr lang="en-US" sz="4000" dirty="0" smtClean="0"/>
              <a:t>the EMCC modified adaptation learned </a:t>
            </a:r>
            <a:r>
              <a:rPr lang="en-US" sz="4000" dirty="0" smtClean="0"/>
              <a:t>wing gaits that </a:t>
            </a:r>
            <a:r>
              <a:rPr lang="en-US" sz="4000" dirty="0"/>
              <a:t>restored correct hover behavior and allowed for solution </a:t>
            </a:r>
            <a:r>
              <a:rPr lang="en-US" sz="4000" dirty="0" smtClean="0"/>
              <a:t>of wing </a:t>
            </a:r>
            <a:r>
              <a:rPr lang="en-US" sz="4000" dirty="0" smtClean="0"/>
              <a:t>damage parameters. </a:t>
            </a:r>
            <a:r>
              <a:rPr lang="en-US" sz="4000" dirty="0"/>
              <a:t>I</a:t>
            </a:r>
            <a:r>
              <a:rPr lang="en-US" sz="4000" dirty="0" smtClean="0"/>
              <a:t>n </a:t>
            </a:r>
            <a:r>
              <a:rPr lang="en-US" sz="4000" dirty="0"/>
              <a:t>no case was any cycle-averaged wing damage ever estimated more than 3% away from its actual value. </a:t>
            </a:r>
          </a:p>
        </p:txBody>
      </p:sp>
      <p:sp>
        <p:nvSpPr>
          <p:cNvPr id="74" name="Rectangle 108"/>
          <p:cNvSpPr>
            <a:spLocks noChangeArrowheads="1"/>
          </p:cNvSpPr>
          <p:nvPr/>
        </p:nvSpPr>
        <p:spPr bwMode="auto">
          <a:xfrm>
            <a:off x="609600" y="30022800"/>
            <a:ext cx="13182600" cy="5943599"/>
          </a:xfrm>
          <a:prstGeom prst="rect">
            <a:avLst/>
          </a:prstGeom>
          <a:solidFill>
            <a:schemeClr val="bg2"/>
          </a:solidFill>
          <a:ln w="9525">
            <a:solidFill>
              <a:schemeClr val="tx1"/>
            </a:solidFill>
            <a:miter lim="800000"/>
            <a:headEnd/>
            <a:tailEnd/>
          </a:ln>
          <a:effectLst/>
        </p:spPr>
        <p:txBody>
          <a:bodyPr wrap="none" lIns="104498" tIns="52249" rIns="104498" bIns="52249" anchor="ctr"/>
          <a:lstStyle/>
          <a:p>
            <a:pPr algn="ctr" defTabSz="5375460"/>
            <a:endParaRPr lang="en-US" dirty="0"/>
          </a:p>
        </p:txBody>
      </p:sp>
      <p:pic>
        <p:nvPicPr>
          <p:cNvPr id="75" name="Picture 74" descr="zuul:Users:johng:Desktop:learned_wing_beat.pd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58517" y="30284056"/>
            <a:ext cx="7652083" cy="5357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6" name="Text Box 110"/>
          <p:cNvSpPr txBox="1">
            <a:spLocks noChangeArrowheads="1"/>
          </p:cNvSpPr>
          <p:nvPr/>
        </p:nvSpPr>
        <p:spPr bwMode="auto">
          <a:xfrm>
            <a:off x="8915400" y="30327600"/>
            <a:ext cx="4702341" cy="53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r" eaLnBrk="1" hangingPunct="1">
              <a:spcBef>
                <a:spcPct val="50000"/>
              </a:spcBef>
            </a:pPr>
            <a:r>
              <a:rPr lang="en-US" sz="2400" dirty="0" smtClean="0">
                <a:solidFill>
                  <a:srgbClr val="000090"/>
                </a:solidFill>
              </a:rPr>
              <a:t>In-Flight learned left </a:t>
            </a:r>
            <a:r>
              <a:rPr lang="en-US" sz="2400" dirty="0">
                <a:solidFill>
                  <a:srgbClr val="000090"/>
                </a:solidFill>
              </a:rPr>
              <a:t>and right </a:t>
            </a:r>
            <a:r>
              <a:rPr lang="en-US" sz="2400" dirty="0" smtClean="0">
                <a:solidFill>
                  <a:srgbClr val="000090"/>
                </a:solidFill>
              </a:rPr>
              <a:t>wing gaits for </a:t>
            </a:r>
            <a:r>
              <a:rPr lang="en-US" sz="2400" dirty="0">
                <a:solidFill>
                  <a:srgbClr val="000090"/>
                </a:solidFill>
              </a:rPr>
              <a:t>a simulated Harvard </a:t>
            </a:r>
            <a:r>
              <a:rPr lang="en-US" sz="2400" dirty="0" err="1">
                <a:solidFill>
                  <a:srgbClr val="000090"/>
                </a:solidFill>
              </a:rPr>
              <a:t>RoboFly</a:t>
            </a:r>
            <a:r>
              <a:rPr lang="en-US" sz="2400" dirty="0">
                <a:solidFill>
                  <a:srgbClr val="000090"/>
                </a:solidFill>
              </a:rPr>
              <a:t> style vehicle with a damaged wing.  These wing motions restore proper frequency to force relationships needed by </a:t>
            </a:r>
            <a:r>
              <a:rPr lang="en-US" sz="2400" dirty="0" smtClean="0">
                <a:solidFill>
                  <a:srgbClr val="000090"/>
                </a:solidFill>
              </a:rPr>
              <a:t>the flight controller.  However, if restoring correct flight during learning was the only concern, we still wouldn’t know how the wings were damaged or if there were long term consequences of that damage</a:t>
            </a:r>
            <a:r>
              <a:rPr lang="en-US" sz="2400" dirty="0" smtClean="0">
                <a:solidFill>
                  <a:srgbClr val="000090"/>
                </a:solidFill>
              </a:rPr>
              <a:t>.</a:t>
            </a:r>
            <a:endParaRPr lang="en-US" sz="2400" dirty="0">
              <a:solidFill>
                <a:srgbClr val="000090"/>
              </a:solidFill>
            </a:endParaRPr>
          </a:p>
        </p:txBody>
      </p:sp>
      <p:sp>
        <p:nvSpPr>
          <p:cNvPr id="77" name="Text Box 55"/>
          <p:cNvSpPr txBox="1">
            <a:spLocks noChangeArrowheads="1"/>
          </p:cNvSpPr>
          <p:nvPr/>
        </p:nvSpPr>
        <p:spPr bwMode="auto">
          <a:xfrm>
            <a:off x="29565600" y="28727400"/>
            <a:ext cx="13149943" cy="1025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just"/>
            <a:r>
              <a:rPr lang="en-US" sz="4000" dirty="0" smtClean="0"/>
              <a:t>Inferring the underlying physical structure of a system under control from the processes adapting that control has large potential application in air vehicles and other self-adapting </a:t>
            </a:r>
            <a:r>
              <a:rPr lang="en-US" sz="4000" dirty="0" err="1" smtClean="0"/>
              <a:t>CyberPhysical</a:t>
            </a:r>
            <a:r>
              <a:rPr lang="en-US" sz="4000" dirty="0" smtClean="0"/>
              <a:t> Systems.</a:t>
            </a:r>
          </a:p>
          <a:p>
            <a:pPr algn="just"/>
            <a:endParaRPr lang="en-US" sz="4100" dirty="0"/>
          </a:p>
          <a:p>
            <a:pPr algn="just"/>
            <a:r>
              <a:rPr lang="en-US" sz="4000" dirty="0" smtClean="0"/>
              <a:t>Currently the EMCC inference process is conducted by a human with no automation.  Going forward, we will automate the process of identifying behavioral invariant states, constructing damage parameter estimators in those states, and generating adaptive learning objective functions that simultaneously adapt control and solve the damage function equations to enable appropriate updating of the underlying system models.  It is expected this automated EMCC will be integrated both within wing gait adaptation and agent-based outer loop control adaptation.  </a:t>
            </a:r>
            <a:endParaRPr lang="en-US" sz="4000" dirty="0"/>
          </a:p>
        </p:txBody>
      </p:sp>
      <p:pic>
        <p:nvPicPr>
          <p:cNvPr id="37" name="Picture 36" descr="zuul:Users:johng:Google Drive:IEEE_SSCI:Figure_2.pd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2479000" y="3581400"/>
            <a:ext cx="4574102" cy="5943600"/>
          </a:xfrm>
          <a:prstGeom prst="rect">
            <a:avLst/>
          </a:prstGeom>
          <a:noFill/>
          <a:ln>
            <a:noFill/>
          </a:ln>
        </p:spPr>
      </p:pic>
      <p:pic>
        <p:nvPicPr>
          <p:cNvPr id="38" name="Picture 37" descr="zuul:Users:johng:Google Drive:IEEE_SSCI:figure_03.pd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965400" y="3581400"/>
            <a:ext cx="14905016" cy="5943600"/>
          </a:xfrm>
          <a:prstGeom prst="rect">
            <a:avLst/>
          </a:prstGeom>
          <a:noFill/>
          <a:ln>
            <a:noFill/>
          </a:ln>
        </p:spPr>
      </p:pic>
      <p:sp>
        <p:nvSpPr>
          <p:cNvPr id="1056" name="Rectangle 108"/>
          <p:cNvSpPr>
            <a:spLocks noChangeArrowheads="1"/>
          </p:cNvSpPr>
          <p:nvPr/>
        </p:nvSpPr>
        <p:spPr bwMode="auto">
          <a:xfrm>
            <a:off x="762000" y="19354800"/>
            <a:ext cx="4800600" cy="6400800"/>
          </a:xfrm>
          <a:prstGeom prst="rect">
            <a:avLst/>
          </a:prstGeom>
          <a:solidFill>
            <a:schemeClr val="bg2"/>
          </a:solidFill>
          <a:ln w="9525">
            <a:solidFill>
              <a:schemeClr val="tx1"/>
            </a:solidFill>
            <a:miter lim="800000"/>
            <a:headEnd/>
            <a:tailEnd/>
          </a:ln>
          <a:effectLst/>
        </p:spPr>
        <p:txBody>
          <a:bodyPr wrap="none" lIns="104498" tIns="52249" rIns="104498" bIns="52249" anchor="ctr"/>
          <a:lstStyle/>
          <a:p>
            <a:pPr algn="ctr" defTabSz="5375460"/>
            <a:endParaRPr lang="en-US" dirty="0"/>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19507200"/>
            <a:ext cx="4394166" cy="4572000"/>
          </a:xfrm>
          <a:prstGeom prst="rect">
            <a:avLst/>
          </a:prstGeom>
          <a:noFill/>
          <a:ln>
            <a:noFill/>
          </a:ln>
        </p:spPr>
      </p:pic>
      <p:sp>
        <p:nvSpPr>
          <p:cNvPr id="3" name="TextBox 2"/>
          <p:cNvSpPr txBox="1"/>
          <p:nvPr/>
        </p:nvSpPr>
        <p:spPr>
          <a:xfrm>
            <a:off x="5867400" y="19126200"/>
            <a:ext cx="8001000" cy="6863417"/>
          </a:xfrm>
          <a:prstGeom prst="rect">
            <a:avLst/>
          </a:prstGeom>
          <a:noFill/>
        </p:spPr>
        <p:txBody>
          <a:bodyPr wrap="square" rtlCol="0">
            <a:spAutoFit/>
          </a:bodyPr>
          <a:lstStyle/>
          <a:p>
            <a:pPr algn="just"/>
            <a:r>
              <a:rPr lang="en-US" sz="4000" dirty="0" smtClean="0"/>
              <a:t>Initially, we are creating and testing these methods for several  Flapping</a:t>
            </a:r>
            <a:r>
              <a:rPr lang="en-US" sz="4000" dirty="0"/>
              <a:t>-Wing Micro Air </a:t>
            </a:r>
            <a:r>
              <a:rPr lang="en-US" sz="4000" dirty="0" smtClean="0"/>
              <a:t>Vehicles </a:t>
            </a:r>
            <a:r>
              <a:rPr lang="en-US" sz="4000" dirty="0"/>
              <a:t>(FW-MAV) that </a:t>
            </a:r>
            <a:r>
              <a:rPr lang="en-US" sz="4000" dirty="0" smtClean="0"/>
              <a:t>adapt their flight controllers </a:t>
            </a:r>
            <a:r>
              <a:rPr lang="en-US" sz="4000" dirty="0"/>
              <a:t>to recover correct flying behavior after damage to one or both of </a:t>
            </a:r>
            <a:r>
              <a:rPr lang="en-US" sz="4000" dirty="0" smtClean="0"/>
              <a:t>their </a:t>
            </a:r>
            <a:r>
              <a:rPr lang="en-US" sz="4000" dirty="0"/>
              <a:t>wings.  </a:t>
            </a:r>
            <a:r>
              <a:rPr lang="en-US" sz="4000" dirty="0" smtClean="0"/>
              <a:t>The primary behavior restoring adaptations occur at the level of wing gaits, which exist at a level of  abstraction level  below that of  the </a:t>
            </a:r>
            <a:endParaRPr lang="en-US" sz="4000" dirty="0"/>
          </a:p>
        </p:txBody>
      </p:sp>
      <p:sp>
        <p:nvSpPr>
          <p:cNvPr id="1058" name="Text Box 110"/>
          <p:cNvSpPr txBox="1">
            <a:spLocks noChangeArrowheads="1"/>
          </p:cNvSpPr>
          <p:nvPr/>
        </p:nvSpPr>
        <p:spPr bwMode="auto">
          <a:xfrm>
            <a:off x="838200" y="24307800"/>
            <a:ext cx="4648200" cy="138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just" eaLnBrk="1" hangingPunct="1">
              <a:spcBef>
                <a:spcPct val="50000"/>
              </a:spcBef>
            </a:pPr>
            <a:r>
              <a:rPr lang="en-US" sz="2000" dirty="0" smtClean="0">
                <a:solidFill>
                  <a:srgbClr val="000090"/>
                </a:solidFill>
              </a:rPr>
              <a:t>A schematic FW-MAV based on the Harvard </a:t>
            </a:r>
            <a:r>
              <a:rPr lang="en-US" sz="2000" dirty="0" err="1" smtClean="0">
                <a:solidFill>
                  <a:srgbClr val="000090"/>
                </a:solidFill>
              </a:rPr>
              <a:t>RoboFly</a:t>
            </a:r>
            <a:r>
              <a:rPr lang="en-US" sz="2000" dirty="0" smtClean="0">
                <a:solidFill>
                  <a:srgbClr val="000090"/>
                </a:solidFill>
              </a:rPr>
              <a:t>.  Many of our initial investigations are based on computer models of this vehicle</a:t>
            </a:r>
            <a:endParaRPr lang="en-US" sz="2000" dirty="0">
              <a:solidFill>
                <a:srgbClr val="000090"/>
              </a:solidFill>
            </a:endParaRPr>
          </a:p>
        </p:txBody>
      </p:sp>
      <p:sp>
        <p:nvSpPr>
          <p:cNvPr id="6" name="Rectangle 5"/>
          <p:cNvSpPr/>
          <p:nvPr/>
        </p:nvSpPr>
        <p:spPr>
          <a:xfrm>
            <a:off x="609600" y="25831800"/>
            <a:ext cx="13258800" cy="3785652"/>
          </a:xfrm>
          <a:prstGeom prst="rect">
            <a:avLst/>
          </a:prstGeom>
        </p:spPr>
        <p:txBody>
          <a:bodyPr wrap="square">
            <a:spAutoFit/>
          </a:bodyPr>
          <a:lstStyle/>
          <a:p>
            <a:pPr algn="just"/>
            <a:r>
              <a:rPr lang="en-US" sz="4000" dirty="0" smtClean="0"/>
              <a:t>vehicle models upon which flight control is based.  This means that, even if flight control is restored, it is unlikely that the vehicle models implicit in the flight controller are still accurate. These inaccuracies would prevent continued use of traditional V&amp;V methods to formally assess system correctness.</a:t>
            </a:r>
            <a:endParaRPr lang="en-US" sz="4000" dirty="0"/>
          </a:p>
        </p:txBody>
      </p:sp>
      <p:sp>
        <p:nvSpPr>
          <p:cNvPr id="44" name="Text Box 55"/>
          <p:cNvSpPr txBox="1">
            <a:spLocks noChangeArrowheads="1"/>
          </p:cNvSpPr>
          <p:nvPr/>
        </p:nvSpPr>
        <p:spPr bwMode="auto">
          <a:xfrm>
            <a:off x="609600" y="36728400"/>
            <a:ext cx="13149943" cy="394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just"/>
            <a:r>
              <a:rPr lang="en-US" sz="4000" dirty="0" smtClean="0"/>
              <a:t>In this three part effort, we are building real vehicles and vehicle models.  With those real and simulated vehicles, we are co-designing adaptive flight controllers and adaptive wing-gait oscillators that, in addition to restoring correctly flight, also extract system models to ensure V&amp;V is possible during and after adaptation. </a:t>
            </a:r>
            <a:endParaRPr lang="en-US" sz="4000" dirty="0"/>
          </a:p>
        </p:txBody>
      </p:sp>
      <p:sp>
        <p:nvSpPr>
          <p:cNvPr id="60" name="Rectangle 108"/>
          <p:cNvSpPr>
            <a:spLocks noChangeArrowheads="1"/>
          </p:cNvSpPr>
          <p:nvPr/>
        </p:nvSpPr>
        <p:spPr bwMode="auto">
          <a:xfrm>
            <a:off x="14935200" y="35128200"/>
            <a:ext cx="13237029" cy="5562600"/>
          </a:xfrm>
          <a:prstGeom prst="rect">
            <a:avLst/>
          </a:prstGeom>
          <a:solidFill>
            <a:schemeClr val="bg2"/>
          </a:solidFill>
          <a:ln w="9525">
            <a:solidFill>
              <a:schemeClr val="tx1"/>
            </a:solidFill>
            <a:miter lim="800000"/>
            <a:headEnd/>
            <a:tailEnd/>
          </a:ln>
          <a:effectLst/>
        </p:spPr>
        <p:txBody>
          <a:bodyPr wrap="none" lIns="104498" tIns="52249" rIns="104498" bIns="52249" anchor="ctr"/>
          <a:lstStyle/>
          <a:p>
            <a:pPr algn="ctr" defTabSz="5375460"/>
            <a:endParaRPr lang="en-US" dirty="0"/>
          </a:p>
        </p:txBody>
      </p:sp>
      <p:sp>
        <p:nvSpPr>
          <p:cNvPr id="61" name="Text Box 110"/>
          <p:cNvSpPr txBox="1">
            <a:spLocks noChangeArrowheads="1"/>
          </p:cNvSpPr>
          <p:nvPr/>
        </p:nvSpPr>
        <p:spPr bwMode="auto">
          <a:xfrm>
            <a:off x="23012400" y="35356800"/>
            <a:ext cx="4996543" cy="495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r" eaLnBrk="1" hangingPunct="1">
              <a:spcBef>
                <a:spcPct val="50000"/>
              </a:spcBef>
            </a:pPr>
            <a:r>
              <a:rPr lang="en-US" sz="2400" dirty="0">
                <a:solidFill>
                  <a:srgbClr val="000090"/>
                </a:solidFill>
              </a:rPr>
              <a:t>A</a:t>
            </a:r>
            <a:r>
              <a:rPr lang="en-US" sz="2400" dirty="0" smtClean="0">
                <a:solidFill>
                  <a:srgbClr val="000090"/>
                </a:solidFill>
              </a:rPr>
              <a:t> </a:t>
            </a:r>
            <a:r>
              <a:rPr lang="en-US" sz="2400" dirty="0">
                <a:solidFill>
                  <a:srgbClr val="000090"/>
                </a:solidFill>
              </a:rPr>
              <a:t>prototype FW-</a:t>
            </a:r>
            <a:r>
              <a:rPr lang="en-US" sz="2400" dirty="0" smtClean="0">
                <a:solidFill>
                  <a:srgbClr val="000090"/>
                </a:solidFill>
              </a:rPr>
              <a:t>MAV test vehicle.  </a:t>
            </a:r>
            <a:r>
              <a:rPr lang="en-US" sz="2400" dirty="0">
                <a:solidFill>
                  <a:srgbClr val="000090"/>
                </a:solidFill>
              </a:rPr>
              <a:t>This vehicle is attached to a puck that is floated on a cushion of air.  It </a:t>
            </a:r>
            <a:r>
              <a:rPr lang="en-US" sz="2400" dirty="0" smtClean="0">
                <a:solidFill>
                  <a:srgbClr val="000090"/>
                </a:solidFill>
              </a:rPr>
              <a:t>propels </a:t>
            </a:r>
            <a:r>
              <a:rPr lang="en-US" sz="2400" dirty="0">
                <a:solidFill>
                  <a:srgbClr val="000090"/>
                </a:solidFill>
              </a:rPr>
              <a:t>itself using wing generated aero forces along the surface of the </a:t>
            </a:r>
            <a:r>
              <a:rPr lang="en-US" sz="2400" dirty="0" smtClean="0">
                <a:solidFill>
                  <a:srgbClr val="000090"/>
                </a:solidFill>
              </a:rPr>
              <a:t>table.  Like with the simulated version, this vehicle will learn wing gates to counteract the effects of wing damage and EMCC will be used to update vehicle models to diagnose that damage so that formal V&amp;V remains possible</a:t>
            </a:r>
            <a:endParaRPr lang="en-US" sz="2400" dirty="0">
              <a:solidFill>
                <a:srgbClr val="000090"/>
              </a:solidFill>
            </a:endParaRPr>
          </a:p>
        </p:txBody>
      </p:sp>
      <p:pic>
        <p:nvPicPr>
          <p:cNvPr id="62" name="Picture 61" descr="zuul:Users:johng:Desktop:figure_5.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163800" y="35356800"/>
            <a:ext cx="7086600" cy="5054493"/>
          </a:xfrm>
          <a:prstGeom prst="rect">
            <a:avLst/>
          </a:prstGeom>
          <a:noFill/>
          <a:ln>
            <a:noFill/>
          </a:ln>
        </p:spPr>
      </p:pic>
      <p:grpSp>
        <p:nvGrpSpPr>
          <p:cNvPr id="4" name="Group 3"/>
          <p:cNvGrpSpPr/>
          <p:nvPr/>
        </p:nvGrpSpPr>
        <p:grpSpPr>
          <a:xfrm>
            <a:off x="29489400" y="12954000"/>
            <a:ext cx="12877799" cy="12801600"/>
            <a:chOff x="29489400" y="12649200"/>
            <a:chExt cx="12877799" cy="12801600"/>
          </a:xfrm>
        </p:grpSpPr>
        <p:sp>
          <p:nvSpPr>
            <p:cNvPr id="49" name="Rectangle 108"/>
            <p:cNvSpPr>
              <a:spLocks noChangeArrowheads="1"/>
            </p:cNvSpPr>
            <p:nvPr/>
          </p:nvSpPr>
          <p:spPr bwMode="auto">
            <a:xfrm>
              <a:off x="29489400" y="12649200"/>
              <a:ext cx="12877799" cy="12801600"/>
            </a:xfrm>
            <a:prstGeom prst="rect">
              <a:avLst/>
            </a:prstGeom>
            <a:solidFill>
              <a:schemeClr val="bg1"/>
            </a:solidFill>
            <a:ln w="9525">
              <a:solidFill>
                <a:schemeClr val="tx1"/>
              </a:solidFill>
              <a:miter lim="800000"/>
              <a:headEnd/>
              <a:tailEnd/>
            </a:ln>
            <a:effectLst/>
          </p:spPr>
          <p:txBody>
            <a:bodyPr wrap="none" lIns="104498" tIns="52249" rIns="104498" bIns="52249" anchor="ctr"/>
            <a:lstStyle/>
            <a:p>
              <a:pPr algn="r" eaLnBrk="1" hangingPunct="1">
                <a:spcBef>
                  <a:spcPct val="50000"/>
                </a:spcBef>
              </a:pPr>
              <a:endParaRPr lang="en-US" sz="3600" dirty="0"/>
            </a:p>
          </p:txBody>
        </p:sp>
        <p:pic>
          <p:nvPicPr>
            <p:cNvPr id="65" name="Picture 6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0022800" y="18211800"/>
              <a:ext cx="7315200" cy="578001"/>
            </a:xfrm>
            <a:prstGeom prst="rect">
              <a:avLst/>
            </a:prstGeom>
            <a:noFill/>
            <a:ln>
              <a:noFill/>
            </a:ln>
          </p:spPr>
        </p:pic>
        <p:pic>
          <p:nvPicPr>
            <p:cNvPr id="66" name="Picture 6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0022800" y="18897600"/>
              <a:ext cx="7315200" cy="582901"/>
            </a:xfrm>
            <a:prstGeom prst="rect">
              <a:avLst/>
            </a:prstGeom>
            <a:noFill/>
            <a:ln>
              <a:noFill/>
            </a:ln>
          </p:spPr>
        </p:pic>
        <p:sp>
          <p:nvSpPr>
            <p:cNvPr id="67" name="Text Box 110"/>
            <p:cNvSpPr txBox="1">
              <a:spLocks noChangeArrowheads="1"/>
            </p:cNvSpPr>
            <p:nvPr/>
          </p:nvSpPr>
          <p:spPr bwMode="auto">
            <a:xfrm>
              <a:off x="37566600" y="18211800"/>
              <a:ext cx="4539343" cy="46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r" eaLnBrk="1" hangingPunct="1">
                <a:spcBef>
                  <a:spcPct val="50000"/>
                </a:spcBef>
              </a:pPr>
              <a:r>
                <a:rPr lang="en-US" sz="2000" dirty="0" smtClean="0"/>
                <a:t>Before Learning Invariant State</a:t>
              </a:r>
              <a:endParaRPr lang="en-US" sz="2000" dirty="0"/>
            </a:p>
          </p:txBody>
        </p:sp>
        <p:sp>
          <p:nvSpPr>
            <p:cNvPr id="69" name="Text Box 110"/>
            <p:cNvSpPr txBox="1">
              <a:spLocks noChangeArrowheads="1"/>
            </p:cNvSpPr>
            <p:nvPr/>
          </p:nvSpPr>
          <p:spPr bwMode="auto">
            <a:xfrm>
              <a:off x="37566600" y="18897600"/>
              <a:ext cx="4539343" cy="46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r" eaLnBrk="1" hangingPunct="1">
                <a:spcBef>
                  <a:spcPct val="50000"/>
                </a:spcBef>
              </a:pPr>
              <a:r>
                <a:rPr lang="en-US" sz="2000" dirty="0" smtClean="0"/>
                <a:t>After Learning Invariant State</a:t>
              </a:r>
              <a:endParaRPr lang="en-US" sz="2000" dirty="0"/>
            </a:p>
          </p:txBody>
        </p:sp>
        <p:pic>
          <p:nvPicPr>
            <p:cNvPr id="70" name="Picture 6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9946600" y="19659600"/>
              <a:ext cx="5562600" cy="1081721"/>
            </a:xfrm>
            <a:prstGeom prst="rect">
              <a:avLst/>
            </a:prstGeom>
            <a:noFill/>
            <a:ln>
              <a:noFill/>
            </a:ln>
          </p:spPr>
        </p:pic>
        <p:pic>
          <p:nvPicPr>
            <p:cNvPr id="71" name="Picture 7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946600" y="20878800"/>
              <a:ext cx="3276600" cy="1009897"/>
            </a:xfrm>
            <a:prstGeom prst="rect">
              <a:avLst/>
            </a:prstGeom>
            <a:noFill/>
            <a:ln>
              <a:noFill/>
            </a:ln>
          </p:spPr>
        </p:pic>
        <p:sp>
          <p:nvSpPr>
            <p:cNvPr id="72" name="Text Box 110"/>
            <p:cNvSpPr txBox="1">
              <a:spLocks noChangeArrowheads="1"/>
            </p:cNvSpPr>
            <p:nvPr/>
          </p:nvSpPr>
          <p:spPr bwMode="auto">
            <a:xfrm>
              <a:off x="36118800" y="19812000"/>
              <a:ext cx="6095999" cy="23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56746" tIns="78373" rIns="156746" bIns="78373">
              <a:spAutoFit/>
            </a:bodyPr>
            <a:lstStyle>
              <a:lvl1pPr defTabSz="4703763" eaLnBrk="0" hangingPunct="0">
                <a:defRPr sz="3000">
                  <a:solidFill>
                    <a:schemeClr val="tx1"/>
                  </a:solidFill>
                  <a:latin typeface="Arial" charset="0"/>
                </a:defRPr>
              </a:lvl1pPr>
              <a:lvl2pPr marL="742950" indent="-285750" defTabSz="4703763" eaLnBrk="0" hangingPunct="0">
                <a:defRPr sz="3000">
                  <a:solidFill>
                    <a:schemeClr val="tx1"/>
                  </a:solidFill>
                  <a:latin typeface="Arial" charset="0"/>
                </a:defRPr>
              </a:lvl2pPr>
              <a:lvl3pPr marL="1143000" indent="-228600" defTabSz="4703763" eaLnBrk="0" hangingPunct="0">
                <a:defRPr sz="3000">
                  <a:solidFill>
                    <a:schemeClr val="tx1"/>
                  </a:solidFill>
                  <a:latin typeface="Arial" charset="0"/>
                </a:defRPr>
              </a:lvl3pPr>
              <a:lvl4pPr marL="1600200" indent="-228600" defTabSz="4703763" eaLnBrk="0" hangingPunct="0">
                <a:defRPr sz="3000">
                  <a:solidFill>
                    <a:schemeClr val="tx1"/>
                  </a:solidFill>
                  <a:latin typeface="Arial" charset="0"/>
                </a:defRPr>
              </a:lvl4pPr>
              <a:lvl5pPr marL="2057400" indent="-228600" defTabSz="4703763" eaLnBrk="0" hangingPunct="0">
                <a:defRPr sz="3000">
                  <a:solidFill>
                    <a:schemeClr val="tx1"/>
                  </a:solidFill>
                  <a:latin typeface="Arial" charset="0"/>
                </a:defRPr>
              </a:lvl5pPr>
              <a:lvl6pPr marL="2514600" indent="-228600" defTabSz="4703763" eaLnBrk="0" fontAlgn="base" hangingPunct="0">
                <a:spcBef>
                  <a:spcPct val="0"/>
                </a:spcBef>
                <a:spcAft>
                  <a:spcPct val="0"/>
                </a:spcAft>
                <a:defRPr sz="3000">
                  <a:solidFill>
                    <a:schemeClr val="tx1"/>
                  </a:solidFill>
                  <a:latin typeface="Arial" charset="0"/>
                </a:defRPr>
              </a:lvl6pPr>
              <a:lvl7pPr marL="2971800" indent="-228600" defTabSz="4703763" eaLnBrk="0" fontAlgn="base" hangingPunct="0">
                <a:spcBef>
                  <a:spcPct val="0"/>
                </a:spcBef>
                <a:spcAft>
                  <a:spcPct val="0"/>
                </a:spcAft>
                <a:defRPr sz="3000">
                  <a:solidFill>
                    <a:schemeClr val="tx1"/>
                  </a:solidFill>
                  <a:latin typeface="Arial" charset="0"/>
                </a:defRPr>
              </a:lvl7pPr>
              <a:lvl8pPr marL="3429000" indent="-228600" defTabSz="4703763" eaLnBrk="0" fontAlgn="base" hangingPunct="0">
                <a:spcBef>
                  <a:spcPct val="0"/>
                </a:spcBef>
                <a:spcAft>
                  <a:spcPct val="0"/>
                </a:spcAft>
                <a:defRPr sz="3000">
                  <a:solidFill>
                    <a:schemeClr val="tx1"/>
                  </a:solidFill>
                  <a:latin typeface="Arial" charset="0"/>
                </a:defRPr>
              </a:lvl8pPr>
              <a:lvl9pPr marL="3886200" indent="-228600" defTabSz="4703763" eaLnBrk="0" fontAlgn="base" hangingPunct="0">
                <a:spcBef>
                  <a:spcPct val="0"/>
                </a:spcBef>
                <a:spcAft>
                  <a:spcPct val="0"/>
                </a:spcAft>
                <a:defRPr sz="3000">
                  <a:solidFill>
                    <a:schemeClr val="tx1"/>
                  </a:solidFill>
                  <a:latin typeface="Arial" charset="0"/>
                </a:defRPr>
              </a:lvl9pPr>
            </a:lstStyle>
            <a:p>
              <a:pPr algn="r" eaLnBrk="1" hangingPunct="1">
                <a:spcBef>
                  <a:spcPct val="50000"/>
                </a:spcBef>
              </a:pPr>
              <a:r>
                <a:rPr lang="en-US" sz="2000" dirty="0" smtClean="0"/>
                <a:t>Damage Estimate based on “before” and “after” learning wing gaits.  Note that we can create a new correct model of wings using the existing model and information we get for free during wing gait learning.  Using this method, it’s possible to keep the underlying vehicle dynamics model “fresh” without doing full system </a:t>
              </a:r>
              <a:r>
                <a:rPr lang="en-US" sz="2000" dirty="0" smtClean="0"/>
                <a:t>identification.</a:t>
              </a:r>
              <a:endParaRPr lang="en-US" sz="2000" dirty="0"/>
            </a:p>
          </p:txBody>
        </p:sp>
        <p:pic>
          <p:nvPicPr>
            <p:cNvPr id="50" name="Picture 49" descr="zuul:Users:johng:Desktop:garry_figure_draft.pdf"/>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0022800" y="12877800"/>
              <a:ext cx="11823032" cy="5029200"/>
            </a:xfrm>
            <a:prstGeom prst="rect">
              <a:avLst/>
            </a:prstGeom>
            <a:noFill/>
            <a:ln>
              <a:noFill/>
            </a:ln>
          </p:spPr>
        </p:pic>
        <p:sp>
          <p:nvSpPr>
            <p:cNvPr id="2" name="Rectangle 1"/>
            <p:cNvSpPr/>
            <p:nvPr/>
          </p:nvSpPr>
          <p:spPr>
            <a:xfrm>
              <a:off x="29794200" y="22479000"/>
              <a:ext cx="12268200" cy="2677656"/>
            </a:xfrm>
            <a:prstGeom prst="rect">
              <a:avLst/>
            </a:prstGeom>
          </p:spPr>
          <p:txBody>
            <a:bodyPr wrap="square">
              <a:spAutoFit/>
            </a:bodyPr>
            <a:lstStyle/>
            <a:p>
              <a:pPr algn="just" eaLnBrk="1" hangingPunct="1">
                <a:spcBef>
                  <a:spcPct val="50000"/>
                </a:spcBef>
              </a:pPr>
              <a:r>
                <a:rPr lang="en-US" sz="2400" dirty="0" smtClean="0">
                  <a:solidFill>
                    <a:srgbClr val="000090"/>
                  </a:solidFill>
                </a:rPr>
                <a:t>Shown is the world Z axis (altitude controller for the vehicle assuming cosine wing gaits. The on-board learning engines find new wing gaits for the left and right wings that restore correct hovering.  Of course, those changes break the assumptions underlying the cycle-averaged forced model inside the hover controller and change the relationships in the hierarchical system model, also breaking V&amp;V capability.  EMCC modifies the learning so that the models are updated as a consequence of the learning, </a:t>
              </a:r>
              <a:r>
                <a:rPr lang="en-US" sz="2400" dirty="0" err="1" smtClean="0">
                  <a:solidFill>
                    <a:srgbClr val="000090"/>
                  </a:solidFill>
                </a:rPr>
                <a:t>restoringin</a:t>
              </a:r>
              <a:r>
                <a:rPr lang="en-US" sz="2400" dirty="0" smtClean="0">
                  <a:solidFill>
                    <a:srgbClr val="000090"/>
                  </a:solidFill>
                </a:rPr>
                <a:t> both model truth and V&amp;V capability. </a:t>
              </a:r>
              <a:endParaRPr lang="en-US" sz="2400" dirty="0">
                <a:solidFill>
                  <a:srgbClr val="000090"/>
                </a:solidFill>
              </a:endParaRP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16018</TotalTime>
  <Words>1190</Words>
  <Application>Microsoft Macintosh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John Gallagher</cp:lastModifiedBy>
  <cp:revision>157</cp:revision>
  <cp:lastPrinted>2014-10-19T21:21:41Z</cp:lastPrinted>
  <dcterms:created xsi:type="dcterms:W3CDTF">2004-07-27T19:46:06Z</dcterms:created>
  <dcterms:modified xsi:type="dcterms:W3CDTF">2014-10-20T00:41:29Z</dcterms:modified>
  <cp:category>research posters template</cp:category>
</cp:coreProperties>
</file>