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6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2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0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8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0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5D91-3B2F-E745-8571-32B7EF1395DC}" type="datetimeFigureOut">
              <a:rPr lang="en-US" smtClean="0"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27193-A258-4849-9462-63EFC805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9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and Tools for Verification of Cyber-Physical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Chris Myers, </a:t>
            </a:r>
            <a:r>
              <a:rPr lang="en-US" dirty="0" err="1" smtClean="0">
                <a:solidFill>
                  <a:srgbClr val="FF0000"/>
                </a:solidFill>
              </a:rPr>
              <a:t>Jian</a:t>
            </a:r>
            <a:r>
              <a:rPr lang="en-US" dirty="0" smtClean="0">
                <a:solidFill>
                  <a:srgbClr val="FF0000"/>
                </a:solidFill>
              </a:rPr>
              <a:t> Wu, Zhen Zhang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University of Utah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Hao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Zheng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Yingying</a:t>
            </a:r>
            <a:r>
              <a:rPr lang="en-US" dirty="0" smtClean="0">
                <a:solidFill>
                  <a:srgbClr val="008000"/>
                </a:solidFill>
              </a:rPr>
              <a:t> Zhang, Ping </a:t>
            </a:r>
            <a:r>
              <a:rPr lang="en-US" dirty="0" err="1" smtClean="0">
                <a:solidFill>
                  <a:srgbClr val="008000"/>
                </a:solidFill>
              </a:rPr>
              <a:t>Hou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University of South Florida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3" descr="USF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3" y="125671"/>
            <a:ext cx="3038957" cy="2130623"/>
          </a:xfrm>
          <a:prstGeom prst="rect">
            <a:avLst/>
          </a:prstGeom>
        </p:spPr>
      </p:pic>
      <p:pic>
        <p:nvPicPr>
          <p:cNvPr id="5" name="Picture 4" descr="U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7" y="-5991691"/>
            <a:ext cx="5667243" cy="8019864"/>
          </a:xfrm>
          <a:prstGeom prst="rect">
            <a:avLst/>
          </a:prstGeom>
        </p:spPr>
      </p:pic>
      <p:pic>
        <p:nvPicPr>
          <p:cNvPr id="7" name="Picture 6" descr="NSF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908" y="251014"/>
            <a:ext cx="2111186" cy="211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3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adlock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9" r="-4109"/>
          <a:stretch>
            <a:fillRect/>
          </a:stretch>
        </p:blipFill>
        <p:spPr>
          <a:xfrm>
            <a:off x="2582863" y="479425"/>
            <a:ext cx="4057650" cy="2230438"/>
          </a:xfrm>
        </p:spPr>
      </p:pic>
      <p:pic>
        <p:nvPicPr>
          <p:cNvPr id="5" name="Picture 4" descr="yoneda_forwardin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134" y="3628473"/>
            <a:ext cx="2374900" cy="2362200"/>
          </a:xfrm>
          <a:prstGeom prst="rect">
            <a:avLst/>
          </a:prstGeom>
        </p:spPr>
      </p:pic>
      <p:pic>
        <p:nvPicPr>
          <p:cNvPr id="6" name="Picture 5" descr="proposed_protocol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92" y="3628473"/>
            <a:ext cx="2349500" cy="2349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94107" y="2907181"/>
            <a:ext cx="2468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Deadlock Problem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9849" y="6157358"/>
            <a:ext cx="2303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Fault Forwarding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69813" y="6157358"/>
            <a:ext cx="242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Our New Protocol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465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LEMA Verification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CPS systems such as this </a:t>
            </a:r>
            <a:r>
              <a:rPr lang="en-US" dirty="0" err="1" smtClean="0"/>
              <a:t>NoC</a:t>
            </a:r>
            <a:r>
              <a:rPr lang="en-US" dirty="0" smtClean="0"/>
              <a:t> router design are complex, and various aspects must be verified.  </a:t>
            </a:r>
          </a:p>
          <a:p>
            <a:r>
              <a:rPr lang="en-US" dirty="0" smtClean="0"/>
              <a:t>Complicated by the need to reason about concurrent, timing, and stochastic behavior.  </a:t>
            </a:r>
          </a:p>
          <a:p>
            <a:r>
              <a:rPr lang="en-US" dirty="0" smtClean="0"/>
              <a:t>Developing LEMA, a verification tool for CPS.</a:t>
            </a:r>
          </a:p>
          <a:p>
            <a:r>
              <a:rPr lang="en-US" dirty="0" smtClean="0"/>
              <a:t>This tool must be able to verify numerous things including:</a:t>
            </a:r>
          </a:p>
          <a:p>
            <a:pPr lvl="1"/>
            <a:r>
              <a:rPr lang="en-US" dirty="0" smtClean="0"/>
              <a:t>Functional properties such as the protocol does not deadlock, and the circuit implementation is free of hazards.</a:t>
            </a:r>
          </a:p>
          <a:p>
            <a:pPr lvl="1"/>
            <a:r>
              <a:rPr lang="en-US" dirty="0" smtClean="0"/>
              <a:t>Timing properties such as meeting a required response time. </a:t>
            </a:r>
          </a:p>
          <a:p>
            <a:pPr lvl="1"/>
            <a:r>
              <a:rPr lang="en-US" dirty="0" smtClean="0"/>
              <a:t>Stochastic properties such as the probability of a packet being lost.</a:t>
            </a:r>
          </a:p>
          <a:p>
            <a:r>
              <a:rPr lang="en-US" dirty="0" smtClean="0"/>
              <a:t>A prototype version of LEMA for Windows, Linux, and </a:t>
            </a:r>
            <a:r>
              <a:rPr lang="en-US" dirty="0" err="1" smtClean="0"/>
              <a:t>MacOS</a:t>
            </a:r>
            <a:r>
              <a:rPr lang="en-US" dirty="0" smtClean="0"/>
              <a:t> is available from our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9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LEMA Tool Flow</a:t>
            </a:r>
            <a:endParaRPr lang="en-US" dirty="0"/>
          </a:p>
        </p:txBody>
      </p:sp>
      <p:pic>
        <p:nvPicPr>
          <p:cNvPr id="4" name="Content Placeholder 3" descr="LEM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7" b="-58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452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verification methods proposed will enable the design and implementation of cyber-physical systems with higher reliability and fault tolerance.  </a:t>
            </a:r>
          </a:p>
          <a:p>
            <a:r>
              <a:rPr lang="en-US" dirty="0" smtClean="0"/>
              <a:t>Since such systems are becoming ubiquitous, these improvements should have tremendous impact.  </a:t>
            </a:r>
          </a:p>
          <a:p>
            <a:r>
              <a:rPr lang="en-US" dirty="0" smtClean="0"/>
              <a:t>The abstraction and hierarchical approaches will allow large systems to be analyzed and verified in a unified framework efficiently, thus improving confidence in the final products. </a:t>
            </a:r>
          </a:p>
          <a:p>
            <a:r>
              <a:rPr lang="en-US" dirty="0" smtClean="0"/>
              <a:t>Should allow design margins to be reduced, improving performance and reducing cost.  </a:t>
            </a:r>
          </a:p>
          <a:p>
            <a:r>
              <a:rPr lang="en-US" dirty="0" smtClean="0"/>
              <a:t>Please see: http://</a:t>
            </a:r>
            <a:r>
              <a:rPr lang="en-US" dirty="0" err="1" smtClean="0"/>
              <a:t>www.async.ece.utah.edu</a:t>
            </a:r>
            <a:r>
              <a:rPr lang="en-US" dirty="0" smtClean="0"/>
              <a:t>/CPS-Project/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3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(</a:t>
            </a:r>
            <a:r>
              <a:rPr lang="en-US" sz="1600" dirty="0" smtClean="0"/>
              <a:t>Thacker/2010)</a:t>
            </a:r>
            <a:r>
              <a:rPr lang="en-US" sz="1600" dirty="0"/>
              <a:t> </a:t>
            </a:r>
            <a:r>
              <a:rPr lang="en-US" sz="1600" dirty="0" smtClean="0"/>
              <a:t>R. Thacker, K. Jones, C. Myers, and H. </a:t>
            </a:r>
            <a:r>
              <a:rPr lang="en-US" sz="1600" dirty="0" err="1" smtClean="0"/>
              <a:t>Zheng</a:t>
            </a:r>
            <a:r>
              <a:rPr lang="en-US" sz="1600" dirty="0" smtClean="0"/>
              <a:t>.  Automatic abstraction for verification of cyber-physical systems. In </a:t>
            </a:r>
            <a:r>
              <a:rPr lang="en-US" sz="1600" i="1" dirty="0" smtClean="0"/>
              <a:t>The 1st ACM/IEEE International Conference on Cyber-Physical Systems</a:t>
            </a:r>
            <a:r>
              <a:rPr lang="en-US" sz="1600" dirty="0" smtClean="0"/>
              <a:t>, April 2010.</a:t>
            </a:r>
          </a:p>
          <a:p>
            <a:r>
              <a:rPr lang="en-US" sz="1600" dirty="0"/>
              <a:t>(</a:t>
            </a:r>
            <a:r>
              <a:rPr lang="en-US" sz="1600" dirty="0" smtClean="0"/>
              <a:t>Thacker/2009)</a:t>
            </a:r>
            <a:r>
              <a:rPr lang="en-US" sz="1600" dirty="0"/>
              <a:t> </a:t>
            </a:r>
            <a:r>
              <a:rPr lang="en-US" sz="1600" dirty="0" smtClean="0"/>
              <a:t>R. Thacker, C. Myers, K. Jones, and S. Little.  A new verification method for embedded systems. In </a:t>
            </a:r>
            <a:r>
              <a:rPr lang="en-US" sz="1600" i="1" dirty="0" smtClean="0"/>
              <a:t>The 27th IEEE International Conference on Computer Design</a:t>
            </a:r>
            <a:r>
              <a:rPr lang="en-US" sz="1600" dirty="0" smtClean="0"/>
              <a:t>,</a:t>
            </a:r>
            <a:r>
              <a:rPr lang="en-US" sz="1600" dirty="0"/>
              <a:t> </a:t>
            </a:r>
            <a:r>
              <a:rPr lang="en-US" sz="1600" dirty="0" smtClean="0"/>
              <a:t>October 2009.</a:t>
            </a:r>
          </a:p>
          <a:p>
            <a:r>
              <a:rPr lang="en-US" sz="1600" dirty="0"/>
              <a:t>(</a:t>
            </a:r>
            <a:r>
              <a:rPr lang="en-US" sz="1600" dirty="0" smtClean="0"/>
              <a:t>Yao/2010)</a:t>
            </a:r>
            <a:r>
              <a:rPr lang="en-US" sz="1600" dirty="0"/>
              <a:t> </a:t>
            </a:r>
            <a:r>
              <a:rPr lang="en-US" sz="1600" dirty="0" smtClean="0"/>
              <a:t>H. Yao, H.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and C. Myers.  State space reductions for scalable verification of asynchronous designs.  In </a:t>
            </a:r>
            <a:r>
              <a:rPr lang="en-US" sz="1600" i="1" dirty="0" smtClean="0"/>
              <a:t>2010 IEEE Int. High Level Design Validation and Test Workshop</a:t>
            </a:r>
            <a:r>
              <a:rPr lang="en-US" sz="1600" dirty="0" smtClean="0"/>
              <a:t>, November 2010.</a:t>
            </a:r>
          </a:p>
          <a:p>
            <a:r>
              <a:rPr lang="en-US" sz="1600" dirty="0"/>
              <a:t>(</a:t>
            </a:r>
            <a:r>
              <a:rPr lang="en-US" sz="1600" dirty="0" smtClean="0"/>
              <a:t>Zhang/2012)</a:t>
            </a:r>
            <a:r>
              <a:rPr lang="en-US" sz="1600" dirty="0"/>
              <a:t> </a:t>
            </a:r>
            <a:r>
              <a:rPr lang="en-US" sz="1600" dirty="0" smtClean="0"/>
              <a:t>Y. Zhang, E. Rodriguez, H.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and C. Myers.  An improvement in partial order reduction using behavioral analysis. In </a:t>
            </a:r>
            <a:r>
              <a:rPr lang="en-US" sz="1600" i="1" dirty="0" smtClean="0"/>
              <a:t>IEEE Computer Society Annual </a:t>
            </a:r>
            <a:r>
              <a:rPr lang="en-US" sz="1600" i="1" dirty="0" err="1" smtClean="0"/>
              <a:t>Symp</a:t>
            </a:r>
            <a:r>
              <a:rPr lang="en-US" sz="1600" i="1" dirty="0" smtClean="0"/>
              <a:t>. on VLSI</a:t>
            </a:r>
            <a:r>
              <a:rPr lang="en-US" sz="1600" dirty="0" smtClean="0"/>
              <a:t>, August 2012.</a:t>
            </a:r>
          </a:p>
          <a:p>
            <a:r>
              <a:rPr lang="en-US" sz="1600" dirty="0"/>
              <a:t>(</a:t>
            </a:r>
            <a:r>
              <a:rPr lang="en-US" sz="1600" dirty="0" err="1" smtClean="0"/>
              <a:t>Zheng</a:t>
            </a:r>
            <a:r>
              <a:rPr lang="en-US" sz="1600" dirty="0" smtClean="0"/>
              <a:t>/2012a) H.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A. Price, and C. Myers.  Using decision diagrams to compactly represent state space for explicit model checking.  In </a:t>
            </a:r>
            <a:r>
              <a:rPr lang="en-US" sz="1600" i="1" dirty="0" smtClean="0"/>
              <a:t>2012 IEEE Int. High Level Design Validation and Test Workshop</a:t>
            </a:r>
            <a:r>
              <a:rPr lang="en-US" sz="1600" dirty="0" smtClean="0"/>
              <a:t>, November 2012.</a:t>
            </a:r>
          </a:p>
          <a:p>
            <a:r>
              <a:rPr lang="en-US" sz="1600" dirty="0"/>
              <a:t>(</a:t>
            </a:r>
            <a:r>
              <a:rPr lang="en-US" sz="1600" dirty="0" err="1" smtClean="0"/>
              <a:t>Zheng</a:t>
            </a:r>
            <a:r>
              <a:rPr lang="en-US" sz="1600" dirty="0" smtClean="0"/>
              <a:t>/2012b)</a:t>
            </a:r>
            <a:r>
              <a:rPr lang="en-US" sz="1600" dirty="0"/>
              <a:t> </a:t>
            </a:r>
            <a:r>
              <a:rPr lang="en-US" sz="1600" dirty="0" smtClean="0"/>
              <a:t>H. </a:t>
            </a:r>
            <a:r>
              <a:rPr lang="en-US" sz="1600" dirty="0" err="1" smtClean="0"/>
              <a:t>Zheng</a:t>
            </a:r>
            <a:r>
              <a:rPr lang="en-US" sz="1600" dirty="0" smtClean="0"/>
              <a:t>, E. Rodriguez, Y. Zhang, and C. Myers.  A compositional minimization approach for large asynchronous design verification.  In </a:t>
            </a:r>
            <a:r>
              <a:rPr lang="en-US" sz="1600" i="1" dirty="0" smtClean="0"/>
              <a:t>19th Int. SPIN Workshop on Model Checking of Software</a:t>
            </a:r>
            <a:r>
              <a:rPr lang="en-US" sz="1600" dirty="0" smtClean="0"/>
              <a:t>, July 2012.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0398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Cyber-Physical Systems</a:t>
            </a:r>
            <a:r>
              <a:rPr lang="en-US" dirty="0" smtClean="0"/>
              <a:t> (CPS) are deployed in a wide variety of safety critical applications from avionics, medical, and automotive domains.  </a:t>
            </a:r>
          </a:p>
          <a:p>
            <a:r>
              <a:rPr lang="en-US" dirty="0" smtClean="0"/>
              <a:t>For these applications, it is essential to create a precise specification and formally verify that the implementation behaves as specified.  </a:t>
            </a:r>
          </a:p>
          <a:p>
            <a:r>
              <a:rPr lang="en-US" dirty="0" smtClean="0"/>
              <a:t>The formal verification of these systems presents a wide variety of challenges.  </a:t>
            </a:r>
          </a:p>
          <a:p>
            <a:r>
              <a:rPr lang="en-US" dirty="0" smtClean="0"/>
              <a:t>Models of these systems must represent the physical world, analog sensors and actuators, computer hardware and software, networks, and feedback control.  </a:t>
            </a:r>
          </a:p>
          <a:p>
            <a:r>
              <a:rPr lang="en-US" dirty="0" smtClean="0"/>
              <a:t>These models must deal with the fact that correctness may depend on timing, concurrency, system dynamics, and stochastic behavior.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0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Modeling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Our research project has developed a general unified hybrid system modeling formalism that is capable of representing continuous and discrete dynamics, timing, and stochastic behavior (Thacker/2009).</a:t>
            </a:r>
          </a:p>
          <a:p>
            <a:r>
              <a:rPr lang="en-US" dirty="0" smtClean="0"/>
              <a:t>These models must unify elements normally described in a variety of formalisms such as:</a:t>
            </a:r>
          </a:p>
          <a:p>
            <a:pPr lvl="1"/>
            <a:r>
              <a:rPr lang="en-US" dirty="0" smtClean="0"/>
              <a:t>Hardware description languages such as VHDL/VHDL-AMS/</a:t>
            </a:r>
            <a:r>
              <a:rPr lang="en-US" dirty="0" err="1" smtClean="0"/>
              <a:t>SystemVerilog</a:t>
            </a:r>
            <a:r>
              <a:rPr lang="en-US" dirty="0" smtClean="0"/>
              <a:t> used for hardware.</a:t>
            </a:r>
          </a:p>
          <a:p>
            <a:pPr lvl="1"/>
            <a:r>
              <a:rPr lang="en-US" dirty="0" smtClean="0"/>
              <a:t>Continuous modeling languages such as SPICE and Simulink used for analog circuits and the physical environment.</a:t>
            </a:r>
          </a:p>
          <a:p>
            <a:pPr lvl="1"/>
            <a:r>
              <a:rPr lang="en-US" dirty="0" smtClean="0"/>
              <a:t>Programming languages such as C for software.</a:t>
            </a:r>
          </a:p>
          <a:p>
            <a:pPr lvl="1"/>
            <a:r>
              <a:rPr lang="en-US" dirty="0" smtClean="0"/>
              <a:t>System level modeling languages such as </a:t>
            </a:r>
            <a:r>
              <a:rPr lang="en-US" dirty="0" err="1" smtClean="0"/>
              <a:t>SystemC</a:t>
            </a:r>
            <a:r>
              <a:rPr lang="en-US" dirty="0" smtClean="0"/>
              <a:t> for complete systems.</a:t>
            </a:r>
          </a:p>
          <a:p>
            <a:r>
              <a:rPr lang="en-US" dirty="0" smtClean="0"/>
              <a:t>To achieve these goals, the </a:t>
            </a:r>
            <a:r>
              <a:rPr lang="en-US" i="1" dirty="0" smtClean="0"/>
              <a:t>labeled Petri net </a:t>
            </a:r>
            <a:r>
              <a:rPr lang="en-US" dirty="0" smtClean="0"/>
              <a:t>(LPN) model has been developed as well as techniques to generate them from various languages and simulation data. </a:t>
            </a:r>
          </a:p>
        </p:txBody>
      </p:sp>
    </p:spTree>
    <p:extLst>
      <p:ext uri="{BB962C8B-B14F-4D97-AF65-F5344CB8AC3E}">
        <p14:creationId xmlns:p14="http://schemas.microsoft.com/office/powerpoint/2010/main" val="89145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LPN Model for a Faulty </a:t>
            </a:r>
            <a:r>
              <a:rPr lang="en-US" dirty="0"/>
              <a:t>B</a:t>
            </a:r>
            <a:r>
              <a:rPr lang="en-US" dirty="0" smtClean="0"/>
              <a:t>uffer.</a:t>
            </a:r>
            <a:endParaRPr lang="en-US" dirty="0"/>
          </a:p>
        </p:txBody>
      </p:sp>
      <p:pic>
        <p:nvPicPr>
          <p:cNvPr id="4" name="Content Placeholder 3" descr="buffer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895" r="-45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603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Verification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complexity of CPS models makes the formal verification of them extremely difficult.  </a:t>
            </a:r>
          </a:p>
          <a:p>
            <a:r>
              <a:rPr lang="en-US" dirty="0" smtClean="0"/>
              <a:t>To address this, it is essential to develop more scalable verification methods.</a:t>
            </a:r>
          </a:p>
          <a:p>
            <a:r>
              <a:rPr lang="en-US" dirty="0" smtClean="0"/>
              <a:t>In particular, we have developed:</a:t>
            </a:r>
          </a:p>
          <a:p>
            <a:pPr lvl="1"/>
            <a:r>
              <a:rPr lang="en-US" i="1" dirty="0" smtClean="0"/>
              <a:t>Automated model abstraction</a:t>
            </a:r>
            <a:r>
              <a:rPr lang="en-US" dirty="0" smtClean="0"/>
              <a:t> methods to reduce model complexity (Thacker/2010,Yao/2010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Partial order reduction </a:t>
            </a:r>
            <a:r>
              <a:rPr lang="en-US" dirty="0" smtClean="0"/>
              <a:t>methods to address model concurrency (Zhang/2012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Symbolic methods </a:t>
            </a:r>
            <a:r>
              <a:rPr lang="en-US" dirty="0" smtClean="0"/>
              <a:t>to utilize efficient data representations (</a:t>
            </a:r>
            <a:r>
              <a:rPr lang="en-US" dirty="0" err="1" smtClean="0"/>
              <a:t>Zheng</a:t>
            </a:r>
            <a:r>
              <a:rPr lang="en-US" dirty="0" smtClean="0"/>
              <a:t>/2012a).</a:t>
            </a:r>
          </a:p>
          <a:p>
            <a:pPr lvl="1"/>
            <a:r>
              <a:rPr lang="en-US" i="1" dirty="0" smtClean="0"/>
              <a:t>Compositional reasoning </a:t>
            </a:r>
            <a:r>
              <a:rPr lang="en-US" dirty="0" smtClean="0"/>
              <a:t>methods to exploit model structure (</a:t>
            </a:r>
            <a:r>
              <a:rPr lang="en-US" dirty="0" err="1" smtClean="0"/>
              <a:t>Zheng</a:t>
            </a:r>
            <a:r>
              <a:rPr lang="en-US" dirty="0" smtClean="0"/>
              <a:t>/2012b).</a:t>
            </a:r>
          </a:p>
        </p:txBody>
      </p:sp>
    </p:spTree>
    <p:extLst>
      <p:ext uri="{BB962C8B-B14F-4D97-AF65-F5344CB8AC3E}">
        <p14:creationId xmlns:p14="http://schemas.microsoft.com/office/powerpoint/2010/main" val="21005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Verification Methodology Details</a:t>
            </a:r>
            <a:endParaRPr lang="en-US" dirty="0"/>
          </a:p>
        </p:txBody>
      </p:sp>
      <p:pic>
        <p:nvPicPr>
          <p:cNvPr id="4" name="Content Placeholder 3" descr="zheng-verify-flow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02" b="-72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420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Now possible to integrate multiple cores on a single chip forming a </a:t>
            </a:r>
            <a:r>
              <a:rPr lang="en-US" i="1" dirty="0" smtClean="0"/>
              <a:t>network-on-chip</a:t>
            </a:r>
            <a:r>
              <a:rPr lang="en-US" dirty="0" smtClean="0"/>
              <a:t> (</a:t>
            </a:r>
            <a:r>
              <a:rPr lang="en-US" dirty="0" err="1" smtClean="0"/>
              <a:t>NoC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automotive electronic systems, there are often more than 50 </a:t>
            </a:r>
            <a:r>
              <a:rPr lang="en-US" i="1" dirty="0" smtClean="0"/>
              <a:t>electronic control units </a:t>
            </a:r>
            <a:r>
              <a:rPr lang="en-US" dirty="0" smtClean="0"/>
              <a:t>(ECUs) to operate everything from the entertainment system to the anti-lock breaks.  </a:t>
            </a:r>
          </a:p>
          <a:p>
            <a:r>
              <a:rPr lang="en-US" dirty="0" smtClean="0"/>
              <a:t>Each ECU is statically tied to specific sensors and actuators so processing power cannot be shared, and an ECU failure causes a malfunction in the corresponding sensor/actuator.  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NoC</a:t>
            </a:r>
            <a:r>
              <a:rPr lang="en-US" dirty="0" smtClean="0"/>
              <a:t> approach makes mapping between ECUs and sensors/actuators flexible allowing for sharing of processing power and enabling fault tolerance by having spare units.  </a:t>
            </a:r>
          </a:p>
          <a:p>
            <a:r>
              <a:rPr lang="en-US" dirty="0" smtClean="0"/>
              <a:t>Professor </a:t>
            </a:r>
            <a:r>
              <a:rPr lang="en-US" dirty="0" err="1" smtClean="0"/>
              <a:t>Yoneda</a:t>
            </a:r>
            <a:r>
              <a:rPr lang="en-US" dirty="0" smtClean="0"/>
              <a:t> (NII/Tokyo) and his colleagues are designing such an </a:t>
            </a:r>
            <a:r>
              <a:rPr lang="en-US" dirty="0" err="1" smtClean="0"/>
              <a:t>NoC</a:t>
            </a:r>
            <a:r>
              <a:rPr lang="en-US" dirty="0" smtClean="0"/>
              <a:t> of ECUs.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3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 4x4 </a:t>
            </a:r>
            <a:r>
              <a:rPr lang="en-US" dirty="0" err="1" smtClean="0"/>
              <a:t>NoC</a:t>
            </a:r>
            <a:r>
              <a:rPr lang="en-US" dirty="0" smtClean="0"/>
              <a:t> Routing Mesh of Automotive ECUs</a:t>
            </a:r>
            <a:endParaRPr lang="en-US" dirty="0"/>
          </a:p>
        </p:txBody>
      </p:sp>
      <p:pic>
        <p:nvPicPr>
          <p:cNvPr id="4" name="Content Placeholder 3" descr="mesh4by4_v2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239" r="-41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89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Tolerant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NoC</a:t>
            </a:r>
            <a:r>
              <a:rPr lang="en-US" dirty="0" smtClean="0"/>
              <a:t> routing protocol must be carefully designed to avoid deadlock and be fault-tolerant while still achieving latency and throughput goals.</a:t>
            </a:r>
          </a:p>
          <a:p>
            <a:r>
              <a:rPr lang="en-US" dirty="0" smtClean="0"/>
              <a:t>Glass/Ni propose restricting the allowed ``turns'' in order to guarantee absence of deadlock and that a packet can always be routed around a single failed router.</a:t>
            </a:r>
          </a:p>
          <a:p>
            <a:r>
              <a:rPr lang="en-US" dirty="0" smtClean="0"/>
              <a:t>If faults occur on the links, the Glass/Ni protocol can experience deadlock and a single link failure can cause a packet to not be routable.   </a:t>
            </a:r>
          </a:p>
          <a:p>
            <a:r>
              <a:rPr lang="en-US" dirty="0" err="1" smtClean="0"/>
              <a:t>Yoneda</a:t>
            </a:r>
            <a:r>
              <a:rPr lang="en-US" dirty="0" smtClean="0"/>
              <a:t> et al. proposed a modified version of the protocol which forwards fault information, but this method still cannot consider link failures on the south and west edges of the grid.  </a:t>
            </a:r>
          </a:p>
          <a:p>
            <a:r>
              <a:rPr lang="en-US" dirty="0" smtClean="0"/>
              <a:t>Our new routing protocol allows illegal ``turns'' without blocking on them, resulting in both deadlock freedom and a guarantee to avoid any single link failure without extra fault forwarding hardware.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8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1175</Words>
  <Application>Microsoft Macintosh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Methods and Tools for Verification of Cyber-Physical Systems</vt:lpstr>
      <vt:lpstr>Introduction</vt:lpstr>
      <vt:lpstr>Unified Modeling Formalism</vt:lpstr>
      <vt:lpstr> LPN Model for a Faulty Buffer.</vt:lpstr>
      <vt:lpstr>Improving Verification Capacity</vt:lpstr>
      <vt:lpstr>Verification Methodology Details</vt:lpstr>
      <vt:lpstr>Motivating Example</vt:lpstr>
      <vt:lpstr> A 4x4 NoC Routing Mesh of Automotive ECUs</vt:lpstr>
      <vt:lpstr>Fault Tolerant Routing</vt:lpstr>
      <vt:lpstr>PowerPoint Presentation</vt:lpstr>
      <vt:lpstr>LEMA Verification Tool</vt:lpstr>
      <vt:lpstr>LEMA Tool Flow</vt:lpstr>
      <vt:lpstr>Conclusion</vt:lpstr>
      <vt:lpstr>References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and Tools for Verification of Cyber-Physical Systems</dc:title>
  <dc:creator>Chris Myers</dc:creator>
  <cp:lastModifiedBy>Chris Myers</cp:lastModifiedBy>
  <cp:revision>8</cp:revision>
  <dcterms:created xsi:type="dcterms:W3CDTF">2012-08-22T21:02:42Z</dcterms:created>
  <dcterms:modified xsi:type="dcterms:W3CDTF">2012-08-22T21:56:31Z</dcterms:modified>
</cp:coreProperties>
</file>