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0B0"/>
    <a:srgbClr val="CC0066"/>
    <a:srgbClr val="66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86" autoAdjust="0"/>
    <p:restoredTop sz="94656" autoAdjust="0"/>
  </p:normalViewPr>
  <p:slideViewPr>
    <p:cSldViewPr>
      <p:cViewPr>
        <p:scale>
          <a:sx n="50" d="100"/>
          <a:sy n="50" d="100"/>
        </p:scale>
        <p:origin x="-2418" y="3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A857C-DC12-4404-AE45-965ED0EAAEDA}"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4CB8B-0657-44A0-9F7F-92DCAEB3F3E7}" type="slidenum">
              <a:rPr lang="en-US" smtClean="0"/>
              <a:t>‹#›</a:t>
            </a:fld>
            <a:endParaRPr lang="en-US"/>
          </a:p>
        </p:txBody>
      </p:sp>
    </p:spTree>
    <p:extLst>
      <p:ext uri="{BB962C8B-B14F-4D97-AF65-F5344CB8AC3E}">
        <p14:creationId xmlns:p14="http://schemas.microsoft.com/office/powerpoint/2010/main" val="342106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E4CB8B-0657-44A0-9F7F-92DCAEB3F3E7}" type="slidenum">
              <a:rPr lang="en-US" smtClean="0"/>
              <a:t>1</a:t>
            </a:fld>
            <a:endParaRPr lang="en-US"/>
          </a:p>
        </p:txBody>
      </p:sp>
    </p:spTree>
    <p:extLst>
      <p:ext uri="{BB962C8B-B14F-4D97-AF65-F5344CB8AC3E}">
        <p14:creationId xmlns:p14="http://schemas.microsoft.com/office/powerpoint/2010/main" val="46221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F042D-AF6E-4912-9518-6CADBC496CAE}"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3DF042D-AF6E-4912-9518-6CADBC496CAE}" type="datetimeFigureOut">
              <a:rPr lang="en-US" smtClean="0"/>
              <a:pPr/>
              <a:t>10/21/2014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54C65D1-ED5F-49D6-9BD7-00A42B017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w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26164188" y="21786191"/>
            <a:ext cx="8611733" cy="5416506"/>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9252" y="22074313"/>
            <a:ext cx="8999896" cy="601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19" y="16293088"/>
            <a:ext cx="8130135" cy="599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5867400"/>
            <a:ext cx="42062400" cy="2862322"/>
          </a:xfrm>
          <a:prstGeom prst="rect">
            <a:avLst/>
          </a:prstGeom>
          <a:ln w="38100" cap="rnd">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t>Abstract: </a:t>
            </a:r>
            <a:r>
              <a:rPr lang="en-US" sz="3600" dirty="0" smtClean="0"/>
              <a:t>The project demonstrates a </a:t>
            </a:r>
            <a:r>
              <a:rPr lang="en-US" sz="3600" dirty="0" err="1" smtClean="0"/>
              <a:t>holonic</a:t>
            </a:r>
            <a:r>
              <a:rPr lang="en-US" sz="3600" dirty="0" smtClean="0"/>
              <a:t> multi-agent system </a:t>
            </a:r>
            <a:r>
              <a:rPr lang="en-US" sz="3600" dirty="0"/>
              <a:t>(HMAS) architecture capable </a:t>
            </a:r>
            <a:r>
              <a:rPr lang="en-US" sz="3600" dirty="0" smtClean="0"/>
              <a:t>of adaptively controlling future electrical power distribution systems, which are expected to include a large number of renewable power generators, energy storage devices, and advanced metering and control devices. The project provides a general, extensible, and secure cyber architecture based on </a:t>
            </a:r>
            <a:r>
              <a:rPr lang="en-US" sz="3600" dirty="0" err="1" smtClean="0"/>
              <a:t>holonic</a:t>
            </a:r>
            <a:r>
              <a:rPr lang="en-US" sz="3600" dirty="0" smtClean="0"/>
              <a:t> multi-agent principles to support adaptive PDS. It will produce new analytical insights to quantify the impact of information delay, quality and flow on the design and analysis of the PDS architecture. The architecture  will be capable of optimizing performance and maintaining the system within operating limits during normal and minor events, such as cloud cover that reduces solar panels output. The architecture will also allow the operation of a distribution system as an island in emergencies, such as hurricanes/earthquakes, grid failures, or terrorist acts.  </a:t>
            </a:r>
            <a:endParaRPr lang="en-US" dirty="0"/>
          </a:p>
        </p:txBody>
      </p:sp>
      <p:sp>
        <p:nvSpPr>
          <p:cNvPr id="6" name="TextBox 5"/>
          <p:cNvSpPr txBox="1"/>
          <p:nvPr/>
        </p:nvSpPr>
        <p:spPr>
          <a:xfrm>
            <a:off x="1066800" y="3429000"/>
            <a:ext cx="41529000" cy="2246769"/>
          </a:xfrm>
          <a:prstGeom prst="rect">
            <a:avLst/>
          </a:prstGeom>
          <a:noFill/>
        </p:spPr>
        <p:txBody>
          <a:bodyPr wrap="square" rtlCol="0">
            <a:spAutoFit/>
          </a:bodyPr>
          <a:lstStyle/>
          <a:p>
            <a:pPr marL="0" lvl="1" algn="ctr">
              <a:buNone/>
            </a:pPr>
            <a:r>
              <a:rPr lang="en-US" sz="6000" b="1" dirty="0" smtClean="0"/>
              <a:t>Project Team</a:t>
            </a:r>
          </a:p>
          <a:p>
            <a:pPr marL="0" lvl="1" algn="ctr">
              <a:buNone/>
            </a:pPr>
            <a:r>
              <a:rPr lang="en-US" sz="4000" b="1" dirty="0" smtClean="0">
                <a:solidFill>
                  <a:srgbClr val="CC0066"/>
                </a:solidFill>
              </a:rPr>
              <a:t>Electrical and Computer Engineering: </a:t>
            </a:r>
            <a:r>
              <a:rPr lang="en-US" sz="4000" b="1" dirty="0" smtClean="0"/>
              <a:t> </a:t>
            </a:r>
            <a:r>
              <a:rPr lang="en-US" sz="4000" dirty="0" smtClean="0"/>
              <a:t>Anil Pahwa, Sanjoy Das, Bala Natarajan, Noel Schulz</a:t>
            </a:r>
            <a:r>
              <a:rPr lang="en-US" sz="4000" dirty="0" smtClean="0">
                <a:solidFill>
                  <a:srgbClr val="CC0066"/>
                </a:solidFill>
              </a:rPr>
              <a:t>   </a:t>
            </a:r>
            <a:r>
              <a:rPr lang="en-US" sz="4000" b="1" dirty="0" smtClean="0">
                <a:solidFill>
                  <a:srgbClr val="CC0066"/>
                </a:solidFill>
              </a:rPr>
              <a:t> Computing and Information Sciences:  </a:t>
            </a:r>
            <a:r>
              <a:rPr lang="en-US" sz="4000" dirty="0" smtClean="0"/>
              <a:t>Scott DeLoach, Simon Ou, Dan </a:t>
            </a:r>
            <a:r>
              <a:rPr lang="en-US" sz="4000" dirty="0" smtClean="0"/>
              <a:t>Andresen</a:t>
            </a:r>
            <a:endParaRPr lang="en-US" sz="4000" dirty="0" smtClean="0"/>
          </a:p>
          <a:p>
            <a:pPr marL="0" lvl="1" algn="ctr">
              <a:buNone/>
            </a:pPr>
            <a:r>
              <a:rPr lang="en-US" sz="4000" b="1" dirty="0" smtClean="0">
                <a:solidFill>
                  <a:srgbClr val="CC0066"/>
                </a:solidFill>
              </a:rPr>
              <a:t>Graduate Students:  </a:t>
            </a:r>
            <a:r>
              <a:rPr lang="en-US" sz="4000" dirty="0" err="1" smtClean="0"/>
              <a:t>Shafiul</a:t>
            </a:r>
            <a:r>
              <a:rPr lang="en-US" sz="4000" dirty="0" smtClean="0"/>
              <a:t> Alam, Denise Case, Nazif </a:t>
            </a:r>
            <a:r>
              <a:rPr lang="en-US" sz="4000" dirty="0" smtClean="0"/>
              <a:t>Faqiry</a:t>
            </a:r>
            <a:r>
              <a:rPr lang="en-US" sz="4000" dirty="0" smtClean="0"/>
              <a:t>, Ahmad Malekpour, Daniel Wang</a:t>
            </a:r>
          </a:p>
        </p:txBody>
      </p:sp>
      <p:sp>
        <p:nvSpPr>
          <p:cNvPr id="9" name="Rounded Rectangle 8"/>
          <p:cNvSpPr/>
          <p:nvPr/>
        </p:nvSpPr>
        <p:spPr>
          <a:xfrm>
            <a:off x="457200" y="5791200"/>
            <a:ext cx="42976800" cy="3017520"/>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914400" y="9051110"/>
            <a:ext cx="7973607" cy="765430"/>
          </a:xfrm>
          <a:prstGeom prst="rect">
            <a:avLst/>
          </a:prstGeom>
          <a:solidFill>
            <a:srgbClr val="6600CC"/>
          </a:solidFill>
        </p:spPr>
        <p:txBody>
          <a:bodyPr wrap="square" rtlCol="0">
            <a:spAutoFit/>
          </a:bodyPr>
          <a:lstStyle/>
          <a:p>
            <a:pPr algn="ctr"/>
            <a:r>
              <a:rPr lang="en-US" sz="4400" b="1" dirty="0" smtClean="0">
                <a:solidFill>
                  <a:schemeClr val="bg1"/>
                </a:solidFill>
              </a:rPr>
              <a:t>HMAS to Physical System</a:t>
            </a:r>
            <a:endParaRPr lang="en-US" sz="4400" b="1" dirty="0">
              <a:solidFill>
                <a:schemeClr val="bg1"/>
              </a:solidFill>
            </a:endParaRPr>
          </a:p>
        </p:txBody>
      </p:sp>
      <p:sp>
        <p:nvSpPr>
          <p:cNvPr id="34" name="TextBox 33"/>
          <p:cNvSpPr txBox="1"/>
          <p:nvPr/>
        </p:nvSpPr>
        <p:spPr>
          <a:xfrm>
            <a:off x="0" y="0"/>
            <a:ext cx="43891200" cy="3383280"/>
          </a:xfrm>
          <a:prstGeom prst="rect">
            <a:avLst/>
          </a:prstGeom>
          <a:solidFill>
            <a:srgbClr val="512888"/>
          </a:solidFill>
        </p:spPr>
        <p:txBody>
          <a:bodyPr wrap="square" rtlCol="0">
            <a:spAutoFit/>
          </a:bodyPr>
          <a:lstStyle/>
          <a:p>
            <a:endParaRPr lang="en-US" dirty="0"/>
          </a:p>
        </p:txBody>
      </p:sp>
      <p:sp>
        <p:nvSpPr>
          <p:cNvPr id="35" name="TextBox 34"/>
          <p:cNvSpPr txBox="1"/>
          <p:nvPr/>
        </p:nvSpPr>
        <p:spPr>
          <a:xfrm>
            <a:off x="0" y="29169360"/>
            <a:ext cx="43891200" cy="3749040"/>
          </a:xfrm>
          <a:prstGeom prst="rect">
            <a:avLst/>
          </a:prstGeom>
          <a:solidFill>
            <a:srgbClr val="512888"/>
          </a:solidFill>
        </p:spPr>
        <p:txBody>
          <a:bodyPr wrap="square" rtlCol="0">
            <a:spAutoFit/>
          </a:bodyPr>
          <a:lstStyle/>
          <a:p>
            <a:endParaRPr lang="en-US" dirty="0"/>
          </a:p>
        </p:txBody>
      </p:sp>
      <p:sp>
        <p:nvSpPr>
          <p:cNvPr id="36" name="TextBox 35"/>
          <p:cNvSpPr txBox="1"/>
          <p:nvPr/>
        </p:nvSpPr>
        <p:spPr>
          <a:xfrm>
            <a:off x="6477000" y="838201"/>
            <a:ext cx="32842200" cy="3693319"/>
          </a:xfrm>
          <a:prstGeom prst="rect">
            <a:avLst/>
          </a:prstGeom>
          <a:noFill/>
        </p:spPr>
        <p:txBody>
          <a:bodyPr wrap="square" rtlCol="0">
            <a:spAutoFit/>
          </a:bodyPr>
          <a:lstStyle/>
          <a:p>
            <a:pPr algn="ctr"/>
            <a:r>
              <a:rPr lang="en-US" sz="8800" b="1" dirty="0" err="1" smtClean="0">
                <a:solidFill>
                  <a:schemeClr val="bg1"/>
                </a:solidFill>
              </a:rPr>
              <a:t>Holonic</a:t>
            </a:r>
            <a:r>
              <a:rPr lang="en-US" sz="8800" b="1" dirty="0" smtClean="0">
                <a:solidFill>
                  <a:schemeClr val="bg1"/>
                </a:solidFill>
              </a:rPr>
              <a:t> Multi-Agent Control of Intelligent Power Distribution Systems </a:t>
            </a:r>
          </a:p>
          <a:p>
            <a:pPr algn="ctr"/>
            <a:r>
              <a:rPr lang="en-US" sz="6000" b="1" dirty="0" smtClean="0">
                <a:solidFill>
                  <a:schemeClr val="bg1"/>
                </a:solidFill>
              </a:rPr>
              <a:t>NSF-CPS Award No. CNS - 1136040</a:t>
            </a:r>
          </a:p>
          <a:p>
            <a:pPr algn="ctr"/>
            <a:endParaRPr lang="en-US" dirty="0"/>
          </a:p>
        </p:txBody>
      </p:sp>
      <p:pic>
        <p:nvPicPr>
          <p:cNvPr id="37" name="Picture 2" descr="http://www.ece.ksu.edu/sites/all/modules/ksu_blocks/images/wordmark.png"/>
          <p:cNvPicPr>
            <a:picLocks noChangeAspect="1" noChangeArrowheads="1"/>
          </p:cNvPicPr>
          <p:nvPr/>
        </p:nvPicPr>
        <p:blipFill>
          <a:blip r:embed="rId6" cstate="print"/>
          <a:srcRect/>
          <a:stretch>
            <a:fillRect/>
          </a:stretch>
        </p:blipFill>
        <p:spPr bwMode="auto">
          <a:xfrm>
            <a:off x="2362200" y="30236290"/>
            <a:ext cx="7620000" cy="1843909"/>
          </a:xfrm>
          <a:prstGeom prst="rect">
            <a:avLst/>
          </a:prstGeom>
          <a:noFill/>
        </p:spPr>
      </p:pic>
      <p:sp>
        <p:nvSpPr>
          <p:cNvPr id="38" name="TextBox 37"/>
          <p:cNvSpPr txBox="1"/>
          <p:nvPr/>
        </p:nvSpPr>
        <p:spPr>
          <a:xfrm>
            <a:off x="23774400" y="29378970"/>
            <a:ext cx="16764000" cy="3539430"/>
          </a:xfrm>
          <a:prstGeom prst="rect">
            <a:avLst/>
          </a:prstGeom>
          <a:noFill/>
        </p:spPr>
        <p:txBody>
          <a:bodyPr wrap="square" rtlCol="0">
            <a:spAutoFit/>
          </a:bodyPr>
          <a:lstStyle/>
          <a:p>
            <a:pPr algn="ctr"/>
            <a:r>
              <a:rPr lang="en-US" sz="7200" dirty="0" smtClean="0">
                <a:solidFill>
                  <a:schemeClr val="bg1"/>
                </a:solidFill>
              </a:rPr>
              <a:t>Intelligent Power Distribution Systems</a:t>
            </a:r>
          </a:p>
          <a:p>
            <a:pPr algn="ctr"/>
            <a:r>
              <a:rPr lang="en-US" sz="4400" dirty="0" smtClean="0">
                <a:solidFill>
                  <a:schemeClr val="bg1"/>
                </a:solidFill>
              </a:rPr>
              <a:t>http://ipds.cis.ksu.edu/</a:t>
            </a:r>
          </a:p>
          <a:p>
            <a:pPr algn="ctr"/>
            <a:r>
              <a:rPr lang="en-US" sz="5400" dirty="0" smtClean="0">
                <a:solidFill>
                  <a:schemeClr val="bg1"/>
                </a:solidFill>
              </a:rPr>
              <a:t>Electrical and Computer Engineering </a:t>
            </a:r>
          </a:p>
          <a:p>
            <a:pPr algn="ctr"/>
            <a:r>
              <a:rPr lang="en-US" sz="5400" dirty="0" smtClean="0">
                <a:solidFill>
                  <a:schemeClr val="bg1"/>
                </a:solidFill>
              </a:rPr>
              <a:t>Computing and Information Sciences</a:t>
            </a:r>
            <a:endParaRPr lang="en-US" sz="5400" dirty="0">
              <a:solidFill>
                <a:schemeClr val="bg1"/>
              </a:solidFill>
            </a:endParaRPr>
          </a:p>
        </p:txBody>
      </p:sp>
      <p:sp>
        <p:nvSpPr>
          <p:cNvPr id="26" name="TextBox 25"/>
          <p:cNvSpPr txBox="1"/>
          <p:nvPr/>
        </p:nvSpPr>
        <p:spPr>
          <a:xfrm>
            <a:off x="19603244" y="9120314"/>
            <a:ext cx="8534400" cy="769441"/>
          </a:xfrm>
          <a:prstGeom prst="rect">
            <a:avLst/>
          </a:prstGeom>
          <a:noFill/>
        </p:spPr>
        <p:txBody>
          <a:bodyPr wrap="square" rtlCol="0">
            <a:spAutoFit/>
          </a:bodyPr>
          <a:lstStyle/>
          <a:p>
            <a:r>
              <a:rPr lang="en-US" sz="4400" b="1" dirty="0" smtClean="0">
                <a:solidFill>
                  <a:schemeClr val="bg1"/>
                </a:solidFill>
              </a:rPr>
              <a:t>HMAS Architecture</a:t>
            </a:r>
            <a:endParaRPr lang="en-US" sz="4400" b="1" dirty="0">
              <a:solidFill>
                <a:schemeClr val="bg1"/>
              </a:solidFill>
            </a:endParaRPr>
          </a:p>
        </p:txBody>
      </p:sp>
      <p:sp>
        <p:nvSpPr>
          <p:cNvPr id="96" name="TextBox 95"/>
          <p:cNvSpPr txBox="1"/>
          <p:nvPr/>
        </p:nvSpPr>
        <p:spPr>
          <a:xfrm>
            <a:off x="898570" y="9999005"/>
            <a:ext cx="7973568" cy="2862322"/>
          </a:xfrm>
          <a:prstGeom prst="rect">
            <a:avLst/>
          </a:prstGeom>
          <a:solidFill>
            <a:schemeClr val="accent3">
              <a:lumMod val="20000"/>
              <a:lumOff val="80000"/>
            </a:schemeClr>
          </a:solidFill>
        </p:spPr>
        <p:txBody>
          <a:bodyPr wrap="square" rtlCol="0">
            <a:spAutoFit/>
          </a:bodyPr>
          <a:lstStyle/>
          <a:p>
            <a:pPr marL="0" lvl="1"/>
            <a:r>
              <a:rPr lang="en-US" sz="3600" b="1" dirty="0" smtClean="0"/>
              <a:t>Goal</a:t>
            </a:r>
            <a:r>
              <a:rPr lang="en-US" sz="3600" dirty="0" smtClean="0"/>
              <a:t>: An </a:t>
            </a:r>
            <a:r>
              <a:rPr lang="en-US" sz="3600" dirty="0"/>
              <a:t>agent architecture </a:t>
            </a:r>
            <a:r>
              <a:rPr lang="en-US" sz="3600" dirty="0" smtClean="0"/>
              <a:t>that can support HMAS </a:t>
            </a:r>
            <a:r>
              <a:rPr lang="en-US" sz="3600" dirty="0"/>
              <a:t>for cyber-physical systems; </a:t>
            </a:r>
            <a:r>
              <a:rPr lang="en-US" sz="3600" dirty="0" smtClean="0"/>
              <a:t>simulation of multigroup organizations of </a:t>
            </a:r>
            <a:r>
              <a:rPr lang="en-US" sz="3600" dirty="0"/>
              <a:t>distributed CPS agents </a:t>
            </a:r>
            <a:r>
              <a:rPr lang="en-US" sz="3600" dirty="0" smtClean="0"/>
              <a:t>in Intelligent </a:t>
            </a:r>
            <a:r>
              <a:rPr lang="en-US" sz="3600" dirty="0"/>
              <a:t>Power Distribution </a:t>
            </a:r>
            <a:r>
              <a:rPr lang="en-US" sz="3600" dirty="0" smtClean="0"/>
              <a:t>Systems. </a:t>
            </a:r>
            <a:endParaRPr lang="en-US" sz="3600" dirty="0"/>
          </a:p>
        </p:txBody>
      </p:sp>
      <p:sp>
        <p:nvSpPr>
          <p:cNvPr id="1038" name="Rectangle 1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 name="TextBox 69"/>
          <p:cNvSpPr txBox="1"/>
          <p:nvPr/>
        </p:nvSpPr>
        <p:spPr>
          <a:xfrm>
            <a:off x="9321469" y="9059030"/>
            <a:ext cx="7973607" cy="765430"/>
          </a:xfrm>
          <a:prstGeom prst="rect">
            <a:avLst/>
          </a:prstGeom>
          <a:solidFill>
            <a:srgbClr val="6600CC"/>
          </a:solidFill>
        </p:spPr>
        <p:txBody>
          <a:bodyPr wrap="square" rtlCol="0">
            <a:spAutoFit/>
          </a:bodyPr>
          <a:lstStyle/>
          <a:p>
            <a:pPr algn="ctr"/>
            <a:r>
              <a:rPr lang="en-US" sz="4400" b="1" dirty="0" smtClean="0">
                <a:solidFill>
                  <a:schemeClr val="bg1"/>
                </a:solidFill>
              </a:rPr>
              <a:t>Voltage Control</a:t>
            </a:r>
            <a:endParaRPr lang="en-US" sz="4400" b="1" dirty="0">
              <a:solidFill>
                <a:schemeClr val="bg1"/>
              </a:solidFill>
            </a:endParaRPr>
          </a:p>
        </p:txBody>
      </p:sp>
      <p:sp>
        <p:nvSpPr>
          <p:cNvPr id="71" name="TextBox 70"/>
          <p:cNvSpPr txBox="1"/>
          <p:nvPr/>
        </p:nvSpPr>
        <p:spPr>
          <a:xfrm>
            <a:off x="17626055" y="9092801"/>
            <a:ext cx="7973607" cy="765430"/>
          </a:xfrm>
          <a:prstGeom prst="rect">
            <a:avLst/>
          </a:prstGeom>
          <a:solidFill>
            <a:srgbClr val="6600CC"/>
          </a:solidFill>
        </p:spPr>
        <p:txBody>
          <a:bodyPr wrap="square" rtlCol="0">
            <a:spAutoFit/>
          </a:bodyPr>
          <a:lstStyle/>
          <a:p>
            <a:pPr algn="ctr"/>
            <a:r>
              <a:rPr lang="en-US" sz="4400" b="1" dirty="0" smtClean="0">
                <a:solidFill>
                  <a:schemeClr val="bg1"/>
                </a:solidFill>
              </a:rPr>
              <a:t>State Estimation</a:t>
            </a:r>
            <a:endParaRPr lang="en-US" sz="4400" b="1" dirty="0">
              <a:solidFill>
                <a:schemeClr val="bg1"/>
              </a:solidFill>
            </a:endParaRPr>
          </a:p>
        </p:txBody>
      </p:sp>
      <p:sp>
        <p:nvSpPr>
          <p:cNvPr id="72" name="TextBox 71"/>
          <p:cNvSpPr txBox="1"/>
          <p:nvPr/>
        </p:nvSpPr>
        <p:spPr>
          <a:xfrm>
            <a:off x="26051799" y="9065463"/>
            <a:ext cx="7973607" cy="765430"/>
          </a:xfrm>
          <a:prstGeom prst="rect">
            <a:avLst/>
          </a:prstGeom>
          <a:solidFill>
            <a:srgbClr val="6600CC"/>
          </a:solidFill>
        </p:spPr>
        <p:txBody>
          <a:bodyPr wrap="square" rtlCol="0">
            <a:spAutoFit/>
          </a:bodyPr>
          <a:lstStyle/>
          <a:p>
            <a:pPr algn="ctr"/>
            <a:r>
              <a:rPr lang="en-US" sz="4400" b="1" dirty="0" smtClean="0">
                <a:solidFill>
                  <a:schemeClr val="bg1"/>
                </a:solidFill>
              </a:rPr>
              <a:t>Online Energy Trading</a:t>
            </a:r>
            <a:endParaRPr lang="en-US" sz="4400" b="1" dirty="0">
              <a:solidFill>
                <a:schemeClr val="bg1"/>
              </a:solidFill>
            </a:endParaRPr>
          </a:p>
        </p:txBody>
      </p:sp>
      <p:sp>
        <p:nvSpPr>
          <p:cNvPr id="73" name="TextBox 72"/>
          <p:cNvSpPr txBox="1"/>
          <p:nvPr/>
        </p:nvSpPr>
        <p:spPr>
          <a:xfrm>
            <a:off x="34466106" y="9065463"/>
            <a:ext cx="7973607" cy="765430"/>
          </a:xfrm>
          <a:prstGeom prst="rect">
            <a:avLst/>
          </a:prstGeom>
          <a:solidFill>
            <a:srgbClr val="6600CC"/>
          </a:solidFill>
        </p:spPr>
        <p:txBody>
          <a:bodyPr wrap="square" rtlCol="0">
            <a:spAutoFit/>
          </a:bodyPr>
          <a:lstStyle/>
          <a:p>
            <a:pPr algn="ctr"/>
            <a:r>
              <a:rPr lang="en-US" sz="4400" b="1" dirty="0" smtClean="0">
                <a:solidFill>
                  <a:schemeClr val="bg1"/>
                </a:solidFill>
              </a:rPr>
              <a:t>Secure Microkernel</a:t>
            </a:r>
            <a:endParaRPr lang="en-US" sz="4400" b="1" dirty="0">
              <a:solidFill>
                <a:schemeClr val="bg1"/>
              </a:solidFill>
            </a:endParaRPr>
          </a:p>
        </p:txBody>
      </p:sp>
      <p:sp>
        <p:nvSpPr>
          <p:cNvPr id="74" name="TextBox 73"/>
          <p:cNvSpPr txBox="1"/>
          <p:nvPr/>
        </p:nvSpPr>
        <p:spPr>
          <a:xfrm>
            <a:off x="9305703" y="9981406"/>
            <a:ext cx="7973568" cy="5078313"/>
          </a:xfrm>
          <a:prstGeom prst="rect">
            <a:avLst/>
          </a:prstGeom>
          <a:solidFill>
            <a:schemeClr val="accent3">
              <a:lumMod val="20000"/>
              <a:lumOff val="80000"/>
            </a:schemeClr>
          </a:solidFill>
        </p:spPr>
        <p:txBody>
          <a:bodyPr wrap="square" rtlCol="0">
            <a:spAutoFit/>
          </a:bodyPr>
          <a:lstStyle/>
          <a:p>
            <a:pPr>
              <a:buClr>
                <a:srgbClr val="0000FF"/>
              </a:buClr>
            </a:pPr>
            <a:r>
              <a:rPr lang="en-US" sz="3600" b="1" dirty="0"/>
              <a:t>Motivation</a:t>
            </a:r>
            <a:r>
              <a:rPr lang="en-US" sz="3600" b="1" dirty="0" smtClean="0"/>
              <a:t>: </a:t>
            </a:r>
            <a:r>
              <a:rPr lang="en-US" sz="3600" dirty="0" smtClean="0"/>
              <a:t>Distribution </a:t>
            </a:r>
            <a:r>
              <a:rPr lang="en-US" sz="3600" dirty="0"/>
              <a:t>losses average about 7% in the U.S. (262.72 Billion kWh</a:t>
            </a:r>
            <a:r>
              <a:rPr lang="en-US" sz="3600" dirty="0" smtClean="0"/>
              <a:t>); 4</a:t>
            </a:r>
            <a:r>
              <a:rPr lang="en-US" sz="3600" dirty="0"/>
              <a:t>% in distribution system</a:t>
            </a:r>
          </a:p>
          <a:p>
            <a:pPr>
              <a:buClr>
                <a:srgbClr val="0000FF"/>
              </a:buClr>
            </a:pPr>
            <a:r>
              <a:rPr lang="en-US" sz="3600" b="1" dirty="0"/>
              <a:t>Challenge</a:t>
            </a:r>
            <a:r>
              <a:rPr lang="en-US" sz="3600" b="1" dirty="0" smtClean="0"/>
              <a:t>:  </a:t>
            </a:r>
            <a:r>
              <a:rPr lang="en-US" sz="3600" dirty="0" smtClean="0"/>
              <a:t>Scalability</a:t>
            </a:r>
          </a:p>
          <a:p>
            <a:pPr>
              <a:buClr>
                <a:srgbClr val="0000FF"/>
              </a:buClr>
            </a:pPr>
            <a:r>
              <a:rPr lang="en-US" sz="3600" b="1" dirty="0" smtClean="0">
                <a:solidFill>
                  <a:srgbClr val="000000"/>
                </a:solidFill>
                <a:cs typeface="Arial" pitchFamily="34" charset="0"/>
              </a:rPr>
              <a:t>Goal:   </a:t>
            </a:r>
            <a:r>
              <a:rPr lang="en-US" sz="3600" b="1" dirty="0" smtClean="0">
                <a:cs typeface="Arial" pitchFamily="34" charset="0"/>
              </a:rPr>
              <a:t> </a:t>
            </a:r>
            <a:r>
              <a:rPr lang="en-US" sz="3600" dirty="0">
                <a:cs typeface="Arial" pitchFamily="34" charset="0"/>
              </a:rPr>
              <a:t>Inverter PV </a:t>
            </a:r>
            <a:r>
              <a:rPr lang="en-US" sz="3600" dirty="0" err="1">
                <a:cs typeface="Arial" pitchFamily="34" charset="0"/>
              </a:rPr>
              <a:t>Var</a:t>
            </a:r>
            <a:r>
              <a:rPr lang="en-US" sz="3600" dirty="0">
                <a:cs typeface="Arial" pitchFamily="34" charset="0"/>
              </a:rPr>
              <a:t> </a:t>
            </a:r>
            <a:r>
              <a:rPr lang="en-US" sz="3600" dirty="0" smtClean="0">
                <a:cs typeface="Arial" pitchFamily="34" charset="0"/>
              </a:rPr>
              <a:t>scheduling;</a:t>
            </a:r>
            <a:endParaRPr lang="en-US" sz="3600" dirty="0">
              <a:cs typeface="Arial" pitchFamily="34" charset="0"/>
            </a:endParaRPr>
          </a:p>
          <a:p>
            <a:r>
              <a:rPr lang="en-US" sz="3600" dirty="0">
                <a:cs typeface="Arial" pitchFamily="34" charset="0"/>
              </a:rPr>
              <a:t> </a:t>
            </a:r>
            <a:r>
              <a:rPr lang="en-US" sz="3600" dirty="0" smtClean="0">
                <a:cs typeface="Arial" pitchFamily="34" charset="0"/>
              </a:rPr>
              <a:t>Three-level </a:t>
            </a:r>
            <a:r>
              <a:rPr lang="en-US" sz="3600" dirty="0">
                <a:cs typeface="Arial" pitchFamily="34" charset="0"/>
              </a:rPr>
              <a:t>hierarchical </a:t>
            </a:r>
            <a:r>
              <a:rPr lang="en-US" sz="3600" dirty="0" smtClean="0">
                <a:cs typeface="Arial" pitchFamily="34" charset="0"/>
              </a:rPr>
              <a:t>optimization;</a:t>
            </a:r>
            <a:endParaRPr lang="en-US" sz="3600" dirty="0">
              <a:solidFill>
                <a:srgbClr val="000000"/>
              </a:solidFill>
              <a:cs typeface="Arial" pitchFamily="34" charset="0"/>
            </a:endParaRPr>
          </a:p>
          <a:p>
            <a:r>
              <a:rPr lang="en-US" sz="3600" dirty="0">
                <a:solidFill>
                  <a:srgbClr val="000000"/>
                </a:solidFill>
                <a:cs typeface="Arial" pitchFamily="34" charset="0"/>
              </a:rPr>
              <a:t> </a:t>
            </a:r>
            <a:r>
              <a:rPr lang="en-US" sz="3600" dirty="0" smtClean="0">
                <a:solidFill>
                  <a:srgbClr val="000000"/>
                </a:solidFill>
                <a:cs typeface="Arial" pitchFamily="34" charset="0"/>
              </a:rPr>
              <a:t>Centralized </a:t>
            </a:r>
            <a:r>
              <a:rPr lang="en-US" sz="3600" dirty="0">
                <a:solidFill>
                  <a:srgbClr val="000000"/>
                </a:solidFill>
                <a:cs typeface="Arial" pitchFamily="34" charset="0"/>
              </a:rPr>
              <a:t>methods: Precise </a:t>
            </a:r>
            <a:r>
              <a:rPr lang="en-US" sz="3600" dirty="0" smtClean="0">
                <a:solidFill>
                  <a:srgbClr val="000000"/>
                </a:solidFill>
                <a:cs typeface="Arial" pitchFamily="34" charset="0"/>
              </a:rPr>
              <a:t>solution;</a:t>
            </a:r>
            <a:endParaRPr lang="en-US" sz="3600" dirty="0">
              <a:solidFill>
                <a:srgbClr val="000000"/>
              </a:solidFill>
              <a:cs typeface="Arial" pitchFamily="34" charset="0"/>
            </a:endParaRPr>
          </a:p>
          <a:p>
            <a:r>
              <a:rPr lang="en-US" sz="3600" dirty="0">
                <a:solidFill>
                  <a:srgbClr val="000000"/>
                </a:solidFill>
                <a:cs typeface="Arial" pitchFamily="34" charset="0"/>
              </a:rPr>
              <a:t> </a:t>
            </a:r>
            <a:r>
              <a:rPr lang="en-US" sz="3600" dirty="0" smtClean="0">
                <a:solidFill>
                  <a:srgbClr val="000000"/>
                </a:solidFill>
                <a:cs typeface="Arial" pitchFamily="34" charset="0"/>
              </a:rPr>
              <a:t>Decentralized </a:t>
            </a:r>
            <a:r>
              <a:rPr lang="en-US" sz="3600" dirty="0">
                <a:solidFill>
                  <a:srgbClr val="000000"/>
                </a:solidFill>
                <a:cs typeface="Arial" pitchFamily="34" charset="0"/>
              </a:rPr>
              <a:t>methods: Fast </a:t>
            </a:r>
            <a:r>
              <a:rPr lang="en-US" sz="3600" dirty="0" smtClean="0">
                <a:solidFill>
                  <a:srgbClr val="000000"/>
                </a:solidFill>
                <a:cs typeface="Arial" pitchFamily="34" charset="0"/>
              </a:rPr>
              <a:t>solution;</a:t>
            </a:r>
            <a:endParaRPr lang="en-US" sz="3600" dirty="0">
              <a:solidFill>
                <a:srgbClr val="000000"/>
              </a:solidFill>
              <a:cs typeface="Arial" pitchFamily="34" charset="0"/>
            </a:endParaRPr>
          </a:p>
          <a:p>
            <a:r>
              <a:rPr lang="en-US" sz="3600">
                <a:solidFill>
                  <a:srgbClr val="000000"/>
                </a:solidFill>
                <a:cs typeface="Arial" pitchFamily="34" charset="0"/>
              </a:rPr>
              <a:t> </a:t>
            </a:r>
            <a:r>
              <a:rPr lang="en-US" sz="3600" smtClean="0">
                <a:solidFill>
                  <a:srgbClr val="000000"/>
                </a:solidFill>
                <a:cs typeface="Arial" pitchFamily="34" charset="0"/>
              </a:rPr>
              <a:t>Reducing </a:t>
            </a:r>
            <a:r>
              <a:rPr lang="en-US" sz="3600" dirty="0">
                <a:solidFill>
                  <a:srgbClr val="000000"/>
                </a:solidFill>
                <a:cs typeface="Arial" pitchFamily="34" charset="0"/>
              </a:rPr>
              <a:t>computational </a:t>
            </a:r>
            <a:r>
              <a:rPr lang="en-US" sz="3600" dirty="0" smtClean="0">
                <a:solidFill>
                  <a:srgbClr val="000000"/>
                </a:solidFill>
                <a:cs typeface="Arial" pitchFamily="34" charset="0"/>
              </a:rPr>
              <a:t>complexity. </a:t>
            </a:r>
            <a:endParaRPr lang="en-US" sz="2200" dirty="0"/>
          </a:p>
        </p:txBody>
      </p:sp>
      <p:sp>
        <p:nvSpPr>
          <p:cNvPr id="75" name="TextBox 74"/>
          <p:cNvSpPr txBox="1"/>
          <p:nvPr/>
        </p:nvSpPr>
        <p:spPr>
          <a:xfrm>
            <a:off x="17626054" y="10023311"/>
            <a:ext cx="7973568" cy="3416320"/>
          </a:xfrm>
          <a:prstGeom prst="rect">
            <a:avLst/>
          </a:prstGeom>
          <a:solidFill>
            <a:schemeClr val="accent3">
              <a:lumMod val="20000"/>
              <a:lumOff val="80000"/>
            </a:schemeClr>
          </a:solidFill>
        </p:spPr>
        <p:txBody>
          <a:bodyPr wrap="square" rtlCol="0">
            <a:spAutoFit/>
          </a:bodyPr>
          <a:lstStyle/>
          <a:p>
            <a:r>
              <a:rPr lang="en-US" sz="3600" b="1" dirty="0" smtClean="0"/>
              <a:t>Goal: </a:t>
            </a:r>
            <a:r>
              <a:rPr lang="en-US" sz="3600" dirty="0" smtClean="0"/>
              <a:t>Formulate </a:t>
            </a:r>
            <a:r>
              <a:rPr lang="en-US" sz="3600" dirty="0"/>
              <a:t>Agent-based Kalman Filter for a Dynamical </a:t>
            </a:r>
            <a:r>
              <a:rPr lang="en-US" sz="3600" dirty="0" smtClean="0"/>
              <a:t>System; Investigate </a:t>
            </a:r>
            <a:r>
              <a:rPr lang="en-US" sz="3600" dirty="0"/>
              <a:t>Estimator performance under </a:t>
            </a:r>
            <a:r>
              <a:rPr lang="en-US" sz="3600" dirty="0" err="1"/>
              <a:t>Lossy</a:t>
            </a:r>
            <a:r>
              <a:rPr lang="en-US" sz="3600" dirty="0"/>
              <a:t> Communication </a:t>
            </a:r>
            <a:r>
              <a:rPr lang="en-US" sz="3600" dirty="0" smtClean="0"/>
              <a:t>Network;</a:t>
            </a:r>
            <a:endParaRPr lang="en-US" sz="3600" dirty="0"/>
          </a:p>
          <a:p>
            <a:r>
              <a:rPr lang="en-US" sz="3600" dirty="0"/>
              <a:t>Explore the Bounds of Filter Parameters from </a:t>
            </a:r>
            <a:r>
              <a:rPr lang="en-US" sz="3600" dirty="0" err="1"/>
              <a:t>Lyapunov</a:t>
            </a:r>
            <a:r>
              <a:rPr lang="en-US" sz="3600" dirty="0"/>
              <a:t> Stability Analysis</a:t>
            </a:r>
            <a:r>
              <a:rPr lang="en-US" sz="3600" dirty="0" smtClean="0"/>
              <a:t>.</a:t>
            </a:r>
            <a:endParaRPr lang="en-US" dirty="0"/>
          </a:p>
        </p:txBody>
      </p:sp>
      <p:sp>
        <p:nvSpPr>
          <p:cNvPr id="76" name="TextBox 75"/>
          <p:cNvSpPr txBox="1"/>
          <p:nvPr/>
        </p:nvSpPr>
        <p:spPr>
          <a:xfrm>
            <a:off x="26028106" y="10023311"/>
            <a:ext cx="7973568" cy="2308324"/>
          </a:xfrm>
          <a:prstGeom prst="rect">
            <a:avLst/>
          </a:prstGeom>
          <a:solidFill>
            <a:schemeClr val="accent3">
              <a:lumMod val="20000"/>
              <a:lumOff val="80000"/>
            </a:schemeClr>
          </a:solidFill>
        </p:spPr>
        <p:txBody>
          <a:bodyPr wrap="square" rtlCol="0">
            <a:spAutoFit/>
          </a:bodyPr>
          <a:lstStyle>
            <a:defPPr>
              <a:defRPr lang="en-US"/>
            </a:defPPr>
            <a:lvl1pPr>
              <a:defRPr sz="3600" b="1"/>
            </a:lvl1pPr>
          </a:lstStyle>
          <a:p>
            <a:r>
              <a:rPr lang="en-US" dirty="0" smtClean="0"/>
              <a:t>Goal:</a:t>
            </a:r>
            <a:r>
              <a:rPr lang="en-US" b="0" dirty="0" smtClean="0"/>
              <a:t> Develop </a:t>
            </a:r>
            <a:r>
              <a:rPr lang="en-US" b="0" dirty="0"/>
              <a:t>a general model for energy </a:t>
            </a:r>
            <a:r>
              <a:rPr lang="en-US" b="0" dirty="0" smtClean="0"/>
              <a:t>trading; maximize agent and </a:t>
            </a:r>
            <a:r>
              <a:rPr lang="en-US" b="0" dirty="0"/>
              <a:t>overall </a:t>
            </a:r>
            <a:r>
              <a:rPr lang="en-US" b="0" dirty="0" smtClean="0"/>
              <a:t>utility; design </a:t>
            </a:r>
            <a:r>
              <a:rPr lang="en-US" b="0" dirty="0"/>
              <a:t>a setting where selfish </a:t>
            </a:r>
            <a:r>
              <a:rPr lang="en-US" b="0" dirty="0" smtClean="0"/>
              <a:t>agents </a:t>
            </a:r>
            <a:r>
              <a:rPr lang="en-US" b="0" dirty="0"/>
              <a:t>can autonomously act</a:t>
            </a:r>
            <a:r>
              <a:rPr lang="en-US" b="0" dirty="0" smtClean="0"/>
              <a:t>.</a:t>
            </a:r>
            <a:endParaRPr lang="en-US" b="0"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1469" y="15358654"/>
            <a:ext cx="7813716" cy="479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75549" y="20670530"/>
            <a:ext cx="3775290" cy="362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Content Placeholder 2"/>
          <p:cNvSpPr txBox="1">
            <a:spLocks/>
          </p:cNvSpPr>
          <p:nvPr/>
        </p:nvSpPr>
        <p:spPr>
          <a:xfrm>
            <a:off x="8940333" y="26551157"/>
            <a:ext cx="9042866" cy="2156873"/>
          </a:xfrm>
          <a:prstGeom prst="rect">
            <a:avLst/>
          </a:prstGeom>
          <a:solidFill>
            <a:schemeClr val="accent4">
              <a:lumMod val="20000"/>
              <a:lumOff val="80000"/>
            </a:schemeClr>
          </a:solidFill>
        </p:spPr>
        <p:txBody>
          <a:bodyPr>
            <a:noAutofit/>
          </a:bodyPr>
          <a:lst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spcBef>
                <a:spcPts val="0"/>
              </a:spcBef>
              <a:buNone/>
            </a:pPr>
            <a:r>
              <a:rPr lang="en-US" sz="3200" dirty="0" smtClean="0"/>
              <a:t>Results match for small-scale system; execution time: 93 seconds for distributed approach and 225 seconds for centralized approach; centralized approach is not applicable for large-scale system.</a:t>
            </a:r>
          </a:p>
        </p:txBody>
      </p:sp>
      <p:sp>
        <p:nvSpPr>
          <p:cNvPr id="85" name="Content Placeholder 2"/>
          <p:cNvSpPr>
            <a:spLocks noGrp="1"/>
          </p:cNvSpPr>
          <p:nvPr/>
        </p:nvSpPr>
        <p:spPr>
          <a:xfrm>
            <a:off x="34466106" y="10023311"/>
            <a:ext cx="7973568" cy="4050003"/>
          </a:xfrm>
          <a:prstGeom prst="rect">
            <a:avLst/>
          </a:prstGeom>
          <a:solidFill>
            <a:schemeClr val="accent3">
              <a:lumMod val="20000"/>
              <a:lumOff val="80000"/>
            </a:schemeClr>
          </a:solidFill>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4400" b="1" dirty="0" smtClean="0"/>
              <a:t>Goal</a:t>
            </a:r>
            <a:r>
              <a:rPr lang="en-US" sz="6500" b="1" dirty="0" smtClean="0"/>
              <a:t>: </a:t>
            </a:r>
            <a:r>
              <a:rPr lang="en-US" sz="14400" dirty="0" smtClean="0"/>
              <a:t>Enforce security, safety </a:t>
            </a:r>
            <a:r>
              <a:rPr lang="en-US" sz="14400" dirty="0"/>
              <a:t>in </a:t>
            </a:r>
            <a:r>
              <a:rPr lang="en-US" sz="14400" dirty="0" smtClean="0"/>
              <a:t>smart grid</a:t>
            </a:r>
            <a:endParaRPr lang="en-US" sz="14400" dirty="0"/>
          </a:p>
          <a:p>
            <a:pPr marL="182880" indent="0">
              <a:lnSpc>
                <a:spcPct val="120000"/>
              </a:lnSpc>
              <a:spcBef>
                <a:spcPts val="0"/>
              </a:spcBef>
            </a:pPr>
            <a:r>
              <a:rPr lang="en-US" sz="11600" dirty="0" smtClean="0"/>
              <a:t>Understand the diversity of power grid control</a:t>
            </a:r>
          </a:p>
          <a:p>
            <a:pPr marL="182880" indent="0">
              <a:lnSpc>
                <a:spcPct val="120000"/>
              </a:lnSpc>
              <a:spcBef>
                <a:spcPts val="0"/>
              </a:spcBef>
            </a:pPr>
            <a:r>
              <a:rPr lang="en-US" sz="11600" dirty="0" smtClean="0"/>
              <a:t>Extracts crucial security and safety constraints</a:t>
            </a:r>
          </a:p>
          <a:p>
            <a:pPr marL="182880" indent="0">
              <a:lnSpc>
                <a:spcPct val="120000"/>
              </a:lnSpc>
              <a:spcBef>
                <a:spcPts val="0"/>
              </a:spcBef>
            </a:pPr>
            <a:r>
              <a:rPr lang="en-US" sz="11600" dirty="0" smtClean="0"/>
              <a:t>Using layered approach guarantees secure policies</a:t>
            </a:r>
          </a:p>
          <a:p>
            <a:pPr marL="0" indent="0">
              <a:lnSpc>
                <a:spcPct val="120000"/>
              </a:lnSpc>
              <a:buNone/>
            </a:pPr>
            <a:r>
              <a:rPr lang="en-US" sz="14400" dirty="0" smtClean="0"/>
              <a:t>Design a new secure embedded platform</a:t>
            </a:r>
          </a:p>
          <a:p>
            <a:pPr marL="0" indent="-217170">
              <a:lnSpc>
                <a:spcPct val="120000"/>
              </a:lnSpc>
              <a:spcBef>
                <a:spcPts val="0"/>
              </a:spcBef>
            </a:pPr>
            <a:r>
              <a:rPr lang="en-US" sz="12000" dirty="0" smtClean="0"/>
              <a:t>Implements secure policies from bottom-up</a:t>
            </a:r>
          </a:p>
          <a:p>
            <a:pPr marL="182880" lvl="1" indent="0">
              <a:lnSpc>
                <a:spcPct val="120000"/>
              </a:lnSpc>
              <a:spcBef>
                <a:spcPts val="0"/>
              </a:spcBef>
              <a:buFont typeface="Arial" panose="020B0604020202020204" pitchFamily="34" charset="0"/>
              <a:buChar char="•"/>
            </a:pPr>
            <a:r>
              <a:rPr lang="en-US" sz="12000" dirty="0"/>
              <a:t>Real-time and functional correctness</a:t>
            </a:r>
          </a:p>
          <a:p>
            <a:pPr marL="182880" lvl="1" indent="0">
              <a:lnSpc>
                <a:spcPct val="120000"/>
              </a:lnSpc>
            </a:pPr>
            <a:endParaRPr lang="en-US" dirty="0" smtClean="0"/>
          </a:p>
          <a:p>
            <a:pPr marL="182880" lvl="1" indent="0">
              <a:lnSpc>
                <a:spcPct val="120000"/>
              </a:lnSpc>
            </a:pPr>
            <a:endParaRPr lang="en-US" dirty="0" smtClean="0"/>
          </a:p>
          <a:p>
            <a:pPr marL="182880" lvl="1" indent="0">
              <a:lnSpc>
                <a:spcPct val="120000"/>
              </a:lnSpc>
            </a:pPr>
            <a:endParaRPr lang="en-US" dirty="0" smtClean="0"/>
          </a:p>
          <a:p>
            <a:endParaRPr lang="en-US" dirty="0" smtClean="0"/>
          </a:p>
          <a:p>
            <a:endParaRPr lang="en-US" dirty="0"/>
          </a:p>
        </p:txBody>
      </p:sp>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55807" y="14682914"/>
            <a:ext cx="8878083" cy="5693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p:cNvSpPr txBox="1"/>
          <p:nvPr/>
        </p:nvSpPr>
        <p:spPr>
          <a:xfrm>
            <a:off x="35142955" y="21337603"/>
            <a:ext cx="5376408" cy="646331"/>
          </a:xfrm>
          <a:prstGeom prst="rect">
            <a:avLst/>
          </a:prstGeom>
          <a:noFill/>
        </p:spPr>
        <p:txBody>
          <a:bodyPr wrap="none" rtlCol="0">
            <a:spAutoFit/>
          </a:bodyPr>
          <a:lstStyle/>
          <a:p>
            <a:r>
              <a:rPr lang="en-US" sz="3600" b="1" dirty="0" smtClean="0"/>
              <a:t>Model of Distribution Grid:</a:t>
            </a:r>
            <a:endParaRPr lang="en-US" sz="3600" b="1" dirty="0"/>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2753" y="12961297"/>
            <a:ext cx="4512622" cy="47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9174" y="12917841"/>
            <a:ext cx="4220433" cy="279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Content Placeholder 2"/>
          <p:cNvSpPr txBox="1">
            <a:spLocks/>
          </p:cNvSpPr>
          <p:nvPr/>
        </p:nvSpPr>
        <p:spPr>
          <a:xfrm>
            <a:off x="723418" y="25650256"/>
            <a:ext cx="7973568" cy="3077143"/>
          </a:xfrm>
          <a:prstGeom prst="rect">
            <a:avLst/>
          </a:prstGeom>
          <a:solidFill>
            <a:schemeClr val="accent4">
              <a:lumMod val="20000"/>
              <a:lumOff val="80000"/>
            </a:schemeClr>
          </a:solidFill>
        </p:spPr>
        <p:txBody>
          <a:bodyPr/>
          <a:lst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spcBef>
                <a:spcPts val="0"/>
              </a:spcBef>
              <a:buFont typeface="Arial" pitchFamily="34" charset="0"/>
              <a:buNone/>
            </a:pPr>
            <a:r>
              <a:rPr lang="en-US" sz="3200" dirty="0" smtClean="0"/>
              <a:t>Intelligent power distribution agents were enhanced to achieve the goals of multiple independent organizations; agents collaborated in two concurrent holarchies: </a:t>
            </a:r>
          </a:p>
          <a:p>
            <a:pPr marL="0" indent="0">
              <a:spcBef>
                <a:spcPts val="0"/>
              </a:spcBef>
              <a:buFont typeface="Arial" pitchFamily="34" charset="0"/>
              <a:buNone/>
            </a:pPr>
            <a:r>
              <a:rPr lang="en-US" sz="3200" dirty="0" smtClean="0"/>
              <a:t>one for power quality control and one for autonomous online power auctions. </a:t>
            </a:r>
            <a:endParaRPr lang="en-US" sz="3200" dirty="0"/>
          </a:p>
        </p:txBody>
      </p:sp>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50787" y="13439631"/>
            <a:ext cx="480377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Content Placeholder 2"/>
          <p:cNvSpPr txBox="1">
            <a:spLocks/>
          </p:cNvSpPr>
          <p:nvPr/>
        </p:nvSpPr>
        <p:spPr>
          <a:xfrm>
            <a:off x="17626054" y="13766631"/>
            <a:ext cx="3120190" cy="6609835"/>
          </a:xfrm>
          <a:prstGeom prst="rect">
            <a:avLst/>
          </a:prstGeom>
        </p:spPr>
        <p:txBody>
          <a:bodyPr>
            <a:noAutofit/>
          </a:bodyPr>
          <a:lst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spcBef>
                <a:spcPts val="0"/>
              </a:spcBef>
              <a:buNone/>
            </a:pPr>
            <a:r>
              <a:rPr lang="en-US" sz="3600" b="1" dirty="0" smtClean="0"/>
              <a:t>Approach</a:t>
            </a:r>
            <a:r>
              <a:rPr lang="en-US" sz="3600" dirty="0" smtClean="0"/>
              <a:t>: Network of Cooperative Agents.</a:t>
            </a:r>
          </a:p>
          <a:p>
            <a:pPr marL="0" indent="0">
              <a:spcBef>
                <a:spcPts val="0"/>
              </a:spcBef>
              <a:buNone/>
            </a:pPr>
            <a:r>
              <a:rPr lang="en-US" sz="2800" dirty="0" smtClean="0"/>
              <a:t>Agent observes “part” of the dynamics.</a:t>
            </a:r>
          </a:p>
          <a:p>
            <a:pPr marL="0" indent="0">
              <a:spcBef>
                <a:spcPts val="0"/>
              </a:spcBef>
              <a:buNone/>
            </a:pPr>
            <a:r>
              <a:rPr lang="en-US" sz="2800" dirty="0" smtClean="0"/>
              <a:t>“Physical” Neighbors: Share the State Elements. Neighborhood Information Exchange: Local Estimates of only the “Shared” State Elements.</a:t>
            </a:r>
            <a:endParaRPr lang="en-US" sz="2800" dirty="0"/>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79244" y="21660769"/>
            <a:ext cx="7924800" cy="684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67841" y="12762768"/>
            <a:ext cx="7756695" cy="3655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7" name="Content Placeholder 2"/>
          <p:cNvSpPr txBox="1">
            <a:spLocks/>
          </p:cNvSpPr>
          <p:nvPr/>
        </p:nvSpPr>
        <p:spPr>
          <a:xfrm>
            <a:off x="26328922" y="16156104"/>
            <a:ext cx="3120190" cy="676108"/>
          </a:xfrm>
          <a:prstGeom prst="rect">
            <a:avLst/>
          </a:prstGeom>
        </p:spPr>
        <p:txBody>
          <a:bodyPr>
            <a:noAutofit/>
          </a:bodyPr>
          <a:lst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spcBef>
                <a:spcPts val="0"/>
              </a:spcBef>
              <a:buNone/>
            </a:pPr>
            <a:r>
              <a:rPr lang="en-US" sz="3600" b="1" dirty="0" smtClean="0"/>
              <a:t>Approach</a:t>
            </a:r>
            <a:r>
              <a:rPr lang="en-US" sz="3600" dirty="0" smtClean="0"/>
              <a:t>:</a:t>
            </a:r>
            <a:endParaRPr lang="en-US" sz="2800" dirty="0"/>
          </a:p>
        </p:txBody>
      </p:sp>
      <p:sp>
        <p:nvSpPr>
          <p:cNvPr id="228" name="TextBox 227"/>
          <p:cNvSpPr txBox="1"/>
          <p:nvPr/>
        </p:nvSpPr>
        <p:spPr>
          <a:xfrm>
            <a:off x="26328922" y="21641194"/>
            <a:ext cx="3232991" cy="646331"/>
          </a:xfrm>
          <a:prstGeom prst="rect">
            <a:avLst/>
          </a:prstGeom>
          <a:solidFill>
            <a:schemeClr val="bg1"/>
          </a:solidFill>
        </p:spPr>
        <p:txBody>
          <a:bodyPr wrap="square" rtlCol="0">
            <a:spAutoFit/>
          </a:bodyPr>
          <a:lstStyle/>
          <a:p>
            <a:r>
              <a:rPr lang="en-US" sz="3600" b="1" dirty="0" smtClean="0"/>
              <a:t>Results:</a:t>
            </a:r>
            <a:endParaRPr lang="en-US" sz="3600" b="1" dirty="0"/>
          </a:p>
        </p:txBody>
      </p:sp>
      <p:pic>
        <p:nvPicPr>
          <p:cNvPr id="53" name="Picture 52" descr="nsf1.ep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53800" y="29413200"/>
            <a:ext cx="3505200" cy="3505200"/>
          </a:xfrm>
          <a:prstGeom prst="rect">
            <a:avLst/>
          </a:prstGeom>
        </p:spPr>
      </p:pic>
      <p:sp>
        <p:nvSpPr>
          <p:cNvPr id="2" name="TextBox 1"/>
          <p:cNvSpPr txBox="1"/>
          <p:nvPr/>
        </p:nvSpPr>
        <p:spPr>
          <a:xfrm>
            <a:off x="18721987" y="25622298"/>
            <a:ext cx="2461613"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FF0000"/>
                </a:solidFill>
              </a:rPr>
              <a:t>bounds on ɛ and </a:t>
            </a:r>
            <a:r>
              <a:rPr lang="el-GR" sz="2400" b="1" dirty="0">
                <a:solidFill>
                  <a:srgbClr val="FF0000"/>
                </a:solidFill>
              </a:rPr>
              <a:t>ρ</a:t>
            </a:r>
            <a:r>
              <a:rPr lang="en-US" sz="2400" b="1" dirty="0">
                <a:solidFill>
                  <a:srgbClr val="FF0000"/>
                </a:solidFill>
              </a:rPr>
              <a:t> are violated</a:t>
            </a:r>
          </a:p>
        </p:txBody>
      </p:sp>
      <p:cxnSp>
        <p:nvCxnSpPr>
          <p:cNvPr id="5" name="Straight Arrow Connector 4"/>
          <p:cNvCxnSpPr>
            <a:stCxn id="2" idx="3"/>
          </p:cNvCxnSpPr>
          <p:nvPr/>
        </p:nvCxnSpPr>
        <p:spPr>
          <a:xfrm>
            <a:off x="21183600" y="26037797"/>
            <a:ext cx="214629" cy="251203"/>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p:cNvCxnSpPr>
          <p:nvPr/>
        </p:nvCxnSpPr>
        <p:spPr>
          <a:xfrm>
            <a:off x="21183600" y="26037797"/>
            <a:ext cx="3886200" cy="7987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08663" y="18669000"/>
            <a:ext cx="1920240" cy="146304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t>AKCF</a:t>
            </a:r>
          </a:p>
          <a:p>
            <a:pPr marL="457200" indent="-457200">
              <a:buFont typeface="Wingdings" panose="05000000000000000000" pitchFamily="2" charset="2"/>
              <a:buChar char="§"/>
            </a:pPr>
            <a:r>
              <a:rPr lang="en-US" sz="2000" dirty="0" smtClean="0"/>
              <a:t>Consensus</a:t>
            </a:r>
          </a:p>
          <a:p>
            <a:pPr marL="457200" indent="-457200">
              <a:buFont typeface="Wingdings" panose="05000000000000000000" pitchFamily="2" charset="2"/>
              <a:buChar char="§"/>
            </a:pPr>
            <a:r>
              <a:rPr lang="en-US" sz="2000" dirty="0" smtClean="0"/>
              <a:t>ɛ- Degree of consensus</a:t>
            </a:r>
            <a:endParaRPr lang="en-US" sz="2800" dirty="0"/>
          </a:p>
        </p:txBody>
      </p:sp>
      <p:sp>
        <p:nvSpPr>
          <p:cNvPr id="61" name="TextBox 60"/>
          <p:cNvSpPr txBox="1"/>
          <p:nvPr/>
        </p:nvSpPr>
        <p:spPr>
          <a:xfrm>
            <a:off x="23224526" y="18669000"/>
            <a:ext cx="2651760" cy="11887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t>ADKF</a:t>
            </a:r>
          </a:p>
          <a:p>
            <a:pPr marL="457200" indent="-457200">
              <a:buFont typeface="Wingdings" panose="05000000000000000000" pitchFamily="2" charset="2"/>
              <a:buChar char="§"/>
            </a:pPr>
            <a:r>
              <a:rPr lang="en-US" sz="2000" dirty="0" smtClean="0"/>
              <a:t>Diffusion</a:t>
            </a:r>
          </a:p>
          <a:p>
            <a:pPr marL="457200" indent="-457200">
              <a:buFont typeface="Wingdings" panose="05000000000000000000" pitchFamily="2" charset="2"/>
              <a:buChar char="§"/>
            </a:pPr>
            <a:r>
              <a:rPr lang="en-US" sz="2000" dirty="0" smtClean="0"/>
              <a:t>Uniform weighting</a:t>
            </a:r>
            <a:endParaRPr lang="en-US" sz="2000" dirty="0"/>
          </a:p>
        </p:txBody>
      </p:sp>
      <p:cxnSp>
        <p:nvCxnSpPr>
          <p:cNvPr id="13" name="Straight Arrow Connector 12"/>
          <p:cNvCxnSpPr>
            <a:stCxn id="1036" idx="2"/>
            <a:endCxn id="61" idx="0"/>
          </p:cNvCxnSpPr>
          <p:nvPr/>
        </p:nvCxnSpPr>
        <p:spPr>
          <a:xfrm>
            <a:off x="22952675" y="17975119"/>
            <a:ext cx="1597731" cy="6938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36" idx="2"/>
            <a:endCxn id="11" idx="0"/>
          </p:cNvCxnSpPr>
          <p:nvPr/>
        </p:nvCxnSpPr>
        <p:spPr>
          <a:xfrm flipH="1">
            <a:off x="21868783" y="17975119"/>
            <a:ext cx="1083892" cy="69388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279871" y="20790377"/>
            <a:ext cx="5345607" cy="523220"/>
          </a:xfrm>
          <a:prstGeom prst="rect">
            <a:avLst/>
          </a:prstGeom>
          <a:noFill/>
        </p:spPr>
        <p:txBody>
          <a:bodyPr wrap="square" rtlCol="0">
            <a:spAutoFit/>
          </a:bodyPr>
          <a:lstStyle/>
          <a:p>
            <a:r>
              <a:rPr lang="en-US" sz="2800" b="1" dirty="0" smtClean="0">
                <a:solidFill>
                  <a:srgbClr val="FF0000"/>
                </a:solidFill>
              </a:rPr>
              <a:t>Performs better and more robust </a:t>
            </a:r>
            <a:endParaRPr lang="en-US" sz="2800" b="1" dirty="0">
              <a:solidFill>
                <a:srgbClr val="FF0000"/>
              </a:solidFill>
            </a:endParaRPr>
          </a:p>
        </p:txBody>
      </p:sp>
      <p:cxnSp>
        <p:nvCxnSpPr>
          <p:cNvPr id="25" name="Straight Arrow Connector 24"/>
          <p:cNvCxnSpPr>
            <a:endCxn id="11" idx="2"/>
          </p:cNvCxnSpPr>
          <p:nvPr/>
        </p:nvCxnSpPr>
        <p:spPr>
          <a:xfrm flipV="1">
            <a:off x="21290914" y="20132040"/>
            <a:ext cx="577869" cy="74676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433417" y="20360641"/>
            <a:ext cx="3997858" cy="4251959"/>
          </a:xfrm>
          <a:prstGeom prst="rect">
            <a:avLst/>
          </a:prstGeom>
        </p:spPr>
      </p:pic>
      <mc:AlternateContent xmlns:mc="http://schemas.openxmlformats.org/markup-compatibility/2006" xmlns:a14="http://schemas.microsoft.com/office/drawing/2010/main">
        <mc:Choice Requires="a14">
          <p:graphicFrame>
            <p:nvGraphicFramePr>
              <p:cNvPr id="66" name="Table 65"/>
              <p:cNvGraphicFramePr>
                <a:graphicFrameLocks noGrp="1"/>
              </p:cNvGraphicFramePr>
              <p:nvPr>
                <p:extLst>
                  <p:ext uri="{D42A27DB-BD31-4B8C-83A1-F6EECF244321}">
                    <p14:modId xmlns:p14="http://schemas.microsoft.com/office/powerpoint/2010/main" val="4186148835"/>
                  </p:ext>
                </p:extLst>
              </p:nvPr>
            </p:nvGraphicFramePr>
            <p:xfrm>
              <a:off x="10549090" y="24686283"/>
              <a:ext cx="5212875" cy="1767011"/>
            </p:xfrm>
            <a:graphic>
              <a:graphicData uri="http://schemas.openxmlformats.org/drawingml/2006/table">
                <a:tbl>
                  <a:tblPr firstRow="1" firstCol="1" bandRow="1">
                    <a:tableStyleId>{5C22544A-7EE6-4342-B048-85BDC9FD1C3A}</a:tableStyleId>
                  </a:tblPr>
                  <a:tblGrid>
                    <a:gridCol w="886758"/>
                    <a:gridCol w="709056"/>
                    <a:gridCol w="709056"/>
                    <a:gridCol w="702053"/>
                    <a:gridCol w="716059"/>
                    <a:gridCol w="787840"/>
                    <a:gridCol w="702053"/>
                  </a:tblGrid>
                  <a:tr h="249039">
                    <a:tc>
                      <a:txBody>
                        <a:bodyPr/>
                        <a:lstStyle/>
                        <a:p>
                          <a:pPr marL="0" marR="0" algn="ctr">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gridSpan="3">
                      <a:txBody>
                        <a:bodyPr/>
                        <a:lstStyle/>
                        <a:p>
                          <a:pPr marL="0" marR="0" algn="ctr">
                            <a:spcBef>
                              <a:spcPts val="0"/>
                            </a:spcBef>
                            <a:spcAft>
                              <a:spcPts val="0"/>
                            </a:spcAft>
                          </a:pPr>
                          <a:r>
                            <a:rPr lang="en-US" sz="1200" dirty="0">
                              <a:effectLst/>
                            </a:rPr>
                            <a:t>Local control</a:t>
                          </a:r>
                          <a:endParaRPr lang="en-US" sz="12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err="1">
                              <a:effectLst/>
                            </a:rPr>
                            <a:t>Holonic</a:t>
                          </a:r>
                          <a:endParaRPr lang="en-US" sz="12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r>
                  <a:tr h="249039">
                    <a:tc>
                      <a:txBody>
                        <a:bodyPr/>
                        <a:lstStyle/>
                        <a:p>
                          <a:pPr marL="0" marR="0" algn="ctr">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A</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B</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C</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A</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B</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C</a:t>
                          </a:r>
                          <a:endParaRPr lang="en-US" sz="1200" dirty="0">
                            <a:effectLst/>
                            <a:latin typeface="Times New Roman"/>
                            <a:ea typeface="Times New Roman"/>
                          </a:endParaRPr>
                        </a:p>
                      </a:txBody>
                      <a:tcPr marL="68580" marR="68580" marT="0" marB="0" anchor="ctr"/>
                    </a:tc>
                  </a:tr>
                  <a:tr h="249039">
                    <a:tc>
                      <a:txBody>
                        <a:bodyPr/>
                        <a:lstStyle/>
                        <a:p>
                          <a:pPr marL="0" marR="0" algn="ctr">
                            <a:spcBef>
                              <a:spcPts val="0"/>
                            </a:spcBef>
                            <a:spcAft>
                              <a:spcPts val="0"/>
                            </a:spcAft>
                          </a:pP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P</m:t>
                                  </m:r>
                                </m:e>
                                <m:sub>
                                  <m:r>
                                    <m:rPr>
                                      <m:sty m:val="p"/>
                                    </m:rPr>
                                    <a:rPr lang="en-US" sz="1200">
                                      <a:effectLst/>
                                      <a:latin typeface="Cambria Math"/>
                                    </a:rPr>
                                    <m:t>loss</m:t>
                                  </m:r>
                                </m:sub>
                              </m:sSub>
                            </m:oMath>
                          </a14:m>
                          <a:r>
                            <a:rPr lang="en-US" sz="1200" dirty="0">
                              <a:effectLst/>
                            </a:rPr>
                            <a:t> (kW)</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8.6213</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4.156</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6.597</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a:effectLst/>
                            </a:rPr>
                            <a:t>6.597</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a:effectLst/>
                            </a:rPr>
                            <a:t>3.469</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4.709</a:t>
                          </a:r>
                          <a:endParaRPr lang="en-US" sz="1200" dirty="0">
                            <a:effectLst/>
                            <a:latin typeface="Times New Roman"/>
                            <a:ea typeface="Times New Roman"/>
                          </a:endParaRPr>
                        </a:p>
                      </a:txBody>
                      <a:tcPr marL="68580" marR="68580" marT="0" marB="0" anchor="ctr"/>
                    </a:tc>
                  </a:tr>
                  <a:tr h="249039">
                    <a:tc>
                      <a:txBody>
                        <a:bodyPr/>
                        <a:lstStyle/>
                        <a:p>
                          <a:pPr marL="0" marR="0" algn="ctr">
                            <a:spcBef>
                              <a:spcPts val="0"/>
                            </a:spcBef>
                            <a:spcAft>
                              <a:spcPts val="0"/>
                            </a:spcAft>
                          </a:pP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Q</m:t>
                                  </m:r>
                                </m:e>
                                <m:sub>
                                  <m:r>
                                    <m:rPr>
                                      <m:sty m:val="p"/>
                                    </m:rPr>
                                    <a:rPr lang="en-US" sz="1200">
                                      <a:effectLst/>
                                      <a:latin typeface="Cambria Math"/>
                                    </a:rPr>
                                    <m:t>loss</m:t>
                                  </m:r>
                                </m:sub>
                              </m:sSub>
                            </m:oMath>
                          </a14:m>
                          <a:r>
                            <a:rPr lang="en-US" sz="1200" dirty="0">
                              <a:effectLst/>
                            </a:rPr>
                            <a:t> (</a:t>
                          </a:r>
                          <a:r>
                            <a:rPr lang="en-US" sz="1200" dirty="0" err="1">
                              <a:effectLst/>
                            </a:rPr>
                            <a:t>kVar</a:t>
                          </a:r>
                          <a:r>
                            <a:rPr lang="en-US" sz="1200" dirty="0">
                              <a:effectLst/>
                            </a:rPr>
                            <a:t>)</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3.446</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1.299</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2.570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2.570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1.174</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1.564</a:t>
                          </a:r>
                          <a:endParaRPr lang="en-US" sz="1200" dirty="0">
                            <a:effectLst/>
                            <a:latin typeface="Times New Roman"/>
                            <a:ea typeface="Times New Roman"/>
                          </a:endParaRPr>
                        </a:p>
                      </a:txBody>
                      <a:tcPr marL="68580" marR="68580" marT="0" marB="0" anchor="ctr"/>
                    </a:tc>
                  </a:tr>
                  <a:tr h="272777">
                    <a:tc>
                      <a:txBody>
                        <a:bodyPr/>
                        <a:lstStyle/>
                        <a:p>
                          <a:pPr marL="0" marR="0" algn="ctr">
                            <a:spcBef>
                              <a:spcPts val="0"/>
                            </a:spcBef>
                            <a:spcAft>
                              <a:spcPts val="0"/>
                            </a:spcAft>
                          </a:pPr>
                          <a14:m>
                            <m:oMath xmlns:m="http://schemas.openxmlformats.org/officeDocument/2006/math">
                              <m:nary>
                                <m:naryPr>
                                  <m:chr m:val="∑"/>
                                  <m:limLoc m:val="undOvr"/>
                                  <m:subHide m:val="on"/>
                                  <m:supHide m:val="on"/>
                                  <m:ctrlPr>
                                    <a:rPr lang="en-US" sz="1200" i="1">
                                      <a:effectLst/>
                                      <a:latin typeface="Cambria Math" panose="02040503050406030204" pitchFamily="18" charset="0"/>
                                    </a:rPr>
                                  </m:ctrlPr>
                                </m:naryPr>
                                <m:sub/>
                                <m:sup/>
                                <m:e>
                                  <m:sSub>
                                    <m:sSubPr>
                                      <m:ctrlPr>
                                        <a:rPr lang="en-US" sz="1200" i="1">
                                          <a:effectLst/>
                                          <a:latin typeface="Cambria Math" panose="02040503050406030204" pitchFamily="18" charset="0"/>
                                        </a:rPr>
                                      </m:ctrlPr>
                                    </m:sSubPr>
                                    <m:e>
                                      <m:r>
                                        <m:rPr>
                                          <m:sty m:val="p"/>
                                        </m:rPr>
                                        <a:rPr lang="en-US" sz="1200">
                                          <a:effectLst/>
                                          <a:latin typeface="Cambria Math"/>
                                        </a:rPr>
                                        <m:t>Q</m:t>
                                      </m:r>
                                    </m:e>
                                    <m:sub>
                                      <m:r>
                                        <m:rPr>
                                          <m:sty m:val="p"/>
                                        </m:rPr>
                                        <a:rPr lang="en-US" sz="1200">
                                          <a:effectLst/>
                                          <a:latin typeface="Cambria Math"/>
                                        </a:rPr>
                                        <m:t>g</m:t>
                                      </m:r>
                                    </m:sub>
                                  </m:sSub>
                                </m:e>
                              </m:nary>
                            </m:oMath>
                          </a14:m>
                          <a:r>
                            <a:rPr lang="en-US" sz="1200" dirty="0">
                              <a:effectLst/>
                            </a:rPr>
                            <a:t> (</a:t>
                          </a:r>
                          <a:r>
                            <a:rPr lang="en-US" sz="1200" dirty="0" err="1">
                              <a:effectLst/>
                            </a:rPr>
                            <a:t>kVar</a:t>
                          </a:r>
                          <a:r>
                            <a:rPr lang="en-US" sz="1200" dirty="0">
                              <a:effectLst/>
                            </a:rPr>
                            <a:t>)</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a:effectLst/>
                            </a:rPr>
                            <a:t>65.852</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238.400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204.710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214.780</a:t>
                          </a:r>
                          <a:endParaRPr lang="en-US" sz="1200" dirty="0">
                            <a:effectLst/>
                            <a:latin typeface="Times New Roman"/>
                            <a:ea typeface="Times New Roman"/>
                          </a:endParaRPr>
                        </a:p>
                      </a:txBody>
                      <a:tcPr marL="68580" marR="68580" marT="0" marB="0" anchor="ctr"/>
                    </a:tc>
                  </a:tr>
                  <a:tr h="249039">
                    <a:tc>
                      <a:txBody>
                        <a:bodyPr/>
                        <a:lstStyle/>
                        <a:p>
                          <a:pPr marL="0" marR="0" algn="ctr">
                            <a:spcBef>
                              <a:spcPts val="0"/>
                            </a:spcBef>
                            <a:spcAft>
                              <a:spcPts val="0"/>
                            </a:spcAft>
                          </a:pP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P</m:t>
                                  </m:r>
                                </m:e>
                                <m:sub>
                                  <m:r>
                                    <m:rPr>
                                      <m:sty m:val="p"/>
                                    </m:rPr>
                                    <a:rPr lang="en-US" sz="1200">
                                      <a:effectLst/>
                                      <a:latin typeface="Cambria Math"/>
                                    </a:rPr>
                                    <m:t>s</m:t>
                                  </m:r>
                                </m:sub>
                              </m:sSub>
                            </m:oMath>
                          </a14:m>
                          <a:r>
                            <a:rPr lang="en-US" sz="1200" dirty="0">
                              <a:effectLst/>
                            </a:rPr>
                            <a:t> (kW)</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387.150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361.700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384.600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384.600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360.360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382.210</a:t>
                          </a:r>
                          <a:endParaRPr lang="en-US" sz="1200" dirty="0">
                            <a:effectLst/>
                            <a:latin typeface="Times New Roman"/>
                            <a:ea typeface="Times New Roman"/>
                          </a:endParaRPr>
                        </a:p>
                      </a:txBody>
                      <a:tcPr marL="68580" marR="68580" marT="0" marB="0" anchor="ctr"/>
                    </a:tc>
                  </a:tr>
                  <a:tr h="249039">
                    <a:tc>
                      <a:txBody>
                        <a:bodyPr/>
                        <a:lstStyle/>
                        <a:p>
                          <a:pPr marL="0" marR="0" algn="ctr">
                            <a:spcBef>
                              <a:spcPts val="0"/>
                            </a:spcBef>
                            <a:spcAft>
                              <a:spcPts val="0"/>
                            </a:spcAft>
                          </a:pPr>
                          <a14:m>
                            <m:oMath xmlns:m="http://schemas.openxmlformats.org/officeDocument/2006/math">
                              <m:sSub>
                                <m:sSubPr>
                                  <m:ctrlPr>
                                    <a:rPr lang="en-US" sz="1200" i="1">
                                      <a:effectLst/>
                                      <a:latin typeface="Cambria Math" panose="02040503050406030204" pitchFamily="18" charset="0"/>
                                    </a:rPr>
                                  </m:ctrlPr>
                                </m:sSubPr>
                                <m:e>
                                  <m:r>
                                    <m:rPr>
                                      <m:sty m:val="p"/>
                                    </m:rPr>
                                    <a:rPr lang="en-US" sz="1200">
                                      <a:effectLst/>
                                      <a:latin typeface="Cambria Math"/>
                                    </a:rPr>
                                    <m:t>Q</m:t>
                                  </m:r>
                                </m:e>
                                <m:sub>
                                  <m:r>
                                    <m:rPr>
                                      <m:sty m:val="p"/>
                                    </m:rPr>
                                    <a:rPr lang="en-US" sz="1200">
                                      <a:effectLst/>
                                      <a:latin typeface="Cambria Math"/>
                                    </a:rPr>
                                    <m:t>s</m:t>
                                  </m:r>
                                </m:sub>
                              </m:sSub>
                            </m:oMath>
                          </a14:m>
                          <a:r>
                            <a:rPr lang="en-US" sz="1200" dirty="0">
                              <a:effectLst/>
                            </a:rPr>
                            <a:t> (</a:t>
                          </a:r>
                          <a:r>
                            <a:rPr lang="en-US" sz="1200" dirty="0" err="1">
                              <a:effectLst/>
                            </a:rPr>
                            <a:t>kVar</a:t>
                          </a:r>
                          <a:r>
                            <a:rPr lang="en-US" sz="1200" dirty="0">
                              <a:effectLst/>
                            </a:rPr>
                            <a:t>)</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368.070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197.800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278.200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278.200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232.960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263.070</a:t>
                          </a:r>
                          <a:endParaRPr lang="en-US" sz="1200" dirty="0">
                            <a:effectLst/>
                            <a:latin typeface="Times New Roman"/>
                            <a:ea typeface="Times New Roman"/>
                          </a:endParaRPr>
                        </a:p>
                      </a:txBody>
                      <a:tcPr marL="68580" marR="68580" marT="0" marB="0" anchor="ctr"/>
                    </a:tc>
                  </a:tr>
                </a:tbl>
              </a:graphicData>
            </a:graphic>
          </p:graphicFrame>
        </mc:Choice>
        <mc:Fallback xmlns="">
          <p:graphicFrame>
            <p:nvGraphicFramePr>
              <p:cNvPr id="66" name="Table 65"/>
              <p:cNvGraphicFramePr>
                <a:graphicFrameLocks noGrp="1"/>
              </p:cNvGraphicFramePr>
              <p:nvPr>
                <p:extLst>
                  <p:ext uri="{D42A27DB-BD31-4B8C-83A1-F6EECF244321}">
                    <p14:modId xmlns:p14="http://schemas.microsoft.com/office/powerpoint/2010/main" val="4186148835"/>
                  </p:ext>
                </p:extLst>
              </p:nvPr>
            </p:nvGraphicFramePr>
            <p:xfrm>
              <a:off x="10549090" y="24686283"/>
              <a:ext cx="5212875" cy="1767011"/>
            </p:xfrm>
            <a:graphic>
              <a:graphicData uri="http://schemas.openxmlformats.org/drawingml/2006/table">
                <a:tbl>
                  <a:tblPr firstRow="1" firstCol="1" bandRow="1">
                    <a:tableStyleId>{5C22544A-7EE6-4342-B048-85BDC9FD1C3A}</a:tableStyleId>
                  </a:tblPr>
                  <a:tblGrid>
                    <a:gridCol w="886758"/>
                    <a:gridCol w="709056"/>
                    <a:gridCol w="709056"/>
                    <a:gridCol w="702053"/>
                    <a:gridCol w="716059"/>
                    <a:gridCol w="787840"/>
                    <a:gridCol w="702053"/>
                  </a:tblGrid>
                  <a:tr h="249039">
                    <a:tc>
                      <a:txBody>
                        <a:bodyPr/>
                        <a:lstStyle/>
                        <a:p>
                          <a:pPr marL="0" marR="0" algn="ctr">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gridSpan="3">
                      <a:txBody>
                        <a:bodyPr/>
                        <a:lstStyle/>
                        <a:p>
                          <a:pPr marL="0" marR="0" algn="ctr">
                            <a:spcBef>
                              <a:spcPts val="0"/>
                            </a:spcBef>
                            <a:spcAft>
                              <a:spcPts val="0"/>
                            </a:spcAft>
                          </a:pPr>
                          <a:r>
                            <a:rPr lang="en-US" sz="1200" dirty="0">
                              <a:effectLst/>
                            </a:rPr>
                            <a:t>Local control</a:t>
                          </a:r>
                          <a:endParaRPr lang="en-US" sz="12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dirty="0" err="1">
                              <a:effectLst/>
                            </a:rPr>
                            <a:t>Holonic</a:t>
                          </a:r>
                          <a:endParaRPr lang="en-US" sz="1200" dirty="0">
                            <a:effectLst/>
                            <a:latin typeface="Times New Roman"/>
                            <a:ea typeface="Times New Roman"/>
                          </a:endParaRPr>
                        </a:p>
                      </a:txBody>
                      <a:tcPr marL="68580" marR="68580" marT="0" marB="0" anchor="ctr"/>
                    </a:tc>
                    <a:tc hMerge="1">
                      <a:txBody>
                        <a:bodyPr/>
                        <a:lstStyle/>
                        <a:p>
                          <a:endParaRPr lang="en-US"/>
                        </a:p>
                      </a:txBody>
                      <a:tcPr/>
                    </a:tc>
                    <a:tc hMerge="1">
                      <a:txBody>
                        <a:bodyPr/>
                        <a:lstStyle/>
                        <a:p>
                          <a:endParaRPr lang="en-US"/>
                        </a:p>
                      </a:txBody>
                      <a:tcPr/>
                    </a:tc>
                  </a:tr>
                  <a:tr h="249039">
                    <a:tc>
                      <a:txBody>
                        <a:bodyPr/>
                        <a:lstStyle/>
                        <a:p>
                          <a:pPr marL="0" marR="0" algn="ctr">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A</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B</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C</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A</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B</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dirty="0">
                              <a:effectLst/>
                            </a:rPr>
                            <a:t>Phase C</a:t>
                          </a:r>
                          <a:endParaRPr lang="en-US" sz="1200" dirty="0">
                            <a:effectLst/>
                            <a:latin typeface="Times New Roman"/>
                            <a:ea typeface="Times New Roman"/>
                          </a:endParaRPr>
                        </a:p>
                      </a:txBody>
                      <a:tcPr marL="68580" marR="68580" marT="0" marB="0" anchor="ctr"/>
                    </a:tc>
                  </a:tr>
                  <a:tr h="249039">
                    <a:tc>
                      <a:txBody>
                        <a:bodyPr/>
                        <a:lstStyle/>
                        <a:p>
                          <a:endParaRPr lang="en-US"/>
                        </a:p>
                      </a:txBody>
                      <a:tcPr marL="68580" marR="68580" marT="0" marB="0" anchor="ctr">
                        <a:blipFill rotWithShape="0">
                          <a:blip r:embed="rId17"/>
                          <a:stretch>
                            <a:fillRect l="-685" t="-202439" r="-489041" b="-436585"/>
                          </a:stretch>
                        </a:blipFill>
                      </a:tcPr>
                    </a:tc>
                    <a:tc>
                      <a:txBody>
                        <a:bodyPr/>
                        <a:lstStyle/>
                        <a:p>
                          <a:pPr marL="0" marR="0" algn="r">
                            <a:spcBef>
                              <a:spcPts val="0"/>
                            </a:spcBef>
                            <a:spcAft>
                              <a:spcPts val="0"/>
                            </a:spcAft>
                          </a:pPr>
                          <a:r>
                            <a:rPr lang="en-US" sz="1200" dirty="0">
                              <a:effectLst/>
                            </a:rPr>
                            <a:t>8.6213</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4.156</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6.597</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a:effectLst/>
                            </a:rPr>
                            <a:t>6.597</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a:effectLst/>
                            </a:rPr>
                            <a:t>3.469</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4.709</a:t>
                          </a:r>
                          <a:endParaRPr lang="en-US" sz="1200" dirty="0">
                            <a:effectLst/>
                            <a:latin typeface="Times New Roman"/>
                            <a:ea typeface="Times New Roman"/>
                          </a:endParaRPr>
                        </a:p>
                      </a:txBody>
                      <a:tcPr marL="68580" marR="68580" marT="0" marB="0" anchor="ctr"/>
                    </a:tc>
                  </a:tr>
                  <a:tr h="249039">
                    <a:tc>
                      <a:txBody>
                        <a:bodyPr/>
                        <a:lstStyle/>
                        <a:p>
                          <a:endParaRPr lang="en-US"/>
                        </a:p>
                      </a:txBody>
                      <a:tcPr marL="68580" marR="68580" marT="0" marB="0" anchor="ctr">
                        <a:blipFill rotWithShape="0">
                          <a:blip r:embed="rId17"/>
                          <a:stretch>
                            <a:fillRect l="-685" t="-302439" r="-489041" b="-336585"/>
                          </a:stretch>
                        </a:blipFill>
                      </a:tcPr>
                    </a:tc>
                    <a:tc>
                      <a:txBody>
                        <a:bodyPr/>
                        <a:lstStyle/>
                        <a:p>
                          <a:pPr marL="0" marR="0" algn="r">
                            <a:spcBef>
                              <a:spcPts val="0"/>
                            </a:spcBef>
                            <a:spcAft>
                              <a:spcPts val="0"/>
                            </a:spcAft>
                          </a:pPr>
                          <a:r>
                            <a:rPr lang="en-US" sz="1200" dirty="0" smtClean="0">
                              <a:effectLst/>
                            </a:rPr>
                            <a:t>3.446</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a:effectLst/>
                            </a:rPr>
                            <a:t>1.299</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2.570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2.570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1.174</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1.564</a:t>
                          </a:r>
                          <a:endParaRPr lang="en-US" sz="1200" dirty="0">
                            <a:effectLst/>
                            <a:latin typeface="Times New Roman"/>
                            <a:ea typeface="Times New Roman"/>
                          </a:endParaRPr>
                        </a:p>
                      </a:txBody>
                      <a:tcPr marL="68580" marR="68580" marT="0" marB="0" anchor="ctr"/>
                    </a:tc>
                  </a:tr>
                  <a:tr h="272777">
                    <a:tc>
                      <a:txBody>
                        <a:bodyPr/>
                        <a:lstStyle/>
                        <a:p>
                          <a:endParaRPr lang="en-US"/>
                        </a:p>
                      </a:txBody>
                      <a:tcPr marL="68580" marR="68580" marT="0" marB="0" anchor="ctr">
                        <a:blipFill rotWithShape="0">
                          <a:blip r:embed="rId17"/>
                          <a:stretch>
                            <a:fillRect l="-685" t="-366667" r="-489041" b="-206667"/>
                          </a:stretch>
                        </a:blipFill>
                      </a:tcPr>
                    </a:tc>
                    <a:tc>
                      <a:txBody>
                        <a:bodyPr/>
                        <a:lstStyle/>
                        <a:p>
                          <a:pPr marL="0" marR="0" algn="r">
                            <a:spcBef>
                              <a:spcPts val="0"/>
                            </a:spcBef>
                            <a:spcAft>
                              <a:spcPts val="0"/>
                            </a:spcAft>
                          </a:pPr>
                          <a:r>
                            <a:rPr lang="en-US" sz="1200">
                              <a:effectLst/>
                            </a:rPr>
                            <a:t>65.852</a:t>
                          </a:r>
                          <a:endParaRPr lang="en-US" sz="120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238.400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156.600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204.710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214.780</a:t>
                          </a:r>
                          <a:endParaRPr lang="en-US" sz="1200" dirty="0">
                            <a:effectLst/>
                            <a:latin typeface="Times New Roman"/>
                            <a:ea typeface="Times New Roman"/>
                          </a:endParaRPr>
                        </a:p>
                      </a:txBody>
                      <a:tcPr marL="68580" marR="68580" marT="0" marB="0" anchor="ctr"/>
                    </a:tc>
                  </a:tr>
                  <a:tr h="249039">
                    <a:tc>
                      <a:txBody>
                        <a:bodyPr/>
                        <a:lstStyle/>
                        <a:p>
                          <a:endParaRPr lang="en-US"/>
                        </a:p>
                      </a:txBody>
                      <a:tcPr marL="68580" marR="68580" marT="0" marB="0" anchor="ctr">
                        <a:blipFill rotWithShape="0">
                          <a:blip r:embed="rId17"/>
                          <a:stretch>
                            <a:fillRect l="-685" t="-512195" r="-489041" b="-126829"/>
                          </a:stretch>
                        </a:blipFill>
                      </a:tcPr>
                    </a:tc>
                    <a:tc>
                      <a:txBody>
                        <a:bodyPr/>
                        <a:lstStyle/>
                        <a:p>
                          <a:pPr marL="0" marR="0" algn="r">
                            <a:spcBef>
                              <a:spcPts val="0"/>
                            </a:spcBef>
                            <a:spcAft>
                              <a:spcPts val="0"/>
                            </a:spcAft>
                          </a:pPr>
                          <a:r>
                            <a:rPr lang="en-US" sz="1200" dirty="0" smtClean="0">
                              <a:effectLst/>
                            </a:rPr>
                            <a:t>387.150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361.700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384.600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384.600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360.360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382.210</a:t>
                          </a:r>
                          <a:endParaRPr lang="en-US" sz="1200" dirty="0">
                            <a:effectLst/>
                            <a:latin typeface="Times New Roman"/>
                            <a:ea typeface="Times New Roman"/>
                          </a:endParaRPr>
                        </a:p>
                      </a:txBody>
                      <a:tcPr marL="68580" marR="68580" marT="0" marB="0" anchor="ctr"/>
                    </a:tc>
                  </a:tr>
                  <a:tr h="249039">
                    <a:tc>
                      <a:txBody>
                        <a:bodyPr/>
                        <a:lstStyle/>
                        <a:p>
                          <a:endParaRPr lang="en-US"/>
                        </a:p>
                      </a:txBody>
                      <a:tcPr marL="68580" marR="68580" marT="0" marB="0" anchor="ctr">
                        <a:blipFill rotWithShape="0">
                          <a:blip r:embed="rId17"/>
                          <a:stretch>
                            <a:fillRect l="-685" t="-612195" r="-489041" b="-26829"/>
                          </a:stretch>
                        </a:blipFill>
                      </a:tcPr>
                    </a:tc>
                    <a:tc>
                      <a:txBody>
                        <a:bodyPr/>
                        <a:lstStyle/>
                        <a:p>
                          <a:pPr marL="0" marR="0" algn="r">
                            <a:spcBef>
                              <a:spcPts val="0"/>
                            </a:spcBef>
                            <a:spcAft>
                              <a:spcPts val="0"/>
                            </a:spcAft>
                          </a:pPr>
                          <a:r>
                            <a:rPr lang="en-US" sz="1200" dirty="0" smtClean="0">
                              <a:effectLst/>
                            </a:rPr>
                            <a:t>368.070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197.800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278.200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278.200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232.960</a:t>
                          </a:r>
                          <a:endParaRPr lang="en-US" sz="1200" dirty="0">
                            <a:effectLst/>
                            <a:latin typeface="Times New Roman"/>
                            <a:ea typeface="Times New Roman"/>
                          </a:endParaRPr>
                        </a:p>
                      </a:txBody>
                      <a:tcPr marL="68580" marR="68580" marT="0" marB="0" anchor="ctr"/>
                    </a:tc>
                    <a:tc>
                      <a:txBody>
                        <a:bodyPr/>
                        <a:lstStyle/>
                        <a:p>
                          <a:pPr marL="0" marR="0" algn="r">
                            <a:spcBef>
                              <a:spcPts val="0"/>
                            </a:spcBef>
                            <a:spcAft>
                              <a:spcPts val="0"/>
                            </a:spcAft>
                          </a:pPr>
                          <a:r>
                            <a:rPr lang="en-US" sz="1200" dirty="0" smtClean="0">
                              <a:effectLst/>
                            </a:rPr>
                            <a:t>263.070</a:t>
                          </a:r>
                          <a:endParaRPr lang="en-US" sz="1200" dirty="0">
                            <a:effectLst/>
                            <a:latin typeface="Times New Roman"/>
                            <a:ea typeface="Times New Roman"/>
                          </a:endParaRPr>
                        </a:p>
                      </a:txBody>
                      <a:tcPr marL="68580" marR="68580" marT="0" marB="0" anchor="ctr"/>
                    </a:tc>
                  </a:tr>
                </a:tbl>
              </a:graphicData>
            </a:graphic>
          </p:graphicFrame>
        </mc:Fallback>
      </mc:AlternateContent>
      <p:pic>
        <p:nvPicPr>
          <p:cNvPr id="20" name="Picture 19"/>
          <p:cNvPicPr>
            <a:picLocks noChangeAspect="1"/>
          </p:cNvPicPr>
          <p:nvPr/>
        </p:nvPicPr>
        <p:blipFill>
          <a:blip r:embed="rId18"/>
          <a:stretch>
            <a:fillRect/>
          </a:stretch>
        </p:blipFill>
        <p:spPr>
          <a:xfrm>
            <a:off x="26036430" y="16759925"/>
            <a:ext cx="8252794" cy="5314388"/>
          </a:xfrm>
          <a:prstGeom prst="rect">
            <a:avLst/>
          </a:prstGeom>
        </p:spPr>
      </p:pic>
      <p:sp>
        <p:nvSpPr>
          <p:cNvPr id="106" name="Content Placeholder 2"/>
          <p:cNvSpPr txBox="1">
            <a:spLocks/>
          </p:cNvSpPr>
          <p:nvPr/>
        </p:nvSpPr>
        <p:spPr>
          <a:xfrm>
            <a:off x="26328922" y="27202697"/>
            <a:ext cx="8386162" cy="1546009"/>
          </a:xfrm>
          <a:prstGeom prst="rect">
            <a:avLst/>
          </a:prstGeom>
          <a:solidFill>
            <a:schemeClr val="accent4">
              <a:lumMod val="20000"/>
              <a:lumOff val="80000"/>
            </a:schemeClr>
          </a:solidFill>
        </p:spPr>
        <p:txBody>
          <a:bodyPr>
            <a:noAutofit/>
          </a:bodyPr>
          <a:lst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0" indent="0">
              <a:spcBef>
                <a:spcPts val="0"/>
              </a:spcBef>
              <a:buNone/>
            </a:pPr>
            <a:r>
              <a:rPr lang="en-US" sz="3200" dirty="0">
                <a:ea typeface="Times New Roman" panose="02020603050405020304" pitchFamily="18" charset="0"/>
              </a:rPr>
              <a:t>The sum of customer utilities under Variable Pricing (20.269) is higher than that of under Fixed Pricing (19.578). </a:t>
            </a:r>
            <a:endParaRPr lang="en-US" sz="3200" i="1" dirty="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3" name="Table 62"/>
              <p:cNvGraphicFramePr>
                <a:graphicFrameLocks noGrp="1"/>
              </p:cNvGraphicFramePr>
              <p:nvPr>
                <p:extLst>
                  <p:ext uri="{D42A27DB-BD31-4B8C-83A1-F6EECF244321}">
                    <p14:modId xmlns:p14="http://schemas.microsoft.com/office/powerpoint/2010/main" val="4250046593"/>
                  </p:ext>
                </p:extLst>
              </p:nvPr>
            </p:nvGraphicFramePr>
            <p:xfrm>
              <a:off x="1039091" y="21337603"/>
              <a:ext cx="7973571" cy="3932770"/>
            </p:xfrm>
            <a:graphic>
              <a:graphicData uri="http://schemas.openxmlformats.org/drawingml/2006/table">
                <a:tbl>
                  <a:tblPr firstRow="1" firstCol="1" bandRow="1"/>
                  <a:tblGrid>
                    <a:gridCol w="397823"/>
                    <a:gridCol w="528294"/>
                    <a:gridCol w="528294"/>
                    <a:gridCol w="596735"/>
                    <a:gridCol w="712869"/>
                    <a:gridCol w="639770"/>
                    <a:gridCol w="726436"/>
                    <a:gridCol w="185948"/>
                    <a:gridCol w="384989"/>
                    <a:gridCol w="577484"/>
                    <a:gridCol w="577484"/>
                    <a:gridCol w="705815"/>
                    <a:gridCol w="705815"/>
                    <a:gridCol w="705815"/>
                  </a:tblGrid>
                  <a:tr h="191481">
                    <a:tc rowSpan="5">
                      <a:txBody>
                        <a:bodyPr/>
                        <a:lstStyle/>
                        <a:p>
                          <a:pPr marL="0" marR="0" algn="ctr">
                            <a:spcBef>
                              <a:spcPts val="0"/>
                            </a:spcBef>
                            <a:spcAft>
                              <a:spcPts val="0"/>
                            </a:spcAft>
                          </a:pPr>
                          <a:r>
                            <a:rPr lang="en-IN" sz="1100" i="1" dirty="0">
                              <a:effectLst/>
                              <a:latin typeface="Calibri"/>
                              <a:ea typeface="Times New Roman"/>
                              <a:cs typeface="Times New Roman"/>
                            </a:rPr>
                            <a:t>Tier 1</a:t>
                          </a:r>
                          <a:endParaRPr lang="en-US" sz="1100" dirty="0">
                            <a:effectLst/>
                            <a:latin typeface="Times New Roman"/>
                            <a:ea typeface="Times New Roman"/>
                            <a:cs typeface="Times New Roman"/>
                          </a:endParaRPr>
                        </a:p>
                        <a:p>
                          <a:pPr marL="0" marR="0" algn="just">
                            <a:spcBef>
                              <a:spcPts val="0"/>
                            </a:spcBef>
                            <a:spcAft>
                              <a:spcPts val="0"/>
                            </a:spcAft>
                          </a:pPr>
                          <a:r>
                            <a:rPr lang="en-IN" sz="1100" i="1" dirty="0">
                              <a:effectLst/>
                              <a:latin typeface="Calibri"/>
                              <a:ea typeface="Times New Roman"/>
                              <a:cs typeface="Times New Roman"/>
                            </a:rPr>
                            <a:t>Bids</a:t>
                          </a:r>
                          <a:endParaRPr lang="en-US" sz="1100" dirty="0">
                            <a:effectLst/>
                            <a:latin typeface="Times New Roman"/>
                            <a:ea typeface="Times New Roman"/>
                            <a:cs typeface="Times New Roman"/>
                          </a:endParaRPr>
                        </a:p>
                        <a:p>
                          <a:pPr marL="0" marR="0" algn="ctr">
                            <a:spcBef>
                              <a:spcPts val="0"/>
                            </a:spcBef>
                            <a:spcAft>
                              <a:spcPts val="0"/>
                            </a:spcAft>
                          </a:pPr>
                          <a:r>
                            <a:rPr lang="en-IN" sz="1100" i="1" dirty="0">
                              <a:effectLst/>
                              <a:latin typeface="Calibri"/>
                              <a:ea typeface="Times New Roman"/>
                              <a:cs typeface="Times New Roman"/>
                            </a:rPr>
                            <a:t>N43</a:t>
                          </a:r>
                          <a:endParaRPr lang="en-US" sz="11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𝐴</m:t>
                                    </m:r>
                                  </m:e>
                                  <m:sub>
                                    <m:r>
                                      <m:rPr>
                                        <m:sty m:val="p"/>
                                      </m:rPr>
                                      <a:rPr lang="en-IN" sz="1100">
                                        <a:effectLst/>
                                        <a:latin typeface="Cambria Math"/>
                                        <a:ea typeface="Times New Roman"/>
                                        <a:cs typeface="Calibri"/>
                                      </a:rPr>
                                      <m:t>i</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𝑏</m:t>
                                    </m:r>
                                  </m:e>
                                  <m:sub>
                                    <m:r>
                                      <m:rPr>
                                        <m:sty m:val="p"/>
                                      </m:rPr>
                                      <a:rPr lang="en-IN" sz="1100">
                                        <a:effectLst/>
                                        <a:latin typeface="Cambria Math"/>
                                        <a:ea typeface="Times New Roman"/>
                                        <a:cs typeface="Calibri"/>
                                      </a:rPr>
                                      <m:t>i</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𝑠</m:t>
                                    </m:r>
                                  </m:e>
                                  <m:sub>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𝑞</m:t>
                                    </m:r>
                                  </m:e>
                                  <m:sub>
                                    <m:r>
                                      <m:rPr>
                                        <m:sty m:val="p"/>
                                      </m:rPr>
                                      <a:rPr lang="en-IN" sz="1100">
                                        <a:effectLst/>
                                        <a:latin typeface="Cambria Math"/>
                                        <a:ea typeface="Times New Roman"/>
                                        <a:cs typeface="Calibri"/>
                                      </a:rPr>
                                      <m:t>i</m:t>
                                    </m:r>
                                    <m:r>
                                      <a:rPr lang="en-IN" sz="1100">
                                        <a:effectLst/>
                                        <a:latin typeface="Cambria Math"/>
                                        <a:ea typeface="Times New Roman"/>
                                        <a:cs typeface="Calibri"/>
                                      </a:rPr>
                                      <m:t>,</m:t>
                                    </m:r>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i="1" dirty="0">
                              <a:effectLst/>
                              <a:latin typeface="Calibri"/>
                              <a:ea typeface="Times New Roman"/>
                              <a:cs typeface="Times New Roman"/>
                            </a:rPr>
                            <a:t>result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5">
                      <a:txBody>
                        <a:bodyPr/>
                        <a:lstStyle/>
                        <a:p>
                          <a:pPr marL="0" marR="0" algn="ctr">
                            <a:spcBef>
                              <a:spcPts val="0"/>
                            </a:spcBef>
                            <a:spcAft>
                              <a:spcPts val="0"/>
                            </a:spcAft>
                          </a:pPr>
                          <a:r>
                            <a:rPr lang="en-IN" sz="1100" i="1" dirty="0">
                              <a:effectLst/>
                              <a:latin typeface="Calibri"/>
                              <a:ea typeface="Times New Roman"/>
                              <a:cs typeface="Times New Roman"/>
                            </a:rPr>
                            <a:t>Tier 1 bids N53</a:t>
                          </a:r>
                          <a:endParaRPr lang="en-US" sz="11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𝐴</m:t>
                                    </m:r>
                                  </m:e>
                                  <m:sub>
                                    <m:r>
                                      <m:rPr>
                                        <m:sty m:val="p"/>
                                      </m:rPr>
                                      <a:rPr lang="en-IN" sz="1100">
                                        <a:effectLst/>
                                        <a:latin typeface="Cambria Math"/>
                                        <a:ea typeface="Times New Roman"/>
                                        <a:cs typeface="Calibri"/>
                                      </a:rPr>
                                      <m:t>i</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𝑏</m:t>
                                    </m:r>
                                  </m:e>
                                  <m:sub>
                                    <m:r>
                                      <m:rPr>
                                        <m:sty m:val="p"/>
                                      </m:rPr>
                                      <a:rPr lang="en-IN" sz="1100">
                                        <a:effectLst/>
                                        <a:latin typeface="Cambria Math"/>
                                        <a:ea typeface="Times New Roman"/>
                                        <a:cs typeface="Calibri"/>
                                      </a:rPr>
                                      <m:t>i</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𝑠</m:t>
                                    </m:r>
                                  </m:e>
                                  <m:sub>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𝑞</m:t>
                                    </m:r>
                                  </m:e>
                                  <m:sub>
                                    <m:r>
                                      <m:rPr>
                                        <m:sty m:val="p"/>
                                      </m:rPr>
                                      <a:rPr lang="en-IN" sz="1100">
                                        <a:effectLst/>
                                        <a:latin typeface="Cambria Math"/>
                                        <a:ea typeface="Times New Roman"/>
                                        <a:cs typeface="Calibri"/>
                                      </a:rPr>
                                      <m:t>i</m:t>
                                    </m:r>
                                    <m:r>
                                      <a:rPr lang="en-IN" sz="1100">
                                        <a:effectLst/>
                                        <a:latin typeface="Cambria Math"/>
                                        <a:ea typeface="Times New Roman"/>
                                        <a:cs typeface="Calibri"/>
                                      </a:rPr>
                                      <m:t>,</m:t>
                                    </m:r>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i="1">
                              <a:effectLst/>
                              <a:latin typeface="Calibri"/>
                              <a:ea typeface="Times New Roman"/>
                              <a:cs typeface="Times New Roman"/>
                            </a:rPr>
                            <a:t> result</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44</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dirty="0" smtClean="0">
                              <a:effectLst/>
                              <a:latin typeface="Calibri"/>
                              <a:ea typeface="Times New Roman"/>
                              <a:cs typeface="Times New Roman"/>
                            </a:rPr>
                            <a:t>0.1133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spcBef>
                              <a:spcPts val="0"/>
                            </a:spcBef>
                            <a:spcAft>
                              <a:spcPts val="0"/>
                            </a:spcAft>
                          </a:pPr>
                          <a:r>
                            <a:rPr lang="en-IN" sz="1100" dirty="0">
                              <a:effectLst/>
                              <a:latin typeface="Calibri"/>
                              <a:ea typeface="Times New Roman"/>
                              <a:cs typeface="Times New Roman"/>
                            </a:rPr>
                            <a:t>7.7108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spcBef>
                              <a:spcPts val="0"/>
                            </a:spcBef>
                            <a:spcAft>
                              <a:spcPts val="0"/>
                            </a:spcAft>
                          </a:pPr>
                          <a:r>
                            <a:rPr lang="en-IN" sz="1100" i="1" dirty="0">
                              <a:effectLst/>
                              <a:latin typeface="Calibri"/>
                              <a:ea typeface="Times New Roman"/>
                              <a:cs typeface="Times New Roman"/>
                            </a:rPr>
                            <a:t>7.7108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54</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0.1915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4.2155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mbria Math"/>
                              <a:ea typeface="Times New Roman"/>
                              <a:cs typeface="Calibri"/>
                            </a:rPr>
                            <a:t>4.2155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45</m:t>
                                </m:r>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dirty="0" smtClean="0">
                              <a:effectLst/>
                              <a:latin typeface="Calibri"/>
                              <a:ea typeface="Times New Roman"/>
                              <a:cs typeface="Times New Roman"/>
                            </a:rPr>
                            <a:t>0.1238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dirty="0">
                              <a:effectLst/>
                              <a:latin typeface="Calibri"/>
                              <a:ea typeface="Times New Roman"/>
                              <a:cs typeface="Times New Roman"/>
                            </a:rPr>
                            <a:t>5.0775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a:effectLst/>
                              <a:latin typeface="Calibri"/>
                              <a:ea typeface="Times New Roman"/>
                              <a:cs typeface="Times New Roman"/>
                            </a:rPr>
                            <a:t>5.0775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55</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2.2018</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solidFill>
                                <a:srgbClr val="FF0000"/>
                              </a:solidFill>
                              <a:effectLst/>
                              <a:latin typeface="Cambria Math"/>
                              <a:ea typeface="Times New Roman"/>
                              <a:cs typeface="Calibri"/>
                            </a:rPr>
                            <a:t>1.6295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289561">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46</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dirty="0">
                              <a:effectLst/>
                              <a:latin typeface="Calibri"/>
                              <a:ea typeface="Times New Roman"/>
                              <a:cs typeface="Times New Roman"/>
                            </a:rPr>
                            <a:t>0.1161</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a:effectLst/>
                              <a:latin typeface="Calibri"/>
                              <a:ea typeface="Times New Roman"/>
                              <a:cs typeface="Times New Roman"/>
                            </a:rPr>
                            <a:t>4.7629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a:effectLst/>
                              <a:latin typeface="Calibri"/>
                              <a:ea typeface="Times New Roman"/>
                              <a:cs typeface="Times New Roman"/>
                            </a:rPr>
                            <a:t>4.7629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56</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0.1449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a:effectLst/>
                              <a:latin typeface="Calibri"/>
                              <a:ea typeface="Times New Roman"/>
                              <a:cs typeface="Times New Roman"/>
                            </a:rPr>
                            <a:t>3.1529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a:effectLst/>
                              <a:latin typeface="Cambria Math"/>
                              <a:ea typeface="Times New Roman"/>
                              <a:cs typeface="Calibri"/>
                            </a:rPr>
                            <a:t>3.1529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47</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a:effectLst/>
                              <a:latin typeface="Calibri"/>
                              <a:ea typeface="Times New Roman"/>
                              <a:cs typeface="Times New Roman"/>
                            </a:rPr>
                            <a:t>4.1024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dirty="0">
                              <a:solidFill>
                                <a:srgbClr val="FF0000"/>
                              </a:solidFill>
                              <a:effectLst/>
                              <a:latin typeface="Calibri"/>
                              <a:ea typeface="Times New Roman"/>
                              <a:cs typeface="Times New Roman"/>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IN" sz="11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57</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0.1432</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14.4844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solidFill>
                                <a:srgbClr val="FF0000"/>
                              </a:solidFill>
                              <a:effectLst/>
                              <a:latin typeface="Cambria Math"/>
                              <a:ea typeface="Times New Roman"/>
                              <a:cs typeface="Calibri"/>
                            </a:rPr>
                            <a:t>3.0911</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75280">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mbria Math"/>
                              <a:ea typeface="Times New Roman"/>
                              <a:cs typeface="Calibri"/>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r>
                  <a:tr h="530555">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endParaRPr lang="en-US" sz="11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9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IN" sz="1100" b="1" dirty="0" smtClean="0">
                              <a:effectLst/>
                              <a:latin typeface="Calibri"/>
                              <a:ea typeface="Times New Roman"/>
                              <a:cs typeface="Times New Roman"/>
                            </a:rPr>
                            <a:t>Tier </a:t>
                          </a:r>
                          <a:r>
                            <a:rPr lang="en-IN" sz="1100" b="1" dirty="0">
                              <a:effectLst/>
                              <a:latin typeface="Calibri"/>
                              <a:ea typeface="Times New Roman"/>
                              <a:cs typeface="Times New Roman"/>
                            </a:rPr>
                            <a:t>2 Broker Agent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mbria Math"/>
                              <a:ea typeface="Times New Roman"/>
                              <a:cs typeface="Calibri"/>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r>
                  <a:tr h="175280">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IN" sz="110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mbria Math"/>
                              <a:ea typeface="Times New Roman"/>
                              <a:cs typeface="Calibri"/>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r>
                  <a:tr h="191481">
                    <a:tc rowSpan="5">
                      <a:txBody>
                        <a:bodyPr/>
                        <a:lstStyle/>
                        <a:p>
                          <a:pPr marL="0" marR="0" algn="ctr">
                            <a:spcBef>
                              <a:spcPts val="0"/>
                            </a:spcBef>
                            <a:spcAft>
                              <a:spcPts val="0"/>
                            </a:spcAft>
                          </a:pPr>
                          <a:r>
                            <a:rPr lang="en-IN" sz="1100" i="1">
                              <a:effectLst/>
                              <a:latin typeface="Calibri"/>
                              <a:ea typeface="Times New Roman"/>
                              <a:cs typeface="Times New Roman"/>
                            </a:rPr>
                            <a:t>Tier 1 bids N48</a:t>
                          </a:r>
                          <a:endParaRPr lang="en-US" sz="11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𝐴</m:t>
                                    </m:r>
                                  </m:e>
                                  <m:sub>
                                    <m:r>
                                      <m:rPr>
                                        <m:sty m:val="p"/>
                                      </m:rPr>
                                      <a:rPr lang="en-IN" sz="1100">
                                        <a:effectLst/>
                                        <a:latin typeface="Cambria Math"/>
                                        <a:ea typeface="Times New Roman"/>
                                        <a:cs typeface="Calibri"/>
                                      </a:rPr>
                                      <m:t>i</m:t>
                                    </m:r>
                                  </m:sub>
                                </m:sSub>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𝑏</m:t>
                                    </m:r>
                                  </m:e>
                                  <m:sub>
                                    <m:r>
                                      <m:rPr>
                                        <m:sty m:val="p"/>
                                      </m:rPr>
                                      <a:rPr lang="en-IN" sz="1100">
                                        <a:effectLst/>
                                        <a:latin typeface="Cambria Math"/>
                                        <a:ea typeface="Times New Roman"/>
                                        <a:cs typeface="Calibri"/>
                                      </a:rPr>
                                      <m:t>i</m:t>
                                    </m:r>
                                  </m:sub>
                                </m:sSub>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𝑠</m:t>
                                    </m:r>
                                  </m:e>
                                  <m:sub>
                                    <m:r>
                                      <m:rPr>
                                        <m:sty m:val="p"/>
                                      </m:rPr>
                                      <a:rPr lang="en-IN" sz="1100">
                                        <a:effectLst/>
                                        <a:latin typeface="Cambria Math"/>
                                        <a:ea typeface="Times New Roman"/>
                                        <a:cs typeface="Calibri"/>
                                      </a:rPr>
                                      <m:t>j</m:t>
                                    </m:r>
                                  </m:sub>
                                </m:sSub>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𝑞</m:t>
                                    </m:r>
                                  </m:e>
                                  <m:sub>
                                    <m:r>
                                      <m:rPr>
                                        <m:sty m:val="p"/>
                                      </m:rPr>
                                      <a:rPr lang="en-IN" sz="1100">
                                        <a:effectLst/>
                                        <a:latin typeface="Cambria Math"/>
                                        <a:ea typeface="Times New Roman"/>
                                        <a:cs typeface="Calibri"/>
                                      </a:rPr>
                                      <m:t>i</m:t>
                                    </m:r>
                                    <m:r>
                                      <a:rPr lang="en-IN" sz="1100">
                                        <a:effectLst/>
                                        <a:latin typeface="Cambria Math"/>
                                        <a:ea typeface="Times New Roman"/>
                                        <a:cs typeface="Calibri"/>
                                      </a:rPr>
                                      <m:t>,</m:t>
                                    </m:r>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a:effectLst/>
                              <a:latin typeface="Calibri"/>
                              <a:ea typeface="Times New Roman"/>
                              <a:cs typeface="Times New Roman"/>
                            </a:rPr>
                            <a:t>result</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5">
                      <a:txBody>
                        <a:bodyPr/>
                        <a:lstStyle/>
                        <a:p>
                          <a:pPr marL="0" marR="0" algn="ctr">
                            <a:spcBef>
                              <a:spcPts val="0"/>
                            </a:spcBef>
                            <a:spcAft>
                              <a:spcPts val="0"/>
                            </a:spcAft>
                          </a:pPr>
                          <a:r>
                            <a:rPr lang="en-IN" sz="1100" i="1">
                              <a:effectLst/>
                              <a:latin typeface="Calibri"/>
                              <a:ea typeface="Times New Roman"/>
                              <a:cs typeface="Times New Roman"/>
                            </a:rPr>
                            <a:t>Tier 1 bidsN58</a:t>
                          </a:r>
                          <a:endParaRPr lang="en-US" sz="11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𝐴</m:t>
                                    </m:r>
                                  </m:e>
                                  <m:sub>
                                    <m:r>
                                      <m:rPr>
                                        <m:sty m:val="p"/>
                                      </m:rPr>
                                      <a:rPr lang="en-IN" sz="1100">
                                        <a:effectLst/>
                                        <a:latin typeface="Cambria Math"/>
                                        <a:ea typeface="Times New Roman"/>
                                        <a:cs typeface="Calibri"/>
                                      </a:rPr>
                                      <m:t>i</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𝑏</m:t>
                                    </m:r>
                                  </m:e>
                                  <m:sub>
                                    <m:r>
                                      <m:rPr>
                                        <m:sty m:val="p"/>
                                      </m:rPr>
                                      <a:rPr lang="en-IN" sz="1100">
                                        <a:effectLst/>
                                        <a:latin typeface="Cambria Math"/>
                                        <a:ea typeface="Times New Roman"/>
                                        <a:cs typeface="Calibri"/>
                                      </a:rPr>
                                      <m:t>i</m:t>
                                    </m:r>
                                  </m:sub>
                                </m:sSub>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𝑠</m:t>
                                    </m:r>
                                  </m:e>
                                  <m:sub>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ea typeface="Times New Roman"/>
                                        <a:cs typeface="Calibri"/>
                                      </a:rPr>
                                    </m:ctrlPr>
                                  </m:sSubPr>
                                  <m:e>
                                    <m:r>
                                      <a:rPr lang="en-IN" sz="1100" i="1">
                                        <a:effectLst/>
                                        <a:latin typeface="Cambria Math"/>
                                        <a:ea typeface="Times New Roman"/>
                                        <a:cs typeface="Calibri"/>
                                      </a:rPr>
                                      <m:t>𝑞</m:t>
                                    </m:r>
                                  </m:e>
                                  <m:sub>
                                    <m:r>
                                      <m:rPr>
                                        <m:sty m:val="p"/>
                                      </m:rPr>
                                      <a:rPr lang="en-IN" sz="1100">
                                        <a:effectLst/>
                                        <a:latin typeface="Cambria Math"/>
                                        <a:ea typeface="Times New Roman"/>
                                        <a:cs typeface="Calibri"/>
                                      </a:rPr>
                                      <m:t>i</m:t>
                                    </m:r>
                                    <m:r>
                                      <a:rPr lang="en-IN" sz="1100">
                                        <a:effectLst/>
                                        <a:latin typeface="Cambria Math"/>
                                        <a:ea typeface="Times New Roman"/>
                                        <a:cs typeface="Calibri"/>
                                      </a:rPr>
                                      <m:t>,</m:t>
                                    </m:r>
                                    <m:r>
                                      <m:rPr>
                                        <m:sty m:val="p"/>
                                      </m:rPr>
                                      <a:rPr lang="en-IN" sz="1100">
                                        <a:effectLst/>
                                        <a:latin typeface="Cambria Math"/>
                                        <a:ea typeface="Times New Roman"/>
                                        <a:cs typeface="Calibri"/>
                                      </a:rPr>
                                      <m:t>j</m:t>
                                    </m:r>
                                  </m:sub>
                                </m:sSub>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dirty="0">
                              <a:effectLst/>
                              <a:latin typeface="Calibri"/>
                              <a:ea typeface="Times New Roman"/>
                              <a:cs typeface="Times New Roman"/>
                            </a:rPr>
                            <a:t>result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49</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0.1707</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4.6020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libri"/>
                              <a:ea typeface="Times New Roman"/>
                              <a:cs typeface="Times New Roman"/>
                            </a:rPr>
                            <a:t>4.6020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58</m:t>
                                </m:r>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0.1000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2.8695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solidFill>
                                <a:srgbClr val="FF0000"/>
                              </a:solidFill>
                              <a:effectLst/>
                              <a:latin typeface="Cambria Math"/>
                              <a:ea typeface="Times New Roman"/>
                              <a:cs typeface="Calibri"/>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50</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0.2320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6.2554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libri"/>
                              <a:ea typeface="Times New Roman"/>
                              <a:cs typeface="Times New Roman"/>
                            </a:rPr>
                            <a:t>6.2554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59</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0.1759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13.7737</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mbria Math"/>
                              <a:ea typeface="Times New Roman"/>
                              <a:cs typeface="Calibri"/>
                            </a:rPr>
                            <a:t>13.7737</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51</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2.6958</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solidFill>
                                <a:srgbClr val="FF0000"/>
                              </a:solidFill>
                              <a:effectLst/>
                              <a:latin typeface="Calibri"/>
                              <a:ea typeface="Times New Roman"/>
                              <a:cs typeface="Times New Roman"/>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60</m:t>
                                </m:r>
                              </m:oMath>
                            </m:oMathPara>
                          </a14:m>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0.2198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6.3070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effectLst/>
                              <a:latin typeface="Cambria Math"/>
                              <a:ea typeface="Times New Roman"/>
                              <a:cs typeface="Calibri"/>
                            </a:rPr>
                            <a:t>6.3070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4957">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52</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0.1676</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dirty="0" smtClean="0">
                              <a:effectLst/>
                              <a:latin typeface="Calibri"/>
                              <a:ea typeface="Times New Roman"/>
                              <a:cs typeface="Times New Roman"/>
                            </a:rPr>
                            <a:t>7.4055</a:t>
                          </a:r>
                        </a:p>
                        <a:p>
                          <a:pPr marL="0" marR="0" algn="ctr">
                            <a:spcBef>
                              <a:spcPts val="0"/>
                            </a:spcBef>
                            <a:spcAft>
                              <a:spcPts val="0"/>
                            </a:spcAft>
                          </a:pP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a:effectLst/>
                              <a:latin typeface="Calibri"/>
                              <a:ea typeface="Times New Roman"/>
                              <a:cs typeface="Times New Roman"/>
                            </a:rPr>
                            <a:t>7.4055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IN" sz="1100" i="1">
                                    <a:effectLst/>
                                    <a:latin typeface="Cambria Math"/>
                                    <a:ea typeface="Times New Roman"/>
                                    <a:cs typeface="Calibri"/>
                                  </a:rPr>
                                  <m:t>𝐻</m:t>
                                </m:r>
                                <m:r>
                                  <a:rPr lang="en-IN" sz="1100" i="1">
                                    <a:effectLst/>
                                    <a:latin typeface="Cambria Math"/>
                                    <a:ea typeface="Times New Roman"/>
                                    <a:cs typeface="Calibri"/>
                                  </a:rPr>
                                  <m:t>61</m:t>
                                </m:r>
                              </m:oMath>
                            </m:oMathPara>
                          </a14:m>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0.1759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dirty="0">
                              <a:effectLst/>
                              <a:latin typeface="Calibri"/>
                              <a:ea typeface="Times New Roman"/>
                              <a:cs typeface="Times New Roman"/>
                            </a:rPr>
                            <a:t>5.9703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dirty="0">
                              <a:effectLst/>
                              <a:latin typeface="Cambria Math"/>
                              <a:ea typeface="Times New Roman"/>
                              <a:cs typeface="Calibri"/>
                            </a:rPr>
                            <a:t>5.9703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Choice>
        <mc:Fallback xmlns="">
          <p:graphicFrame>
            <p:nvGraphicFramePr>
              <p:cNvPr id="63" name="Table 62"/>
              <p:cNvGraphicFramePr>
                <a:graphicFrameLocks noGrp="1"/>
              </p:cNvGraphicFramePr>
              <p:nvPr>
                <p:extLst>
                  <p:ext uri="{D42A27DB-BD31-4B8C-83A1-F6EECF244321}">
                    <p14:modId xmlns:p14="http://schemas.microsoft.com/office/powerpoint/2010/main" val="4250046593"/>
                  </p:ext>
                </p:extLst>
              </p:nvPr>
            </p:nvGraphicFramePr>
            <p:xfrm>
              <a:off x="1039091" y="21337603"/>
              <a:ext cx="7973571" cy="3932770"/>
            </p:xfrm>
            <a:graphic>
              <a:graphicData uri="http://schemas.openxmlformats.org/drawingml/2006/table">
                <a:tbl>
                  <a:tblPr firstRow="1" firstCol="1" bandRow="1"/>
                  <a:tblGrid>
                    <a:gridCol w="397823"/>
                    <a:gridCol w="528294"/>
                    <a:gridCol w="528294"/>
                    <a:gridCol w="596735"/>
                    <a:gridCol w="712869"/>
                    <a:gridCol w="639770"/>
                    <a:gridCol w="726436"/>
                    <a:gridCol w="185948"/>
                    <a:gridCol w="384989"/>
                    <a:gridCol w="577484"/>
                    <a:gridCol w="577484"/>
                    <a:gridCol w="705815"/>
                    <a:gridCol w="705815"/>
                    <a:gridCol w="705815"/>
                  </a:tblGrid>
                  <a:tr h="191481">
                    <a:tc rowSpan="5">
                      <a:txBody>
                        <a:bodyPr/>
                        <a:lstStyle/>
                        <a:p>
                          <a:pPr marL="0" marR="0" algn="ctr">
                            <a:spcBef>
                              <a:spcPts val="0"/>
                            </a:spcBef>
                            <a:spcAft>
                              <a:spcPts val="0"/>
                            </a:spcAft>
                          </a:pPr>
                          <a:r>
                            <a:rPr lang="en-IN" sz="1100" i="1" dirty="0">
                              <a:effectLst/>
                              <a:latin typeface="Calibri"/>
                              <a:ea typeface="Times New Roman"/>
                              <a:cs typeface="Times New Roman"/>
                            </a:rPr>
                            <a:t>Tier 1</a:t>
                          </a:r>
                          <a:endParaRPr lang="en-US" sz="1100" dirty="0">
                            <a:effectLst/>
                            <a:latin typeface="Times New Roman"/>
                            <a:ea typeface="Times New Roman"/>
                            <a:cs typeface="Times New Roman"/>
                          </a:endParaRPr>
                        </a:p>
                        <a:p>
                          <a:pPr marL="0" marR="0" algn="just">
                            <a:spcBef>
                              <a:spcPts val="0"/>
                            </a:spcBef>
                            <a:spcAft>
                              <a:spcPts val="0"/>
                            </a:spcAft>
                          </a:pPr>
                          <a:r>
                            <a:rPr lang="en-IN" sz="1100" i="1" dirty="0">
                              <a:effectLst/>
                              <a:latin typeface="Calibri"/>
                              <a:ea typeface="Times New Roman"/>
                              <a:cs typeface="Times New Roman"/>
                            </a:rPr>
                            <a:t>Bids</a:t>
                          </a:r>
                          <a:endParaRPr lang="en-US" sz="1100" dirty="0">
                            <a:effectLst/>
                            <a:latin typeface="Times New Roman"/>
                            <a:ea typeface="Times New Roman"/>
                            <a:cs typeface="Times New Roman"/>
                          </a:endParaRPr>
                        </a:p>
                        <a:p>
                          <a:pPr marL="0" marR="0" algn="ctr">
                            <a:spcBef>
                              <a:spcPts val="0"/>
                            </a:spcBef>
                            <a:spcAft>
                              <a:spcPts val="0"/>
                            </a:spcAft>
                          </a:pPr>
                          <a:r>
                            <a:rPr lang="en-IN" sz="1100" i="1" dirty="0">
                              <a:effectLst/>
                              <a:latin typeface="Calibri"/>
                              <a:ea typeface="Times New Roman"/>
                              <a:cs typeface="Times New Roman"/>
                            </a:rPr>
                            <a:t>N43</a:t>
                          </a:r>
                          <a:endParaRPr lang="en-US" sz="11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22581" r="-1329885"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174713" t="-22581" r="-1229885"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246392" t="-22581" r="-1003093"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287179" t="-22581" r="-731624" b="-1983871"/>
                          </a:stretch>
                        </a:blipFill>
                      </a:tcPr>
                    </a:tc>
                    <a:tc>
                      <a:txBody>
                        <a:bodyPr/>
                        <a:lstStyle/>
                        <a:p>
                          <a:pPr marL="0" marR="0" algn="just">
                            <a:spcBef>
                              <a:spcPts val="0"/>
                            </a:spcBef>
                            <a:spcAft>
                              <a:spcPts val="0"/>
                            </a:spcAft>
                          </a:pPr>
                          <a:r>
                            <a:rPr lang="en-IN" sz="1100" i="1" dirty="0">
                              <a:effectLst/>
                              <a:latin typeface="Calibri"/>
                              <a:ea typeface="Times New Roman"/>
                              <a:cs typeface="Times New Roman"/>
                            </a:rPr>
                            <a:t>result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5">
                      <a:txBody>
                        <a:bodyPr/>
                        <a:lstStyle/>
                        <a:p>
                          <a:pPr marL="0" marR="0" algn="ctr">
                            <a:spcBef>
                              <a:spcPts val="0"/>
                            </a:spcBef>
                            <a:spcAft>
                              <a:spcPts val="0"/>
                            </a:spcAft>
                          </a:pPr>
                          <a:r>
                            <a:rPr lang="en-IN" sz="1100" i="1" dirty="0">
                              <a:effectLst/>
                              <a:latin typeface="Calibri"/>
                              <a:ea typeface="Times New Roman"/>
                              <a:cs typeface="Times New Roman"/>
                            </a:rPr>
                            <a:t>Tier 1 bids N53</a:t>
                          </a:r>
                          <a:endParaRPr lang="en-US" sz="11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22581" r="-466316"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911579" t="-22581" r="-366316"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35652" t="-22581" r="-202609" b="-1983871"/>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927586" t="-22581" r="-100862" b="-1983871"/>
                          </a:stretch>
                        </a:blipFill>
                      </a:tcPr>
                    </a:tc>
                    <a:tc>
                      <a:txBody>
                        <a:bodyPr/>
                        <a:lstStyle/>
                        <a:p>
                          <a:pPr marL="0" marR="0" algn="just">
                            <a:spcBef>
                              <a:spcPts val="0"/>
                            </a:spcBef>
                            <a:spcAft>
                              <a:spcPts val="0"/>
                            </a:spcAft>
                          </a:pPr>
                          <a:r>
                            <a:rPr lang="en-IN" sz="1100" i="1">
                              <a:effectLst/>
                              <a:latin typeface="Calibri"/>
                              <a:ea typeface="Times New Roman"/>
                              <a:cs typeface="Times New Roman"/>
                            </a:rPr>
                            <a:t> result</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21733">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71698" r="-1329885" b="-1060377"/>
                          </a:stretch>
                        </a:blipFill>
                      </a:tcPr>
                    </a:tc>
                    <a:tc>
                      <a:txBody>
                        <a:bodyPr/>
                        <a:lstStyle/>
                        <a:p>
                          <a:pPr marL="0" marR="0" algn="just">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dirty="0" smtClean="0">
                              <a:effectLst/>
                              <a:latin typeface="Calibri"/>
                              <a:ea typeface="Times New Roman"/>
                              <a:cs typeface="Times New Roman"/>
                            </a:rPr>
                            <a:t>0.1133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spcBef>
                              <a:spcPts val="0"/>
                            </a:spcBef>
                            <a:spcAft>
                              <a:spcPts val="0"/>
                            </a:spcAft>
                          </a:pPr>
                          <a:r>
                            <a:rPr lang="en-IN" sz="1100" dirty="0">
                              <a:effectLst/>
                              <a:latin typeface="Calibri"/>
                              <a:ea typeface="Times New Roman"/>
                              <a:cs typeface="Times New Roman"/>
                            </a:rPr>
                            <a:t>7.7108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just">
                            <a:spcBef>
                              <a:spcPts val="0"/>
                            </a:spcBef>
                            <a:spcAft>
                              <a:spcPts val="0"/>
                            </a:spcAft>
                          </a:pPr>
                          <a:r>
                            <a:rPr lang="en-IN" sz="1100" i="1" dirty="0">
                              <a:effectLst/>
                              <a:latin typeface="Calibri"/>
                              <a:ea typeface="Times New Roman"/>
                              <a:cs typeface="Times New Roman"/>
                            </a:rPr>
                            <a:t>7.7108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71698" r="-466316" b="-1060377"/>
                          </a:stretch>
                        </a:blipFill>
                      </a:tcPr>
                    </a:tc>
                    <a:tc>
                      <a:txBody>
                        <a:bodyPr/>
                        <a:lstStyle/>
                        <a:p>
                          <a:pPr marL="0" marR="0" algn="ctr">
                            <a:spcBef>
                              <a:spcPts val="0"/>
                            </a:spcBef>
                            <a:spcAft>
                              <a:spcPts val="0"/>
                            </a:spcAft>
                          </a:pPr>
                          <a:r>
                            <a:rPr lang="en-IN" sz="1100" dirty="0">
                              <a:effectLst/>
                              <a:latin typeface="Calibri"/>
                              <a:ea typeface="Times New Roman"/>
                              <a:cs typeface="Times New Roman"/>
                            </a:rPr>
                            <a:t>0.1915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4.2155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mbria Math"/>
                              <a:ea typeface="Times New Roman"/>
                              <a:cs typeface="Calibri"/>
                            </a:rPr>
                            <a:t>4.2155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165455" r="-1329885" b="-921818"/>
                          </a:stretch>
                        </a:blipFill>
                      </a:tcPr>
                    </a:tc>
                    <a:tc>
                      <a:txBody>
                        <a:bodyPr/>
                        <a:lstStyle/>
                        <a:p>
                          <a:pPr marL="0" marR="0" algn="just">
                            <a:spcBef>
                              <a:spcPts val="0"/>
                            </a:spcBef>
                            <a:spcAft>
                              <a:spcPts val="0"/>
                            </a:spcAft>
                          </a:pPr>
                          <a:r>
                            <a:rPr lang="en-IN" sz="1100" dirty="0" smtClean="0">
                              <a:effectLst/>
                              <a:latin typeface="Calibri"/>
                              <a:ea typeface="Times New Roman"/>
                              <a:cs typeface="Times New Roman"/>
                            </a:rPr>
                            <a:t>0.1238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dirty="0">
                              <a:effectLst/>
                              <a:latin typeface="Calibri"/>
                              <a:ea typeface="Times New Roman"/>
                              <a:cs typeface="Times New Roman"/>
                            </a:rPr>
                            <a:t>5.0775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a:effectLst/>
                              <a:latin typeface="Calibri"/>
                              <a:ea typeface="Times New Roman"/>
                              <a:cs typeface="Times New Roman"/>
                            </a:rPr>
                            <a:t>5.0775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165455" r="-466316" b="-921818"/>
                          </a:stretch>
                        </a:blipFill>
                      </a:tcPr>
                    </a:tc>
                    <a:tc>
                      <a:txBody>
                        <a:bodyPr/>
                        <a:lstStyle/>
                        <a:p>
                          <a:pPr marL="0" marR="0" algn="ctr">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2.2018</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solidFill>
                                <a:srgbClr val="FF0000"/>
                              </a:solidFill>
                              <a:effectLst/>
                              <a:latin typeface="Cambria Math"/>
                              <a:ea typeface="Times New Roman"/>
                              <a:cs typeface="Calibri"/>
                            </a:rPr>
                            <a:t>1.6295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265455" r="-1329885" b="-821818"/>
                          </a:stretch>
                        </a:blipFill>
                      </a:tcPr>
                    </a:tc>
                    <a:tc>
                      <a:txBody>
                        <a:bodyPr/>
                        <a:lstStyle/>
                        <a:p>
                          <a:pPr marL="0" marR="0" algn="just">
                            <a:spcBef>
                              <a:spcPts val="0"/>
                            </a:spcBef>
                            <a:spcAft>
                              <a:spcPts val="0"/>
                            </a:spcAft>
                          </a:pPr>
                          <a:r>
                            <a:rPr lang="en-IN" sz="1100" dirty="0">
                              <a:effectLst/>
                              <a:latin typeface="Calibri"/>
                              <a:ea typeface="Times New Roman"/>
                              <a:cs typeface="Times New Roman"/>
                            </a:rPr>
                            <a:t>0.1161</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a:effectLst/>
                              <a:latin typeface="Calibri"/>
                              <a:ea typeface="Times New Roman"/>
                              <a:cs typeface="Times New Roman"/>
                            </a:rPr>
                            <a:t>4.7629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a:effectLst/>
                              <a:latin typeface="Calibri"/>
                              <a:ea typeface="Times New Roman"/>
                              <a:cs typeface="Times New Roman"/>
                            </a:rPr>
                            <a:t>4.7629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265455" r="-466316" b="-821818"/>
                          </a:stretch>
                        </a:blip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0.1449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a:effectLst/>
                              <a:latin typeface="Calibri"/>
                              <a:ea typeface="Times New Roman"/>
                              <a:cs typeface="Times New Roman"/>
                            </a:rPr>
                            <a:t>3.1529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a:effectLst/>
                              <a:latin typeface="Cambria Math"/>
                              <a:ea typeface="Times New Roman"/>
                              <a:cs typeface="Calibri"/>
                            </a:rPr>
                            <a:t>3.1529</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365455" r="-1329885" b="-721818"/>
                          </a:stretch>
                        </a:blipFill>
                      </a:tcPr>
                    </a:tc>
                    <a:tc>
                      <a:txBody>
                        <a:bodyPr/>
                        <a:lstStyle/>
                        <a:p>
                          <a:pPr marL="0" marR="0" algn="just">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IN" sz="1100">
                              <a:effectLst/>
                              <a:latin typeface="Calibri"/>
                              <a:ea typeface="Times New Roman"/>
                              <a:cs typeface="Times New Roman"/>
                            </a:rPr>
                            <a:t>4.1024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n-IN" sz="1100" i="1" dirty="0">
                              <a:solidFill>
                                <a:srgbClr val="FF0000"/>
                              </a:solidFill>
                              <a:effectLst/>
                              <a:latin typeface="Calibri"/>
                              <a:ea typeface="Times New Roman"/>
                              <a:cs typeface="Times New Roman"/>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endParaRPr lang="en-IN" sz="1100" dirty="0">
                            <a:effectLst/>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365455" r="-466316" b="-721818"/>
                          </a:stretch>
                        </a:blipFill>
                      </a:tcPr>
                    </a:tc>
                    <a:tc>
                      <a:txBody>
                        <a:bodyPr/>
                        <a:lstStyle/>
                        <a:p>
                          <a:pPr marL="0" marR="0" algn="ctr">
                            <a:spcBef>
                              <a:spcPts val="0"/>
                            </a:spcBef>
                            <a:spcAft>
                              <a:spcPts val="0"/>
                            </a:spcAft>
                          </a:pPr>
                          <a:r>
                            <a:rPr lang="en-IN" sz="1100">
                              <a:effectLst/>
                              <a:latin typeface="Calibri"/>
                              <a:ea typeface="Times New Roman"/>
                              <a:cs typeface="Times New Roman"/>
                            </a:rPr>
                            <a:t>0.1432</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14.4844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solidFill>
                                <a:srgbClr val="FF0000"/>
                              </a:solidFill>
                              <a:effectLst/>
                              <a:latin typeface="Cambria Math"/>
                              <a:ea typeface="Times New Roman"/>
                              <a:cs typeface="Calibri"/>
                            </a:rPr>
                            <a:t>3.0911</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175280">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a:effectLst/>
                              <a:latin typeface="Cambria Math"/>
                              <a:ea typeface="Times New Roman"/>
                              <a:cs typeface="Calibri"/>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r>
                  <a:tr h="530555">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endParaRPr lang="en-US" sz="11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900" dirty="0">
                            <a:effectLst/>
                            <a:latin typeface="+mn-lt"/>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b="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IN" sz="1100" b="1" dirty="0" smtClean="0">
                              <a:effectLst/>
                              <a:latin typeface="Calibri"/>
                              <a:ea typeface="Times New Roman"/>
                              <a:cs typeface="Times New Roman"/>
                            </a:rPr>
                            <a:t>Tier </a:t>
                          </a:r>
                          <a:r>
                            <a:rPr lang="en-IN" sz="1100" b="1" dirty="0">
                              <a:effectLst/>
                              <a:latin typeface="Calibri"/>
                              <a:ea typeface="Times New Roman"/>
                              <a:cs typeface="Times New Roman"/>
                            </a:rPr>
                            <a:t>2 Broker Agent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dirty="0">
                              <a:effectLst/>
                              <a:latin typeface="Cambria Math"/>
                              <a:ea typeface="Times New Roman"/>
                              <a:cs typeface="Calibri"/>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r>
                  <a:tr h="175280">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IN" sz="1100">
                            <a:effectLst/>
                            <a:latin typeface="Calibri"/>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100">
                            <a:effectLst/>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mbria Math"/>
                              <a:ea typeface="Times New Roman"/>
                              <a:cs typeface="Calibri"/>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r>
                  <a:tr h="191481">
                    <a:tc rowSpan="5">
                      <a:txBody>
                        <a:bodyPr/>
                        <a:lstStyle/>
                        <a:p>
                          <a:pPr marL="0" marR="0" algn="ctr">
                            <a:spcBef>
                              <a:spcPts val="0"/>
                            </a:spcBef>
                            <a:spcAft>
                              <a:spcPts val="0"/>
                            </a:spcAft>
                          </a:pPr>
                          <a:r>
                            <a:rPr lang="en-IN" sz="1100" i="1">
                              <a:effectLst/>
                              <a:latin typeface="Calibri"/>
                              <a:ea typeface="Times New Roman"/>
                              <a:cs typeface="Times New Roman"/>
                            </a:rPr>
                            <a:t>Tier 1 bids N48</a:t>
                          </a:r>
                          <a:endParaRPr lang="en-US" sz="11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1293548" r="-1329885"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174713" t="-1293548" r="-1229885"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246392" t="-1293548" r="-1003093"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287179" t="-1293548" r="-731624" b="-712903"/>
                          </a:stretch>
                        </a:blipFill>
                      </a:tcPr>
                    </a:tc>
                    <a:tc>
                      <a:txBody>
                        <a:bodyPr/>
                        <a:lstStyle/>
                        <a:p>
                          <a:pPr marL="0" marR="0" algn="ctr">
                            <a:spcBef>
                              <a:spcPts val="0"/>
                            </a:spcBef>
                            <a:spcAft>
                              <a:spcPts val="0"/>
                            </a:spcAft>
                          </a:pPr>
                          <a:r>
                            <a:rPr lang="en-IN" sz="1100" i="1">
                              <a:effectLst/>
                              <a:latin typeface="Calibri"/>
                              <a:ea typeface="Times New Roman"/>
                              <a:cs typeface="Times New Roman"/>
                            </a:rPr>
                            <a:t>result</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i="1"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i="1">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rowSpan="5">
                      <a:txBody>
                        <a:bodyPr/>
                        <a:lstStyle/>
                        <a:p>
                          <a:pPr marL="0" marR="0" algn="ctr">
                            <a:spcBef>
                              <a:spcPts val="0"/>
                            </a:spcBef>
                            <a:spcAft>
                              <a:spcPts val="0"/>
                            </a:spcAft>
                          </a:pPr>
                          <a:r>
                            <a:rPr lang="en-IN" sz="1100" i="1">
                              <a:effectLst/>
                              <a:latin typeface="Calibri"/>
                              <a:ea typeface="Times New Roman"/>
                              <a:cs typeface="Times New Roman"/>
                            </a:rPr>
                            <a:t>Tier 1 bidsN58</a:t>
                          </a:r>
                          <a:endParaRPr lang="en-US" sz="11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1293548" r="-466316"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911579" t="-1293548" r="-366316"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35652" t="-1293548" r="-202609" b="-71290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927586" t="-1293548" r="-100862" b="-712903"/>
                          </a:stretch>
                        </a:blipFill>
                      </a:tcPr>
                    </a:tc>
                    <a:tc>
                      <a:txBody>
                        <a:bodyPr/>
                        <a:lstStyle/>
                        <a:p>
                          <a:pPr marL="0" marR="0" algn="ctr">
                            <a:spcBef>
                              <a:spcPts val="0"/>
                            </a:spcBef>
                            <a:spcAft>
                              <a:spcPts val="0"/>
                            </a:spcAft>
                          </a:pPr>
                          <a:r>
                            <a:rPr lang="en-IN" sz="1100" i="1" dirty="0">
                              <a:effectLst/>
                              <a:latin typeface="Calibri"/>
                              <a:ea typeface="Times New Roman"/>
                              <a:cs typeface="Times New Roman"/>
                            </a:rPr>
                            <a:t>result</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785455" r="-1329885" b="-301818"/>
                          </a:stretch>
                        </a:blipFill>
                      </a:tcPr>
                    </a:tc>
                    <a:tc>
                      <a:txBody>
                        <a:bodyPr/>
                        <a:lstStyle/>
                        <a:p>
                          <a:pPr marL="0" marR="0" algn="ctr">
                            <a:spcBef>
                              <a:spcPts val="0"/>
                            </a:spcBef>
                            <a:spcAft>
                              <a:spcPts val="0"/>
                            </a:spcAft>
                          </a:pPr>
                          <a:r>
                            <a:rPr lang="en-IN" sz="1100">
                              <a:effectLst/>
                              <a:latin typeface="Calibri"/>
                              <a:ea typeface="Times New Roman"/>
                              <a:cs typeface="Times New Roman"/>
                            </a:rPr>
                            <a:t>0.1707</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4.6020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libri"/>
                              <a:ea typeface="Times New Roman"/>
                              <a:cs typeface="Times New Roman"/>
                            </a:rPr>
                            <a:t>4.6020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785455" r="-466316" b="-301818"/>
                          </a:stretch>
                        </a:blipFill>
                      </a:tcPr>
                    </a:tc>
                    <a:tc>
                      <a:txBody>
                        <a:bodyPr/>
                        <a:lstStyle/>
                        <a:p>
                          <a:pPr marL="0" marR="0" algn="ctr">
                            <a:spcBef>
                              <a:spcPts val="0"/>
                            </a:spcBef>
                            <a:spcAft>
                              <a:spcPts val="0"/>
                            </a:spcAft>
                          </a:pPr>
                          <a:r>
                            <a:rPr lang="en-IN" sz="1100" dirty="0">
                              <a:effectLst/>
                              <a:latin typeface="Calibri"/>
                              <a:ea typeface="Times New Roman"/>
                              <a:cs typeface="Times New Roman"/>
                            </a:rPr>
                            <a:t>0.1000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2.8695</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solidFill>
                                <a:srgbClr val="FF0000"/>
                              </a:solidFill>
                              <a:effectLst/>
                              <a:latin typeface="Cambria Math"/>
                              <a:ea typeface="Times New Roman"/>
                              <a:cs typeface="Calibri"/>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885455" r="-1329885" b="-201818"/>
                          </a:stretch>
                        </a:blipFill>
                      </a:tcPr>
                    </a:tc>
                    <a:tc>
                      <a:txBody>
                        <a:bodyPr/>
                        <a:lstStyle/>
                        <a:p>
                          <a:pPr marL="0" marR="0" algn="ctr">
                            <a:spcBef>
                              <a:spcPts val="0"/>
                            </a:spcBef>
                            <a:spcAft>
                              <a:spcPts val="0"/>
                            </a:spcAft>
                          </a:pPr>
                          <a:r>
                            <a:rPr lang="en-IN" sz="1100">
                              <a:effectLst/>
                              <a:latin typeface="Calibri"/>
                              <a:ea typeface="Times New Roman"/>
                              <a:cs typeface="Times New Roman"/>
                            </a:rPr>
                            <a:t>0.2320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6.2554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libri"/>
                              <a:ea typeface="Times New Roman"/>
                              <a:cs typeface="Times New Roman"/>
                            </a:rPr>
                            <a:t>6.2554</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dirty="0">
                              <a:effectLst/>
                              <a:latin typeface="Calibri"/>
                              <a:ea typeface="Times New Roman"/>
                              <a:cs typeface="Times New Roman"/>
                            </a:rPr>
                            <a:t> </a:t>
                          </a:r>
                          <a:endParaRPr lang="en-US" sz="1100" dirty="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885455" r="-466316" b="-201818"/>
                          </a:stretch>
                        </a:blipFill>
                      </a:tcPr>
                    </a:tc>
                    <a:tc>
                      <a:txBody>
                        <a:bodyPr/>
                        <a:lstStyle/>
                        <a:p>
                          <a:pPr marL="0" marR="0" algn="ctr">
                            <a:spcBef>
                              <a:spcPts val="0"/>
                            </a:spcBef>
                            <a:spcAft>
                              <a:spcPts val="0"/>
                            </a:spcAft>
                          </a:pPr>
                          <a:r>
                            <a:rPr lang="en-IN" sz="1100" dirty="0">
                              <a:effectLst/>
                              <a:latin typeface="Calibri"/>
                              <a:ea typeface="Times New Roman"/>
                              <a:cs typeface="Times New Roman"/>
                            </a:rPr>
                            <a:t>0.1759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13.7737</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a:effectLst/>
                              <a:latin typeface="Cambria Math"/>
                              <a:ea typeface="Times New Roman"/>
                              <a:cs typeface="Calibri"/>
                            </a:rPr>
                            <a:t>13.7737</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985455" r="-1329885" b="-101818"/>
                          </a:stretch>
                        </a:blipFill>
                      </a:tcPr>
                    </a:tc>
                    <a:tc>
                      <a:txBody>
                        <a:bodyPr/>
                        <a:lstStyle/>
                        <a:p>
                          <a:pPr marL="0" marR="0" algn="ctr">
                            <a:spcBef>
                              <a:spcPts val="0"/>
                            </a:spcBef>
                            <a:spcAft>
                              <a:spcPts val="0"/>
                            </a:spcAft>
                          </a:pPr>
                          <a:r>
                            <a:rPr lang="en-IN" sz="1100">
                              <a:effectLst/>
                              <a:latin typeface="Calibri"/>
                              <a:ea typeface="Times New Roman"/>
                              <a:cs typeface="Times New Roman"/>
                            </a:rPr>
                            <a:t>0.1000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2.6958</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solidFill>
                                <a:srgbClr val="FF0000"/>
                              </a:solidFill>
                              <a:effectLst/>
                              <a:latin typeface="Calibri"/>
                              <a:ea typeface="Times New Roman"/>
                              <a:cs typeface="Times New Roman"/>
                            </a:rPr>
                            <a:t>0.0000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985455" r="-466316" b="-101818"/>
                          </a:stretch>
                        </a:blipFill>
                      </a:tcPr>
                    </a:tc>
                    <a:tc>
                      <a:txBody>
                        <a:bodyPr/>
                        <a:lstStyle/>
                        <a:p>
                          <a:pPr marL="0" marR="0" algn="ctr">
                            <a:spcBef>
                              <a:spcPts val="0"/>
                            </a:spcBef>
                            <a:spcAft>
                              <a:spcPts val="0"/>
                            </a:spcAft>
                          </a:pPr>
                          <a:r>
                            <a:rPr lang="en-IN" sz="1100" dirty="0">
                              <a:effectLst/>
                              <a:latin typeface="Calibri"/>
                              <a:ea typeface="Times New Roman"/>
                              <a:cs typeface="Times New Roman"/>
                            </a:rPr>
                            <a:t>0.2198</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6.3070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spcBef>
                              <a:spcPts val="0"/>
                            </a:spcBef>
                            <a:spcAft>
                              <a:spcPts val="0"/>
                            </a:spcAft>
                          </a:pPr>
                          <a:r>
                            <a:rPr lang="en-IN" sz="1100" i="1" dirty="0">
                              <a:effectLst/>
                              <a:latin typeface="Cambria Math"/>
                              <a:ea typeface="Times New Roman"/>
                              <a:cs typeface="Calibri"/>
                            </a:rPr>
                            <a:t>6.3070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35280">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74713" t="-1085455" r="-1329885" b="-1818"/>
                          </a:stretch>
                        </a:blipFill>
                      </a:tcPr>
                    </a:tc>
                    <a:tc>
                      <a:txBody>
                        <a:bodyPr/>
                        <a:lstStyle/>
                        <a:p>
                          <a:pPr marL="0" marR="0" algn="ctr">
                            <a:spcBef>
                              <a:spcPts val="0"/>
                            </a:spcBef>
                            <a:spcAft>
                              <a:spcPts val="0"/>
                            </a:spcAft>
                          </a:pPr>
                          <a:r>
                            <a:rPr lang="en-IN" sz="1100">
                              <a:effectLst/>
                              <a:latin typeface="Calibri"/>
                              <a:ea typeface="Times New Roman"/>
                              <a:cs typeface="Times New Roman"/>
                            </a:rPr>
                            <a:t>0</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a:effectLst/>
                              <a:latin typeface="Calibri"/>
                              <a:ea typeface="Times New Roman"/>
                              <a:cs typeface="Times New Roman"/>
                            </a:rPr>
                            <a:t>0.1676</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dirty="0" smtClean="0">
                              <a:effectLst/>
                              <a:latin typeface="Calibri"/>
                              <a:ea typeface="Times New Roman"/>
                              <a:cs typeface="Times New Roman"/>
                            </a:rPr>
                            <a:t>7.4055</a:t>
                          </a:r>
                        </a:p>
                        <a:p>
                          <a:pPr marL="0" marR="0" algn="ctr">
                            <a:spcBef>
                              <a:spcPts val="0"/>
                            </a:spcBef>
                            <a:spcAft>
                              <a:spcPts val="0"/>
                            </a:spcAft>
                          </a:pP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a:effectLst/>
                              <a:latin typeface="Calibri"/>
                              <a:ea typeface="Times New Roman"/>
                              <a:cs typeface="Times New Roman"/>
                            </a:rPr>
                            <a:t>7.4055</a:t>
                          </a:r>
                          <a:endParaRPr lang="en-US" sz="110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IN" sz="1100">
                              <a:effectLst/>
                              <a:latin typeface="Calibri"/>
                              <a:ea typeface="Times New Roman"/>
                              <a:cs typeface="Times New Roman"/>
                            </a:rPr>
                            <a:t> </a:t>
                          </a:r>
                          <a:endParaRPr lang="en-US" sz="1100">
                            <a:effectLst/>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19"/>
                          <a:stretch>
                            <a:fillRect l="-811579" t="-1085455" r="-466316" b="-1818"/>
                          </a:stretch>
                        </a:blipFill>
                      </a:tcPr>
                    </a:tc>
                    <a:tc>
                      <a:txBody>
                        <a:bodyPr/>
                        <a:lstStyle/>
                        <a:p>
                          <a:pPr marL="0" marR="0" algn="ctr">
                            <a:spcBef>
                              <a:spcPts val="0"/>
                            </a:spcBef>
                            <a:spcAft>
                              <a:spcPts val="0"/>
                            </a:spcAft>
                          </a:pPr>
                          <a:r>
                            <a:rPr lang="en-IN" sz="1100" dirty="0">
                              <a:effectLst/>
                              <a:latin typeface="Calibri"/>
                              <a:ea typeface="Times New Roman"/>
                              <a:cs typeface="Times New Roman"/>
                            </a:rPr>
                            <a:t>0</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1100" dirty="0">
                              <a:effectLst/>
                              <a:latin typeface="Calibri"/>
                              <a:ea typeface="Times New Roman"/>
                              <a:cs typeface="Times New Roman"/>
                            </a:rPr>
                            <a:t>0.1759</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dirty="0">
                              <a:effectLst/>
                              <a:latin typeface="Calibri"/>
                              <a:ea typeface="Times New Roman"/>
                              <a:cs typeface="Times New Roman"/>
                            </a:rPr>
                            <a:t>5.9703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IN" sz="1100" i="1" dirty="0">
                              <a:effectLst/>
                              <a:latin typeface="Cambria Math"/>
                              <a:ea typeface="Times New Roman"/>
                              <a:cs typeface="Calibri"/>
                            </a:rPr>
                            <a:t>5.9703</a:t>
                          </a:r>
                          <a:endParaRPr lang="en-US" sz="11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Fallback>
      </mc:AlternateContent>
      <p:cxnSp>
        <p:nvCxnSpPr>
          <p:cNvPr id="86" name="Straight Arrow Connector 85"/>
          <p:cNvCxnSpPr/>
          <p:nvPr/>
        </p:nvCxnSpPr>
        <p:spPr>
          <a:xfrm>
            <a:off x="3886200" y="22895833"/>
            <a:ext cx="533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3733800" y="22955982"/>
            <a:ext cx="685800" cy="30192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3810000" y="23353033"/>
            <a:ext cx="609600" cy="3906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076700" y="23548336"/>
            <a:ext cx="342900" cy="195303"/>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206003" y="22955982"/>
            <a:ext cx="280397" cy="1509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5206003" y="22955983"/>
            <a:ext cx="585197" cy="301924"/>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flipV="1">
            <a:off x="5243297" y="23495655"/>
            <a:ext cx="465398" cy="1663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190154" y="23353033"/>
            <a:ext cx="753446" cy="308933"/>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6096000" y="23055590"/>
            <a:ext cx="2286000" cy="523220"/>
          </a:xfrm>
          <a:prstGeom prst="rect">
            <a:avLst/>
          </a:prstGeom>
          <a:solidFill>
            <a:schemeClr val="accent4">
              <a:lumMod val="20000"/>
              <a:lumOff val="80000"/>
            </a:schemeClr>
          </a:solidFill>
        </p:spPr>
        <p:txBody>
          <a:bodyPr wrap="square" rtlCol="0">
            <a:spAutoFit/>
          </a:bodyPr>
          <a:lstStyle/>
          <a:p>
            <a:r>
              <a:rPr lang="en-US" sz="1400" i="1" dirty="0" smtClean="0"/>
              <a:t>q</a:t>
            </a:r>
            <a:r>
              <a:rPr lang="en-US" sz="1400" dirty="0" smtClean="0"/>
              <a:t> = quantity in kwh</a:t>
            </a:r>
          </a:p>
          <a:p>
            <a:r>
              <a:rPr lang="en-US" sz="1400" i="1" dirty="0" err="1" smtClean="0"/>
              <a:t>b,s</a:t>
            </a:r>
            <a:r>
              <a:rPr lang="en-US" sz="1400" i="1" dirty="0" smtClean="0"/>
              <a:t> </a:t>
            </a:r>
            <a:r>
              <a:rPr lang="en-US" sz="1400" dirty="0" smtClean="0"/>
              <a:t>= bid price in cents/kwh</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Custom</PresentationFormat>
  <Paragraphs>265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Times New Roman</vt:lpstr>
      <vt:lpstr>Wingdings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2014-10-12T21:02:48Z</dcterms:created>
  <dcterms:modified xsi:type="dcterms:W3CDTF">2014-10-21T23:21:07Z</dcterms:modified>
</cp:coreProperties>
</file>