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9260800" cy="43891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608013" indent="-150813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1217613" indent="-303213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827213" indent="-455613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2436813" indent="-608013" algn="l" rtl="0" fontAlgn="base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83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</p:showPr>
  <p:clrMru>
    <a:srgbClr val="8ADAA8"/>
    <a:srgbClr val="84E0A3"/>
    <a:srgbClr val="7F9FE5"/>
    <a:srgbClr val="79E6EB"/>
    <a:srgbClr val="0000FF"/>
    <a:srgbClr val="FF3399"/>
    <a:srgbClr val="082F67"/>
    <a:srgbClr val="BF0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75" autoAdjust="0"/>
  </p:normalViewPr>
  <p:slideViewPr>
    <p:cSldViewPr snapToGrid="0">
      <p:cViewPr>
        <p:scale>
          <a:sx n="20" d="100"/>
          <a:sy n="20" d="100"/>
        </p:scale>
        <p:origin x="-1090" y="-58"/>
      </p:cViewPr>
      <p:guideLst>
        <p:guide orient="horz" pos="13824"/>
        <p:guide pos="9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07A4406A-AAC4-4E4E-B6A3-85CB757E4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6000" y="685800"/>
            <a:ext cx="228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C3F492A9-697F-4283-BA7F-F9EED1178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A3BFFCC-B79F-4995-8BAB-FDBA572DF97F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985" y="13635567"/>
            <a:ext cx="24870833" cy="94064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9967" y="24870834"/>
            <a:ext cx="20480867" cy="11218333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5600" y="0"/>
            <a:ext cx="7315200" cy="20320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21742400" cy="20320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1" y="28204585"/>
            <a:ext cx="24870833" cy="8716433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1" y="18603384"/>
            <a:ext cx="24870833" cy="9601200"/>
          </a:xfrm>
        </p:spPr>
        <p:txBody>
          <a:bodyPr anchor="b"/>
          <a:lstStyle>
            <a:lvl1pPr marL="0" indent="0">
              <a:buNone/>
              <a:defRPr sz="2700"/>
            </a:lvl1pPr>
            <a:lvl2pPr marL="609585" indent="0">
              <a:buNone/>
              <a:defRPr sz="2400"/>
            </a:lvl2pPr>
            <a:lvl3pPr marL="1219170" indent="0">
              <a:buNone/>
              <a:defRPr sz="2100"/>
            </a:lvl3pPr>
            <a:lvl4pPr marL="1828754" indent="0">
              <a:buNone/>
              <a:defRPr sz="1900"/>
            </a:lvl4pPr>
            <a:lvl5pPr marL="2438339" indent="0">
              <a:buNone/>
              <a:defRPr sz="1900"/>
            </a:lvl5pPr>
            <a:lvl6pPr marL="3047924" indent="0">
              <a:buNone/>
              <a:defRPr sz="1900"/>
            </a:lvl6pPr>
            <a:lvl7pPr marL="3657509" indent="0">
              <a:buNone/>
              <a:defRPr sz="1900"/>
            </a:lvl7pPr>
            <a:lvl8pPr marL="4267093" indent="0">
              <a:buNone/>
              <a:defRPr sz="1900"/>
            </a:lvl8pPr>
            <a:lvl9pPr marL="4876678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4572000"/>
            <a:ext cx="13004800" cy="1574800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25600" y="4572000"/>
            <a:ext cx="13004800" cy="1574800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618" y="1756833"/>
            <a:ext cx="26335567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2617" y="9825568"/>
            <a:ext cx="12928600" cy="409363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617" y="13919201"/>
            <a:ext cx="12928600" cy="25287817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3234" y="9825568"/>
            <a:ext cx="12934951" cy="409363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3234" y="13919201"/>
            <a:ext cx="12934951" cy="25287817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617" y="1748367"/>
            <a:ext cx="9626600" cy="7435851"/>
          </a:xfrm>
        </p:spPr>
        <p:txBody>
          <a:bodyPr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584" y="1748367"/>
            <a:ext cx="16357600" cy="3745865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2617" y="9184217"/>
            <a:ext cx="9626600" cy="30022800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6168" y="30723418"/>
            <a:ext cx="17555633" cy="3627967"/>
          </a:xfrm>
        </p:spPr>
        <p:txBody>
          <a:bodyPr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6168" y="3922185"/>
            <a:ext cx="17555633" cy="26333449"/>
          </a:xfrm>
        </p:spPr>
        <p:txBody>
          <a:bodyPr/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6168" y="34351385"/>
            <a:ext cx="17555633" cy="51498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A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AutoShape 10"/>
          <p:cNvSpPr>
            <a:spLocks noChangeArrowheads="1"/>
          </p:cNvSpPr>
          <p:nvPr userDrawn="1"/>
        </p:nvSpPr>
        <p:spPr bwMode="auto">
          <a:xfrm>
            <a:off x="711200" y="4267200"/>
            <a:ext cx="27838400" cy="35933063"/>
          </a:xfrm>
          <a:prstGeom prst="roundRect">
            <a:avLst>
              <a:gd name="adj" fmla="val 7912"/>
            </a:avLst>
          </a:prstGeom>
          <a:solidFill>
            <a:srgbClr val="FFF2AE"/>
          </a:solidFill>
          <a:ln w="63500">
            <a:solidFill>
              <a:srgbClr val="BF0F00"/>
            </a:solidFill>
            <a:round/>
            <a:headEnd/>
            <a:tailEnd/>
          </a:ln>
          <a:effectLst/>
          <a:extLst/>
        </p:spPr>
        <p:txBody>
          <a:bodyPr wrap="none" lIns="417992" tIns="208996" rIns="417992" bIns="208996" anchor="ctr"/>
          <a:lstStyle/>
          <a:p>
            <a:pPr algn="ctr" defTabSz="4180313">
              <a:defRPr/>
            </a:pPr>
            <a:endParaRPr lang="en-US" sz="10900" dirty="0"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29260800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992" tIns="208996" rIns="417992" bIns="20899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4572000"/>
            <a:ext cx="26212800" cy="157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992" tIns="208996" rIns="417992" bIns="208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6502400" y="41351200"/>
            <a:ext cx="18178463" cy="19700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417992" tIns="208996" rIns="417992" bIns="208996"/>
          <a:lstStyle/>
          <a:p>
            <a:pPr algn="ctr" defTabSz="4180313">
              <a:defRPr/>
            </a:pPr>
            <a:r>
              <a:rPr lang="en-US" sz="3700" dirty="0">
                <a:solidFill>
                  <a:schemeClr val="bg1"/>
                </a:solidFill>
                <a:latin typeface="Helvetica" charset="0"/>
                <a:ea typeface="ＭＳ Ｐゴシック" charset="0"/>
                <a:cs typeface="+mn-cs"/>
              </a:rPr>
              <a:t>NSF Secure and Trustworthy Cyberspace Inaugural Principal Investigator Meeting</a:t>
            </a:r>
          </a:p>
          <a:p>
            <a:pPr algn="ctr" defTabSz="4180313">
              <a:defRPr/>
            </a:pPr>
            <a:r>
              <a:rPr lang="en-US" sz="3700" dirty="0">
                <a:solidFill>
                  <a:schemeClr val="bg1"/>
                </a:solidFill>
                <a:latin typeface="Helvetica" charset="0"/>
                <a:ea typeface="ＭＳ Ｐゴシック" charset="0"/>
                <a:cs typeface="+mn-cs"/>
              </a:rPr>
              <a:t>Nov. 27 -29</a:t>
            </a:r>
            <a:r>
              <a:rPr lang="en-US" sz="3700" baseline="30000" dirty="0">
                <a:solidFill>
                  <a:schemeClr val="bg1"/>
                </a:solidFill>
                <a:latin typeface="Helvetica" charset="0"/>
                <a:ea typeface="ＭＳ Ｐゴシック" charset="0"/>
                <a:cs typeface="+mn-cs"/>
              </a:rPr>
              <a:t>th</a:t>
            </a:r>
            <a:r>
              <a:rPr lang="en-US" sz="3700" dirty="0">
                <a:solidFill>
                  <a:schemeClr val="bg1"/>
                </a:solidFill>
                <a:latin typeface="Helvetica" charset="0"/>
                <a:ea typeface="ＭＳ Ｐゴシック" charset="0"/>
                <a:cs typeface="+mn-cs"/>
              </a:rPr>
              <a:t> 2012</a:t>
            </a:r>
          </a:p>
          <a:p>
            <a:pPr algn="ctr" defTabSz="4180313">
              <a:defRPr/>
            </a:pPr>
            <a:r>
              <a:rPr lang="en-US" sz="3700" dirty="0">
                <a:solidFill>
                  <a:schemeClr val="bg1"/>
                </a:solidFill>
                <a:latin typeface="Helvetica" charset="0"/>
                <a:ea typeface="ＭＳ Ｐゴシック" charset="0"/>
                <a:cs typeface="+mn-cs"/>
              </a:rPr>
              <a:t>National Harbor, MD</a:t>
            </a:r>
          </a:p>
        </p:txBody>
      </p:sp>
      <p:pic>
        <p:nvPicPr>
          <p:cNvPr id="1030" name="Picture 1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484188" y="41681400"/>
            <a:ext cx="9404350" cy="170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1" name="Group 7"/>
          <p:cNvGrpSpPr>
            <a:grpSpLocks/>
          </p:cNvGrpSpPr>
          <p:nvPr userDrawn="1"/>
        </p:nvGrpSpPr>
        <p:grpSpPr bwMode="auto">
          <a:xfrm>
            <a:off x="3081338" y="39657338"/>
            <a:ext cx="22961600" cy="1714500"/>
            <a:chOff x="11187547" y="28131930"/>
            <a:chExt cx="9361053" cy="2211303"/>
          </a:xfrm>
        </p:grpSpPr>
        <p:sp>
          <p:nvSpPr>
            <p:cNvPr id="9" name="AutoShape 105"/>
            <p:cNvSpPr>
              <a:spLocks noChangeArrowheads="1"/>
            </p:cNvSpPr>
            <p:nvPr/>
          </p:nvSpPr>
          <p:spPr bwMode="auto">
            <a:xfrm>
              <a:off x="11187547" y="28131930"/>
              <a:ext cx="9322221" cy="22113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defTabSz="4180313" eaLnBrk="0" hangingPunct="0">
                <a:defRPr/>
              </a:pPr>
              <a:endParaRPr lang="en-US" dirty="0">
                <a:ea typeface="ＭＳ Ｐゴシック" charset="0"/>
                <a:cs typeface="+mn-cs"/>
              </a:endParaRPr>
            </a:p>
          </p:txBody>
        </p:sp>
        <p:sp>
          <p:nvSpPr>
            <p:cNvPr id="10" name="Text Box 103"/>
            <p:cNvSpPr txBox="1">
              <a:spLocks noChangeArrowheads="1"/>
            </p:cNvSpPr>
            <p:nvPr/>
          </p:nvSpPr>
          <p:spPr bwMode="auto">
            <a:xfrm>
              <a:off x="11272977" y="28236352"/>
              <a:ext cx="9275623" cy="88656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>
              <a:lvl1pPr defTabSz="3135313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defTabSz="3135313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defTabSz="3135313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defTabSz="3135313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defTabSz="3135313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defTabSz="31353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defTabSz="31353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defTabSz="31353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defTabSz="31353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defRPr/>
              </a:pPr>
              <a:r>
                <a:rPr lang="en-US" sz="4300" dirty="0" smtClean="0">
                  <a:solidFill>
                    <a:srgbClr val="BF0F00"/>
                  </a:solidFill>
                  <a:latin typeface="Times New Roman" charset="0"/>
                  <a:cs typeface="+mn-cs"/>
                </a:rPr>
                <a:t>Interested in meeting the PIs? Attach post-it note below!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defTabSz="4179888" rtl="0" eaLnBrk="0" fontAlgn="base" hangingPunct="0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defTabSz="4179888" rtl="0" eaLnBrk="0" fontAlgn="base" hangingPunct="0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  <a:cs typeface="ＭＳ Ｐゴシック" charset="0"/>
        </a:defRPr>
      </a:lvl2pPr>
      <a:lvl3pPr algn="ctr" defTabSz="4179888" rtl="0" eaLnBrk="0" fontAlgn="base" hangingPunct="0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  <a:cs typeface="ＭＳ Ｐゴシック" charset="0"/>
        </a:defRPr>
      </a:lvl3pPr>
      <a:lvl4pPr algn="ctr" defTabSz="4179888" rtl="0" eaLnBrk="0" fontAlgn="base" hangingPunct="0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  <a:cs typeface="ＭＳ Ｐゴシック" charset="0"/>
        </a:defRPr>
      </a:lvl4pPr>
      <a:lvl5pPr algn="ctr" defTabSz="4179888" rtl="0" eaLnBrk="0" fontAlgn="base" hangingPunct="0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  <a:cs typeface="ＭＳ Ｐゴシック" charset="0"/>
        </a:defRPr>
      </a:lvl5pPr>
      <a:lvl6pPr marL="609585" algn="ctr" defTabSz="4180313" rtl="0" fontAlgn="base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</a:defRPr>
      </a:lvl6pPr>
      <a:lvl7pPr marL="1219170" algn="ctr" defTabSz="4180313" rtl="0" fontAlgn="base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</a:defRPr>
      </a:lvl7pPr>
      <a:lvl8pPr marL="1828754" algn="ctr" defTabSz="4180313" rtl="0" fontAlgn="base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</a:defRPr>
      </a:lvl8pPr>
      <a:lvl9pPr marL="2438339" algn="ctr" defTabSz="4180313" rtl="0" fontAlgn="base">
        <a:spcBef>
          <a:spcPct val="0"/>
        </a:spcBef>
        <a:spcAft>
          <a:spcPct val="0"/>
        </a:spcAft>
        <a:defRPr sz="14700" b="1">
          <a:solidFill>
            <a:schemeClr val="bg1"/>
          </a:solidFill>
          <a:latin typeface="Century Gothic" charset="0"/>
          <a:ea typeface="ＭＳ Ｐゴシック" charset="0"/>
        </a:defRPr>
      </a:lvl9pPr>
    </p:titleStyle>
    <p:bodyStyle>
      <a:lvl1pPr marL="1566863" indent="-1566863" algn="l" defTabSz="4179888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defRPr sz="8500">
          <a:solidFill>
            <a:srgbClr val="BF0F00"/>
          </a:solidFill>
          <a:latin typeface="+mn-lt"/>
          <a:ea typeface="+mn-ea"/>
          <a:cs typeface="ＭＳ Ｐゴシック" charset="0"/>
        </a:defRPr>
      </a:lvl1pPr>
      <a:lvl2pPr marL="3395663" indent="-1306513" algn="l" defTabSz="4179888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defRPr sz="53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5224463" indent="-1044575" algn="l" defTabSz="4179888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7313613" indent="-1044575" algn="l" defTabSz="4179888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9402763" indent="-1042988" algn="l" defTabSz="4179888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10013700" indent="-1043491" algn="l" defTabSz="4180313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</a:defRPr>
      </a:lvl6pPr>
      <a:lvl7pPr marL="10623285" indent="-1043491" algn="l" defTabSz="4180313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</a:defRPr>
      </a:lvl7pPr>
      <a:lvl8pPr marL="11232870" indent="-1043491" algn="l" defTabSz="4180313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</a:defRPr>
      </a:lvl8pPr>
      <a:lvl9pPr marL="11842455" indent="-1043491" algn="l" defTabSz="4180313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5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AutoShape 104"/>
          <p:cNvSpPr>
            <a:spLocks noChangeArrowheads="1"/>
          </p:cNvSpPr>
          <p:nvPr/>
        </p:nvSpPr>
        <p:spPr bwMode="auto">
          <a:xfrm>
            <a:off x="1998663" y="14673263"/>
            <a:ext cx="12395200" cy="24574500"/>
          </a:xfrm>
          <a:prstGeom prst="roundRect">
            <a:avLst>
              <a:gd name="adj" fmla="val 1042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917" tIns="60958" rIns="121917" bIns="60958" anchor="ctr"/>
          <a:lstStyle/>
          <a:p>
            <a:pPr algn="ctr" defTabSz="4180313" eaLnBrk="0" hangingPunct="0">
              <a:defRPr/>
            </a:pPr>
            <a:endParaRPr lang="en-US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177800"/>
            <a:ext cx="21577300" cy="2235200"/>
          </a:xfrm>
        </p:spPr>
        <p:txBody>
          <a:bodyPr/>
          <a:lstStyle/>
          <a:p>
            <a:pPr defTabSz="4180313" eaLnBrk="1" hangingPunct="1">
              <a:defRPr/>
            </a:pPr>
            <a:r>
              <a:rPr lang="en-US" sz="8800" dirty="0">
                <a:solidFill>
                  <a:srgbClr val="0070C0"/>
                </a:solidFill>
              </a:rPr>
              <a:t>Psychological </a:t>
            </a:r>
            <a:r>
              <a:rPr lang="en-US" sz="8800" dirty="0" smtClean="0">
                <a:solidFill>
                  <a:srgbClr val="0070C0"/>
                </a:solidFill>
              </a:rPr>
              <a:t>Attacks and Mitigations</a:t>
            </a:r>
            <a:endParaRPr lang="en-US" sz="10900" dirty="0" smtClean="0">
              <a:solidFill>
                <a:srgbClr val="0070C0"/>
              </a:solidFill>
              <a:cs typeface="+mj-cs"/>
            </a:endParaRPr>
          </a:p>
        </p:txBody>
      </p:sp>
      <p:sp>
        <p:nvSpPr>
          <p:cNvPr id="4125" name="Text Box 8"/>
          <p:cNvSpPr txBox="1">
            <a:spLocks noChangeArrowheads="1"/>
          </p:cNvSpPr>
          <p:nvPr/>
        </p:nvSpPr>
        <p:spPr bwMode="auto">
          <a:xfrm>
            <a:off x="5099050" y="2370138"/>
            <a:ext cx="19896138" cy="172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algn="ctr"/>
            <a:r>
              <a:rPr lang="en-US" sz="4800" b="1" i="1">
                <a:solidFill>
                  <a:srgbClr val="0070C0"/>
                </a:solidFill>
              </a:rPr>
              <a:t>Sandra Carpenter &amp; Feng Zhu</a:t>
            </a:r>
          </a:p>
          <a:p>
            <a:pPr algn="ctr" eaLnBrk="0" hangingPunct="0">
              <a:spcBef>
                <a:spcPct val="30000"/>
              </a:spcBef>
            </a:pPr>
            <a:r>
              <a:rPr lang="en-US" sz="4300" b="1">
                <a:solidFill>
                  <a:srgbClr val="0070C0"/>
                </a:solidFill>
              </a:rPr>
              <a:t>The University of Alabama in Huntsville</a:t>
            </a:r>
          </a:p>
        </p:txBody>
      </p:sp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4894263" y="2671763"/>
          <a:ext cx="168275" cy="168275"/>
        </p:xfrm>
        <a:graphic>
          <a:graphicData uri="http://schemas.openxmlformats.org/presentationml/2006/ole">
            <p:oleObj spid="_x0000_s4120" name="Equation" r:id="rId4" imgW="118800" imgH="118800" progId="">
              <p:embed/>
            </p:oleObj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4894263" y="2671763"/>
          <a:ext cx="168275" cy="168275"/>
        </p:xfrm>
        <a:graphic>
          <a:graphicData uri="http://schemas.openxmlformats.org/presentationml/2006/ole">
            <p:oleObj spid="_x0000_s4121" name="Equation" r:id="rId5" imgW="118800" imgH="118800" progId="">
              <p:embed/>
            </p:oleObj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5455902" y="8085666"/>
            <a:ext cx="12291409" cy="5731933"/>
            <a:chOff x="11049000" y="6064249"/>
            <a:chExt cx="9775372" cy="4298950"/>
          </a:xfrm>
          <a:solidFill>
            <a:schemeClr val="accent5">
              <a:lumMod val="90000"/>
            </a:schemeClr>
          </a:solidFill>
        </p:grpSpPr>
        <p:sp>
          <p:nvSpPr>
            <p:cNvPr id="4113" name="AutoShape 20"/>
            <p:cNvSpPr>
              <a:spLocks noChangeArrowheads="1"/>
            </p:cNvSpPr>
            <p:nvPr/>
          </p:nvSpPr>
          <p:spPr bwMode="auto">
            <a:xfrm>
              <a:off x="11049000" y="6064249"/>
              <a:ext cx="9726613" cy="4298950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9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4180313" eaLnBrk="0" hangingPunct="0">
                <a:defRPr/>
              </a:pPr>
              <a:endParaRPr lang="en-US" dirty="0"/>
            </a:p>
          </p:txBody>
        </p:sp>
        <p:sp>
          <p:nvSpPr>
            <p:cNvPr id="4114" name="Text Box 22"/>
            <p:cNvSpPr txBox="1">
              <a:spLocks noChangeArrowheads="1"/>
            </p:cNvSpPr>
            <p:nvPr/>
          </p:nvSpPr>
          <p:spPr bwMode="auto">
            <a:xfrm>
              <a:off x="11591924" y="6191249"/>
              <a:ext cx="8534400" cy="7318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4180313" eaLnBrk="0" hangingPunct="0">
                <a:spcBef>
                  <a:spcPct val="50000"/>
                </a:spcBef>
                <a:defRPr/>
              </a:pPr>
              <a:r>
                <a:rPr lang="en-US" sz="5600" b="1" dirty="0"/>
                <a:t>Our Approach</a:t>
              </a:r>
            </a:p>
          </p:txBody>
        </p:sp>
        <p:sp>
          <p:nvSpPr>
            <p:cNvPr id="4115" name="Text Box 24"/>
            <p:cNvSpPr txBox="1">
              <a:spLocks noChangeArrowheads="1"/>
            </p:cNvSpPr>
            <p:nvPr/>
          </p:nvSpPr>
          <p:spPr bwMode="auto">
            <a:xfrm>
              <a:off x="11312523" y="7024687"/>
              <a:ext cx="9511849" cy="2460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r>
                <a:rPr lang="en-US" altLang="zh-CN" sz="3700" dirty="0">
                  <a:ea typeface="SimSun"/>
                  <a:cs typeface="SimSun"/>
                </a:rPr>
                <a:t>Extends models of risk reduction to computer privacy</a:t>
              </a:r>
            </a:p>
            <a:p>
              <a:pPr defTabSz="4180313" eaLnBrk="0" hangingPunct="0">
                <a:defRPr/>
              </a:pPr>
              <a:endParaRPr lang="en-US" altLang="zh-CN" sz="3700" dirty="0">
                <a:ea typeface="SimSun"/>
                <a:cs typeface="SimSun"/>
              </a:endParaRPr>
            </a:p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r>
                <a:rPr lang="en-US" altLang="zh-CN" sz="3700" dirty="0">
                  <a:ea typeface="SimSun"/>
                  <a:cs typeface="SimSun"/>
                </a:rPr>
                <a:t>Determines </a:t>
              </a:r>
              <a:r>
                <a:rPr lang="en-US" altLang="zh-CN" sz="3700" dirty="0">
                  <a:ea typeface="SimSun"/>
                  <a:cs typeface="SimSun"/>
                </a:rPr>
                <a:t>whether warnings can have significant impact on people’s identity exposure decisions </a:t>
              </a:r>
            </a:p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endParaRPr lang="en-US" altLang="zh-CN" sz="3700" dirty="0">
                <a:ea typeface="SimSun"/>
                <a:cs typeface="SimSun"/>
              </a:endParaRPr>
            </a:p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r>
                <a:rPr lang="en-US" altLang="zh-CN" sz="3700" dirty="0">
                  <a:ea typeface="SimSun"/>
                  <a:cs typeface="SimSun"/>
                </a:rPr>
                <a:t>Tests </a:t>
              </a:r>
              <a:r>
                <a:rPr lang="en-US" altLang="zh-CN" sz="3700" dirty="0">
                  <a:ea typeface="SimSun"/>
                  <a:cs typeface="SimSun"/>
                </a:rPr>
                <a:t>on hand-held devices and web sites</a:t>
              </a:r>
            </a:p>
          </p:txBody>
        </p:sp>
      </p:grpSp>
      <p:sp>
        <p:nvSpPr>
          <p:cNvPr id="4127" name="Text Box 39"/>
          <p:cNvSpPr txBox="1">
            <a:spLocks noChangeArrowheads="1"/>
          </p:cNvSpPr>
          <p:nvPr/>
        </p:nvSpPr>
        <p:spPr bwMode="auto">
          <a:xfrm>
            <a:off x="1524000" y="4995863"/>
            <a:ext cx="26416000" cy="239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60958" rIns="0" bIns="60958">
            <a:spAutoFit/>
          </a:bodyPr>
          <a:lstStyle/>
          <a:p>
            <a:pPr lvl="1" indent="0" defTabSz="4179888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150000"/>
            </a:pPr>
            <a:r>
              <a:rPr lang="en-US" sz="5100"/>
              <a:t>The objective of this project is to </a:t>
            </a:r>
            <a:r>
              <a:rPr lang="en-US" altLang="zh-CN" sz="5100"/>
              <a:t>identify psychological cyber-attacks and design mitigations to help people better protect their privacy and identity.</a:t>
            </a:r>
            <a:r>
              <a:rPr lang="en-US" sz="5100"/>
              <a:t> </a:t>
            </a:r>
          </a:p>
          <a:p>
            <a:pPr lvl="1" indent="0" defTabSz="4179888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150000"/>
            </a:pPr>
            <a:r>
              <a:rPr lang="en-US" sz="5100"/>
              <a:t>Research findings are disseminated in both social psychology and computer science.</a:t>
            </a:r>
          </a:p>
        </p:txBody>
      </p:sp>
      <p:sp>
        <p:nvSpPr>
          <p:cNvPr id="2" name="AutoShape 101"/>
          <p:cNvSpPr>
            <a:spLocks noChangeArrowheads="1"/>
          </p:cNvSpPr>
          <p:nvPr/>
        </p:nvSpPr>
        <p:spPr bwMode="auto">
          <a:xfrm>
            <a:off x="15400338" y="14617700"/>
            <a:ext cx="12347575" cy="24574500"/>
          </a:xfrm>
          <a:prstGeom prst="roundRect">
            <a:avLst>
              <a:gd name="adj" fmla="val 9944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1917" tIns="60958" rIns="121917" bIns="60958" anchor="ctr"/>
          <a:lstStyle/>
          <a:p>
            <a:pPr algn="ctr" defTabSz="4180313" eaLnBrk="0" hangingPunct="0">
              <a:defRPr/>
            </a:pPr>
            <a:endParaRPr lang="en-US" dirty="0"/>
          </a:p>
        </p:txBody>
      </p:sp>
      <p:pic>
        <p:nvPicPr>
          <p:cNvPr id="4129" name="Picture 1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756688" y="42206863"/>
            <a:ext cx="73882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"/>
          <p:cNvGrpSpPr/>
          <p:nvPr/>
        </p:nvGrpSpPr>
        <p:grpSpPr>
          <a:xfrm>
            <a:off x="2018133" y="7857947"/>
            <a:ext cx="12360019" cy="5791199"/>
            <a:chOff x="1577352" y="5925210"/>
            <a:chExt cx="9521917" cy="434339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4111" name="AutoShape 10"/>
            <p:cNvSpPr>
              <a:spLocks noChangeAspect="1" noChangeArrowheads="1"/>
            </p:cNvSpPr>
            <p:nvPr/>
          </p:nvSpPr>
          <p:spPr bwMode="auto">
            <a:xfrm>
              <a:off x="1577352" y="5925210"/>
              <a:ext cx="9521917" cy="434339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180313" eaLnBrk="0" hangingPunct="0">
                <a:defRPr/>
              </a:pPr>
              <a:endParaRPr lang="en-US" dirty="0"/>
            </a:p>
            <a:p>
              <a:pPr defTabSz="4180313" eaLnBrk="0" hangingPunct="0">
                <a:defRPr/>
              </a:pPr>
              <a:endParaRPr lang="en-US" dirty="0"/>
            </a:p>
          </p:txBody>
        </p:sp>
        <p:sp>
          <p:nvSpPr>
            <p:cNvPr id="4112" name="Text Box 12"/>
            <p:cNvSpPr txBox="1">
              <a:spLocks noChangeAspect="1" noChangeArrowheads="1"/>
            </p:cNvSpPr>
            <p:nvPr/>
          </p:nvSpPr>
          <p:spPr bwMode="auto">
            <a:xfrm>
              <a:off x="2160220" y="6998841"/>
              <a:ext cx="8485619" cy="28023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r>
                <a:rPr lang="en-US" altLang="zh-CN" sz="3700" dirty="0">
                  <a:ea typeface="SimSun"/>
                  <a:cs typeface="SimSun"/>
                </a:rPr>
                <a:t>Attackers exploit psychology as often as technology</a:t>
              </a:r>
            </a:p>
            <a:p>
              <a:pPr marL="609585" indent="-609585" defTabSz="4180313">
                <a:buFont typeface="Arial" pitchFamily="34" charset="0"/>
                <a:buChar char="•"/>
                <a:defRPr/>
              </a:pPr>
              <a:endParaRPr lang="en-US" altLang="zh-CN" sz="3700" dirty="0">
                <a:ea typeface="SimSun" pitchFamily="2" charset="-122"/>
              </a:endParaRPr>
            </a:p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r>
                <a:rPr lang="en-US" altLang="zh-CN" sz="3700" dirty="0">
                  <a:ea typeface="SimSun"/>
                  <a:cs typeface="SimSun"/>
                </a:rPr>
                <a:t>11,000,000  people experience identity theft in the US every year</a:t>
              </a:r>
            </a:p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endParaRPr lang="en-US" altLang="zh-CN" sz="3700" dirty="0">
                <a:ea typeface="SimSun"/>
                <a:cs typeface="SimSun"/>
              </a:endParaRPr>
            </a:p>
            <a:p>
              <a:pPr marL="618051" indent="-618051" defTabSz="4180313" eaLnBrk="0" hangingPunct="0">
                <a:lnSpc>
                  <a:spcPct val="80000"/>
                </a:lnSpc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itchFamily="2" charset="2"/>
                <a:buChar char="Ø"/>
                <a:defRPr/>
              </a:pPr>
              <a:r>
                <a:rPr lang="en-US" altLang="zh-CN" sz="3700" dirty="0">
                  <a:ea typeface="SimSun"/>
                  <a:cs typeface="SimSun"/>
                </a:rPr>
                <a:t>3,200,000/year are victims to scams in the UK</a:t>
              </a:r>
            </a:p>
          </p:txBody>
        </p:sp>
        <p:sp>
          <p:nvSpPr>
            <p:cNvPr id="35" name="Text Box 22"/>
            <p:cNvSpPr txBox="1">
              <a:spLocks noChangeArrowheads="1"/>
            </p:cNvSpPr>
            <p:nvPr/>
          </p:nvSpPr>
          <p:spPr bwMode="auto">
            <a:xfrm>
              <a:off x="1765300" y="6191249"/>
              <a:ext cx="8534400" cy="7318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4180313" eaLnBrk="0" hangingPunct="0">
                <a:spcBef>
                  <a:spcPct val="50000"/>
                </a:spcBef>
                <a:defRPr/>
              </a:pPr>
              <a:r>
                <a:rPr lang="en-US" sz="5600" b="1" dirty="0"/>
                <a:t>The Challenges</a:t>
              </a:r>
            </a:p>
          </p:txBody>
        </p:sp>
      </p:grpSp>
      <p:sp>
        <p:nvSpPr>
          <p:cNvPr id="4131" name="TextBox 5"/>
          <p:cNvSpPr txBox="1">
            <a:spLocks noChangeArrowheads="1"/>
          </p:cNvSpPr>
          <p:nvPr/>
        </p:nvSpPr>
        <p:spPr bwMode="auto">
          <a:xfrm>
            <a:off x="2941638" y="15933738"/>
            <a:ext cx="104775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endParaRPr lang="en-US"/>
          </a:p>
        </p:txBody>
      </p:sp>
      <p:sp>
        <p:nvSpPr>
          <p:cNvPr id="4132" name="Text Box 22"/>
          <p:cNvSpPr txBox="1">
            <a:spLocks noChangeArrowheads="1"/>
          </p:cNvSpPr>
          <p:nvPr/>
        </p:nvSpPr>
        <p:spPr bwMode="auto">
          <a:xfrm>
            <a:off x="2376488" y="15352713"/>
            <a:ext cx="11079162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algn="ctr" defTabSz="4179888" eaLnBrk="0" hangingPunct="0">
              <a:spcBef>
                <a:spcPct val="50000"/>
              </a:spcBef>
            </a:pPr>
            <a:r>
              <a:rPr lang="en-US" sz="5600" b="1"/>
              <a:t>Mindlessness Attacks</a:t>
            </a:r>
          </a:p>
        </p:txBody>
      </p:sp>
      <p:sp>
        <p:nvSpPr>
          <p:cNvPr id="4133" name="Text Box 22"/>
          <p:cNvSpPr txBox="1">
            <a:spLocks noChangeArrowheads="1"/>
          </p:cNvSpPr>
          <p:nvPr/>
        </p:nvSpPr>
        <p:spPr bwMode="auto">
          <a:xfrm>
            <a:off x="15944850" y="15352713"/>
            <a:ext cx="11079163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algn="ctr" defTabSz="4179888" eaLnBrk="0" hangingPunct="0">
              <a:spcBef>
                <a:spcPct val="50000"/>
              </a:spcBef>
            </a:pPr>
            <a:r>
              <a:rPr lang="en-US" sz="5600" b="1"/>
              <a:t>Mitigations using</a:t>
            </a:r>
            <a:r>
              <a:rPr lang="en-US" sz="5900"/>
              <a:t> </a:t>
            </a:r>
            <a:r>
              <a:rPr lang="en-US" sz="5600" b="1"/>
              <a:t>Warnings</a:t>
            </a:r>
          </a:p>
        </p:txBody>
      </p:sp>
      <p:pic>
        <p:nvPicPr>
          <p:cNvPr id="4134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62463" y="22813963"/>
            <a:ext cx="788352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5" name="Rectangle 3"/>
          <p:cNvSpPr txBox="1">
            <a:spLocks noChangeArrowheads="1"/>
          </p:cNvSpPr>
          <p:nvPr/>
        </p:nvSpPr>
        <p:spPr bwMode="auto">
          <a:xfrm>
            <a:off x="2290763" y="16654463"/>
            <a:ext cx="11376025" cy="589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7992" tIns="208996" rIns="417992" bIns="208996"/>
          <a:lstStyle/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Automatic compliance to a request is known as mindlessness</a:t>
            </a: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People seem to use a heuristic “rule” that they need to provide any information that is requested</a:t>
            </a:r>
          </a:p>
          <a:p>
            <a:pPr marL="989013" lvl="1" indent="-379413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e.g., giving one’s phone number or zip code at store check-out counters</a:t>
            </a: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Mindlessness has been successfully used to perpetrate scams through email, via advertisements on websites, and via cell phone messages</a:t>
            </a:r>
          </a:p>
        </p:txBody>
      </p:sp>
      <p:sp>
        <p:nvSpPr>
          <p:cNvPr id="4136" name="Rectangle 3"/>
          <p:cNvSpPr txBox="1">
            <a:spLocks noChangeArrowheads="1"/>
          </p:cNvSpPr>
          <p:nvPr/>
        </p:nvSpPr>
        <p:spPr bwMode="auto">
          <a:xfrm>
            <a:off x="2228850" y="27773313"/>
            <a:ext cx="11558588" cy="677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7992" tIns="208996" rIns="417992" bIns="208996"/>
          <a:lstStyle/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We created an online insurance quote site (similar to that of Allstate) as a context for requesting identity information under mindlessness attacks</a:t>
            </a: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The research was presented to participants as a beta test of the quality of a website designed by a new, local insurance company</a:t>
            </a: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In the attack condition, justifications included explanations for why the information was being requested (but not actually necessary to respond to the user’s queries)</a:t>
            </a: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45 participants. 30 years or older and had purchased automobile insurance in the past</a:t>
            </a: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endParaRPr lang="en-US" altLang="zh-CN" sz="3700">
              <a:ea typeface="SimSun"/>
              <a:cs typeface="SimSun"/>
            </a:endParaRP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endParaRPr lang="en-US" sz="3700">
              <a:ea typeface="SimSun"/>
              <a:cs typeface="SimSun"/>
            </a:endParaRPr>
          </a:p>
        </p:txBody>
      </p:sp>
      <p:sp>
        <p:nvSpPr>
          <p:cNvPr id="4137" name="Text Box 22"/>
          <p:cNvSpPr txBox="1">
            <a:spLocks noChangeArrowheads="1"/>
          </p:cNvSpPr>
          <p:nvPr/>
        </p:nvSpPr>
        <p:spPr bwMode="auto">
          <a:xfrm>
            <a:off x="2590800" y="26700163"/>
            <a:ext cx="11075988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4179888" eaLnBrk="0" hangingPunct="0">
              <a:spcBef>
                <a:spcPct val="50000"/>
              </a:spcBef>
            </a:pPr>
            <a:r>
              <a:rPr lang="en-US" sz="4300" b="1"/>
              <a:t>Experimental setting</a:t>
            </a: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2017713" y="36225163"/>
            <a:ext cx="1177290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7992" tIns="208996" rIns="417992" bIns="208996"/>
          <a:lstStyle>
            <a:lvl1pPr marL="1176338" indent="-1176338" algn="l" defTabSz="31353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defRPr sz="6400">
                <a:solidFill>
                  <a:srgbClr val="BF0F00"/>
                </a:solidFill>
                <a:latin typeface="+mn-lt"/>
                <a:ea typeface="+mn-ea"/>
                <a:cs typeface="ＭＳ Ｐゴシック" charset="0"/>
              </a:defRPr>
            </a:lvl1pPr>
            <a:lvl2pPr marL="2547938" indent="-981075" algn="l" defTabSz="31353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50000"/>
              <a:defRPr sz="4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2pPr>
            <a:lvl3pPr marL="3919538" indent="-784225" algn="l" defTabSz="31353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3pPr>
            <a:lvl4pPr marL="5486400" indent="-784225" algn="l" defTabSz="31353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4pPr>
            <a:lvl5pPr marL="7053263" indent="-782638" algn="l" defTabSz="31353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5pPr>
            <a:lvl6pPr marL="7510463" indent="-782638" algn="l" defTabSz="3135313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</a:defRPr>
            </a:lvl6pPr>
            <a:lvl7pPr marL="7967663" indent="-782638" algn="l" defTabSz="3135313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</a:defRPr>
            </a:lvl7pPr>
            <a:lvl8pPr marL="8424863" indent="-782638" algn="l" defTabSz="3135313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</a:defRPr>
            </a:lvl8pPr>
            <a:lvl9pPr marL="8882063" indent="-782638" algn="l" defTabSz="3135313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50000"/>
              <a:buChar char="•"/>
              <a:defRPr sz="4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838179" indent="-615935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zh-CN" sz="3700" dirty="0">
                <a:solidFill>
                  <a:schemeClr val="tx1"/>
                </a:solidFill>
                <a:latin typeface="Arial" charset="0"/>
                <a:ea typeface="SimSun" pitchFamily="2" charset="-122"/>
                <a:cs typeface="ＭＳ Ｐゴシック"/>
              </a:rPr>
              <a:t>The odds of providing driver’s license information were 5.5 times greater in the attack condition than in the mindlessness control </a:t>
            </a:r>
            <a:r>
              <a:rPr lang="en-US" altLang="zh-CN" sz="3700" dirty="0" smtClean="0">
                <a:solidFill>
                  <a:schemeClr val="tx1"/>
                </a:solidFill>
                <a:latin typeface="Arial" charset="0"/>
                <a:ea typeface="SimSun" pitchFamily="2" charset="-122"/>
                <a:cs typeface="ＭＳ Ｐゴシック"/>
              </a:rPr>
              <a:t>condition</a:t>
            </a:r>
            <a:endParaRPr lang="en-US" sz="3700" dirty="0">
              <a:solidFill>
                <a:schemeClr val="tx1"/>
              </a:solidFill>
              <a:latin typeface="Arial" charset="0"/>
              <a:ea typeface="SimSun" pitchFamily="2" charset="-122"/>
              <a:cs typeface="ＭＳ Ｐゴシック"/>
            </a:endParaRPr>
          </a:p>
          <a:p>
            <a:pPr marL="618051" indent="-61805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3700" dirty="0">
              <a:solidFill>
                <a:schemeClr val="tx1"/>
              </a:solidFill>
              <a:latin typeface="Arial" charset="0"/>
              <a:ea typeface="SimSun" pitchFamily="2" charset="-122"/>
              <a:cs typeface="ＭＳ Ｐゴシック"/>
            </a:endParaRPr>
          </a:p>
        </p:txBody>
      </p:sp>
      <p:sp>
        <p:nvSpPr>
          <p:cNvPr id="4139" name="Text Box 22"/>
          <p:cNvSpPr txBox="1">
            <a:spLocks noChangeArrowheads="1"/>
          </p:cNvSpPr>
          <p:nvPr/>
        </p:nvSpPr>
        <p:spPr bwMode="auto">
          <a:xfrm>
            <a:off x="2711450" y="34975800"/>
            <a:ext cx="11079163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4179888" eaLnBrk="0" hangingPunct="0">
              <a:spcBef>
                <a:spcPct val="50000"/>
              </a:spcBef>
            </a:pPr>
            <a:r>
              <a:rPr lang="en-US" sz="4300" b="1"/>
              <a:t>Results</a:t>
            </a: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15828963" y="17703800"/>
            <a:ext cx="11757025" cy="5008563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lIns="417992" tIns="208996" rIns="417992" bIns="208996"/>
          <a:lstStyle/>
          <a:p>
            <a:pPr marL="618051" indent="-618051" defTabSz="4180313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3700" dirty="0">
                <a:ea typeface="SimSun"/>
                <a:cs typeface="SimSun"/>
              </a:rPr>
              <a:t>Used the same website as in the attack experiment</a:t>
            </a:r>
          </a:p>
          <a:p>
            <a:pPr marL="618051" indent="-618051" defTabSz="4180313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3700" dirty="0">
                <a:ea typeface="SimSun"/>
                <a:cs typeface="SimSun"/>
              </a:rPr>
              <a:t>Manipulated three levels of the warning word: “warning,” “hazard,” or “caution” </a:t>
            </a:r>
          </a:p>
          <a:p>
            <a:pPr marL="618051" indent="-618051" defTabSz="4180313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3700" dirty="0">
                <a:ea typeface="SimSun"/>
                <a:cs typeface="SimSun"/>
              </a:rPr>
              <a:t>Our goal: To ascertain the most successful word in reducing identity disclosure </a:t>
            </a:r>
          </a:p>
          <a:p>
            <a:pPr marL="618051" indent="-618051" defTabSz="4180313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  <a:defRPr/>
            </a:pPr>
            <a:r>
              <a:rPr lang="en-US" sz="3700" dirty="0">
                <a:ea typeface="SimSun"/>
                <a:cs typeface="SimSun"/>
              </a:rPr>
              <a:t>A 3 Warning words x 2 Identity Information (driver’s license or email address) between participants design (see screen shot below)</a:t>
            </a:r>
          </a:p>
          <a:p>
            <a:pPr marL="618051" indent="-618051" defTabSz="4180313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defRPr/>
            </a:pPr>
            <a:endParaRPr lang="en-US" sz="3700" dirty="0">
              <a:solidFill>
                <a:srgbClr val="BF0F00"/>
              </a:solidFill>
              <a:latin typeface="Helvetica" pitchFamily="34" charset="0"/>
            </a:endParaRPr>
          </a:p>
          <a:p>
            <a:pPr marL="618051" indent="-618051" defTabSz="4180313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  <a:defRPr/>
            </a:pPr>
            <a:endParaRPr lang="en-US" sz="3700" dirty="0">
              <a:ea typeface="SimSun"/>
              <a:cs typeface="SimSun"/>
            </a:endParaRPr>
          </a:p>
        </p:txBody>
      </p:sp>
      <p:sp>
        <p:nvSpPr>
          <p:cNvPr id="4141" name="Text Box 22"/>
          <p:cNvSpPr txBox="1">
            <a:spLocks noChangeArrowheads="1"/>
          </p:cNvSpPr>
          <p:nvPr/>
        </p:nvSpPr>
        <p:spPr bwMode="auto">
          <a:xfrm>
            <a:off x="15944850" y="16654463"/>
            <a:ext cx="11079163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4179888" eaLnBrk="0" hangingPunct="0">
              <a:spcBef>
                <a:spcPct val="50000"/>
              </a:spcBef>
            </a:pPr>
            <a:r>
              <a:rPr lang="en-US" sz="4300" b="1"/>
              <a:t>Experimental setting</a:t>
            </a:r>
          </a:p>
        </p:txBody>
      </p:sp>
      <p:sp>
        <p:nvSpPr>
          <p:cNvPr id="4142" name="Text Box 22"/>
          <p:cNvSpPr txBox="1">
            <a:spLocks noChangeArrowheads="1"/>
          </p:cNvSpPr>
          <p:nvPr/>
        </p:nvSpPr>
        <p:spPr bwMode="auto">
          <a:xfrm>
            <a:off x="16014700" y="35102800"/>
            <a:ext cx="11079163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4179888" eaLnBrk="0" hangingPunct="0">
              <a:spcBef>
                <a:spcPct val="50000"/>
              </a:spcBef>
            </a:pPr>
            <a:r>
              <a:rPr lang="en-US" sz="4300" b="1"/>
              <a:t>Summary and discussion</a:t>
            </a:r>
          </a:p>
        </p:txBody>
      </p:sp>
      <p:sp>
        <p:nvSpPr>
          <p:cNvPr id="4143" name="Rectangle 3"/>
          <p:cNvSpPr txBox="1">
            <a:spLocks noChangeArrowheads="1"/>
          </p:cNvSpPr>
          <p:nvPr/>
        </p:nvSpPr>
        <p:spPr bwMode="auto">
          <a:xfrm>
            <a:off x="16541750" y="27525663"/>
            <a:ext cx="10972800" cy="677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7992" tIns="208996" rIns="417992" bIns="208996"/>
          <a:lstStyle/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endParaRPr lang="en-US" altLang="zh-CN" sz="3700">
              <a:ea typeface="SimSun"/>
              <a:cs typeface="SimSun"/>
            </a:endParaRP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endParaRPr lang="en-US" altLang="zh-CN" sz="3700">
              <a:ea typeface="SimSun"/>
              <a:cs typeface="SimSun"/>
            </a:endParaRPr>
          </a:p>
          <a:p>
            <a:pPr marL="617538" indent="-617538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endParaRPr lang="en-US" sz="3700">
              <a:ea typeface="SimSun"/>
              <a:cs typeface="SimSun"/>
            </a:endParaRPr>
          </a:p>
        </p:txBody>
      </p:sp>
      <p:sp>
        <p:nvSpPr>
          <p:cNvPr id="4144" name="Text Box 22"/>
          <p:cNvSpPr txBox="1">
            <a:spLocks noChangeArrowheads="1"/>
          </p:cNvSpPr>
          <p:nvPr/>
        </p:nvSpPr>
        <p:spPr bwMode="auto">
          <a:xfrm>
            <a:off x="16140113" y="26757313"/>
            <a:ext cx="110759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4179888" eaLnBrk="0" hangingPunct="0">
              <a:spcBef>
                <a:spcPct val="50000"/>
              </a:spcBef>
            </a:pPr>
            <a:r>
              <a:rPr lang="en-US" sz="4300" b="1"/>
              <a:t>Results</a:t>
            </a:r>
          </a:p>
        </p:txBody>
      </p:sp>
      <p:sp>
        <p:nvSpPr>
          <p:cNvPr id="4145" name="Rectangle 3"/>
          <p:cNvSpPr txBox="1">
            <a:spLocks noChangeArrowheads="1"/>
          </p:cNvSpPr>
          <p:nvPr/>
        </p:nvSpPr>
        <p:spPr bwMode="auto">
          <a:xfrm>
            <a:off x="15597188" y="36125150"/>
            <a:ext cx="1167765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17992" tIns="208996" rIns="417992" bIns="208996"/>
          <a:lstStyle/>
          <a:p>
            <a:pPr marL="836613" indent="-614363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Warnings can be effective countermeasures for mindlessness attacks</a:t>
            </a:r>
          </a:p>
          <a:p>
            <a:pPr marL="836613" indent="-614363" defTabSz="4179888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Ø"/>
            </a:pPr>
            <a:r>
              <a:rPr lang="en-US" altLang="zh-CN" sz="3700">
                <a:ea typeface="SimSun"/>
                <a:cs typeface="SimSun"/>
              </a:rPr>
              <a:t>The research provides beginning guidance for effective warnings to mitigate attacks</a:t>
            </a:r>
            <a:endParaRPr lang="en-US" sz="3700">
              <a:ea typeface="SimSun"/>
              <a:cs typeface="SimSun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16155988" y="28354338"/>
          <a:ext cx="11268075" cy="5975350"/>
        </p:xfrm>
        <a:graphic>
          <a:graphicData uri="http://schemas.openxmlformats.org/drawingml/2006/table">
            <a:tbl>
              <a:tblPr/>
              <a:tblGrid>
                <a:gridCol w="2815167"/>
                <a:gridCol w="2817283"/>
                <a:gridCol w="2817284"/>
                <a:gridCol w="2817283"/>
              </a:tblGrid>
              <a:tr h="85344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Warning (ID)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Percentage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Z-test Scores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(p-value)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Odds Ratio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Caution (DL)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0%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-8.49 (.001)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86.4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Hazard (DL)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0%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-8.49 (.001)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94.5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Warning (DL)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7.7%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-5.84 (.001)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54.0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Caution (email)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41.7%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-4.10 (.001)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66.8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Hazard (email)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9%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-10.49 (.001)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343.0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Warning (email)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63.6%</a:t>
                      </a:r>
                    </a:p>
                  </a:txBody>
                  <a:tcPr marL="121920" marR="121920" marT="60960" marB="6096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-2.51 (.012)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/>
                          <a:cs typeface="Arial" charset="0"/>
                        </a:rPr>
                        <a:t>29.4</a:t>
                      </a:r>
                    </a:p>
                  </a:txBody>
                  <a:tcPr marL="121920" marR="121920" marT="60960" marB="609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</a:tbl>
          </a:graphicData>
        </a:graphic>
      </p:graphicFrame>
      <p:pic>
        <p:nvPicPr>
          <p:cNvPr id="4188" name="Picture 2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8251488" y="22955250"/>
            <a:ext cx="7370762" cy="368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89" name="Rectangle 70"/>
          <p:cNvSpPr>
            <a:spLocks noChangeArrowheads="1"/>
          </p:cNvSpPr>
          <p:nvPr/>
        </p:nvSpPr>
        <p:spPr bwMode="auto">
          <a:xfrm>
            <a:off x="16136938" y="27690763"/>
            <a:ext cx="110998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 anchor="ctr">
            <a:spAutoFit/>
          </a:bodyPr>
          <a:lstStyle/>
          <a:p>
            <a:pPr>
              <a:tabLst>
                <a:tab pos="379413" algn="l"/>
              </a:tabLst>
            </a:pPr>
            <a:r>
              <a:rPr lang="en-US" altLang="zh-CN" sz="2400" b="1">
                <a:ea typeface="SimSun"/>
                <a:cs typeface="Arial" charset="0"/>
              </a:rPr>
              <a:t>Percent of Participants Providing Information in the Warning Conditions</a:t>
            </a:r>
          </a:p>
        </p:txBody>
      </p:sp>
      <p:sp>
        <p:nvSpPr>
          <p:cNvPr id="4190" name="Rectangle 70"/>
          <p:cNvSpPr>
            <a:spLocks noChangeArrowheads="1"/>
          </p:cNvSpPr>
          <p:nvPr/>
        </p:nvSpPr>
        <p:spPr bwMode="auto">
          <a:xfrm>
            <a:off x="16238538" y="34170938"/>
            <a:ext cx="110998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 anchor="ctr">
            <a:spAutoFit/>
          </a:bodyPr>
          <a:lstStyle/>
          <a:p>
            <a:pPr>
              <a:tabLst>
                <a:tab pos="379413" algn="l"/>
              </a:tabLst>
            </a:pPr>
            <a:r>
              <a:rPr lang="en-US" altLang="zh-CN" sz="2400">
                <a:ea typeface="SimSun"/>
                <a:cs typeface="Arial" charset="0"/>
              </a:rPr>
              <a:t>Note: without warning messages, 75% of participants provided driver’s license information and 100% participants provided email addresses.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Century Gothic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2825</TotalTime>
  <Words>364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Century Gothic</vt:lpstr>
      <vt:lpstr>Helvetica</vt:lpstr>
      <vt:lpstr>Wingdings</vt:lpstr>
      <vt:lpstr>Times New Roman</vt:lpstr>
      <vt:lpstr>SimSun</vt:lpstr>
      <vt:lpstr>Studio</vt:lpstr>
      <vt:lpstr>Equation</vt:lpstr>
      <vt:lpstr>Psychological Attacks and Mitigations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SaTC PI Meeting Poster Template 2012</dc:title>
  <dc:creator>Frank</dc:creator>
  <cp:lastModifiedBy>Sandra Carpenter</cp:lastModifiedBy>
  <cp:revision>248</cp:revision>
  <dcterms:created xsi:type="dcterms:W3CDTF">2005-03-08T20:48:19Z</dcterms:created>
  <dcterms:modified xsi:type="dcterms:W3CDTF">2012-10-30T17:41:54Z</dcterms:modified>
</cp:coreProperties>
</file>