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65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0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5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5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7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3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8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0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3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09660D-5747-4534-BC8C-69D939577D7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C54F2A7-F9DC-4B5C-99EE-FDAD675EE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3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749808"/>
            <a:ext cx="7315200" cy="3255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Resilient Interdependent Infrastructure Processes and Systems (RIPS) </a:t>
            </a:r>
            <a:br>
              <a:rPr lang="en-US" dirty="0" smtClean="0"/>
            </a:br>
            <a:r>
              <a:rPr lang="en-US" sz="3600" dirty="0" smtClean="0"/>
              <a:t>NSF 14-524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182565"/>
            <a:ext cx="7315200" cy="1292143"/>
          </a:xfrm>
        </p:spPr>
        <p:txBody>
          <a:bodyPr>
            <a:noAutofit/>
          </a:bodyPr>
          <a:lstStyle/>
          <a:p>
            <a:r>
              <a:rPr lang="en-US" sz="2400" dirty="0" smtClean="0"/>
              <a:t>Elise Miller-Hooks</a:t>
            </a:r>
          </a:p>
          <a:p>
            <a:r>
              <a:rPr lang="en-US" sz="2400" dirty="0" smtClean="0"/>
              <a:t>Program Director, Civil Infrastructure Systems</a:t>
            </a:r>
          </a:p>
          <a:p>
            <a:r>
              <a:rPr lang="en-US" sz="2400" dirty="0" smtClean="0"/>
              <a:t>elisemh@nsf.gov</a:t>
            </a:r>
          </a:p>
          <a:p>
            <a:r>
              <a:rPr lang="en-US" sz="2400" dirty="0" smtClean="0"/>
              <a:t>November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5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RIPS Type I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The Interdependent Criticality of Built, Social, and Information Infrastructures in Community Resilience: A New Framework and Participatory Process </a:t>
            </a:r>
            <a:r>
              <a:rPr lang="en-US" sz="2200" i="1" dirty="0" smtClean="0"/>
              <a:t>– Lead: University of Colorado Boulder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Human Geography Motifs to Evaluate Infrastructure Resilience </a:t>
            </a:r>
            <a:r>
              <a:rPr lang="en-US" sz="2200" i="1" dirty="0" smtClean="0"/>
              <a:t>– Lead: University of Maryland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A Meta-Network Systems Framework for Resilient Analysis and Design of Modern Interdependent Critical Infrastructures </a:t>
            </a:r>
            <a:r>
              <a:rPr lang="en-US" sz="2200" i="1" dirty="0" smtClean="0"/>
              <a:t>– Lead: New York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286412" cy="57561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RIPS Type II</a:t>
            </a:r>
          </a:p>
          <a:p>
            <a:pPr marL="457200" indent="-457200">
              <a:buAutoNum type="arabicParenBoth"/>
            </a:pPr>
            <a:r>
              <a:rPr lang="en-US" sz="2200" dirty="0"/>
              <a:t>Q</a:t>
            </a:r>
            <a:r>
              <a:rPr lang="en-US" sz="2200" dirty="0" smtClean="0"/>
              <a:t>uantifying Disaster Resilience of Critical Infrastructure-based Societal Systems with Emergent Behavior and Dynamic Interdependencies </a:t>
            </a:r>
            <a:r>
              <a:rPr lang="en-US" sz="2200" i="1" dirty="0" smtClean="0"/>
              <a:t>– Lead: University of Maryland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Towards Resilient Computational Models of Electricity </a:t>
            </a:r>
            <a:r>
              <a:rPr lang="en-US" sz="2200" i="1" dirty="0" smtClean="0"/>
              <a:t>– Gas ICI – Lead: MIT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Strategic Analysis and Design of Robust and Resilient Interdependent Power and Communication Networks </a:t>
            </a:r>
            <a:r>
              <a:rPr lang="en-US" sz="2200" i="1" dirty="0" smtClean="0"/>
              <a:t>– Lead: Washington State University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Vulnerability Assessment and Resilient Design</a:t>
            </a:r>
            <a:r>
              <a:rPr lang="en-US" sz="2200" dirty="0"/>
              <a:t> </a:t>
            </a:r>
            <a:r>
              <a:rPr lang="en-US" sz="2200" i="1" dirty="0"/>
              <a:t>– Lead: </a:t>
            </a:r>
            <a:r>
              <a:rPr lang="en-US" sz="2200" i="1" dirty="0" smtClean="0"/>
              <a:t>University of Florida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Resilience Simulation for Water, Power and Road Networks</a:t>
            </a:r>
            <a:r>
              <a:rPr lang="en-US" sz="2200" dirty="0"/>
              <a:t> </a:t>
            </a:r>
            <a:r>
              <a:rPr lang="en-US" sz="2200" i="1" dirty="0"/>
              <a:t>– Lead: </a:t>
            </a:r>
            <a:r>
              <a:rPr lang="en-US" sz="2200" i="1" dirty="0" smtClean="0"/>
              <a:t>Arizona State University</a:t>
            </a:r>
          </a:p>
          <a:p>
            <a:pPr marL="457200" indent="-457200">
              <a:buAutoNum type="arabicParenBoth"/>
            </a:pPr>
            <a:r>
              <a:rPr lang="en-US" sz="2200" dirty="0" smtClean="0"/>
              <a:t>Participatory Modeling of Complex Urban Infrastructure Systems </a:t>
            </a:r>
            <a:r>
              <a:rPr lang="en-US" sz="2200" i="1" dirty="0" smtClean="0"/>
              <a:t>– Lead: Georgia Tech</a:t>
            </a:r>
          </a:p>
          <a:p>
            <a:pPr marL="457200" indent="-457200">
              <a:buFont typeface="Wingdings 2" pitchFamily="18" charset="2"/>
              <a:buAutoNum type="arabicParenBoth"/>
            </a:pPr>
            <a:r>
              <a:rPr lang="en-US" sz="2200" dirty="0" smtClean="0"/>
              <a:t>Water and Electricity Infrastructure in the Southeast (WEIS) Approaches to Resilient and Interdependent Systems under Climate Change </a:t>
            </a:r>
            <a:r>
              <a:rPr lang="en-US" sz="2200" i="1" dirty="0" smtClean="0"/>
              <a:t>– </a:t>
            </a:r>
            <a:r>
              <a:rPr lang="en-US" sz="2200" i="1" dirty="0"/>
              <a:t>Lead: Carnegie Mellon </a:t>
            </a:r>
            <a:r>
              <a:rPr lang="en-US" sz="2200" i="1" dirty="0" smtClean="0"/>
              <a:t>University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9679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Directorates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Engineering (ENG)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Computer and Information Science and Engineering (CISE</a:t>
            </a:r>
            <a:r>
              <a:rPr lang="en-US" sz="26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Social, Behavioral and Economic Sciences (</a:t>
            </a:r>
            <a:r>
              <a:rPr lang="en-US" sz="2600" dirty="0" smtClean="0"/>
              <a:t>SBE)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597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037" y="2146945"/>
            <a:ext cx="7315200" cy="3255264"/>
          </a:xfrm>
        </p:spPr>
        <p:txBody>
          <a:bodyPr>
            <a:normAutofit/>
          </a:bodyPr>
          <a:lstStyle/>
          <a:p>
            <a:r>
              <a:rPr lang="en-US" dirty="0" smtClean="0"/>
              <a:t> 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b="1" i="1" dirty="0" smtClean="0"/>
              <a:t>More info on  current awards </a:t>
            </a:r>
            <a:r>
              <a:rPr lang="en-US" sz="2900" dirty="0" smtClean="0"/>
              <a:t>http</a:t>
            </a:r>
            <a:r>
              <a:rPr lang="en-US" sz="2900" dirty="0"/>
              <a:t>://www.nsf.gov/news/news_summ.jsp?cntn_id=132852</a:t>
            </a:r>
          </a:p>
        </p:txBody>
      </p:sp>
    </p:spTree>
    <p:extLst>
      <p:ext uri="{BB962C8B-B14F-4D97-AF65-F5344CB8AC3E}">
        <p14:creationId xmlns:p14="http://schemas.microsoft.com/office/powerpoint/2010/main" val="36962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4642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Critical infrastructures mainstay of national economy, security and health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Energy</a:t>
            </a:r>
            <a:r>
              <a:rPr lang="en-US" sz="2200" dirty="0" smtClean="0"/>
              <a:t> </a:t>
            </a:r>
            <a:r>
              <a:rPr lang="en-US" sz="2200" dirty="0"/>
              <a:t>- production and distribution of natural gas, coal, refined oil products, and electricity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Transportation</a:t>
            </a:r>
            <a:r>
              <a:rPr lang="en-US" sz="2200" dirty="0"/>
              <a:t> - mobility to people and goods through combinations of air, rail, road, water-borne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Telecommunications</a:t>
            </a:r>
            <a:r>
              <a:rPr lang="en-US" sz="2200" dirty="0"/>
              <a:t> - landline and mobile telephony, GPS signaling, internet and intranets, and associated data management and computing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Water</a:t>
            </a:r>
            <a:r>
              <a:rPr lang="en-US" sz="2200" dirty="0"/>
              <a:t> - sourcing, storage, processing and distribution of water, and recovery, processing, reuse and disposal of waste </a:t>
            </a:r>
            <a:r>
              <a:rPr lang="en-US" sz="2200" dirty="0" smtClean="0"/>
              <a:t>water</a:t>
            </a:r>
          </a:p>
          <a:p>
            <a:pPr marL="182880"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Infrastructures </a:t>
            </a:r>
            <a:r>
              <a:rPr lang="en-US" sz="2800" dirty="0" smtClean="0"/>
              <a:t>are generally conceived here: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networks of systems and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function collaboratively and synergistically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produce and distribute a continuous flow of essential goods and </a:t>
            </a:r>
            <a:r>
              <a:rPr lang="en-US" sz="2400" dirty="0" smtClean="0"/>
              <a:t>services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8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1113" cy="4601183"/>
          </a:xfrm>
        </p:spPr>
        <p:txBody>
          <a:bodyPr/>
          <a:lstStyle/>
          <a:p>
            <a:pPr algn="ctr"/>
            <a:r>
              <a:rPr lang="en-US" dirty="0" smtClean="0"/>
              <a:t>Infrastructures</a:t>
            </a:r>
            <a:br>
              <a:rPr lang="en-US" dirty="0" smtClean="0"/>
            </a:br>
            <a:r>
              <a:rPr lang="en-US" dirty="0" smtClean="0"/>
              <a:t>are Interdependent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2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/>
              <a:t>Interdependent </a:t>
            </a:r>
            <a:r>
              <a:rPr lang="en-US" sz="2600" dirty="0"/>
              <a:t>Critical Infrastructure Systems </a:t>
            </a:r>
            <a:r>
              <a:rPr lang="en-US" sz="2600" dirty="0" smtClean="0"/>
              <a:t>(ICIs)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Example of Interdependencies</a:t>
            </a:r>
          </a:p>
          <a:p>
            <a:pPr marL="960120" lvl="2" indent="0">
              <a:buNone/>
            </a:pPr>
            <a:r>
              <a:rPr lang="en-US" sz="2000" dirty="0" smtClean="0"/>
              <a:t>Electric power system depends on fuel delivery to power generating stations through transportation services</a:t>
            </a:r>
          </a:p>
          <a:p>
            <a:pPr marL="960120" lvl="2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Production of fuel needs electrical power</a:t>
            </a:r>
          </a:p>
          <a:p>
            <a:pPr marL="960120" lvl="2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Fuels needed for transportation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29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6457" cy="4601183"/>
          </a:xfrm>
        </p:spPr>
        <p:txBody>
          <a:bodyPr/>
          <a:lstStyle/>
          <a:p>
            <a:r>
              <a:rPr lang="en-US" dirty="0" smtClean="0"/>
              <a:t>Interdisciplinary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Interdisciplinary </a:t>
            </a:r>
            <a:r>
              <a:rPr lang="en-US" sz="2600" dirty="0"/>
              <a:t>paradigm integrating:</a:t>
            </a:r>
          </a:p>
          <a:p>
            <a:pPr lvl="1"/>
            <a:r>
              <a:rPr lang="en-US" sz="2400" dirty="0"/>
              <a:t>Cyber-physical</a:t>
            </a:r>
          </a:p>
          <a:p>
            <a:pPr lvl="1"/>
            <a:r>
              <a:rPr lang="en-US" sz="2400" dirty="0" smtClean="0"/>
              <a:t>Engineering</a:t>
            </a:r>
          </a:p>
          <a:p>
            <a:pPr lvl="1"/>
            <a:r>
              <a:rPr lang="en-US" sz="2400" dirty="0" smtClean="0"/>
              <a:t>Social, behavioral and economic (SBE) sciences</a:t>
            </a:r>
          </a:p>
        </p:txBody>
      </p:sp>
    </p:spTree>
    <p:extLst>
      <p:ext uri="{BB962C8B-B14F-4D97-AF65-F5344CB8AC3E}">
        <p14:creationId xmlns:p14="http://schemas.microsoft.com/office/powerpoint/2010/main" val="3649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Program 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arenBoth"/>
            </a:pPr>
            <a:r>
              <a:rPr lang="en-US" sz="2800" dirty="0" smtClean="0"/>
              <a:t>Foster interdisciplinary research community to discover new knowledge for design and operation of infrastructures as processes and services</a:t>
            </a:r>
          </a:p>
          <a:p>
            <a:pPr marL="342900" indent="-342900">
              <a:buAutoNum type="arabicParenBoth"/>
            </a:pPr>
            <a:r>
              <a:rPr lang="en-US" sz="2800" dirty="0" smtClean="0"/>
              <a:t>Enhance understanding of ICI design and processes that provide essential goods and services despite disruptions/failures from various causes:</a:t>
            </a:r>
          </a:p>
          <a:p>
            <a:pPr lvl="1"/>
            <a:r>
              <a:rPr lang="en-US" sz="2400" dirty="0" smtClean="0"/>
              <a:t>Natural</a:t>
            </a:r>
          </a:p>
          <a:p>
            <a:pPr lvl="1"/>
            <a:r>
              <a:rPr lang="en-US" sz="2400" dirty="0" smtClean="0"/>
              <a:t>Technological</a:t>
            </a:r>
          </a:p>
          <a:p>
            <a:pPr lvl="1"/>
            <a:r>
              <a:rPr lang="en-US" sz="2400" dirty="0" smtClean="0"/>
              <a:t>Organizational</a:t>
            </a:r>
          </a:p>
          <a:p>
            <a:pPr lvl="1"/>
            <a:r>
              <a:rPr lang="en-US" sz="2400" dirty="0" smtClean="0"/>
              <a:t>Regulatory</a:t>
            </a:r>
          </a:p>
          <a:p>
            <a:pPr lvl="1"/>
            <a:r>
              <a:rPr lang="en-US" sz="2400" dirty="0" smtClean="0"/>
              <a:t>Cyberspace</a:t>
            </a:r>
          </a:p>
          <a:p>
            <a:pPr lvl="1"/>
            <a:r>
              <a:rPr lang="en-US" sz="2400" dirty="0" smtClean="0"/>
              <a:t>Malicious</a:t>
            </a:r>
          </a:p>
          <a:p>
            <a:pPr marL="342900" indent="-342900">
              <a:buAutoNum type="arabicParenBoth"/>
            </a:pPr>
            <a:r>
              <a:rPr lang="en-US" sz="2800" dirty="0" smtClean="0"/>
              <a:t>Create knowledge for innovation in ICIs  to advance society with new goods and 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5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Program 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arenBoth"/>
            </a:pPr>
            <a:r>
              <a:rPr lang="en-US" sz="2600" dirty="0" smtClean="0"/>
              <a:t>Create theoretical frameworks and multidisciplinary computational models of interdependent infrastructure systems, processes and services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Analytical prediction of complex behaviors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Response to system and policy changes</a:t>
            </a:r>
          </a:p>
          <a:p>
            <a:pPr marL="342900" indent="-342900">
              <a:buAutoNum type="arabicParenBoth"/>
            </a:pPr>
            <a:r>
              <a:rPr lang="en-US" sz="2600" dirty="0" smtClean="0"/>
              <a:t>Synthesize approaches to increase resilience, interoperations, performance and readiness</a:t>
            </a:r>
          </a:p>
          <a:p>
            <a:pPr marL="342900" indent="-342900">
              <a:buAutoNum type="arabicParenBoth"/>
            </a:pPr>
            <a:r>
              <a:rPr lang="en-US" sz="2600" dirty="0" smtClean="0"/>
              <a:t>Understand organizational, social, psychological, legal, political and economic obstacles to 	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improving </a:t>
            </a:r>
            <a:r>
              <a:rPr lang="en-US" sz="2400" dirty="0" smtClean="0"/>
              <a:t>ICIs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identifying strategies for overcoming those obstacles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Rapid adoption and pervasiveness of</a:t>
            </a:r>
          </a:p>
          <a:p>
            <a:pPr lvl="1"/>
            <a:r>
              <a:rPr lang="en-US" sz="2400" dirty="0" smtClean="0"/>
              <a:t>Computing</a:t>
            </a:r>
          </a:p>
          <a:p>
            <a:pPr lvl="1"/>
            <a:r>
              <a:rPr lang="en-US" sz="2400" dirty="0" smtClean="0"/>
              <a:t>Communications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nformation </a:t>
            </a:r>
            <a:r>
              <a:rPr lang="en-US" sz="2400" dirty="0"/>
              <a:t>communications </a:t>
            </a:r>
            <a:r>
              <a:rPr lang="en-US" sz="2400" dirty="0" smtClean="0"/>
              <a:t>technologies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New </a:t>
            </a:r>
            <a:r>
              <a:rPr lang="en-US" sz="2600" dirty="0"/>
              <a:t>capabilities of</a:t>
            </a:r>
          </a:p>
          <a:p>
            <a:pPr lvl="1"/>
            <a:r>
              <a:rPr lang="en-US" sz="2400" dirty="0" smtClean="0"/>
              <a:t>Awareness</a:t>
            </a:r>
          </a:p>
          <a:p>
            <a:pPr lvl="1"/>
            <a:r>
              <a:rPr lang="en-US" sz="2400" dirty="0" smtClean="0"/>
              <a:t>Autonomy</a:t>
            </a:r>
          </a:p>
          <a:p>
            <a:pPr lvl="1"/>
            <a:r>
              <a:rPr lang="en-US" sz="2400" dirty="0" smtClean="0"/>
              <a:t>Interoperability</a:t>
            </a:r>
          </a:p>
          <a:p>
            <a:pPr lvl="1"/>
            <a:r>
              <a:rPr lang="en-US" sz="2400" dirty="0" smtClean="0"/>
              <a:t>Cooperation</a:t>
            </a:r>
          </a:p>
          <a:p>
            <a:pPr lvl="1"/>
            <a:r>
              <a:rPr lang="en-US" sz="2400" dirty="0" smtClean="0"/>
              <a:t>Control </a:t>
            </a:r>
          </a:p>
        </p:txBody>
      </p:sp>
    </p:spTree>
    <p:extLst>
      <p:ext uri="{BB962C8B-B14F-4D97-AF65-F5344CB8AC3E}">
        <p14:creationId xmlns:p14="http://schemas.microsoft.com/office/powerpoint/2010/main" val="7178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ICIs composed of deeply interconnected cyber-physical-social systems promise</a:t>
            </a:r>
          </a:p>
          <a:p>
            <a:pPr lvl="1"/>
            <a:r>
              <a:rPr lang="en-US" sz="2400" dirty="0"/>
              <a:t>significantly improved service resiliency </a:t>
            </a:r>
            <a:r>
              <a:rPr lang="en-US" sz="2400" dirty="0" smtClean="0"/>
              <a:t>against </a:t>
            </a:r>
            <a:r>
              <a:rPr lang="en-US" sz="2400" dirty="0"/>
              <a:t>all hazards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Connections with cyberspace also open ICIs to new classes of threats and </a:t>
            </a:r>
            <a:r>
              <a:rPr lang="en-US" sz="2600" dirty="0" smtClean="0"/>
              <a:t>vulnerabilities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Type I Awards</a:t>
            </a:r>
            <a:endParaRPr lang="en-US" sz="2600" dirty="0"/>
          </a:p>
          <a:p>
            <a:pPr lvl="1"/>
            <a:r>
              <a:rPr lang="en-US" sz="2400" dirty="0" smtClean="0"/>
              <a:t>1-2 years with $300k max</a:t>
            </a:r>
          </a:p>
          <a:p>
            <a:pPr lvl="1"/>
            <a:r>
              <a:rPr lang="en-US" sz="2400" dirty="0" smtClean="0"/>
              <a:t>Theory, modeling, metrics projects to create knowledge/methods to conceptualize and study interdependent infrastructure as processes and services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Type II Awards</a:t>
            </a:r>
          </a:p>
          <a:p>
            <a:pPr lvl="1"/>
            <a:r>
              <a:rPr lang="en-US" sz="2400" dirty="0" smtClean="0"/>
              <a:t>3 </a:t>
            </a:r>
            <a:r>
              <a:rPr lang="en-US" sz="2400" dirty="0"/>
              <a:t>years with </a:t>
            </a:r>
            <a:r>
              <a:rPr lang="en-US" sz="2400" dirty="0" smtClean="0"/>
              <a:t>$1-2.5M max</a:t>
            </a:r>
          </a:p>
          <a:p>
            <a:pPr lvl="1"/>
            <a:r>
              <a:rPr lang="en-US" sz="2400" dirty="0" smtClean="0"/>
              <a:t>As above + conduct major new interdisciplinary, interdependent infrastructure research</a:t>
            </a:r>
          </a:p>
          <a:p>
            <a:pPr lvl="1"/>
            <a:endParaRPr lang="en-US" sz="24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2600" i="1" dirty="0"/>
              <a:t>Total of $17M awarded</a:t>
            </a:r>
          </a:p>
        </p:txBody>
      </p:sp>
    </p:spTree>
    <p:extLst>
      <p:ext uri="{BB962C8B-B14F-4D97-AF65-F5344CB8AC3E}">
        <p14:creationId xmlns:p14="http://schemas.microsoft.com/office/powerpoint/2010/main" val="22741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101</TotalTime>
  <Words>623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Courier New</vt:lpstr>
      <vt:lpstr>Wingdings</vt:lpstr>
      <vt:lpstr>Wingdings 2</vt:lpstr>
      <vt:lpstr>Frame</vt:lpstr>
      <vt:lpstr>Resilient Interdependent Infrastructure Processes and Systems (RIPS)  NSF 14-524</vt:lpstr>
      <vt:lpstr>Infrastructures</vt:lpstr>
      <vt:lpstr>Infrastructures are Interdependent</vt:lpstr>
      <vt:lpstr>Interdisciplinary</vt:lpstr>
      <vt:lpstr>General Program Goals</vt:lpstr>
      <vt:lpstr>Specific Program Objectives</vt:lpstr>
      <vt:lpstr>Computer Science Perspective</vt:lpstr>
      <vt:lpstr>Computer Science Perspective</vt:lpstr>
      <vt:lpstr>Award Types</vt:lpstr>
      <vt:lpstr>Awards Made</vt:lpstr>
      <vt:lpstr>Awards Made</vt:lpstr>
      <vt:lpstr>Directorates Involved</vt:lpstr>
      <vt:lpstr> Thank you  More info on  current awards http://www.nsf.gov/news/news_summ.jsp?cntn_id=132852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Resilient Interdependent Infrastructure Processes and Systems (RIPS)  NSF 14-524</dc:title>
  <dc:creator>Elise</dc:creator>
  <cp:lastModifiedBy>Elise</cp:lastModifiedBy>
  <cp:revision>25</cp:revision>
  <dcterms:created xsi:type="dcterms:W3CDTF">2014-11-05T00:39:21Z</dcterms:created>
  <dcterms:modified xsi:type="dcterms:W3CDTF">2014-11-06T21:57:02Z</dcterms:modified>
</cp:coreProperties>
</file>