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4C"/>
    <a:srgbClr val="D2C1AB"/>
    <a:srgbClr val="C59353"/>
    <a:srgbClr val="593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241" autoAdjust="0"/>
  </p:normalViewPr>
  <p:slideViewPr>
    <p:cSldViewPr snapToGrid="0" snapToObjects="1">
      <p:cViewPr>
        <p:scale>
          <a:sx n="50" d="100"/>
          <a:sy n="50" d="100"/>
        </p:scale>
        <p:origin x="3768" y="4328"/>
      </p:cViewPr>
      <p:guideLst>
        <p:guide orient="horz" pos="10368"/>
        <p:guide pos="13824"/>
      </p:guideLst>
    </p:cSldViewPr>
  </p:slideViewPr>
  <p:notesTextViewPr>
    <p:cViewPr>
      <p:scale>
        <a:sx n="100" d="100"/>
        <a:sy n="100" d="100"/>
      </p:scale>
      <p:origin x="0" y="5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36419-BBB8-904F-BAF8-477DD0743165}" type="datetimeFigureOut">
              <a:rPr lang="en-US" smtClean="0"/>
              <a:t>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D1CBE3-2F02-1B42-B296-0283ADF397E3}" type="slidenum">
              <a:rPr lang="en-US" smtClean="0"/>
              <a:t>‹#›</a:t>
            </a:fld>
            <a:endParaRPr lang="en-US"/>
          </a:p>
        </p:txBody>
      </p:sp>
    </p:spTree>
    <p:extLst>
      <p:ext uri="{BB962C8B-B14F-4D97-AF65-F5344CB8AC3E}">
        <p14:creationId xmlns:p14="http://schemas.microsoft.com/office/powerpoint/2010/main" val="29512393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UPDATE FROM NEW</a:t>
            </a:r>
            <a:r>
              <a:rPr lang="en-US" baseline="0" smtClean="0"/>
              <a:t> RESULTS ET ALL FROM PAPER</a:t>
            </a:r>
            <a:endParaRPr lang="en-US" dirty="0"/>
          </a:p>
        </p:txBody>
      </p:sp>
      <p:sp>
        <p:nvSpPr>
          <p:cNvPr id="4" name="Slide Number Placeholder 3"/>
          <p:cNvSpPr>
            <a:spLocks noGrp="1"/>
          </p:cNvSpPr>
          <p:nvPr>
            <p:ph type="sldNum" sz="quarter" idx="10"/>
          </p:nvPr>
        </p:nvSpPr>
        <p:spPr/>
        <p:txBody>
          <a:bodyPr/>
          <a:lstStyle/>
          <a:p>
            <a:fld id="{D7D1CBE3-2F02-1B42-B296-0283ADF397E3}" type="slidenum">
              <a:rPr lang="en-US" smtClean="0"/>
              <a:t>1</a:t>
            </a:fld>
            <a:endParaRPr lang="en-US"/>
          </a:p>
        </p:txBody>
      </p:sp>
    </p:spTree>
    <p:extLst>
      <p:ext uri="{BB962C8B-B14F-4D97-AF65-F5344CB8AC3E}">
        <p14:creationId xmlns:p14="http://schemas.microsoft.com/office/powerpoint/2010/main" val="199164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565EFC-87B1-1D44-B517-FFD2CD671C42}"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1FFE-2FB4-C94A-A7A5-43603AF1557D}" type="slidenum">
              <a:rPr lang="en-US" smtClean="0"/>
              <a:t>‹#›</a:t>
            </a:fld>
            <a:endParaRPr lang="en-US"/>
          </a:p>
        </p:txBody>
      </p:sp>
    </p:spTree>
    <p:extLst>
      <p:ext uri="{BB962C8B-B14F-4D97-AF65-F5344CB8AC3E}">
        <p14:creationId xmlns:p14="http://schemas.microsoft.com/office/powerpoint/2010/main" val="168846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65EFC-87B1-1D44-B517-FFD2CD671C42}"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1FFE-2FB4-C94A-A7A5-43603AF1557D}" type="slidenum">
              <a:rPr lang="en-US" smtClean="0"/>
              <a:t>‹#›</a:t>
            </a:fld>
            <a:endParaRPr lang="en-US"/>
          </a:p>
        </p:txBody>
      </p:sp>
    </p:spTree>
    <p:extLst>
      <p:ext uri="{BB962C8B-B14F-4D97-AF65-F5344CB8AC3E}">
        <p14:creationId xmlns:p14="http://schemas.microsoft.com/office/powerpoint/2010/main" val="283281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65EFC-87B1-1D44-B517-FFD2CD671C42}"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1FFE-2FB4-C94A-A7A5-43603AF1557D}" type="slidenum">
              <a:rPr lang="en-US" smtClean="0"/>
              <a:t>‹#›</a:t>
            </a:fld>
            <a:endParaRPr lang="en-US"/>
          </a:p>
        </p:txBody>
      </p:sp>
    </p:spTree>
    <p:extLst>
      <p:ext uri="{BB962C8B-B14F-4D97-AF65-F5344CB8AC3E}">
        <p14:creationId xmlns:p14="http://schemas.microsoft.com/office/powerpoint/2010/main" val="128878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65EFC-87B1-1D44-B517-FFD2CD671C42}"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1FFE-2FB4-C94A-A7A5-43603AF1557D}" type="slidenum">
              <a:rPr lang="en-US" smtClean="0"/>
              <a:t>‹#›</a:t>
            </a:fld>
            <a:endParaRPr lang="en-US"/>
          </a:p>
        </p:txBody>
      </p:sp>
    </p:spTree>
    <p:extLst>
      <p:ext uri="{BB962C8B-B14F-4D97-AF65-F5344CB8AC3E}">
        <p14:creationId xmlns:p14="http://schemas.microsoft.com/office/powerpoint/2010/main" val="412471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65EFC-87B1-1D44-B517-FFD2CD671C42}" type="datetimeFigureOut">
              <a:rPr lang="en-US" smtClean="0"/>
              <a:t>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51FFE-2FB4-C94A-A7A5-43603AF1557D}" type="slidenum">
              <a:rPr lang="en-US" smtClean="0"/>
              <a:t>‹#›</a:t>
            </a:fld>
            <a:endParaRPr lang="en-US"/>
          </a:p>
        </p:txBody>
      </p:sp>
    </p:spTree>
    <p:extLst>
      <p:ext uri="{BB962C8B-B14F-4D97-AF65-F5344CB8AC3E}">
        <p14:creationId xmlns:p14="http://schemas.microsoft.com/office/powerpoint/2010/main" val="27188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565EFC-87B1-1D44-B517-FFD2CD671C42}" type="datetimeFigureOut">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51FFE-2FB4-C94A-A7A5-43603AF1557D}" type="slidenum">
              <a:rPr lang="en-US" smtClean="0"/>
              <a:t>‹#›</a:t>
            </a:fld>
            <a:endParaRPr lang="en-US"/>
          </a:p>
        </p:txBody>
      </p:sp>
    </p:spTree>
    <p:extLst>
      <p:ext uri="{BB962C8B-B14F-4D97-AF65-F5344CB8AC3E}">
        <p14:creationId xmlns:p14="http://schemas.microsoft.com/office/powerpoint/2010/main" val="3077637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565EFC-87B1-1D44-B517-FFD2CD671C42}" type="datetimeFigureOut">
              <a:rPr lang="en-US" smtClean="0"/>
              <a:t>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51FFE-2FB4-C94A-A7A5-43603AF1557D}" type="slidenum">
              <a:rPr lang="en-US" smtClean="0"/>
              <a:t>‹#›</a:t>
            </a:fld>
            <a:endParaRPr lang="en-US"/>
          </a:p>
        </p:txBody>
      </p:sp>
    </p:spTree>
    <p:extLst>
      <p:ext uri="{BB962C8B-B14F-4D97-AF65-F5344CB8AC3E}">
        <p14:creationId xmlns:p14="http://schemas.microsoft.com/office/powerpoint/2010/main" val="33628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65EFC-87B1-1D44-B517-FFD2CD671C42}" type="datetimeFigureOut">
              <a:rPr lang="en-US" smtClean="0"/>
              <a:t>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51FFE-2FB4-C94A-A7A5-43603AF1557D}" type="slidenum">
              <a:rPr lang="en-US" smtClean="0"/>
              <a:t>‹#›</a:t>
            </a:fld>
            <a:endParaRPr lang="en-US"/>
          </a:p>
        </p:txBody>
      </p:sp>
    </p:spTree>
    <p:extLst>
      <p:ext uri="{BB962C8B-B14F-4D97-AF65-F5344CB8AC3E}">
        <p14:creationId xmlns:p14="http://schemas.microsoft.com/office/powerpoint/2010/main" val="102012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65EFC-87B1-1D44-B517-FFD2CD671C42}" type="datetimeFigureOut">
              <a:rPr lang="en-US" smtClean="0"/>
              <a:t>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51FFE-2FB4-C94A-A7A5-43603AF1557D}" type="slidenum">
              <a:rPr lang="en-US" smtClean="0"/>
              <a:t>‹#›</a:t>
            </a:fld>
            <a:endParaRPr lang="en-US"/>
          </a:p>
        </p:txBody>
      </p:sp>
    </p:spTree>
    <p:extLst>
      <p:ext uri="{BB962C8B-B14F-4D97-AF65-F5344CB8AC3E}">
        <p14:creationId xmlns:p14="http://schemas.microsoft.com/office/powerpoint/2010/main" val="66069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65EFC-87B1-1D44-B517-FFD2CD671C42}" type="datetimeFigureOut">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51FFE-2FB4-C94A-A7A5-43603AF1557D}" type="slidenum">
              <a:rPr lang="en-US" smtClean="0"/>
              <a:t>‹#›</a:t>
            </a:fld>
            <a:endParaRPr lang="en-US"/>
          </a:p>
        </p:txBody>
      </p:sp>
    </p:spTree>
    <p:extLst>
      <p:ext uri="{BB962C8B-B14F-4D97-AF65-F5344CB8AC3E}">
        <p14:creationId xmlns:p14="http://schemas.microsoft.com/office/powerpoint/2010/main" val="220820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65EFC-87B1-1D44-B517-FFD2CD671C42}" type="datetimeFigureOut">
              <a:rPr lang="en-US" smtClean="0"/>
              <a:t>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51FFE-2FB4-C94A-A7A5-43603AF1557D}" type="slidenum">
              <a:rPr lang="en-US" smtClean="0"/>
              <a:t>‹#›</a:t>
            </a:fld>
            <a:endParaRPr lang="en-US"/>
          </a:p>
        </p:txBody>
      </p:sp>
    </p:spTree>
    <p:extLst>
      <p:ext uri="{BB962C8B-B14F-4D97-AF65-F5344CB8AC3E}">
        <p14:creationId xmlns:p14="http://schemas.microsoft.com/office/powerpoint/2010/main" val="41877674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00565EFC-87B1-1D44-B517-FFD2CD671C42}" type="datetimeFigureOut">
              <a:rPr lang="en-US" smtClean="0"/>
              <a:t>10/20/14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B8051FFE-2FB4-C94A-A7A5-43603AF1557D}" type="slidenum">
              <a:rPr lang="en-US" smtClean="0"/>
              <a:t>‹#›</a:t>
            </a:fld>
            <a:endParaRPr lang="en-US"/>
          </a:p>
        </p:txBody>
      </p:sp>
    </p:spTree>
    <p:extLst>
      <p:ext uri="{BB962C8B-B14F-4D97-AF65-F5344CB8AC3E}">
        <p14:creationId xmlns:p14="http://schemas.microsoft.com/office/powerpoint/2010/main" val="151816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jp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54C"/>
        </a:solidFill>
        <a:effectLst/>
      </p:bgPr>
    </p:bg>
    <p:spTree>
      <p:nvGrpSpPr>
        <p:cNvPr id="1" name=""/>
        <p:cNvGrpSpPr/>
        <p:nvPr/>
      </p:nvGrpSpPr>
      <p:grpSpPr>
        <a:xfrm>
          <a:off x="0" y="0"/>
          <a:ext cx="0" cy="0"/>
          <a:chOff x="0" y="0"/>
          <a:chExt cx="0" cy="0"/>
        </a:xfrm>
      </p:grpSpPr>
      <p:sp>
        <p:nvSpPr>
          <p:cNvPr id="131" name="Rectangle 130"/>
          <p:cNvSpPr/>
          <p:nvPr/>
        </p:nvSpPr>
        <p:spPr>
          <a:xfrm>
            <a:off x="634997" y="683421"/>
            <a:ext cx="42621206" cy="6756805"/>
          </a:xfrm>
          <a:prstGeom prst="rect">
            <a:avLst/>
          </a:prstGeom>
          <a:gradFill>
            <a:gsLst>
              <a:gs pos="0">
                <a:srgbClr val="C59353"/>
              </a:gs>
              <a:gs pos="35000">
                <a:srgbClr val="D2C1AB"/>
              </a:gs>
              <a:gs pos="100000">
                <a:schemeClr val="accent6">
                  <a:lumMod val="20000"/>
                  <a:lumOff val="80000"/>
                </a:schemeClr>
              </a:gs>
            </a:gsLs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600" b="1" u="sng" dirty="0" smtClean="0">
                <a:latin typeface="Big Caslon"/>
                <a:cs typeface="Big Caslon"/>
              </a:rPr>
              <a:t>Robust </a:t>
            </a:r>
            <a:r>
              <a:rPr lang="en-US" sz="9600" b="1" u="sng" dirty="0">
                <a:latin typeface="Big Caslon"/>
                <a:cs typeface="Big Caslon"/>
              </a:rPr>
              <a:t>Algorithms for Mobile Robots </a:t>
            </a:r>
            <a:endParaRPr lang="en-US" sz="9600" b="1" u="sng" dirty="0" smtClean="0">
              <a:latin typeface="Big Caslon"/>
              <a:cs typeface="Big Caslon"/>
            </a:endParaRPr>
          </a:p>
          <a:p>
            <a:pPr algn="ctr"/>
            <a:r>
              <a:rPr lang="en-US" sz="9600" b="1" u="sng" dirty="0" smtClean="0">
                <a:latin typeface="Big Caslon"/>
                <a:cs typeface="Big Caslon"/>
              </a:rPr>
              <a:t>to </a:t>
            </a:r>
            <a:r>
              <a:rPr lang="en-US" sz="9600" b="1" u="sng" dirty="0">
                <a:latin typeface="Big Caslon"/>
                <a:cs typeface="Big Caslon"/>
              </a:rPr>
              <a:t>Learn Human Preferred Movement in a Hallway </a:t>
            </a:r>
            <a:endParaRPr lang="en-US" sz="6600" dirty="0" smtClean="0">
              <a:latin typeface="Big Caslon"/>
              <a:cs typeface="Big Caslon"/>
            </a:endParaRPr>
          </a:p>
          <a:p>
            <a:pPr algn="ctr"/>
            <a:r>
              <a:rPr lang="en-US" sz="6600" dirty="0">
                <a:latin typeface="Big Caslon"/>
                <a:cs typeface="Big Caslon"/>
              </a:rPr>
              <a:t>Carol </a:t>
            </a:r>
            <a:r>
              <a:rPr lang="en-US" sz="6600" dirty="0" smtClean="0">
                <a:latin typeface="Big Caslon"/>
                <a:cs typeface="Big Caslon"/>
              </a:rPr>
              <a:t>Young</a:t>
            </a:r>
            <a:r>
              <a:rPr lang="en-US" sz="6600" dirty="0">
                <a:latin typeface="Big Caslon"/>
                <a:cs typeface="Big Caslon"/>
              </a:rPr>
              <a:t> </a:t>
            </a:r>
            <a:r>
              <a:rPr lang="en-US" sz="6600" dirty="0" smtClean="0">
                <a:latin typeface="Big Caslon"/>
                <a:cs typeface="Big Caslon"/>
              </a:rPr>
              <a:t>and Fumin Zhang</a:t>
            </a:r>
          </a:p>
          <a:p>
            <a:pPr algn="ctr"/>
            <a:r>
              <a:rPr lang="en-US" sz="6600" dirty="0" smtClean="0">
                <a:latin typeface="Big Caslon"/>
                <a:cs typeface="Big Caslon"/>
              </a:rPr>
              <a:t>School of Electrical and Computer Engineering</a:t>
            </a:r>
          </a:p>
          <a:p>
            <a:pPr algn="ctr"/>
            <a:r>
              <a:rPr lang="en-US" sz="6600" dirty="0">
                <a:solidFill>
                  <a:schemeClr val="tx1"/>
                </a:solidFill>
                <a:latin typeface="Big Caslon"/>
                <a:cs typeface="Big Caslon"/>
              </a:rPr>
              <a:t>c</a:t>
            </a:r>
            <a:r>
              <a:rPr lang="en-US" sz="6600" dirty="0" smtClean="0">
                <a:solidFill>
                  <a:schemeClr val="tx1"/>
                </a:solidFill>
                <a:latin typeface="Big Caslon"/>
                <a:cs typeface="Big Caslon"/>
              </a:rPr>
              <a:t>young44, fumin@gatech.edu</a:t>
            </a:r>
            <a:endParaRPr lang="en-US" sz="6600" dirty="0">
              <a:solidFill>
                <a:schemeClr val="tx1"/>
              </a:solidFill>
              <a:latin typeface="Big Caslon"/>
              <a:cs typeface="Big Caslon"/>
            </a:endParaRPr>
          </a:p>
        </p:txBody>
      </p:sp>
      <p:sp>
        <p:nvSpPr>
          <p:cNvPr id="132" name="Rectangle 131"/>
          <p:cNvSpPr/>
          <p:nvPr/>
        </p:nvSpPr>
        <p:spPr>
          <a:xfrm>
            <a:off x="15148233" y="8090424"/>
            <a:ext cx="13616393" cy="24164979"/>
          </a:xfrm>
          <a:prstGeom prst="rect">
            <a:avLst/>
          </a:prstGeom>
          <a:gradFill>
            <a:gsLst>
              <a:gs pos="0">
                <a:srgbClr val="C59353"/>
              </a:gs>
              <a:gs pos="35000">
                <a:srgbClr val="D2C1AB"/>
              </a:gs>
              <a:gs pos="100000">
                <a:schemeClr val="accent6">
                  <a:lumMod val="20000"/>
                  <a:lumOff val="80000"/>
                </a:schemeClr>
              </a:gs>
            </a:gsLst>
          </a:gradFill>
          <a:ln>
            <a:noFill/>
          </a:ln>
        </p:spPr>
        <p:style>
          <a:lnRef idx="1">
            <a:schemeClr val="accent5"/>
          </a:lnRef>
          <a:fillRef idx="2">
            <a:schemeClr val="accent5"/>
          </a:fillRef>
          <a:effectRef idx="1">
            <a:schemeClr val="accent5"/>
          </a:effectRef>
          <a:fontRef idx="minor">
            <a:schemeClr val="dk1"/>
          </a:fontRef>
        </p:style>
        <p:txBody>
          <a:bodyPr rtlCol="0" anchor="t"/>
          <a:lstStyle/>
          <a:p>
            <a:pPr algn="ctr"/>
            <a:endParaRPr lang="en-US" sz="4000" dirty="0" smtClean="0">
              <a:latin typeface="Big Caslon"/>
              <a:cs typeface="Big Caslon"/>
            </a:endParaRPr>
          </a:p>
        </p:txBody>
      </p:sp>
      <p:sp>
        <p:nvSpPr>
          <p:cNvPr id="133" name="Rectangle 132"/>
          <p:cNvSpPr/>
          <p:nvPr/>
        </p:nvSpPr>
        <p:spPr>
          <a:xfrm>
            <a:off x="29639810" y="8090424"/>
            <a:ext cx="13616393" cy="24164979"/>
          </a:xfrm>
          <a:prstGeom prst="rect">
            <a:avLst/>
          </a:prstGeom>
          <a:gradFill>
            <a:gsLst>
              <a:gs pos="0">
                <a:srgbClr val="C59353"/>
              </a:gs>
              <a:gs pos="35000">
                <a:srgbClr val="D2C1AB"/>
              </a:gs>
              <a:gs pos="100000">
                <a:schemeClr val="accent6">
                  <a:lumMod val="20000"/>
                  <a:lumOff val="80000"/>
                </a:schemeClr>
              </a:gs>
            </a:gsLst>
          </a:gradFill>
          <a:ln>
            <a:noFill/>
          </a:ln>
        </p:spPr>
        <p:style>
          <a:lnRef idx="1">
            <a:schemeClr val="accent5"/>
          </a:lnRef>
          <a:fillRef idx="2">
            <a:schemeClr val="accent5"/>
          </a:fillRef>
          <a:effectRef idx="1">
            <a:schemeClr val="accent5"/>
          </a:effectRef>
          <a:fontRef idx="minor">
            <a:schemeClr val="dk1"/>
          </a:fontRef>
        </p:style>
        <p:txBody>
          <a:bodyPr rtlCol="0" anchor="t"/>
          <a:lstStyle/>
          <a:p>
            <a:endParaRPr lang="en-US" sz="5400" dirty="0">
              <a:latin typeface="Big Caslon"/>
              <a:cs typeface="Big Caslon"/>
            </a:endParaRPr>
          </a:p>
          <a:p>
            <a:endParaRPr lang="en-US" sz="5400" dirty="0" smtClean="0">
              <a:latin typeface="Big Caslon"/>
              <a:cs typeface="Big Caslon"/>
            </a:endParaRPr>
          </a:p>
          <a:p>
            <a:endParaRPr lang="en-US" sz="5400" dirty="0">
              <a:latin typeface="Big Caslon"/>
              <a:cs typeface="Big Caslon"/>
            </a:endParaRPr>
          </a:p>
          <a:p>
            <a:endParaRPr lang="en-US" sz="5400" dirty="0" smtClean="0">
              <a:latin typeface="Big Caslon"/>
              <a:cs typeface="Big Caslon"/>
            </a:endParaRPr>
          </a:p>
          <a:p>
            <a:endParaRPr lang="en-US" sz="5400" dirty="0">
              <a:latin typeface="Big Caslon"/>
              <a:cs typeface="Big Caslon"/>
            </a:endParaRPr>
          </a:p>
        </p:txBody>
      </p:sp>
      <p:sp>
        <p:nvSpPr>
          <p:cNvPr id="134" name="Rectangle 133"/>
          <p:cNvSpPr/>
          <p:nvPr/>
        </p:nvSpPr>
        <p:spPr>
          <a:xfrm>
            <a:off x="634997" y="8090424"/>
            <a:ext cx="13616393" cy="24164979"/>
          </a:xfrm>
          <a:prstGeom prst="rect">
            <a:avLst/>
          </a:prstGeom>
          <a:gradFill>
            <a:gsLst>
              <a:gs pos="0">
                <a:srgbClr val="C59353"/>
              </a:gs>
              <a:gs pos="35000">
                <a:srgbClr val="D2C1AB"/>
              </a:gs>
              <a:gs pos="100000">
                <a:schemeClr val="accent6">
                  <a:lumMod val="20000"/>
                  <a:lumOff val="80000"/>
                </a:schemeClr>
              </a:gs>
            </a:gsLst>
          </a:gradFill>
          <a:ln>
            <a:noFill/>
          </a:ln>
        </p:spPr>
        <p:style>
          <a:lnRef idx="1">
            <a:schemeClr val="accent5"/>
          </a:lnRef>
          <a:fillRef idx="2">
            <a:schemeClr val="accent5"/>
          </a:fillRef>
          <a:effectRef idx="1">
            <a:schemeClr val="accent5"/>
          </a:effectRef>
          <a:fontRef idx="minor">
            <a:schemeClr val="dk1"/>
          </a:fontRef>
        </p:style>
        <p:txBody>
          <a:bodyPr rtlCol="0" anchor="t"/>
          <a:lstStyle/>
          <a:p>
            <a:endParaRPr lang="en-US" sz="8800" dirty="0"/>
          </a:p>
        </p:txBody>
      </p:sp>
      <p:pic>
        <p:nvPicPr>
          <p:cNvPr id="3" name="Picture 2" descr="robobuzz_500px.png"/>
          <p:cNvPicPr>
            <a:picLocks noChangeAspect="1"/>
          </p:cNvPicPr>
          <p:nvPr/>
        </p:nvPicPr>
        <p:blipFill rotWithShape="1">
          <a:blip r:embed="rId3">
            <a:extLst>
              <a:ext uri="{28A0092B-C50C-407E-A947-70E740481C1C}">
                <a14:useLocalDpi xmlns:a14="http://schemas.microsoft.com/office/drawing/2010/main" val="0"/>
              </a:ext>
            </a:extLst>
          </a:blip>
          <a:srcRect l="1213" t="1997" r="1513" b="1402"/>
          <a:stretch/>
        </p:blipFill>
        <p:spPr>
          <a:xfrm>
            <a:off x="1013476" y="2391882"/>
            <a:ext cx="5543101" cy="4767100"/>
          </a:xfrm>
          <a:prstGeom prst="rect">
            <a:avLst/>
          </a:prstGeom>
        </p:spPr>
      </p:pic>
      <p:pic>
        <p:nvPicPr>
          <p:cNvPr id="5" name="Picture 4"/>
          <p:cNvPicPr>
            <a:picLocks noChangeAspect="1"/>
          </p:cNvPicPr>
          <p:nvPr/>
        </p:nvPicPr>
        <p:blipFill>
          <a:blip r:embed="rId4"/>
          <a:stretch>
            <a:fillRect/>
          </a:stretch>
        </p:blipFill>
        <p:spPr>
          <a:xfrm>
            <a:off x="34206986" y="5005638"/>
            <a:ext cx="8377438" cy="2005393"/>
          </a:xfrm>
          <a:prstGeom prst="rect">
            <a:avLst/>
          </a:prstGeom>
        </p:spPr>
      </p:pic>
      <p:sp>
        <p:nvSpPr>
          <p:cNvPr id="6" name="TextBox 5"/>
          <p:cNvSpPr txBox="1"/>
          <p:nvPr/>
        </p:nvSpPr>
        <p:spPr>
          <a:xfrm>
            <a:off x="15148233" y="8090423"/>
            <a:ext cx="13616393" cy="1323439"/>
          </a:xfrm>
          <a:prstGeom prst="rect">
            <a:avLst/>
          </a:prstGeom>
          <a:noFill/>
        </p:spPr>
        <p:txBody>
          <a:bodyPr wrap="square" rtlCol="0">
            <a:spAutoFit/>
          </a:bodyPr>
          <a:lstStyle/>
          <a:p>
            <a:pPr algn="ctr"/>
            <a:r>
              <a:rPr lang="en-US" sz="8000" b="1" u="sng" dirty="0" smtClean="0"/>
              <a:t>Dual Expert Algorithm (DEA)</a:t>
            </a:r>
            <a:endParaRPr lang="en-US" sz="8000" b="1" u="sng" dirty="0"/>
          </a:p>
        </p:txBody>
      </p:sp>
      <p:sp>
        <p:nvSpPr>
          <p:cNvPr id="99" name="TextBox 98"/>
          <p:cNvSpPr txBox="1"/>
          <p:nvPr/>
        </p:nvSpPr>
        <p:spPr>
          <a:xfrm>
            <a:off x="29639810" y="8090423"/>
            <a:ext cx="13616393" cy="1323439"/>
          </a:xfrm>
          <a:prstGeom prst="rect">
            <a:avLst/>
          </a:prstGeom>
          <a:noFill/>
        </p:spPr>
        <p:txBody>
          <a:bodyPr wrap="square" rtlCol="0">
            <a:spAutoFit/>
          </a:bodyPr>
          <a:lstStyle/>
          <a:p>
            <a:pPr algn="ctr"/>
            <a:r>
              <a:rPr lang="en-US" sz="8000" b="1" u="sng" dirty="0" smtClean="0"/>
              <a:t>Expanded DEA (EDEA)</a:t>
            </a:r>
            <a:endParaRPr lang="en-US" sz="8000" b="1" u="sng" dirty="0"/>
          </a:p>
        </p:txBody>
      </p:sp>
      <p:pic>
        <p:nvPicPr>
          <p:cNvPr id="18" name="Picture 17" descr="EX_setu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33318" y="10632143"/>
            <a:ext cx="11122659" cy="3346939"/>
          </a:xfrm>
          <a:prstGeom prst="rect">
            <a:avLst/>
          </a:prstGeom>
        </p:spPr>
      </p:pic>
      <p:pic>
        <p:nvPicPr>
          <p:cNvPr id="229" name="Picture 228"/>
          <p:cNvPicPr>
            <a:picLocks noChangeAspect="1"/>
          </p:cNvPicPr>
          <p:nvPr/>
        </p:nvPicPr>
        <p:blipFill>
          <a:blip r:embed="rId6"/>
          <a:stretch>
            <a:fillRect/>
          </a:stretch>
        </p:blipFill>
        <p:spPr>
          <a:xfrm>
            <a:off x="10102857" y="25234144"/>
            <a:ext cx="4148533" cy="5495658"/>
          </a:xfrm>
          <a:prstGeom prst="rect">
            <a:avLst/>
          </a:prstGeom>
        </p:spPr>
      </p:pic>
      <p:sp>
        <p:nvSpPr>
          <p:cNvPr id="123" name="TextBox 122"/>
          <p:cNvSpPr txBox="1"/>
          <p:nvPr/>
        </p:nvSpPr>
        <p:spPr>
          <a:xfrm>
            <a:off x="634998" y="8090423"/>
            <a:ext cx="13616392" cy="1323439"/>
          </a:xfrm>
          <a:prstGeom prst="rect">
            <a:avLst/>
          </a:prstGeom>
          <a:noFill/>
        </p:spPr>
        <p:txBody>
          <a:bodyPr wrap="square" rtlCol="0">
            <a:spAutoFit/>
          </a:bodyPr>
          <a:lstStyle/>
          <a:p>
            <a:pPr algn="ctr"/>
            <a:r>
              <a:rPr lang="en-US" sz="8000" b="1" u="sng" dirty="0" smtClean="0"/>
              <a:t>Research Goal</a:t>
            </a:r>
          </a:p>
        </p:txBody>
      </p:sp>
      <p:grpSp>
        <p:nvGrpSpPr>
          <p:cNvPr id="2" name="Group 1"/>
          <p:cNvGrpSpPr/>
          <p:nvPr/>
        </p:nvGrpSpPr>
        <p:grpSpPr>
          <a:xfrm rot="16200000">
            <a:off x="30521031" y="9395379"/>
            <a:ext cx="4418098" cy="4495916"/>
            <a:chOff x="4376424" y="1148074"/>
            <a:chExt cx="4418098" cy="4495916"/>
          </a:xfrm>
        </p:grpSpPr>
        <p:cxnSp>
          <p:nvCxnSpPr>
            <p:cNvPr id="31" name="Straight Connector 30"/>
            <p:cNvCxnSpPr/>
            <p:nvPr/>
          </p:nvCxnSpPr>
          <p:spPr>
            <a:xfrm>
              <a:off x="8265661" y="1274543"/>
              <a:ext cx="0" cy="4369447"/>
            </a:xfrm>
            <a:prstGeom prst="line">
              <a:avLst/>
            </a:prstGeom>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4853478" y="1274542"/>
              <a:ext cx="0" cy="4369447"/>
            </a:xfrm>
            <a:prstGeom prst="line">
              <a:avLst/>
            </a:prstGeom>
            <a:effectLst/>
          </p:spPr>
          <p:style>
            <a:lnRef idx="2">
              <a:schemeClr val="dk1"/>
            </a:lnRef>
            <a:fillRef idx="0">
              <a:schemeClr val="dk1"/>
            </a:fillRef>
            <a:effectRef idx="1">
              <a:schemeClr val="dk1"/>
            </a:effectRef>
            <a:fontRef idx="minor">
              <a:schemeClr val="tx1"/>
            </a:fontRef>
          </p:style>
        </p:cxnSp>
        <p:pic>
          <p:nvPicPr>
            <p:cNvPr id="33" name="Picture 32"/>
            <p:cNvPicPr>
              <a:picLocks noChangeAspect="1"/>
            </p:cNvPicPr>
            <p:nvPr/>
          </p:nvPicPr>
          <p:blipFill>
            <a:blip r:embed="rId7"/>
            <a:stretch>
              <a:fillRect/>
            </a:stretch>
          </p:blipFill>
          <p:spPr>
            <a:xfrm rot="5400000">
              <a:off x="6232965" y="4935303"/>
              <a:ext cx="653208" cy="764164"/>
            </a:xfrm>
            <a:prstGeom prst="rect">
              <a:avLst/>
            </a:prstGeom>
          </p:spPr>
        </p:pic>
        <p:pic>
          <p:nvPicPr>
            <p:cNvPr id="34" name="Picture 33"/>
            <p:cNvPicPr>
              <a:picLocks noChangeAspect="1"/>
            </p:cNvPicPr>
            <p:nvPr/>
          </p:nvPicPr>
          <p:blipFill>
            <a:blip r:embed="rId8">
              <a:duotone>
                <a:schemeClr val="accent6">
                  <a:shade val="45000"/>
                  <a:satMod val="135000"/>
                </a:schemeClr>
                <a:prstClr val="white"/>
              </a:duotone>
            </a:blip>
            <a:stretch>
              <a:fillRect/>
            </a:stretch>
          </p:blipFill>
          <p:spPr>
            <a:xfrm rot="10800000">
              <a:off x="6595121" y="1600200"/>
              <a:ext cx="764164" cy="772750"/>
            </a:xfrm>
            <a:prstGeom prst="rect">
              <a:avLst/>
            </a:prstGeom>
          </p:spPr>
        </p:pic>
        <p:pic>
          <p:nvPicPr>
            <p:cNvPr id="35" name="Picture 34"/>
            <p:cNvPicPr>
              <a:picLocks noChangeAspect="1"/>
            </p:cNvPicPr>
            <p:nvPr/>
          </p:nvPicPr>
          <p:blipFill>
            <a:blip r:embed="rId8">
              <a:duotone>
                <a:schemeClr val="accent2">
                  <a:shade val="45000"/>
                  <a:satMod val="135000"/>
                </a:schemeClr>
                <a:prstClr val="white"/>
              </a:duotone>
            </a:blip>
            <a:stretch>
              <a:fillRect/>
            </a:stretch>
          </p:blipFill>
          <p:spPr>
            <a:xfrm rot="10800000">
              <a:off x="7430390" y="1600200"/>
              <a:ext cx="764164" cy="772750"/>
            </a:xfrm>
            <a:prstGeom prst="rect">
              <a:avLst/>
            </a:prstGeom>
          </p:spPr>
        </p:pic>
        <p:pic>
          <p:nvPicPr>
            <p:cNvPr id="36" name="Picture 35"/>
            <p:cNvPicPr>
              <a:picLocks noChangeAspect="1"/>
            </p:cNvPicPr>
            <p:nvPr/>
          </p:nvPicPr>
          <p:blipFill>
            <a:blip r:embed="rId8">
              <a:duotone>
                <a:schemeClr val="accent5">
                  <a:shade val="45000"/>
                  <a:satMod val="135000"/>
                </a:schemeClr>
                <a:prstClr val="white"/>
              </a:duotone>
            </a:blip>
            <a:stretch>
              <a:fillRect/>
            </a:stretch>
          </p:blipFill>
          <p:spPr>
            <a:xfrm rot="10800000">
              <a:off x="5759852" y="1600200"/>
              <a:ext cx="764164" cy="772750"/>
            </a:xfrm>
            <a:prstGeom prst="rect">
              <a:avLst/>
            </a:prstGeom>
          </p:spPr>
        </p:pic>
        <p:pic>
          <p:nvPicPr>
            <p:cNvPr id="37" name="Picture 36"/>
            <p:cNvPicPr>
              <a:picLocks noChangeAspect="1"/>
            </p:cNvPicPr>
            <p:nvPr/>
          </p:nvPicPr>
          <p:blipFill>
            <a:blip r:embed="rId8">
              <a:duotone>
                <a:schemeClr val="accent1">
                  <a:shade val="45000"/>
                  <a:satMod val="135000"/>
                </a:schemeClr>
                <a:prstClr val="white"/>
              </a:duotone>
            </a:blip>
            <a:stretch>
              <a:fillRect/>
            </a:stretch>
          </p:blipFill>
          <p:spPr>
            <a:xfrm rot="10800000">
              <a:off x="4924583" y="1600200"/>
              <a:ext cx="764164" cy="772750"/>
            </a:xfrm>
            <a:prstGeom prst="rect">
              <a:avLst/>
            </a:prstGeom>
          </p:spPr>
        </p:pic>
        <p:cxnSp>
          <p:nvCxnSpPr>
            <p:cNvPr id="38" name="Straight Arrow Connector 37"/>
            <p:cNvCxnSpPr>
              <a:stCxn id="37" idx="0"/>
            </p:cNvCxnSpPr>
            <p:nvPr/>
          </p:nvCxnSpPr>
          <p:spPr>
            <a:xfrm>
              <a:off x="5306665" y="2372950"/>
              <a:ext cx="21629" cy="3271040"/>
            </a:xfrm>
            <a:prstGeom prst="straightConnector1">
              <a:avLst/>
            </a:prstGeom>
            <a:ln w="57150" cmpd="sng">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5312900" y="2372950"/>
              <a:ext cx="829034" cy="3271039"/>
              <a:chOff x="5312900" y="2372950"/>
              <a:chExt cx="829034" cy="3271039"/>
            </a:xfrm>
          </p:grpSpPr>
          <p:cxnSp>
            <p:nvCxnSpPr>
              <p:cNvPr id="40" name="Straight Arrow Connector 39"/>
              <p:cNvCxnSpPr>
                <a:stCxn id="36" idx="0"/>
              </p:cNvCxnSpPr>
              <p:nvPr/>
            </p:nvCxnSpPr>
            <p:spPr>
              <a:xfrm flipH="1">
                <a:off x="5328294" y="2372950"/>
                <a:ext cx="813640" cy="1138545"/>
              </a:xfrm>
              <a:prstGeom prst="straightConnector1">
                <a:avLst/>
              </a:prstGeom>
              <a:ln w="57150" cmpd="sng">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5312900" y="3511495"/>
                <a:ext cx="1" cy="2132494"/>
              </a:xfrm>
              <a:prstGeom prst="straightConnector1">
                <a:avLst/>
              </a:prstGeom>
              <a:ln w="57150" cmpd="sng">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a:off x="5306665" y="2372950"/>
              <a:ext cx="1670538" cy="3271040"/>
              <a:chOff x="5306665" y="2372950"/>
              <a:chExt cx="1670538" cy="3271040"/>
            </a:xfrm>
          </p:grpSpPr>
          <p:cxnSp>
            <p:nvCxnSpPr>
              <p:cNvPr id="43" name="Straight Arrow Connector 42"/>
              <p:cNvCxnSpPr>
                <a:stCxn id="34" idx="0"/>
              </p:cNvCxnSpPr>
              <p:nvPr/>
            </p:nvCxnSpPr>
            <p:spPr>
              <a:xfrm flipH="1">
                <a:off x="5306665" y="2372950"/>
                <a:ext cx="1670538" cy="2035097"/>
              </a:xfrm>
              <a:prstGeom prst="straightConnector1">
                <a:avLst/>
              </a:prstGeom>
              <a:ln w="5715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5320598" y="4408047"/>
                <a:ext cx="0" cy="1235943"/>
              </a:xfrm>
              <a:prstGeom prst="straightConnector1">
                <a:avLst/>
              </a:prstGeom>
              <a:ln w="57150" cmpd="sng">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45" name="Straight Arrow Connector 44"/>
            <p:cNvCxnSpPr>
              <a:stCxn id="35" idx="0"/>
            </p:cNvCxnSpPr>
            <p:nvPr/>
          </p:nvCxnSpPr>
          <p:spPr>
            <a:xfrm>
              <a:off x="7812472" y="2372950"/>
              <a:ext cx="0" cy="3271039"/>
            </a:xfrm>
            <a:prstGeom prst="straightConnector1">
              <a:avLst/>
            </a:prstGeom>
            <a:ln w="57150"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998888" y="1148074"/>
              <a:ext cx="615553" cy="523220"/>
            </a:xfrm>
            <a:prstGeom prst="rect">
              <a:avLst/>
            </a:prstGeom>
            <a:noFill/>
          </p:spPr>
          <p:txBody>
            <a:bodyPr vert="vert" wrap="square" rtlCol="0">
              <a:spAutoFit/>
            </a:bodyPr>
            <a:lstStyle/>
            <a:p>
              <a:pPr algn="ctr"/>
              <a:r>
                <a:rPr lang="en-US" sz="2800" b="1" dirty="0">
                  <a:solidFill>
                    <a:schemeClr val="accent1"/>
                  </a:solidFill>
                </a:rPr>
                <a:t>1</a:t>
              </a:r>
            </a:p>
          </p:txBody>
        </p:sp>
        <p:sp>
          <p:nvSpPr>
            <p:cNvPr id="47" name="TextBox 46"/>
            <p:cNvSpPr txBox="1"/>
            <p:nvPr/>
          </p:nvSpPr>
          <p:spPr>
            <a:xfrm>
              <a:off x="5834157" y="1148074"/>
              <a:ext cx="615553" cy="523220"/>
            </a:xfrm>
            <a:prstGeom prst="rect">
              <a:avLst/>
            </a:prstGeom>
            <a:noFill/>
          </p:spPr>
          <p:txBody>
            <a:bodyPr vert="vert" wrap="square" rtlCol="0">
              <a:spAutoFit/>
            </a:bodyPr>
            <a:lstStyle/>
            <a:p>
              <a:pPr algn="ctr"/>
              <a:r>
                <a:rPr lang="en-US" sz="2800" b="1" dirty="0" smtClean="0">
                  <a:solidFill>
                    <a:schemeClr val="accent5"/>
                  </a:solidFill>
                </a:rPr>
                <a:t>2</a:t>
              </a:r>
              <a:endParaRPr lang="en-US" sz="2800" b="1" dirty="0">
                <a:solidFill>
                  <a:schemeClr val="accent5"/>
                </a:solidFill>
              </a:endParaRPr>
            </a:p>
          </p:txBody>
        </p:sp>
        <p:sp>
          <p:nvSpPr>
            <p:cNvPr id="48" name="TextBox 47"/>
            <p:cNvSpPr txBox="1"/>
            <p:nvPr/>
          </p:nvSpPr>
          <p:spPr>
            <a:xfrm>
              <a:off x="6669426" y="1156028"/>
              <a:ext cx="615553" cy="523220"/>
            </a:xfrm>
            <a:prstGeom prst="rect">
              <a:avLst/>
            </a:prstGeom>
            <a:noFill/>
          </p:spPr>
          <p:txBody>
            <a:bodyPr vert="vert" wrap="square" rtlCol="0">
              <a:spAutoFit/>
            </a:bodyPr>
            <a:lstStyle/>
            <a:p>
              <a:pPr algn="ctr"/>
              <a:r>
                <a:rPr lang="en-US" sz="2800" b="1" dirty="0" smtClean="0">
                  <a:solidFill>
                    <a:schemeClr val="accent6"/>
                  </a:solidFill>
                </a:rPr>
                <a:t>3</a:t>
              </a:r>
              <a:endParaRPr lang="en-US" sz="2800" b="1" dirty="0">
                <a:solidFill>
                  <a:schemeClr val="accent6"/>
                </a:solidFill>
              </a:endParaRPr>
            </a:p>
          </p:txBody>
        </p:sp>
        <p:sp>
          <p:nvSpPr>
            <p:cNvPr id="49" name="TextBox 48"/>
            <p:cNvSpPr txBox="1"/>
            <p:nvPr/>
          </p:nvSpPr>
          <p:spPr>
            <a:xfrm>
              <a:off x="7503529" y="1156028"/>
              <a:ext cx="615553" cy="523220"/>
            </a:xfrm>
            <a:prstGeom prst="rect">
              <a:avLst/>
            </a:prstGeom>
            <a:noFill/>
          </p:spPr>
          <p:txBody>
            <a:bodyPr vert="vert" wrap="square" rtlCol="0">
              <a:spAutoFit/>
            </a:bodyPr>
            <a:lstStyle/>
            <a:p>
              <a:pPr algn="ctr"/>
              <a:r>
                <a:rPr lang="en-US" sz="2800" b="1" dirty="0" smtClean="0">
                  <a:solidFill>
                    <a:schemeClr val="accent2"/>
                  </a:solidFill>
                </a:rPr>
                <a:t>4</a:t>
              </a:r>
              <a:endParaRPr lang="en-US" sz="2800" b="1" dirty="0">
                <a:solidFill>
                  <a:schemeClr val="accent2"/>
                </a:solidFill>
              </a:endParaRPr>
            </a:p>
          </p:txBody>
        </p:sp>
        <p:sp>
          <p:nvSpPr>
            <p:cNvPr id="50" name="TextBox 49"/>
            <p:cNvSpPr txBox="1"/>
            <p:nvPr/>
          </p:nvSpPr>
          <p:spPr>
            <a:xfrm rot="5400000">
              <a:off x="4051182" y="2919015"/>
              <a:ext cx="1235260" cy="584776"/>
            </a:xfrm>
            <a:prstGeom prst="rect">
              <a:avLst/>
            </a:prstGeom>
            <a:noFill/>
          </p:spPr>
          <p:txBody>
            <a:bodyPr wrap="square" rtlCol="0">
              <a:spAutoFit/>
            </a:bodyPr>
            <a:lstStyle/>
            <a:p>
              <a:pPr algn="ctr"/>
              <a:r>
                <a:rPr lang="en-US" sz="3200" dirty="0" smtClean="0"/>
                <a:t>Side 1</a:t>
              </a:r>
              <a:endParaRPr lang="en-US" sz="3200" dirty="0"/>
            </a:p>
          </p:txBody>
        </p:sp>
        <p:sp>
          <p:nvSpPr>
            <p:cNvPr id="51" name="TextBox 50"/>
            <p:cNvSpPr txBox="1"/>
            <p:nvPr/>
          </p:nvSpPr>
          <p:spPr>
            <a:xfrm rot="5400000">
              <a:off x="7884504" y="2919016"/>
              <a:ext cx="1235260" cy="584776"/>
            </a:xfrm>
            <a:prstGeom prst="rect">
              <a:avLst/>
            </a:prstGeom>
            <a:noFill/>
          </p:spPr>
          <p:txBody>
            <a:bodyPr wrap="square" rtlCol="0">
              <a:spAutoFit/>
            </a:bodyPr>
            <a:lstStyle/>
            <a:p>
              <a:pPr algn="ctr"/>
              <a:r>
                <a:rPr lang="en-US" sz="3200" dirty="0" smtClean="0"/>
                <a:t>Side 2</a:t>
              </a:r>
              <a:endParaRPr lang="en-US" sz="3200" dirty="0"/>
            </a:p>
          </p:txBody>
        </p:sp>
      </p:grpSp>
      <p:sp>
        <p:nvSpPr>
          <p:cNvPr id="65" name="TextBox 64"/>
          <p:cNvSpPr txBox="1"/>
          <p:nvPr/>
        </p:nvSpPr>
        <p:spPr>
          <a:xfrm>
            <a:off x="15148233" y="20229367"/>
            <a:ext cx="13616393" cy="1323439"/>
          </a:xfrm>
          <a:prstGeom prst="rect">
            <a:avLst/>
          </a:prstGeom>
          <a:noFill/>
        </p:spPr>
        <p:txBody>
          <a:bodyPr wrap="square" rtlCol="0">
            <a:spAutoFit/>
          </a:bodyPr>
          <a:lstStyle/>
          <a:p>
            <a:pPr algn="ctr"/>
            <a:r>
              <a:rPr lang="en-US" sz="8000" b="1" u="sng" dirty="0" smtClean="0"/>
              <a:t>Results</a:t>
            </a:r>
            <a:endParaRPr lang="en-US" sz="8000" b="1" u="sng" dirty="0"/>
          </a:p>
        </p:txBody>
      </p:sp>
      <p:sp>
        <p:nvSpPr>
          <p:cNvPr id="69" name="TextBox 68"/>
          <p:cNvSpPr txBox="1"/>
          <p:nvPr/>
        </p:nvSpPr>
        <p:spPr>
          <a:xfrm>
            <a:off x="29639810" y="17334159"/>
            <a:ext cx="13616392" cy="1323439"/>
          </a:xfrm>
          <a:prstGeom prst="rect">
            <a:avLst/>
          </a:prstGeom>
          <a:noFill/>
        </p:spPr>
        <p:txBody>
          <a:bodyPr wrap="square" rtlCol="0">
            <a:spAutoFit/>
          </a:bodyPr>
          <a:lstStyle/>
          <a:p>
            <a:pPr algn="ctr"/>
            <a:r>
              <a:rPr lang="en-US" sz="8000" b="1" u="sng" dirty="0" smtClean="0"/>
              <a:t>Experimental Results</a:t>
            </a:r>
            <a:endParaRPr lang="en-US" sz="8000" b="1" u="sng" dirty="0"/>
          </a:p>
        </p:txBody>
      </p:sp>
      <p:pic>
        <p:nvPicPr>
          <p:cNvPr id="10" name="Picture 9" descr="Human_View.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130" y="9611011"/>
            <a:ext cx="5261880" cy="8208532"/>
          </a:xfrm>
          <a:prstGeom prst="rect">
            <a:avLst/>
          </a:prstGeom>
        </p:spPr>
      </p:pic>
      <p:pic>
        <p:nvPicPr>
          <p:cNvPr id="225" name="Picture 224"/>
          <p:cNvPicPr>
            <a:picLocks noChangeAspect="1"/>
          </p:cNvPicPr>
          <p:nvPr/>
        </p:nvPicPr>
        <p:blipFill>
          <a:blip r:embed="rId10"/>
          <a:stretch>
            <a:fillRect/>
          </a:stretch>
        </p:blipFill>
        <p:spPr>
          <a:xfrm>
            <a:off x="15148233" y="21887278"/>
            <a:ext cx="5324268" cy="3835763"/>
          </a:xfrm>
          <a:prstGeom prst="rect">
            <a:avLst/>
          </a:prstGeom>
        </p:spPr>
      </p:pic>
      <p:pic>
        <p:nvPicPr>
          <p:cNvPr id="227" name="Picture 226"/>
          <p:cNvPicPr>
            <a:picLocks noChangeAspect="1"/>
          </p:cNvPicPr>
          <p:nvPr/>
        </p:nvPicPr>
        <p:blipFill>
          <a:blip r:embed="rId11"/>
          <a:stretch>
            <a:fillRect/>
          </a:stretch>
        </p:blipFill>
        <p:spPr>
          <a:xfrm>
            <a:off x="29673608" y="21887278"/>
            <a:ext cx="7086600" cy="5283200"/>
          </a:xfrm>
          <a:prstGeom prst="rect">
            <a:avLst/>
          </a:prstGeom>
        </p:spPr>
      </p:pic>
      <p:pic>
        <p:nvPicPr>
          <p:cNvPr id="228" name="Picture 227"/>
          <p:cNvPicPr>
            <a:picLocks noChangeAspect="1"/>
          </p:cNvPicPr>
          <p:nvPr/>
        </p:nvPicPr>
        <p:blipFill>
          <a:blip r:embed="rId12"/>
          <a:stretch>
            <a:fillRect/>
          </a:stretch>
        </p:blipFill>
        <p:spPr>
          <a:xfrm>
            <a:off x="36706365" y="21801140"/>
            <a:ext cx="7086600" cy="5283200"/>
          </a:xfrm>
          <a:prstGeom prst="rect">
            <a:avLst/>
          </a:prstGeom>
        </p:spPr>
      </p:pic>
      <p:pic>
        <p:nvPicPr>
          <p:cNvPr id="232" name="Picture 231"/>
          <p:cNvPicPr>
            <a:picLocks noChangeAspect="1"/>
          </p:cNvPicPr>
          <p:nvPr/>
        </p:nvPicPr>
        <p:blipFill rotWithShape="1">
          <a:blip r:embed="rId13"/>
          <a:srcRect b="2958"/>
          <a:stretch/>
        </p:blipFill>
        <p:spPr>
          <a:xfrm>
            <a:off x="15416816" y="14381855"/>
            <a:ext cx="6477832" cy="6605845"/>
          </a:xfrm>
          <a:prstGeom prst="rect">
            <a:avLst/>
          </a:prstGeom>
        </p:spPr>
      </p:pic>
      <p:pic>
        <p:nvPicPr>
          <p:cNvPr id="233" name="Picture 232"/>
          <p:cNvPicPr>
            <a:picLocks noChangeAspect="1"/>
          </p:cNvPicPr>
          <p:nvPr/>
        </p:nvPicPr>
        <p:blipFill>
          <a:blip r:embed="rId14"/>
          <a:stretch>
            <a:fillRect/>
          </a:stretch>
        </p:blipFill>
        <p:spPr>
          <a:xfrm>
            <a:off x="36011253" y="9273233"/>
            <a:ext cx="7244950" cy="7735930"/>
          </a:xfrm>
          <a:prstGeom prst="rect">
            <a:avLst/>
          </a:prstGeom>
        </p:spPr>
      </p:pic>
      <p:pic>
        <p:nvPicPr>
          <p:cNvPr id="234" name="Picture 233"/>
          <p:cNvPicPr>
            <a:picLocks noChangeAspect="1"/>
          </p:cNvPicPr>
          <p:nvPr/>
        </p:nvPicPr>
        <p:blipFill>
          <a:blip r:embed="rId15"/>
          <a:stretch>
            <a:fillRect/>
          </a:stretch>
        </p:blipFill>
        <p:spPr>
          <a:xfrm>
            <a:off x="29639810" y="27221939"/>
            <a:ext cx="7112000" cy="5321300"/>
          </a:xfrm>
          <a:prstGeom prst="rect">
            <a:avLst/>
          </a:prstGeom>
        </p:spPr>
      </p:pic>
      <p:sp>
        <p:nvSpPr>
          <p:cNvPr id="236" name="Rectangle 235"/>
          <p:cNvSpPr/>
          <p:nvPr/>
        </p:nvSpPr>
        <p:spPr>
          <a:xfrm>
            <a:off x="6556577" y="9611011"/>
            <a:ext cx="7163031" cy="7294306"/>
          </a:xfrm>
          <a:prstGeom prst="rect">
            <a:avLst/>
          </a:prstGeom>
        </p:spPr>
        <p:txBody>
          <a:bodyPr wrap="square">
            <a:spAutoFit/>
          </a:bodyPr>
          <a:lstStyle/>
          <a:p>
            <a:pPr algn="just"/>
            <a:r>
              <a:rPr lang="en-US" sz="3600" dirty="0" smtClean="0"/>
              <a:t>The goal is to learn the preferred human avoidance direction when robot and human encounter head on in a hallway. Since indoor environments with heavy foot traffic, like office building and hospitals, use mobile robots. </a:t>
            </a:r>
            <a:r>
              <a:rPr lang="en-US" sz="3600" dirty="0"/>
              <a:t>For the implementation to be a success the robot must be able to navigate around </a:t>
            </a:r>
            <a:r>
              <a:rPr lang="en-US" sz="3600" dirty="0" smtClean="0"/>
              <a:t>bystanders, individuals who are not its primary user, in a way that is predictable, intuitive, and meets the expectation of robot interactivity. </a:t>
            </a:r>
            <a:endParaRPr lang="en-US" sz="3600" dirty="0"/>
          </a:p>
        </p:txBody>
      </p:sp>
      <p:sp>
        <p:nvSpPr>
          <p:cNvPr id="86" name="Rectangle 85"/>
          <p:cNvSpPr/>
          <p:nvPr/>
        </p:nvSpPr>
        <p:spPr>
          <a:xfrm>
            <a:off x="924130" y="17819542"/>
            <a:ext cx="13037042" cy="5078314"/>
          </a:xfrm>
          <a:prstGeom prst="rect">
            <a:avLst/>
          </a:prstGeom>
        </p:spPr>
        <p:txBody>
          <a:bodyPr wrap="square">
            <a:spAutoFit/>
          </a:bodyPr>
          <a:lstStyle/>
          <a:p>
            <a:pPr marL="742950" indent="-742950" algn="just">
              <a:buFont typeface="+mj-lt"/>
              <a:buAutoNum type="arabicPeriod"/>
            </a:pPr>
            <a:r>
              <a:rPr lang="en-US" sz="3600" b="1" u="sng" dirty="0" smtClean="0"/>
              <a:t>Intuitive</a:t>
            </a:r>
            <a:r>
              <a:rPr lang="en-US" sz="3600" b="1" dirty="0" smtClean="0"/>
              <a:t>: </a:t>
            </a:r>
            <a:r>
              <a:rPr lang="en-US" sz="3600" dirty="0" smtClean="0"/>
              <a:t>The robot responds appropriately to a bystander. </a:t>
            </a:r>
            <a:r>
              <a:rPr lang="en-US" sz="3600" i="1" dirty="0" smtClean="0"/>
              <a:t>The robot should turn towards the wall not chosen by the bystander.</a:t>
            </a:r>
          </a:p>
          <a:p>
            <a:pPr marL="742950" indent="-742950" algn="just">
              <a:buFont typeface="+mj-lt"/>
              <a:buAutoNum type="arabicPeriod"/>
            </a:pPr>
            <a:r>
              <a:rPr lang="en-US" sz="3600" b="1" u="sng" dirty="0"/>
              <a:t>Predictable</a:t>
            </a:r>
            <a:r>
              <a:rPr lang="en-US" sz="3600" b="1" dirty="0"/>
              <a:t>:</a:t>
            </a:r>
            <a:r>
              <a:rPr lang="en-US" sz="3600" dirty="0"/>
              <a:t> The robot behaves consistently between interactions. </a:t>
            </a:r>
            <a:r>
              <a:rPr lang="en-US" sz="3600" i="1" dirty="0"/>
              <a:t>The wall the robot turns towards should remain consistent</a:t>
            </a:r>
            <a:endParaRPr lang="en-US" sz="3600" i="1" u="sng" dirty="0" smtClean="0"/>
          </a:p>
          <a:p>
            <a:pPr marL="742950" indent="-742950" algn="just">
              <a:buFont typeface="+mj-lt"/>
              <a:buAutoNum type="arabicPeriod"/>
            </a:pPr>
            <a:r>
              <a:rPr lang="en-US" sz="3600" b="1" u="sng" dirty="0" smtClean="0"/>
              <a:t>Meets expectations</a:t>
            </a:r>
            <a:r>
              <a:rPr lang="en-US" sz="3600" b="1" dirty="0" smtClean="0"/>
              <a:t>:</a:t>
            </a:r>
            <a:r>
              <a:rPr lang="en-US" sz="3600" dirty="0" smtClean="0"/>
              <a:t> The robot cannot imply it has more capacity to interact than it actually has. Since stopping implies the robot can respond to requests from bystanders. </a:t>
            </a:r>
            <a:r>
              <a:rPr lang="en-US" sz="3600" i="1" dirty="0" smtClean="0"/>
              <a:t>The robot should not stop.</a:t>
            </a:r>
            <a:endParaRPr lang="en-US" sz="3600" i="1" dirty="0"/>
          </a:p>
        </p:txBody>
      </p:sp>
      <p:sp>
        <p:nvSpPr>
          <p:cNvPr id="87" name="Rectangle 86"/>
          <p:cNvSpPr/>
          <p:nvPr/>
        </p:nvSpPr>
        <p:spPr>
          <a:xfrm>
            <a:off x="924130" y="24479035"/>
            <a:ext cx="9177643" cy="7848304"/>
          </a:xfrm>
          <a:prstGeom prst="rect">
            <a:avLst/>
          </a:prstGeom>
        </p:spPr>
        <p:txBody>
          <a:bodyPr wrap="square">
            <a:spAutoFit/>
          </a:bodyPr>
          <a:lstStyle/>
          <a:p>
            <a:pPr marL="742950" indent="-742950" algn="just">
              <a:buFont typeface="+mj-lt"/>
              <a:buAutoNum type="arabicPeriod"/>
            </a:pPr>
            <a:r>
              <a:rPr lang="en-US" sz="3600" dirty="0" smtClean="0"/>
              <a:t>The robot is similar in footprint to the size of the bystander, thus both must deflect to pass in </a:t>
            </a:r>
            <a:r>
              <a:rPr lang="en-US" sz="3600" dirty="0"/>
              <a:t>a typical hallway </a:t>
            </a:r>
            <a:r>
              <a:rPr lang="en-US" sz="3600" dirty="0" smtClean="0"/>
              <a:t>setting</a:t>
            </a:r>
          </a:p>
          <a:p>
            <a:pPr marL="742950" indent="-742950" algn="just">
              <a:buFont typeface="+mj-lt"/>
              <a:buAutoNum type="arabicPeriod"/>
            </a:pPr>
            <a:r>
              <a:rPr lang="en-US" sz="3600" dirty="0"/>
              <a:t>T</a:t>
            </a:r>
            <a:r>
              <a:rPr lang="en-US" sz="3600" dirty="0" smtClean="0"/>
              <a:t>he robot moves </a:t>
            </a:r>
            <a:r>
              <a:rPr lang="en-US" sz="3600" dirty="0"/>
              <a:t>at the </a:t>
            </a:r>
            <a:r>
              <a:rPr lang="en-US" sz="3600" dirty="0" smtClean="0"/>
              <a:t>casual </a:t>
            </a:r>
            <a:r>
              <a:rPr lang="en-US" sz="3600" dirty="0"/>
              <a:t>walking speed of </a:t>
            </a:r>
            <a:r>
              <a:rPr lang="en-US" sz="3600" dirty="0" smtClean="0"/>
              <a:t>the bystander</a:t>
            </a:r>
            <a:endParaRPr lang="en-US" sz="3600" dirty="0"/>
          </a:p>
          <a:p>
            <a:pPr marL="742950" indent="-742950" algn="just">
              <a:buFont typeface="+mj-lt"/>
              <a:buAutoNum type="arabicPeriod"/>
            </a:pPr>
            <a:r>
              <a:rPr lang="en-US" sz="3600" dirty="0"/>
              <a:t>T</a:t>
            </a:r>
            <a:r>
              <a:rPr lang="en-US" sz="3600" dirty="0" smtClean="0"/>
              <a:t>he </a:t>
            </a:r>
            <a:r>
              <a:rPr lang="en-US" sz="3600" dirty="0"/>
              <a:t>robot is equipped with sensors </a:t>
            </a:r>
            <a:r>
              <a:rPr lang="en-US" sz="3600" dirty="0" smtClean="0"/>
              <a:t>and software to identify </a:t>
            </a:r>
            <a:r>
              <a:rPr lang="en-US" sz="3600" dirty="0"/>
              <a:t>a </a:t>
            </a:r>
            <a:r>
              <a:rPr lang="en-US" sz="3600" dirty="0" smtClean="0"/>
              <a:t>bystander and their movements. </a:t>
            </a:r>
            <a:endParaRPr lang="en-US" sz="3600" dirty="0"/>
          </a:p>
          <a:p>
            <a:pPr marL="742950" indent="-742950" algn="just">
              <a:buFont typeface="+mj-lt"/>
              <a:buAutoNum type="arabicPeriod"/>
            </a:pPr>
            <a:r>
              <a:rPr lang="en-US" sz="3600" dirty="0"/>
              <a:t>B</a:t>
            </a:r>
            <a:r>
              <a:rPr lang="en-US" sz="3600" dirty="0" smtClean="0"/>
              <a:t>ystanders tend to use the center of the hallway, deflect away from the robot to a preferred direction.</a:t>
            </a:r>
            <a:endParaRPr lang="en-US" sz="3600" dirty="0"/>
          </a:p>
          <a:p>
            <a:pPr marL="742950" indent="-742950" algn="just">
              <a:buFont typeface="+mj-lt"/>
              <a:buAutoNum type="arabicPeriod"/>
            </a:pPr>
            <a:r>
              <a:rPr lang="en-US" sz="3600" dirty="0" smtClean="0"/>
              <a:t>Obstacle avoidance </a:t>
            </a:r>
            <a:r>
              <a:rPr lang="en-US" sz="3600" dirty="0"/>
              <a:t>behavior has been implemented on the robot so that it will not collide with the bystander. </a:t>
            </a:r>
          </a:p>
        </p:txBody>
      </p:sp>
      <p:sp>
        <p:nvSpPr>
          <p:cNvPr id="88" name="TextBox 87"/>
          <p:cNvSpPr txBox="1"/>
          <p:nvPr/>
        </p:nvSpPr>
        <p:spPr>
          <a:xfrm>
            <a:off x="634998" y="23155596"/>
            <a:ext cx="13616392" cy="1323439"/>
          </a:xfrm>
          <a:prstGeom prst="rect">
            <a:avLst/>
          </a:prstGeom>
          <a:noFill/>
        </p:spPr>
        <p:txBody>
          <a:bodyPr wrap="square" rtlCol="0">
            <a:spAutoFit/>
          </a:bodyPr>
          <a:lstStyle/>
          <a:p>
            <a:pPr algn="ctr"/>
            <a:r>
              <a:rPr lang="en-US" sz="8000" b="1" u="sng" dirty="0" smtClean="0"/>
              <a:t>Assumptions</a:t>
            </a:r>
          </a:p>
        </p:txBody>
      </p:sp>
      <p:sp>
        <p:nvSpPr>
          <p:cNvPr id="237" name="TextBox 236"/>
          <p:cNvSpPr txBox="1"/>
          <p:nvPr/>
        </p:nvSpPr>
        <p:spPr>
          <a:xfrm>
            <a:off x="21894648" y="14758260"/>
            <a:ext cx="6495995" cy="5632312"/>
          </a:xfrm>
          <a:prstGeom prst="rect">
            <a:avLst/>
          </a:prstGeom>
          <a:noFill/>
        </p:spPr>
        <p:txBody>
          <a:bodyPr wrap="square" rtlCol="0">
            <a:spAutoFit/>
          </a:bodyPr>
          <a:lstStyle/>
          <a:p>
            <a:pPr algn="just"/>
            <a:r>
              <a:rPr lang="en-US" sz="3600" dirty="0" smtClean="0"/>
              <a:t>DEA determines the direction for the robot to turn based off of a comparison of weights that is then updated after each interaction. It is proven to have a bounded number of errors (</a:t>
            </a:r>
            <a:r>
              <a:rPr lang="en-US" sz="3600" i="1" dirty="0" smtClean="0"/>
              <a:t>intuitive</a:t>
            </a:r>
            <a:r>
              <a:rPr lang="en-US" sz="3600" dirty="0" smtClean="0"/>
              <a:t>) and </a:t>
            </a:r>
            <a:r>
              <a:rPr lang="en-US" sz="3600" dirty="0"/>
              <a:t>a</a:t>
            </a:r>
            <a:r>
              <a:rPr lang="en-US" sz="3600" dirty="0" smtClean="0"/>
              <a:t> limited number of switches (</a:t>
            </a:r>
            <a:r>
              <a:rPr lang="en-US" sz="3600" i="1" dirty="0" smtClean="0"/>
              <a:t>predictable</a:t>
            </a:r>
            <a:r>
              <a:rPr lang="en-US" sz="3600" dirty="0" smtClean="0"/>
              <a:t>) when compared to the Weighted Majority Algorithm (WMA) </a:t>
            </a:r>
            <a:endParaRPr lang="en-US" sz="3600" dirty="0"/>
          </a:p>
        </p:txBody>
      </p:sp>
      <p:sp>
        <p:nvSpPr>
          <p:cNvPr id="90" name="TextBox 89"/>
          <p:cNvSpPr txBox="1"/>
          <p:nvPr/>
        </p:nvSpPr>
        <p:spPr>
          <a:xfrm>
            <a:off x="15416816" y="9434288"/>
            <a:ext cx="12973827" cy="1200329"/>
          </a:xfrm>
          <a:prstGeom prst="rect">
            <a:avLst/>
          </a:prstGeom>
          <a:noFill/>
        </p:spPr>
        <p:txBody>
          <a:bodyPr wrap="square" rtlCol="0">
            <a:spAutoFit/>
          </a:bodyPr>
          <a:lstStyle/>
          <a:p>
            <a:pPr algn="ctr"/>
            <a:r>
              <a:rPr lang="en-US" sz="3600" dirty="0" smtClean="0"/>
              <a:t>For encountering a single bystander in the center of a  hallway while approaching head on as shown in the figure below.</a:t>
            </a:r>
            <a:endParaRPr lang="en-US" sz="3600" dirty="0"/>
          </a:p>
        </p:txBody>
      </p:sp>
      <p:sp>
        <p:nvSpPr>
          <p:cNvPr id="91" name="TextBox 90"/>
          <p:cNvSpPr txBox="1"/>
          <p:nvPr/>
        </p:nvSpPr>
        <p:spPr>
          <a:xfrm>
            <a:off x="20535658" y="21887278"/>
            <a:ext cx="8007386" cy="3416320"/>
          </a:xfrm>
          <a:prstGeom prst="rect">
            <a:avLst/>
          </a:prstGeom>
          <a:noFill/>
        </p:spPr>
        <p:txBody>
          <a:bodyPr wrap="square" rtlCol="0">
            <a:spAutoFit/>
          </a:bodyPr>
          <a:lstStyle/>
          <a:p>
            <a:pPr algn="just"/>
            <a:r>
              <a:rPr lang="en-US" sz="3600" dirty="0" smtClean="0"/>
              <a:t>DEA had fewer incorrect predictions of turning directions than WMA for bystanders that had a 5%, 10% and 30% chance of deflecting in their non-preferred direction, a.k.a. making a </a:t>
            </a:r>
            <a:r>
              <a:rPr lang="en-US" sz="3600" dirty="0" err="1" smtClean="0"/>
              <a:t>mis</a:t>
            </a:r>
            <a:r>
              <a:rPr lang="en-US" sz="3600" dirty="0" smtClean="0"/>
              <a:t>-step.</a:t>
            </a:r>
            <a:endParaRPr lang="en-US" sz="3600" dirty="0"/>
          </a:p>
        </p:txBody>
      </p:sp>
      <p:cxnSp>
        <p:nvCxnSpPr>
          <p:cNvPr id="239" name="Straight Connector 238"/>
          <p:cNvCxnSpPr/>
          <p:nvPr/>
        </p:nvCxnSpPr>
        <p:spPr>
          <a:xfrm>
            <a:off x="15303932" y="25796611"/>
            <a:ext cx="1334781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26" name="Picture 225"/>
          <p:cNvPicPr>
            <a:picLocks noChangeAspect="1"/>
          </p:cNvPicPr>
          <p:nvPr/>
        </p:nvPicPr>
        <p:blipFill>
          <a:blip r:embed="rId16"/>
          <a:stretch>
            <a:fillRect/>
          </a:stretch>
        </p:blipFill>
        <p:spPr>
          <a:xfrm>
            <a:off x="23275032" y="25710507"/>
            <a:ext cx="5856695" cy="4219339"/>
          </a:xfrm>
          <a:prstGeom prst="rect">
            <a:avLst/>
          </a:prstGeom>
        </p:spPr>
      </p:pic>
      <p:sp>
        <p:nvSpPr>
          <p:cNvPr id="94" name="TextBox 93"/>
          <p:cNvSpPr txBox="1"/>
          <p:nvPr/>
        </p:nvSpPr>
        <p:spPr>
          <a:xfrm>
            <a:off x="15303932" y="25796611"/>
            <a:ext cx="8137714" cy="3970318"/>
          </a:xfrm>
          <a:prstGeom prst="rect">
            <a:avLst/>
          </a:prstGeom>
          <a:noFill/>
        </p:spPr>
        <p:txBody>
          <a:bodyPr wrap="square" rtlCol="0">
            <a:spAutoFit/>
          </a:bodyPr>
          <a:lstStyle/>
          <a:p>
            <a:pPr algn="just"/>
            <a:r>
              <a:rPr lang="en-US" sz="3600" dirty="0" smtClean="0"/>
              <a:t>DEA also has fewer switches than WMA for bystanders that had a 5%, 10% and 30% chance of making a </a:t>
            </a:r>
            <a:r>
              <a:rPr lang="en-US" sz="3600" dirty="0" err="1" smtClean="0"/>
              <a:t>mis</a:t>
            </a:r>
            <a:r>
              <a:rPr lang="en-US" sz="3600" dirty="0" smtClean="0"/>
              <a:t>-step. The amount of switches from DEA also decreased towards 0 as the number of trials increased which was not seen in WMA</a:t>
            </a:r>
            <a:endParaRPr lang="en-US" sz="3600" dirty="0"/>
          </a:p>
        </p:txBody>
      </p:sp>
      <p:sp>
        <p:nvSpPr>
          <p:cNvPr id="95" name="TextBox 94"/>
          <p:cNvSpPr txBox="1"/>
          <p:nvPr/>
        </p:nvSpPr>
        <p:spPr>
          <a:xfrm>
            <a:off x="29892850" y="13917839"/>
            <a:ext cx="6003732" cy="3416320"/>
          </a:xfrm>
          <a:prstGeom prst="rect">
            <a:avLst/>
          </a:prstGeom>
          <a:noFill/>
        </p:spPr>
        <p:txBody>
          <a:bodyPr wrap="square" rtlCol="0">
            <a:spAutoFit/>
          </a:bodyPr>
          <a:lstStyle/>
          <a:p>
            <a:pPr algn="just"/>
            <a:r>
              <a:rPr lang="en-US" sz="3600" dirty="0" smtClean="0"/>
              <a:t>EDEA provides the same benefits of DEA, intuitive and predictable, </a:t>
            </a:r>
            <a:r>
              <a:rPr lang="en-US" sz="3600" dirty="0"/>
              <a:t>w</a:t>
            </a:r>
            <a:r>
              <a:rPr lang="en-US" sz="3600" dirty="0" smtClean="0"/>
              <a:t>hile removing the assumption that the bystander must start in the center of the hallway. </a:t>
            </a:r>
            <a:endParaRPr lang="en-US" sz="3600" dirty="0"/>
          </a:p>
        </p:txBody>
      </p:sp>
      <p:sp>
        <p:nvSpPr>
          <p:cNvPr id="96" name="TextBox 95"/>
          <p:cNvSpPr txBox="1"/>
          <p:nvPr/>
        </p:nvSpPr>
        <p:spPr>
          <a:xfrm>
            <a:off x="29673608" y="18685664"/>
            <a:ext cx="13335676" cy="3416320"/>
          </a:xfrm>
          <a:prstGeom prst="rect">
            <a:avLst/>
          </a:prstGeom>
          <a:noFill/>
        </p:spPr>
        <p:txBody>
          <a:bodyPr wrap="square" rtlCol="0">
            <a:spAutoFit/>
          </a:bodyPr>
          <a:lstStyle/>
          <a:p>
            <a:pPr algn="just"/>
            <a:r>
              <a:rPr lang="en-US" sz="3600" dirty="0" smtClean="0"/>
              <a:t>EDEA is compared with, WMA expanded using the same updating as applied above, DEA applied in each hallway segment, WMA applied in each hallway segment, and DEA applied without segmentation. With a 10% rate of </a:t>
            </a:r>
            <a:r>
              <a:rPr lang="en-US" sz="3600" dirty="0" err="1" smtClean="0"/>
              <a:t>mis</a:t>
            </a:r>
            <a:r>
              <a:rPr lang="en-US" sz="3600" dirty="0" smtClean="0"/>
              <a:t>-steps EDEA has the lowest rate of incorrect predictions (bottom left) and the least rate of switching (bottom right), with that rate going towards 0. </a:t>
            </a:r>
            <a:endParaRPr lang="en-US" sz="3600" dirty="0"/>
          </a:p>
        </p:txBody>
      </p:sp>
      <p:cxnSp>
        <p:nvCxnSpPr>
          <p:cNvPr id="97" name="Straight Connector 96"/>
          <p:cNvCxnSpPr/>
          <p:nvPr/>
        </p:nvCxnSpPr>
        <p:spPr>
          <a:xfrm>
            <a:off x="29739253" y="27233224"/>
            <a:ext cx="1334781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36236167" y="27743040"/>
            <a:ext cx="6739317" cy="3970318"/>
          </a:xfrm>
          <a:prstGeom prst="rect">
            <a:avLst/>
          </a:prstGeom>
          <a:noFill/>
        </p:spPr>
        <p:txBody>
          <a:bodyPr wrap="square" rtlCol="0">
            <a:spAutoFit/>
          </a:bodyPr>
          <a:lstStyle/>
          <a:p>
            <a:pPr algn="just"/>
            <a:r>
              <a:rPr lang="en-US" sz="3600" dirty="0" smtClean="0"/>
              <a:t>The averaged weights of all sections after 4 live </a:t>
            </a:r>
            <a:r>
              <a:rPr lang="en-US" sz="3600" dirty="0"/>
              <a:t>e</a:t>
            </a:r>
            <a:r>
              <a:rPr lang="en-US" sz="3600" dirty="0" smtClean="0"/>
              <a:t>xperiments also shows an increased difference in weights in starting positions near the walls. This corresponds to decreased switching in those section</a:t>
            </a:r>
            <a:endParaRPr lang="en-US" sz="3600" dirty="0"/>
          </a:p>
        </p:txBody>
      </p:sp>
      <p:sp>
        <p:nvSpPr>
          <p:cNvPr id="4" name="TextBox 3"/>
          <p:cNvSpPr txBox="1"/>
          <p:nvPr/>
        </p:nvSpPr>
        <p:spPr>
          <a:xfrm>
            <a:off x="15303932" y="29929846"/>
            <a:ext cx="13239112" cy="2308324"/>
          </a:xfrm>
          <a:prstGeom prst="rect">
            <a:avLst/>
          </a:prstGeom>
          <a:noFill/>
        </p:spPr>
        <p:txBody>
          <a:bodyPr wrap="square" rtlCol="0">
            <a:spAutoFit/>
          </a:bodyPr>
          <a:lstStyle/>
          <a:p>
            <a:pPr algn="just"/>
            <a:r>
              <a:rPr lang="en-US" sz="3600" b="1" u="sng" dirty="0" smtClean="0"/>
              <a:t>Acknowledgements</a:t>
            </a:r>
            <a:r>
              <a:rPr lang="en-US" sz="3600" b="1" dirty="0" smtClean="0"/>
              <a:t>: </a:t>
            </a:r>
            <a:r>
              <a:rPr lang="en-US" sz="3600" dirty="0" smtClean="0"/>
              <a:t>This </a:t>
            </a:r>
            <a:r>
              <a:rPr lang="en-US" sz="3600" dirty="0"/>
              <a:t>research work </a:t>
            </a:r>
            <a:r>
              <a:rPr lang="en-US" sz="3600" dirty="0" smtClean="0"/>
              <a:t>was </a:t>
            </a:r>
            <a:r>
              <a:rPr lang="en-US" sz="3600" dirty="0"/>
              <a:t>supported by ONR grants  N00014-09-1-1074 and N00014-10-10712 (YIP), </a:t>
            </a:r>
            <a:r>
              <a:rPr lang="en-US" sz="3600" dirty="0" smtClean="0"/>
              <a:t>NSF grants </a:t>
            </a:r>
            <a:r>
              <a:rPr lang="en-US" sz="3600" dirty="0"/>
              <a:t>ECCS</a:t>
            </a:r>
            <a:r>
              <a:rPr lang="en-US" sz="3600" dirty="0" smtClean="0"/>
              <a:t>-0841195 </a:t>
            </a:r>
            <a:r>
              <a:rPr lang="en-US" sz="3600" dirty="0"/>
              <a:t>(CAREER)</a:t>
            </a:r>
            <a:r>
              <a:rPr lang="en-US" sz="3600" dirty="0" smtClean="0"/>
              <a:t>, CNS</a:t>
            </a:r>
            <a:r>
              <a:rPr lang="en-US" sz="3600" dirty="0"/>
              <a:t>-0931576, OCE-1032285, IIS-</a:t>
            </a:r>
            <a:r>
              <a:rPr lang="en-US" sz="3600" dirty="0" smtClean="0"/>
              <a:t>1319874, </a:t>
            </a:r>
            <a:r>
              <a:rPr lang="en-US" sz="3600" dirty="0"/>
              <a:t>and an ARCS Scholar Award</a:t>
            </a:r>
          </a:p>
        </p:txBody>
      </p:sp>
      <p:cxnSp>
        <p:nvCxnSpPr>
          <p:cNvPr id="59" name="Straight Connector 58"/>
          <p:cNvCxnSpPr/>
          <p:nvPr/>
        </p:nvCxnSpPr>
        <p:spPr>
          <a:xfrm>
            <a:off x="15303932" y="29929846"/>
            <a:ext cx="13347810"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0233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52220</TotalTime>
  <Words>667</Words>
  <Application>Microsoft Macintosh PowerPoint</Application>
  <PresentationFormat>Custom</PresentationFormat>
  <Paragraphs>39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Georgia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Young</dc:creator>
  <cp:lastModifiedBy>Fumin Zhang</cp:lastModifiedBy>
  <cp:revision>71</cp:revision>
  <dcterms:created xsi:type="dcterms:W3CDTF">2012-03-02T19:39:24Z</dcterms:created>
  <dcterms:modified xsi:type="dcterms:W3CDTF">2014-10-20T19:04:37Z</dcterms:modified>
</cp:coreProperties>
</file>