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3891200" cy="43891200"/>
  <p:notesSz cx="6858000" cy="9144000"/>
  <p:defaultTextStyle>
    <a:defPPr>
      <a:defRPr lang="en-US"/>
    </a:defPPr>
    <a:lvl1pPr marL="0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7633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5264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2897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0530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38163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5794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3427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1060" algn="l" defTabSz="501526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057" autoAdjust="0"/>
  </p:normalViewPr>
  <p:slideViewPr>
    <p:cSldViewPr>
      <p:cViewPr varScale="1">
        <p:scale>
          <a:sx n="28" d="100"/>
          <a:sy n="28" d="100"/>
        </p:scale>
        <p:origin x="-3288" y="-13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50AC-1B32-47AB-939B-A010B468E6C5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0D38-7E8F-41D8-BF69-A4846346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7C6A-9739-41F8-89D1-247D68E48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3634728"/>
            <a:ext cx="37307520" cy="940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4871680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3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757692"/>
            <a:ext cx="9875520" cy="3744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757692"/>
            <a:ext cx="28895040" cy="3744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8204164"/>
            <a:ext cx="37307520" cy="871728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8602964"/>
            <a:ext cx="37307520" cy="9601200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7633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526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5228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0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816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579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342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10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0241280"/>
            <a:ext cx="19385280" cy="28966164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241280"/>
            <a:ext cx="19385280" cy="28966164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9824728"/>
            <a:ext cx="19392903" cy="4094478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7633" indent="0">
              <a:buNone/>
              <a:defRPr sz="11000" b="1"/>
            </a:lvl2pPr>
            <a:lvl3pPr marL="5015264" indent="0">
              <a:buNone/>
              <a:defRPr sz="9900" b="1"/>
            </a:lvl3pPr>
            <a:lvl4pPr marL="7522897" indent="0">
              <a:buNone/>
              <a:defRPr sz="8700" b="1"/>
            </a:lvl4pPr>
            <a:lvl5pPr marL="10030530" indent="0">
              <a:buNone/>
              <a:defRPr sz="8700" b="1"/>
            </a:lvl5pPr>
            <a:lvl6pPr marL="12538163" indent="0">
              <a:buNone/>
              <a:defRPr sz="8700" b="1"/>
            </a:lvl6pPr>
            <a:lvl7pPr marL="15045794" indent="0">
              <a:buNone/>
              <a:defRPr sz="8700" b="1"/>
            </a:lvl7pPr>
            <a:lvl8pPr marL="17553427" indent="0">
              <a:buNone/>
              <a:defRPr sz="8700" b="1"/>
            </a:lvl8pPr>
            <a:lvl9pPr marL="20061060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3919206"/>
            <a:ext cx="19392903" cy="25288242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9824728"/>
            <a:ext cx="19400520" cy="4094478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7633" indent="0">
              <a:buNone/>
              <a:defRPr sz="11000" b="1"/>
            </a:lvl2pPr>
            <a:lvl3pPr marL="5015264" indent="0">
              <a:buNone/>
              <a:defRPr sz="9900" b="1"/>
            </a:lvl3pPr>
            <a:lvl4pPr marL="7522897" indent="0">
              <a:buNone/>
              <a:defRPr sz="8700" b="1"/>
            </a:lvl4pPr>
            <a:lvl5pPr marL="10030530" indent="0">
              <a:buNone/>
              <a:defRPr sz="8700" b="1"/>
            </a:lvl5pPr>
            <a:lvl6pPr marL="12538163" indent="0">
              <a:buNone/>
              <a:defRPr sz="8700" b="1"/>
            </a:lvl6pPr>
            <a:lvl7pPr marL="15045794" indent="0">
              <a:buNone/>
              <a:defRPr sz="8700" b="1"/>
            </a:lvl7pPr>
            <a:lvl8pPr marL="17553427" indent="0">
              <a:buNone/>
              <a:defRPr sz="8700" b="1"/>
            </a:lvl8pPr>
            <a:lvl9pPr marL="20061060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3919206"/>
            <a:ext cx="19400520" cy="25288242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747518"/>
            <a:ext cx="14439903" cy="743712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747528"/>
            <a:ext cx="24536400" cy="37459926"/>
          </a:xfrm>
        </p:spPr>
        <p:txBody>
          <a:bodyPr/>
          <a:lstStyle>
            <a:lvl1pPr>
              <a:defRPr sz="17500"/>
            </a:lvl1pPr>
            <a:lvl2pPr>
              <a:defRPr sz="153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9184648"/>
            <a:ext cx="14439903" cy="30022806"/>
          </a:xfrm>
        </p:spPr>
        <p:txBody>
          <a:bodyPr/>
          <a:lstStyle>
            <a:lvl1pPr marL="0" indent="0">
              <a:buNone/>
              <a:defRPr sz="7700"/>
            </a:lvl1pPr>
            <a:lvl2pPr marL="2507633" indent="0">
              <a:buNone/>
              <a:defRPr sz="6500"/>
            </a:lvl2pPr>
            <a:lvl3pPr marL="5015264" indent="0">
              <a:buNone/>
              <a:defRPr sz="5500"/>
            </a:lvl3pPr>
            <a:lvl4pPr marL="7522897" indent="0">
              <a:buNone/>
              <a:defRPr sz="5000"/>
            </a:lvl4pPr>
            <a:lvl5pPr marL="10030530" indent="0">
              <a:buNone/>
              <a:defRPr sz="5000"/>
            </a:lvl5pPr>
            <a:lvl6pPr marL="12538163" indent="0">
              <a:buNone/>
              <a:defRPr sz="5000"/>
            </a:lvl6pPr>
            <a:lvl7pPr marL="15045794" indent="0">
              <a:buNone/>
              <a:defRPr sz="5000"/>
            </a:lvl7pPr>
            <a:lvl8pPr marL="17553427" indent="0">
              <a:buNone/>
              <a:defRPr sz="5000"/>
            </a:lvl8pPr>
            <a:lvl9pPr marL="200610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30723844"/>
            <a:ext cx="26334720" cy="3627126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921762"/>
            <a:ext cx="26334720" cy="26334720"/>
          </a:xfrm>
        </p:spPr>
        <p:txBody>
          <a:bodyPr/>
          <a:lstStyle>
            <a:lvl1pPr marL="0" indent="0">
              <a:buNone/>
              <a:defRPr sz="17500"/>
            </a:lvl1pPr>
            <a:lvl2pPr marL="2507633" indent="0">
              <a:buNone/>
              <a:defRPr sz="15300"/>
            </a:lvl2pPr>
            <a:lvl3pPr marL="5015264" indent="0">
              <a:buNone/>
              <a:defRPr sz="13200"/>
            </a:lvl3pPr>
            <a:lvl4pPr marL="7522897" indent="0">
              <a:buNone/>
              <a:defRPr sz="11000"/>
            </a:lvl4pPr>
            <a:lvl5pPr marL="10030530" indent="0">
              <a:buNone/>
              <a:defRPr sz="11000"/>
            </a:lvl5pPr>
            <a:lvl6pPr marL="12538163" indent="0">
              <a:buNone/>
              <a:defRPr sz="11000"/>
            </a:lvl6pPr>
            <a:lvl7pPr marL="15045794" indent="0">
              <a:buNone/>
              <a:defRPr sz="11000"/>
            </a:lvl7pPr>
            <a:lvl8pPr marL="17553427" indent="0">
              <a:buNone/>
              <a:defRPr sz="11000"/>
            </a:lvl8pPr>
            <a:lvl9pPr marL="20061060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34350960"/>
            <a:ext cx="26334720" cy="5151120"/>
          </a:xfrm>
        </p:spPr>
        <p:txBody>
          <a:bodyPr/>
          <a:lstStyle>
            <a:lvl1pPr marL="0" indent="0">
              <a:buNone/>
              <a:defRPr sz="7700"/>
            </a:lvl1pPr>
            <a:lvl2pPr marL="2507633" indent="0">
              <a:buNone/>
              <a:defRPr sz="6500"/>
            </a:lvl2pPr>
            <a:lvl3pPr marL="5015264" indent="0">
              <a:buNone/>
              <a:defRPr sz="5500"/>
            </a:lvl3pPr>
            <a:lvl4pPr marL="7522897" indent="0">
              <a:buNone/>
              <a:defRPr sz="5000"/>
            </a:lvl4pPr>
            <a:lvl5pPr marL="10030530" indent="0">
              <a:buNone/>
              <a:defRPr sz="5000"/>
            </a:lvl5pPr>
            <a:lvl6pPr marL="12538163" indent="0">
              <a:buNone/>
              <a:defRPr sz="5000"/>
            </a:lvl6pPr>
            <a:lvl7pPr marL="15045794" indent="0">
              <a:buNone/>
              <a:defRPr sz="5000"/>
            </a:lvl7pPr>
            <a:lvl8pPr marL="17553427" indent="0">
              <a:buNone/>
              <a:defRPr sz="5000"/>
            </a:lvl8pPr>
            <a:lvl9pPr marL="200610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757682"/>
            <a:ext cx="39502080" cy="7315200"/>
          </a:xfrm>
          <a:prstGeom prst="rect">
            <a:avLst/>
          </a:prstGeom>
        </p:spPr>
        <p:txBody>
          <a:bodyPr vert="horz" lIns="501527" tIns="250763" rIns="501527" bIns="2507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41280"/>
            <a:ext cx="39502080" cy="28966164"/>
          </a:xfrm>
          <a:prstGeom prst="rect">
            <a:avLst/>
          </a:prstGeom>
        </p:spPr>
        <p:txBody>
          <a:bodyPr vert="horz" lIns="501527" tIns="250763" rIns="501527" bIns="2507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40680646"/>
            <a:ext cx="10241280" cy="2336802"/>
          </a:xfrm>
          <a:prstGeom prst="rect">
            <a:avLst/>
          </a:prstGeom>
        </p:spPr>
        <p:txBody>
          <a:bodyPr vert="horz" lIns="501527" tIns="250763" rIns="501527" bIns="250763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03C4-3EEE-4861-806D-0992DCF1C964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6"/>
            <a:ext cx="13898880" cy="2336802"/>
          </a:xfrm>
          <a:prstGeom prst="rect">
            <a:avLst/>
          </a:prstGeom>
        </p:spPr>
        <p:txBody>
          <a:bodyPr vert="horz" lIns="501527" tIns="250763" rIns="501527" bIns="250763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40680646"/>
            <a:ext cx="10241280" cy="2336802"/>
          </a:xfrm>
          <a:prstGeom prst="rect">
            <a:avLst/>
          </a:prstGeom>
        </p:spPr>
        <p:txBody>
          <a:bodyPr vert="horz" lIns="501527" tIns="250763" rIns="501527" bIns="250763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35BC-8292-4A35-ABF6-3F7FCA568D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5264" rtl="0" eaLnBrk="1" latinLnBrk="0" hangingPunct="1">
        <a:spcBef>
          <a:spcPct val="0"/>
        </a:spcBef>
        <a:buNone/>
        <a:defRPr sz="2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0724" indent="-1880724" algn="l" defTabSz="5015264" rtl="0" eaLnBrk="1" latinLnBrk="0" hangingPunct="1">
        <a:spcBef>
          <a:spcPct val="20000"/>
        </a:spcBef>
        <a:buFont typeface="Arial" pitchFamily="34" charset="0"/>
        <a:buChar char="•"/>
        <a:defRPr sz="175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02" indent="-1567271" algn="l" defTabSz="5015264" rtl="0" eaLnBrk="1" latinLnBrk="0" hangingPunct="1">
        <a:spcBef>
          <a:spcPct val="20000"/>
        </a:spcBef>
        <a:buFont typeface="Arial" pitchFamily="34" charset="0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081" indent="-1253816" algn="l" defTabSz="501526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6714" indent="-1253816" algn="l" defTabSz="5015264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4345" indent="-1253816" algn="l" defTabSz="5015264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1978" indent="-1253816" algn="l" defTabSz="501526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9611" indent="-1253816" algn="l" defTabSz="501526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7242" indent="-1253816" algn="l" defTabSz="501526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4875" indent="-1253816" algn="l" defTabSz="501526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33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264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2897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0530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8163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5794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3427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1060" algn="l" defTabSz="501526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jpe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9" Type="http://schemas.openxmlformats.org/officeDocument/2006/relationships/image" Target="../media/image8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oleObject" Target="../embeddings/Microsoft_Equation1.bin"/><Relationship Id="rId36" Type="http://schemas.openxmlformats.org/officeDocument/2006/relationships/image" Target="../media/image1.wmf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e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37" Type="http://schemas.openxmlformats.org/officeDocument/2006/relationships/oleObject" Target="../embeddings/oleObject1.bin"/><Relationship Id="rId38" Type="http://schemas.openxmlformats.org/officeDocument/2006/relationships/image" Target="../media/image2.wmf"/><Relationship Id="rId3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6"/>
          <p:cNvSpPr txBox="1">
            <a:spLocks noChangeArrowheads="1"/>
          </p:cNvSpPr>
          <p:nvPr/>
        </p:nvSpPr>
        <p:spPr>
          <a:xfrm>
            <a:off x="12725400" y="19659600"/>
            <a:ext cx="9753600" cy="13691919"/>
          </a:xfrm>
          <a:prstGeom prst="rect">
            <a:avLst/>
          </a:prstGeom>
        </p:spPr>
        <p:txBody>
          <a:bodyPr vert="horz" lIns="501527" tIns="250763" rIns="501527" bIns="250763" rtlCol="0">
            <a:noAutofit/>
          </a:bodyPr>
          <a:lstStyle>
            <a:lvl1pPr marL="1880724" indent="-1880724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4902" indent="-1567271" algn="l" defTabSz="501526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69081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76714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84345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91978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99611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07242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4875" indent="-1253816" algn="l" defTabSz="5015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454025"/>
            <a:r>
              <a:rPr lang="en-US" sz="4000" dirty="0" smtClean="0">
                <a:cs typeface="Arial Narrow"/>
              </a:rPr>
              <a:t>Consider a passivation method given by an input/output transformation matrix M               </a:t>
            </a:r>
          </a:p>
          <a:p>
            <a:pPr marL="454025" indent="-454025"/>
            <a:endParaRPr lang="en-US" sz="4000" dirty="0" smtClean="0">
              <a:cs typeface="Arial Narrow"/>
            </a:endParaRPr>
          </a:p>
          <a:p>
            <a:pPr marL="454025" indent="-454025"/>
            <a:endParaRPr lang="en-US" sz="4000" dirty="0" smtClean="0">
              <a:cs typeface="Arial Narrow"/>
            </a:endParaRPr>
          </a:p>
          <a:p>
            <a:pPr marL="454025" indent="-454025"/>
            <a:r>
              <a:rPr lang="en-US" sz="4000" dirty="0" smtClean="0">
                <a:cs typeface="Arial Narrow"/>
              </a:rPr>
              <a:t>By appropriate choices of the matrix M, desired passivity indices for the closed-loop system can be guaranteed</a:t>
            </a:r>
          </a:p>
          <a:p>
            <a:pPr marL="498475" indent="-498475"/>
            <a:r>
              <a:rPr lang="en-US" sz="4000" dirty="0" smtClean="0"/>
              <a:t>When </a:t>
            </a:r>
            <a:r>
              <a:rPr lang="en-US" sz="4000" dirty="0"/>
              <a:t>the control algorithm is implemented in software, time-varying delays may not be </a:t>
            </a:r>
            <a:r>
              <a:rPr lang="en-US" sz="4000" dirty="0" smtClean="0"/>
              <a:t>avoided </a:t>
            </a:r>
            <a:endParaRPr lang="en-US" sz="4000" dirty="0"/>
          </a:p>
          <a:p>
            <a:pPr marL="498475" indent="-498475"/>
            <a:r>
              <a:rPr lang="en-US" sz="4000" dirty="0"/>
              <a:t>The transformation matrix M can be used to reduce the delay effects and improve the closed-loop system </a:t>
            </a:r>
            <a:r>
              <a:rPr lang="en-US" sz="4000" dirty="0" smtClean="0"/>
              <a:t>performance</a:t>
            </a:r>
            <a:endParaRPr lang="en-US" sz="4000" dirty="0"/>
          </a:p>
          <a:p>
            <a:pPr marL="498475" indent="-498475"/>
            <a:r>
              <a:rPr lang="en-US" sz="4000" dirty="0"/>
              <a:t>M can be </a:t>
            </a:r>
            <a:r>
              <a:rPr lang="en-US" sz="4000" dirty="0" smtClean="0"/>
              <a:t>computed by </a:t>
            </a:r>
            <a:r>
              <a:rPr lang="en-US" sz="4000" dirty="0"/>
              <a:t>minimizing the </a:t>
            </a:r>
            <a:r>
              <a:rPr lang="en-US" sz="4000" dirty="0" smtClean="0"/>
              <a:t>tracking error using </a:t>
            </a:r>
            <a:r>
              <a:rPr lang="en-US" sz="4000" dirty="0"/>
              <a:t>non-gradient </a:t>
            </a:r>
            <a:r>
              <a:rPr lang="en-US" sz="4000" dirty="0" smtClean="0"/>
              <a:t>optimization</a:t>
            </a:r>
            <a:endParaRPr lang="en-US" sz="4000" dirty="0"/>
          </a:p>
          <a:p>
            <a:pPr marL="498475" indent="-498475"/>
            <a:r>
              <a:rPr lang="en-US" sz="4000" dirty="0" smtClean="0"/>
              <a:t>Simulink + </a:t>
            </a:r>
            <a:r>
              <a:rPr lang="en-US" sz="4000" dirty="0" err="1" smtClean="0"/>
              <a:t>CarSim</a:t>
            </a:r>
            <a:r>
              <a:rPr lang="en-US" sz="4000" dirty="0" smtClean="0"/>
              <a:t> </a:t>
            </a:r>
            <a:endParaRPr lang="en-US" sz="4000" dirty="0"/>
          </a:p>
          <a:p>
            <a:pPr marL="454025" indent="-454025"/>
            <a:endParaRPr lang="en-US" sz="4000" dirty="0" smtClean="0">
              <a:cs typeface="Arial Narrow"/>
            </a:endParaRPr>
          </a:p>
          <a:p>
            <a:endParaRPr lang="en-US" altLang="en-US" sz="4000" dirty="0">
              <a:cs typeface="Arial Narrow"/>
            </a:endParaRPr>
          </a:p>
        </p:txBody>
      </p:sp>
      <p:pic>
        <p:nvPicPr>
          <p:cNvPr id="5" name="Picture 2" descr="C:\Documents and Settings\jporter\Desktop\Publications\MURI\ESWeek09\figures\vandy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5" y="731520"/>
            <a:ext cx="1919967" cy="219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i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41225" y="457200"/>
            <a:ext cx="2288721" cy="219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873829" y="2658355"/>
            <a:ext cx="36771943" cy="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9" tIns="45710" rIns="91419" bIns="45710">
            <a:spAutoFit/>
          </a:bodyPr>
          <a:lstStyle/>
          <a:p>
            <a:pPr algn="ctr" defTabSz="4191650"/>
            <a:r>
              <a:rPr lang="en-US" sz="5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</a:p>
        </p:txBody>
      </p:sp>
      <p:sp>
        <p:nvSpPr>
          <p:cNvPr id="11" name="Rectangle 382"/>
          <p:cNvSpPr>
            <a:spLocks noChangeArrowheads="1"/>
          </p:cNvSpPr>
          <p:nvPr/>
        </p:nvSpPr>
        <p:spPr bwMode="auto">
          <a:xfrm>
            <a:off x="10698840" y="7367222"/>
            <a:ext cx="1017996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1" tIns="57895" rIns="115791" bIns="57895" anchor="ctr"/>
          <a:lstStyle/>
          <a:p>
            <a:pPr algn="ctr" defTabSz="1158673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System Integration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14" name="Rectangle 382"/>
          <p:cNvSpPr>
            <a:spLocks noChangeArrowheads="1"/>
          </p:cNvSpPr>
          <p:nvPr/>
        </p:nvSpPr>
        <p:spPr bwMode="auto">
          <a:xfrm>
            <a:off x="31775400" y="7391400"/>
            <a:ext cx="1181100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1" tIns="57895" rIns="115791" bIns="57895" anchor="ctr"/>
          <a:lstStyle/>
          <a:p>
            <a:pPr algn="ctr" defTabSz="1158615"/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Model Integration Language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34137600" y="42907379"/>
            <a:ext cx="9579755" cy="831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861" tIns="45930" rIns="91861" bIns="45930">
            <a:spAutoFit/>
          </a:bodyPr>
          <a:lstStyle/>
          <a:p>
            <a:pPr algn="just" defTabSz="917370"/>
            <a:r>
              <a:rPr lang="en-US" sz="2400" b="1" dirty="0" smtClean="0"/>
              <a:t>Acknowledgments:</a:t>
            </a:r>
            <a:endParaRPr lang="en-GB" sz="2400" b="1" dirty="0"/>
          </a:p>
          <a:p>
            <a:pPr algn="just" defTabSz="917370"/>
            <a:r>
              <a:rPr lang="en-US" sz="2400" b="1" dirty="0" smtClean="0"/>
              <a:t>National </a:t>
            </a:r>
            <a:r>
              <a:rPr lang="en-US" sz="2400" b="1" dirty="0"/>
              <a:t>Science Foundation (NSF) </a:t>
            </a:r>
            <a:r>
              <a:rPr lang="en-US" sz="2400" b="1" dirty="0" smtClean="0"/>
              <a:t>Award</a:t>
            </a:r>
            <a:r>
              <a:rPr lang="en-US" sz="2400" b="1" dirty="0"/>
              <a:t> </a:t>
            </a:r>
            <a:r>
              <a:rPr lang="en-US" sz="2400" b="1" dirty="0" smtClean="0"/>
              <a:t>CNS-1035655</a:t>
            </a:r>
          </a:p>
        </p:txBody>
      </p:sp>
      <p:pic>
        <p:nvPicPr>
          <p:cNvPr id="64" name="Picture 2" descr="http://2.bp.blogspot.com/_NMeF9uvY4j8/S_LBRSJ4OsI/AAAAAAAABTg/UFtQc9lQIHY/s1600/bewareofh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896440"/>
            <a:ext cx="9982199" cy="610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" y="-125709"/>
            <a:ext cx="43891200" cy="203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865" tIns="411408" rIns="91865" bIns="319984" anchor="ctr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461963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379538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183515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29235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955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675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395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>
              <a:defRPr/>
            </a:pPr>
            <a:r>
              <a:rPr lang="en-GB" sz="8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Science of Cyber-Physical System Integration</a:t>
            </a:r>
            <a:endParaRPr lang="en-GB" sz="8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0" y="3581400"/>
            <a:ext cx="43891200" cy="28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865" tIns="45933" rIns="91865" bIns="45933">
            <a:spAutoFit/>
          </a:bodyPr>
          <a:lstStyle/>
          <a:p>
            <a:pPr algn="ctr" defTabSz="917416"/>
            <a:r>
              <a:rPr lang="en-US" sz="4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4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Institute for Software Integrated Systems, </a:t>
            </a:r>
            <a:r>
              <a:rPr lang="en-US" sz="4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Vanderbilt </a:t>
            </a:r>
            <a:r>
              <a:rPr lang="en-US" sz="4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917416"/>
            <a:r>
              <a:rPr lang="en-US" sz="4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Department of Electrical Engineering, University of Notre Dame</a:t>
            </a:r>
          </a:p>
          <a:p>
            <a:pPr algn="ctr" defTabSz="917416"/>
            <a:r>
              <a:rPr lang="en-US" sz="4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Department of Electrical and Computer Engineering, University of Maryland at College Park</a:t>
            </a:r>
          </a:p>
          <a:p>
            <a:pPr algn="ctr" defTabSz="917416"/>
            <a:r>
              <a:rPr lang="en-US" sz="4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Motors R&amp;D</a:t>
            </a:r>
          </a:p>
        </p:txBody>
      </p:sp>
      <p:sp>
        <p:nvSpPr>
          <p:cNvPr id="82" name="Rectangle 38"/>
          <p:cNvSpPr>
            <a:spLocks noChangeArrowheads="1"/>
          </p:cNvSpPr>
          <p:nvPr/>
        </p:nvSpPr>
        <p:spPr bwMode="auto">
          <a:xfrm>
            <a:off x="2873829" y="1828801"/>
            <a:ext cx="36771943" cy="25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 defTabSz="4191859"/>
            <a:r>
              <a:rPr lang="en-US" sz="5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Janos Sztipanovits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Xenofon Koutsoukos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Gabor Karsai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Panos Antsaklis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Vijay Gupta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       Bill Goodwine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John Baras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5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Shige Wang</a:t>
            </a:r>
            <a:r>
              <a:rPr lang="en-US" sz="52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5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191859"/>
            <a:r>
              <a:rPr lang="en-US" sz="5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</a:p>
        </p:txBody>
      </p:sp>
      <p:sp>
        <p:nvSpPr>
          <p:cNvPr id="86" name="Rectangle 382"/>
          <p:cNvSpPr>
            <a:spLocks noChangeArrowheads="1"/>
          </p:cNvSpPr>
          <p:nvPr/>
        </p:nvSpPr>
        <p:spPr bwMode="auto">
          <a:xfrm>
            <a:off x="304801" y="7362749"/>
            <a:ext cx="10134599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6" tIns="57898" rIns="115796" bIns="57898" anchor="ctr"/>
          <a:lstStyle/>
          <a:p>
            <a:pPr algn="ctr" defTabSz="1158673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Next generation vehicles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87" name="TextBox 10"/>
          <p:cNvSpPr txBox="1">
            <a:spLocks noChangeArrowheads="1"/>
          </p:cNvSpPr>
          <p:nvPr/>
        </p:nvSpPr>
        <p:spPr bwMode="auto">
          <a:xfrm>
            <a:off x="10972800" y="9372600"/>
            <a:ext cx="9982200" cy="80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marL="588963" indent="-542925">
              <a:spcAft>
                <a:spcPts val="120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4000" dirty="0" smtClean="0"/>
              <a:t>Next generation vehicles will include active safety, autonomous driving, and diverse energy conversion systems</a:t>
            </a:r>
          </a:p>
          <a:p>
            <a:pPr marL="588963" indent="-542925">
              <a:spcAft>
                <a:spcPts val="12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4000" dirty="0" smtClean="0"/>
              <a:t>Design and engineering such vehicles requires a new synthesis-based paradigm</a:t>
            </a:r>
          </a:p>
          <a:p>
            <a:pPr marL="588963" indent="-542925">
              <a:spcAft>
                <a:spcPts val="12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4000" dirty="0" smtClean="0"/>
              <a:t>The new design approach should facilitate integration and quick adoption of new technology</a:t>
            </a:r>
          </a:p>
          <a:p>
            <a:pPr marL="588963" indent="-542925">
              <a:spcAft>
                <a:spcPts val="12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4000" dirty="0" smtClean="0"/>
              <a:t>The project objective is to develop the scientific foundations and a new systems engineering approach for CPS integration</a:t>
            </a:r>
          </a:p>
          <a:p>
            <a:pPr marL="588963" indent="-542925">
              <a:spcAft>
                <a:spcPts val="1200"/>
              </a:spcAft>
            </a:pPr>
            <a:endParaRPr lang="en-US" sz="4000" dirty="0"/>
          </a:p>
        </p:txBody>
      </p:sp>
      <p:sp>
        <p:nvSpPr>
          <p:cNvPr id="89" name="Rectangle 382"/>
          <p:cNvSpPr>
            <a:spLocks noChangeArrowheads="1"/>
          </p:cNvSpPr>
          <p:nvPr/>
        </p:nvSpPr>
        <p:spPr bwMode="auto">
          <a:xfrm>
            <a:off x="28194000" y="18364200"/>
            <a:ext cx="1531620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6" tIns="57898" rIns="115796" bIns="57898" anchor="ctr"/>
          <a:lstStyle/>
          <a:p>
            <a:pPr algn="ctr" defTabSz="1158673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Passivity-Based Control Software Design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85" name="Rectangle 382"/>
          <p:cNvSpPr>
            <a:spLocks noChangeArrowheads="1"/>
          </p:cNvSpPr>
          <p:nvPr/>
        </p:nvSpPr>
        <p:spPr bwMode="auto">
          <a:xfrm>
            <a:off x="21183600" y="7391400"/>
            <a:ext cx="1036320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1" tIns="57895" rIns="115791" bIns="57895" anchor="ctr"/>
          <a:lstStyle/>
          <a:p>
            <a:pPr algn="ctr" defTabSz="1158615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Modeling Heterogeneous Domains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135" name="Rectangle 382"/>
          <p:cNvSpPr>
            <a:spLocks noChangeArrowheads="1"/>
          </p:cNvSpPr>
          <p:nvPr/>
        </p:nvSpPr>
        <p:spPr bwMode="auto">
          <a:xfrm>
            <a:off x="609600" y="18364200"/>
            <a:ext cx="1196340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6" tIns="57898" rIns="115796" bIns="57898" anchor="ctr"/>
          <a:lstStyle/>
          <a:p>
            <a:pPr algn="ctr" defTabSz="1158673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Model-Based Controller Design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136" name="Rectangle 382"/>
          <p:cNvSpPr>
            <a:spLocks noChangeArrowheads="1"/>
          </p:cNvSpPr>
          <p:nvPr/>
        </p:nvSpPr>
        <p:spPr bwMode="auto">
          <a:xfrm>
            <a:off x="12954000" y="18364200"/>
            <a:ext cx="14935200" cy="155448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796" tIns="57898" rIns="115796" bIns="57898" anchor="ctr"/>
          <a:lstStyle/>
          <a:p>
            <a:pPr algn="ctr" defTabSz="1158673"/>
            <a:r>
              <a:rPr lang="en-US" sz="4800" b="1" dirty="0" smtClean="0">
                <a:solidFill>
                  <a:srgbClr val="FFFFFF"/>
                </a:solidFill>
                <a:latin typeface="Arial" charset="0"/>
              </a:rPr>
              <a:t>Passivation: From Control to Software</a:t>
            </a:r>
            <a:endParaRPr lang="en-US" sz="4800" b="1" dirty="0">
              <a:latin typeface="Arial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31715615" y="8991600"/>
            <a:ext cx="11946985" cy="8763000"/>
            <a:chOff x="444500" y="950913"/>
            <a:chExt cx="7404100" cy="5430837"/>
          </a:xfrm>
        </p:grpSpPr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6308725" y="950913"/>
              <a:ext cx="1539875" cy="50942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>
              <a:spLocks noChangeArrowheads="1"/>
            </p:cNvSpPr>
            <p:nvPr/>
          </p:nvSpPr>
          <p:spPr bwMode="auto">
            <a:xfrm>
              <a:off x="444500" y="6043613"/>
              <a:ext cx="7404100" cy="338137"/>
            </a:xfrm>
            <a:prstGeom prst="rect">
              <a:avLst/>
            </a:prstGeom>
            <a:solidFill>
              <a:srgbClr val="E1F8FB"/>
            </a:solidFill>
            <a:ln w="57150">
              <a:solidFill>
                <a:srgbClr val="CC2F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ahoma" charset="0"/>
                  <a:ea typeface="+mn-ea"/>
                </a:rPr>
                <a:t>Foundation for MILs</a:t>
              </a:r>
              <a:r>
                <a:rPr lang="en-US" sz="1600" dirty="0">
                  <a:solidFill>
                    <a:schemeClr val="tx1"/>
                  </a:solidFill>
                  <a:latin typeface="Tahoma" charset="0"/>
                  <a:ea typeface="+mn-ea"/>
                </a:rPr>
                <a:t>: Formal, </a:t>
              </a:r>
              <a:r>
                <a:rPr lang="en-US" sz="1600" dirty="0" err="1">
                  <a:solidFill>
                    <a:schemeClr val="tx1"/>
                  </a:solidFill>
                  <a:latin typeface="Tahoma" charset="0"/>
                  <a:ea typeface="+mn-ea"/>
                </a:rPr>
                <a:t>composable</a:t>
              </a:r>
              <a:r>
                <a:rPr lang="en-US" sz="1600" dirty="0">
                  <a:solidFill>
                    <a:schemeClr val="tx1"/>
                  </a:solidFill>
                  <a:latin typeface="Tahoma" charset="0"/>
                  <a:ea typeface="+mn-ea"/>
                </a:rPr>
                <a:t> semantics and semantic interfaces</a:t>
              </a:r>
            </a:p>
          </p:txBody>
        </p:sp>
        <p:grpSp>
          <p:nvGrpSpPr>
            <p:cNvPr id="184" name="Group 70"/>
            <p:cNvGrpSpPr>
              <a:grpSpLocks/>
            </p:cNvGrpSpPr>
            <p:nvPr/>
          </p:nvGrpSpPr>
          <p:grpSpPr bwMode="auto">
            <a:xfrm>
              <a:off x="927100" y="3689350"/>
              <a:ext cx="3840163" cy="711200"/>
              <a:chOff x="927100" y="3689350"/>
              <a:chExt cx="3840163" cy="711200"/>
            </a:xfrm>
          </p:grpSpPr>
          <p:pic>
            <p:nvPicPr>
              <p:cNvPr id="243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100" y="3700463"/>
                <a:ext cx="946150" cy="5222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4" name="TextBox 17"/>
              <p:cNvSpPr txBox="1">
                <a:spLocks noChangeArrowheads="1"/>
              </p:cNvSpPr>
              <p:nvPr/>
            </p:nvSpPr>
            <p:spPr bwMode="auto">
              <a:xfrm>
                <a:off x="976313" y="3719513"/>
                <a:ext cx="923925" cy="4619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SL/SF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err="1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MetaModel</a:t>
                </a:r>
                <a:endParaRPr lang="en-US" sz="1200" kern="0" dirty="0" smtClean="0">
                  <a:solidFill>
                    <a:srgbClr val="000000"/>
                  </a:solidFill>
                  <a:latin typeface="Calibri" charset="0"/>
                  <a:ea typeface="+mn-ea"/>
                </a:endParaRPr>
              </a:p>
            </p:txBody>
          </p:sp>
          <p:pic>
            <p:nvPicPr>
              <p:cNvPr id="245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050" y="3700463"/>
                <a:ext cx="946150" cy="5222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" name="TextBox 19"/>
              <p:cNvSpPr txBox="1">
                <a:spLocks noChangeArrowheads="1"/>
              </p:cNvSpPr>
              <p:nvPr/>
            </p:nvSpPr>
            <p:spPr bwMode="auto">
              <a:xfrm>
                <a:off x="1941513" y="3719513"/>
                <a:ext cx="1179512" cy="4619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CAD </a:t>
                </a:r>
                <a:r>
                  <a:rPr lang="en-US" sz="1200" kern="0" dirty="0" err="1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Integration</a:t>
                </a:r>
                <a:endParaRPr lang="en-US" sz="1200" kern="0" dirty="0" smtClean="0">
                  <a:solidFill>
                    <a:srgbClr val="000000"/>
                  </a:solidFill>
                  <a:latin typeface="Calibri" charset="0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err="1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MetaModel</a:t>
                </a:r>
                <a:endParaRPr lang="en-US" sz="1200" kern="0" dirty="0" smtClean="0">
                  <a:solidFill>
                    <a:srgbClr val="000000"/>
                  </a:solidFill>
                  <a:latin typeface="Calibri" charset="0"/>
                  <a:ea typeface="+mn-ea"/>
                </a:endParaRPr>
              </a:p>
            </p:txBody>
          </p:sp>
          <p:pic>
            <p:nvPicPr>
              <p:cNvPr id="247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725" y="3689350"/>
                <a:ext cx="946150" cy="5207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8" name="TextBox 21"/>
              <p:cNvSpPr txBox="1">
                <a:spLocks noChangeArrowheads="1"/>
              </p:cNvSpPr>
              <p:nvPr/>
            </p:nvSpPr>
            <p:spPr bwMode="auto">
              <a:xfrm>
                <a:off x="3262313" y="3708400"/>
                <a:ext cx="514350" cy="4603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CAD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Meta</a:t>
                </a: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230688" y="3868738"/>
                <a:ext cx="90487" cy="9207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446588" y="3868738"/>
                <a:ext cx="92075" cy="9207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676775" y="3868738"/>
                <a:ext cx="90488" cy="9207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2" name="Up Arrow 251"/>
              <p:cNvSpPr/>
              <p:nvPr/>
            </p:nvSpPr>
            <p:spPr>
              <a:xfrm>
                <a:off x="1316038" y="4227513"/>
                <a:ext cx="112712" cy="168275"/>
              </a:xfrm>
              <a:prstGeom prst="upArrow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3" name="Up Arrow 252"/>
              <p:cNvSpPr/>
              <p:nvPr/>
            </p:nvSpPr>
            <p:spPr>
              <a:xfrm>
                <a:off x="2482850" y="4232275"/>
                <a:ext cx="112713" cy="168275"/>
              </a:xfrm>
              <a:prstGeom prst="upArrow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4" name="Up Arrow 253"/>
              <p:cNvSpPr/>
              <p:nvPr/>
            </p:nvSpPr>
            <p:spPr>
              <a:xfrm>
                <a:off x="3582988" y="4227513"/>
                <a:ext cx="112712" cy="168275"/>
              </a:xfrm>
              <a:prstGeom prst="upArrow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oup 71"/>
            <p:cNvGrpSpPr>
              <a:grpSpLocks/>
            </p:cNvGrpSpPr>
            <p:nvPr/>
          </p:nvGrpSpPr>
          <p:grpSpPr bwMode="auto">
            <a:xfrm>
              <a:off x="822325" y="1295400"/>
              <a:ext cx="5487988" cy="2462213"/>
              <a:chOff x="822325" y="1295400"/>
              <a:chExt cx="5487988" cy="2462213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838200" y="1295400"/>
                <a:ext cx="4494213" cy="14605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5" name="TextBox 29"/>
              <p:cNvSpPr txBox="1">
                <a:spLocks noChangeArrowheads="1"/>
              </p:cNvSpPr>
              <p:nvPr/>
            </p:nvSpPr>
            <p:spPr bwMode="auto">
              <a:xfrm>
                <a:off x="822325" y="1298575"/>
                <a:ext cx="3646488" cy="3698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Model Integration Language - </a:t>
                </a:r>
                <a:r>
                  <a:rPr lang="en-US" sz="1800" b="1" kern="0" dirty="0" err="1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CyPhy</a:t>
                </a:r>
                <a:endParaRPr lang="en-US" sz="1800" b="1" kern="0" dirty="0" smtClean="0">
                  <a:solidFill>
                    <a:srgbClr val="000000"/>
                  </a:solidFill>
                  <a:latin typeface="Calibri" charset="0"/>
                  <a:ea typeface="+mn-ea"/>
                </a:endParaRPr>
              </a:p>
            </p:txBody>
          </p:sp>
          <p:pic>
            <p:nvPicPr>
              <p:cNvPr id="226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3338" y="2117725"/>
                <a:ext cx="881062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2247900"/>
                <a:ext cx="6413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50" y="1676400"/>
                <a:ext cx="788988" cy="906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9" name="Straight Arrow Connector 95"/>
              <p:cNvCxnSpPr>
                <a:cxnSpLocks noChangeShapeType="1"/>
                <a:stCxn id="246" idx="0"/>
              </p:cNvCxnSpPr>
              <p:nvPr/>
            </p:nvCxnSpPr>
            <p:spPr bwMode="auto">
              <a:xfrm flipV="1">
                <a:off x="2530475" y="2389188"/>
                <a:ext cx="7938" cy="13303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96"/>
              <p:cNvCxnSpPr>
                <a:cxnSpLocks noChangeShapeType="1"/>
              </p:cNvCxnSpPr>
              <p:nvPr/>
            </p:nvCxnSpPr>
            <p:spPr bwMode="auto">
              <a:xfrm flipH="1" flipV="1">
                <a:off x="3133725" y="2389188"/>
                <a:ext cx="473075" cy="13001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Straight Arrow Connector 97"/>
              <p:cNvCxnSpPr>
                <a:cxnSpLocks noChangeShapeType="1"/>
              </p:cNvCxnSpPr>
              <p:nvPr/>
            </p:nvCxnSpPr>
            <p:spPr bwMode="auto">
              <a:xfrm flipH="1" flipV="1">
                <a:off x="3803650" y="2382838"/>
                <a:ext cx="703263" cy="13747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32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8100" y="2244725"/>
                <a:ext cx="617538" cy="40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" name="TextBox 42"/>
              <p:cNvSpPr txBox="1">
                <a:spLocks noChangeArrowheads="1"/>
              </p:cNvSpPr>
              <p:nvPr/>
            </p:nvSpPr>
            <p:spPr bwMode="auto">
              <a:xfrm rot="17719410">
                <a:off x="1057275" y="3182938"/>
                <a:ext cx="828675" cy="26035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abstraction</a:t>
                </a:r>
              </a:p>
            </p:txBody>
          </p:sp>
          <p:sp>
            <p:nvSpPr>
              <p:cNvPr id="234" name="TextBox 43"/>
              <p:cNvSpPr txBox="1">
                <a:spLocks noChangeArrowheads="1"/>
              </p:cNvSpPr>
              <p:nvPr/>
            </p:nvSpPr>
            <p:spPr bwMode="auto">
              <a:xfrm rot="16200000">
                <a:off x="2026444" y="3207544"/>
                <a:ext cx="828675" cy="261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abstraction</a:t>
                </a:r>
              </a:p>
            </p:txBody>
          </p:sp>
          <p:sp>
            <p:nvSpPr>
              <p:cNvPr id="235" name="TextBox 44"/>
              <p:cNvSpPr txBox="1">
                <a:spLocks noChangeArrowheads="1"/>
              </p:cNvSpPr>
              <p:nvPr/>
            </p:nvSpPr>
            <p:spPr bwMode="auto">
              <a:xfrm rot="4173333">
                <a:off x="3140869" y="3182144"/>
                <a:ext cx="828675" cy="261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abstraction</a:t>
                </a:r>
              </a:p>
            </p:txBody>
          </p:sp>
          <p:sp>
            <p:nvSpPr>
              <p:cNvPr id="236" name="TextBox 45"/>
              <p:cNvSpPr txBox="1">
                <a:spLocks noChangeArrowheads="1"/>
              </p:cNvSpPr>
              <p:nvPr/>
            </p:nvSpPr>
            <p:spPr bwMode="auto">
              <a:xfrm rot="3874759">
                <a:off x="3967162" y="3182938"/>
                <a:ext cx="828675" cy="26035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abstraction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909638" y="1584325"/>
                <a:ext cx="2570162" cy="5778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rgbClr val="000000"/>
                    </a:solidFill>
                    <a:latin typeface="Calibri"/>
                    <a:ea typeface="+mn-ea"/>
                    <a:cs typeface="+mn-cs"/>
                  </a:rPr>
                  <a:t>Hierarchical Ported Models /Interconnects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rgbClr val="000000"/>
                    </a:solidFill>
                    <a:latin typeface="Calibri"/>
                    <a:ea typeface="+mn-ea"/>
                    <a:cs typeface="+mn-cs"/>
                  </a:rPr>
                  <a:t>Structured Design Spaces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rgbClr val="000000"/>
                    </a:solidFill>
                    <a:latin typeface="Calibri"/>
                    <a:ea typeface="+mn-ea"/>
                    <a:cs typeface="+mn-cs"/>
                  </a:rPr>
                  <a:t>Model Composition Operators</a:t>
                </a: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1011238" y="2825750"/>
                <a:ext cx="4017962" cy="1730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39" name="Straight Arrow Connector 238"/>
              <p:cNvCxnSpPr/>
              <p:nvPr/>
            </p:nvCxnSpPr>
            <p:spPr>
              <a:xfrm>
                <a:off x="4745038" y="2971800"/>
                <a:ext cx="436562" cy="3111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711700" y="2938463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5140325" y="3113088"/>
                <a:ext cx="1169988" cy="4302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Semantic Interface</a:t>
                </a:r>
              </a:p>
            </p:txBody>
          </p:sp>
          <p:cxnSp>
            <p:nvCxnSpPr>
              <p:cNvPr id="242" name="Straight Arrow Connector 94"/>
              <p:cNvCxnSpPr>
                <a:cxnSpLocks noChangeShapeType="1"/>
              </p:cNvCxnSpPr>
              <p:nvPr/>
            </p:nvCxnSpPr>
            <p:spPr bwMode="auto">
              <a:xfrm flipV="1">
                <a:off x="1400175" y="2446338"/>
                <a:ext cx="525463" cy="12541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6" name="Group 72"/>
            <p:cNvGrpSpPr>
              <a:grpSpLocks/>
            </p:cNvGrpSpPr>
            <p:nvPr/>
          </p:nvGrpSpPr>
          <p:grpSpPr bwMode="auto">
            <a:xfrm>
              <a:off x="4713288" y="952500"/>
              <a:ext cx="2954337" cy="4829175"/>
              <a:chOff x="4713288" y="952500"/>
              <a:chExt cx="2954337" cy="4829175"/>
            </a:xfrm>
          </p:grpSpPr>
          <p:sp>
            <p:nvSpPr>
              <p:cNvPr id="206" name="Striped Right Arrow 3"/>
              <p:cNvSpPr>
                <a:spLocks/>
              </p:cNvSpPr>
              <p:nvPr/>
            </p:nvSpPr>
            <p:spPr bwMode="auto">
              <a:xfrm>
                <a:off x="5910263" y="1452563"/>
                <a:ext cx="566737" cy="214312"/>
              </a:xfrm>
              <a:prstGeom prst="rightArrow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Arial" charset="0"/>
                  <a:cs typeface="+mn-cs"/>
                </a:endParaRPr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4724400" y="1387475"/>
                <a:ext cx="1168400" cy="3508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Structural Semantics</a:t>
                </a: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492875" y="2524125"/>
                <a:ext cx="1127125" cy="325755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9" name="TextBox 40"/>
              <p:cNvSpPr txBox="1">
                <a:spLocks noChangeArrowheads="1"/>
              </p:cNvSpPr>
              <p:nvPr/>
            </p:nvSpPr>
            <p:spPr bwMode="auto">
              <a:xfrm>
                <a:off x="6527800" y="2495550"/>
                <a:ext cx="1092200" cy="584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Semantic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Translators</a:t>
                </a:r>
              </a:p>
            </p:txBody>
          </p:sp>
          <p:pic>
            <p:nvPicPr>
              <p:cNvPr id="210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9700" y="1355725"/>
                <a:ext cx="1130300" cy="1138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2088" y="2014538"/>
                <a:ext cx="1023937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6600825" y="3192463"/>
                <a:ext cx="942975" cy="4254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err="1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CyPhy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  <a:sym typeface="Wingdings" pitchFamily="2" charset="2"/>
                  </a:rPr>
                  <a:t>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SL/SF</a:t>
                </a: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6615113" y="3810000"/>
                <a:ext cx="928687" cy="4254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err="1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CyPhy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  <a:sym typeface="Wingdings" pitchFamily="2" charset="2"/>
                  </a:rPr>
                  <a:t> 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SEER</a:t>
                </a: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6615113" y="4405313"/>
                <a:ext cx="928687" cy="4254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err="1">
                    <a:solidFill>
                      <a:srgbClr val="000000"/>
                    </a:solidFill>
                    <a:latin typeface="Calibri" charset="0"/>
                    <a:ea typeface="+mn-ea"/>
                    <a:cs typeface="Calibri" charset="0"/>
                  </a:rPr>
                  <a:t>CyPhy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charset="0"/>
                    <a:ea typeface="+mn-ea"/>
                    <a:cs typeface="Calibri" charset="0"/>
                  </a:rPr>
                  <a:t> </a:t>
                </a:r>
                <a:r>
                  <a:rPr lang="en-US" sz="1400" kern="0" dirty="0">
                    <a:solidFill>
                      <a:srgbClr val="000000"/>
                    </a:solidFill>
                    <a:latin typeface="Calibri" charset="0"/>
                    <a:ea typeface="+mn-ea"/>
                    <a:cs typeface="Calibri" charset="0"/>
                    <a:sym typeface="Wingdings" charset="2"/>
                  </a:rPr>
                  <a:t> CAD</a:t>
                </a:r>
                <a:endParaRPr lang="en-US" sz="1400" kern="0" dirty="0">
                  <a:solidFill>
                    <a:srgbClr val="000000"/>
                  </a:solidFill>
                  <a:latin typeface="Calibri" charset="0"/>
                  <a:ea typeface="+mn-ea"/>
                  <a:cs typeface="Calibri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7038975" y="5368925"/>
                <a:ext cx="92075" cy="9207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7038975" y="5192713"/>
                <a:ext cx="92075" cy="90487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7038975" y="5038725"/>
                <a:ext cx="92075" cy="9207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713288" y="2314575"/>
                <a:ext cx="1168400" cy="3587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Transformation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Semantics</a:t>
                </a:r>
              </a:p>
            </p:txBody>
          </p:sp>
          <p:sp>
            <p:nvSpPr>
              <p:cNvPr id="219" name="Left-Right Arrow 218"/>
              <p:cNvSpPr>
                <a:spLocks noChangeArrowheads="1"/>
              </p:cNvSpPr>
              <p:nvPr/>
            </p:nvSpPr>
            <p:spPr bwMode="auto">
              <a:xfrm>
                <a:off x="5408613" y="4918075"/>
                <a:ext cx="985837" cy="233363"/>
              </a:xfrm>
              <a:prstGeom prst="leftRightArrow">
                <a:avLst>
                  <a:gd name="adj1" fmla="val 50000"/>
                  <a:gd name="adj2" fmla="val 26771"/>
                </a:avLst>
              </a:prstGeom>
              <a:solidFill>
                <a:srgbClr val="3399FF"/>
              </a:solidFill>
              <a:ln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Striped Right Arrow 3"/>
              <p:cNvSpPr>
                <a:spLocks/>
              </p:cNvSpPr>
              <p:nvPr/>
            </p:nvSpPr>
            <p:spPr bwMode="auto">
              <a:xfrm>
                <a:off x="5900738" y="2378075"/>
                <a:ext cx="571500" cy="214313"/>
              </a:xfrm>
              <a:prstGeom prst="rightArrow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Arial" charset="0"/>
                  <a:cs typeface="+mn-cs"/>
                </a:endParaRPr>
              </a:p>
            </p:txBody>
          </p:sp>
          <p:sp>
            <p:nvSpPr>
              <p:cNvPr id="221" name="TextBox 40"/>
              <p:cNvSpPr txBox="1">
                <a:spLocks noChangeArrowheads="1"/>
              </p:cNvSpPr>
              <p:nvPr/>
            </p:nvSpPr>
            <p:spPr bwMode="auto">
              <a:xfrm>
                <a:off x="6499225" y="952500"/>
                <a:ext cx="1168400" cy="4667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Semantic</a:t>
                </a:r>
                <a:br>
                  <a:rPr lang="en-US" sz="1800" b="1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</a:br>
                <a:r>
                  <a:rPr lang="en-US" sz="1800" b="1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B</a:t>
                </a:r>
                <a:r>
                  <a:rPr lang="en-US" sz="1800" b="1" kern="0" dirty="0" err="1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ackplane</a:t>
                </a:r>
                <a:endParaRPr lang="en-US" sz="1800" b="1" kern="0" dirty="0" smtClean="0">
                  <a:solidFill>
                    <a:srgbClr val="000000"/>
                  </a:solidFill>
                  <a:latin typeface="Calibri" charset="0"/>
                  <a:ea typeface="+mn-ea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733925" y="1836738"/>
                <a:ext cx="1168400" cy="3587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Behavioral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rPr>
                  <a:t>Semantics</a:t>
                </a:r>
              </a:p>
            </p:txBody>
          </p:sp>
          <p:sp>
            <p:nvSpPr>
              <p:cNvPr id="223" name="Striped Right Arrow 3"/>
              <p:cNvSpPr>
                <a:spLocks/>
              </p:cNvSpPr>
              <p:nvPr/>
            </p:nvSpPr>
            <p:spPr bwMode="auto">
              <a:xfrm>
                <a:off x="5921375" y="1900238"/>
                <a:ext cx="571500" cy="214312"/>
              </a:xfrm>
              <a:prstGeom prst="rightArrow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Arial" charset="0"/>
                  <a:cs typeface="+mn-cs"/>
                </a:endParaRPr>
              </a:p>
            </p:txBody>
          </p:sp>
        </p:grpSp>
        <p:grpSp>
          <p:nvGrpSpPr>
            <p:cNvPr id="187" name="Group 73"/>
            <p:cNvGrpSpPr>
              <a:grpSpLocks/>
            </p:cNvGrpSpPr>
            <p:nvPr/>
          </p:nvGrpSpPr>
          <p:grpSpPr bwMode="auto">
            <a:xfrm>
              <a:off x="850900" y="4406900"/>
              <a:ext cx="4841875" cy="1400175"/>
              <a:chOff x="850900" y="4406900"/>
              <a:chExt cx="4841875" cy="1400175"/>
            </a:xfrm>
          </p:grpSpPr>
          <p:sp>
            <p:nvSpPr>
              <p:cNvPr id="188" name="TextBox 15"/>
              <p:cNvSpPr txBox="1">
                <a:spLocks noChangeArrowheads="1"/>
              </p:cNvSpPr>
              <p:nvPr/>
            </p:nvSpPr>
            <p:spPr bwMode="auto">
              <a:xfrm>
                <a:off x="1222375" y="5437188"/>
                <a:ext cx="4470400" cy="369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kern="0" dirty="0" smtClean="0">
                    <a:solidFill>
                      <a:srgbClr val="000000"/>
                    </a:solidFill>
                    <a:latin typeface="Calibri" charset="0"/>
                    <a:ea typeface="+mn-ea"/>
                  </a:rPr>
                  <a:t>Domain Specific Tools and Frameworks</a:t>
                </a:r>
              </a:p>
            </p:txBody>
          </p:sp>
          <p:grpSp>
            <p:nvGrpSpPr>
              <p:cNvPr id="189" name="Group 69"/>
              <p:cNvGrpSpPr>
                <a:grpSpLocks/>
              </p:cNvGrpSpPr>
              <p:nvPr/>
            </p:nvGrpSpPr>
            <p:grpSpPr bwMode="auto">
              <a:xfrm>
                <a:off x="850900" y="4406900"/>
                <a:ext cx="4492625" cy="1352550"/>
                <a:chOff x="850900" y="4406900"/>
                <a:chExt cx="4492625" cy="1352550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850900" y="4406900"/>
                  <a:ext cx="4492625" cy="135255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endParaRPr>
                </a:p>
              </p:txBody>
            </p:sp>
            <p:pic>
              <p:nvPicPr>
                <p:cNvPr id="191" name="Picture 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2038" y="4565650"/>
                  <a:ext cx="815975" cy="50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2" name="Picture 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150" y="5073650"/>
                  <a:ext cx="1047750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3" name="Picture 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825" y="4572000"/>
                  <a:ext cx="533400" cy="40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147888" y="4933950"/>
                  <a:ext cx="574675" cy="30797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kern="0" dirty="0" smtClean="0">
                      <a:solidFill>
                        <a:srgbClr val="000000"/>
                      </a:solidFill>
                      <a:latin typeface="Calibri" charset="0"/>
                      <a:ea typeface="+mn-ea"/>
                    </a:rPr>
                    <a:t>Pro-E</a:t>
                  </a:r>
                </a:p>
              </p:txBody>
            </p:sp>
            <p:pic>
              <p:nvPicPr>
                <p:cNvPr id="195" name="Picture 28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4488" y="4587875"/>
                  <a:ext cx="334962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6" name="Picture 287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4050" y="4567238"/>
                  <a:ext cx="798513" cy="176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7" name="Picture 289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8525" y="5227638"/>
                  <a:ext cx="1062038" cy="258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8" name="Picture 1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9138" y="4767263"/>
                  <a:ext cx="719137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9" name="Picture 29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6700" y="4454525"/>
                  <a:ext cx="746125" cy="514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0" name="TextBox 178"/>
                <p:cNvSpPr txBox="1">
                  <a:spLocks noChangeArrowheads="1"/>
                </p:cNvSpPr>
                <p:nvPr/>
              </p:nvSpPr>
              <p:spPr bwMode="auto">
                <a:xfrm>
                  <a:off x="4056063" y="4800600"/>
                  <a:ext cx="87947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chemeClr val="tx1"/>
                      </a:solidFill>
                      <a:latin typeface="Arial" charset="0"/>
                    </a:rPr>
                    <a:t>Dymola</a:t>
                  </a:r>
                </a:p>
              </p:txBody>
            </p:sp>
            <p:pic>
              <p:nvPicPr>
                <p:cNvPr id="201" name="Picture 294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2913" y="5211763"/>
                  <a:ext cx="1008062" cy="296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2" name="Picture 295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7063" y="5192713"/>
                  <a:ext cx="1039812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Oval 202"/>
                <p:cNvSpPr/>
                <p:nvPr/>
              </p:nvSpPr>
              <p:spPr bwMode="auto">
                <a:xfrm>
                  <a:off x="5011738" y="4881563"/>
                  <a:ext cx="92075" cy="92075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5011738" y="4705350"/>
                  <a:ext cx="92075" cy="90488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/>
                <p:nvPr/>
              </p:nvSpPr>
              <p:spPr bwMode="auto">
                <a:xfrm>
                  <a:off x="5011738" y="4551363"/>
                  <a:ext cx="92075" cy="92075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Tahoma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56" name="Group 255"/>
          <p:cNvGrpSpPr/>
          <p:nvPr/>
        </p:nvGrpSpPr>
        <p:grpSpPr>
          <a:xfrm>
            <a:off x="21259800" y="10134600"/>
            <a:ext cx="10245616" cy="5029200"/>
            <a:chOff x="419100" y="1577975"/>
            <a:chExt cx="8253413" cy="4051300"/>
          </a:xfrm>
        </p:grpSpPr>
        <p:sp>
          <p:nvSpPr>
            <p:cNvPr id="257" name="Rectangle 256"/>
            <p:cNvSpPr/>
            <p:nvPr/>
          </p:nvSpPr>
          <p:spPr>
            <a:xfrm>
              <a:off x="419100" y="1577975"/>
              <a:ext cx="8253413" cy="4051300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258" name="Group 26"/>
            <p:cNvGrpSpPr>
              <a:grpSpLocks/>
            </p:cNvGrpSpPr>
            <p:nvPr/>
          </p:nvGrpSpPr>
          <p:grpSpPr bwMode="auto">
            <a:xfrm>
              <a:off x="977900" y="1955800"/>
              <a:ext cx="3205163" cy="3341688"/>
              <a:chOff x="540294" y="3562350"/>
              <a:chExt cx="2020793" cy="1508118"/>
            </a:xfrm>
          </p:grpSpPr>
          <p:cxnSp>
            <p:nvCxnSpPr>
              <p:cNvPr id="273" name="Straight Arrow Connector 272"/>
              <p:cNvCxnSpPr/>
              <p:nvPr/>
            </p:nvCxnSpPr>
            <p:spPr>
              <a:xfrm flipV="1">
                <a:off x="687425" y="3562350"/>
                <a:ext cx="0" cy="137199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 flipV="1">
                <a:off x="693430" y="3835316"/>
                <a:ext cx="1096973" cy="10968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674413" y="4940075"/>
                <a:ext cx="1372218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9"/>
              <p:cNvSpPr txBox="1">
                <a:spLocks noChangeArrowheads="1"/>
              </p:cNvSpPr>
              <p:nvPr/>
            </p:nvSpPr>
            <p:spPr bwMode="auto">
              <a:xfrm>
                <a:off x="805534" y="4959349"/>
                <a:ext cx="1163411" cy="111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  <a:latin typeface="Calibri" charset="0"/>
                  </a:rPr>
                  <a:t>Behavior abstractions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540294" y="3788015"/>
                <a:ext cx="155213" cy="87309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Component  hierarchy 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 rot="20955765">
                <a:off x="612545" y="4390540"/>
                <a:ext cx="918729" cy="111105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  <a:scene3d>
                  <a:camera prst="orthographicFront">
                    <a:rot lat="0" lon="0" rev="2700000"/>
                  </a:camera>
                  <a:lightRig rig="threePt" dir="t"/>
                </a:scene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Physical domains</a:t>
                </a: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flipV="1">
                <a:off x="839560" y="4788188"/>
                <a:ext cx="1096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lgDash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TextBox 15"/>
              <p:cNvSpPr txBox="1">
                <a:spLocks noChangeArrowheads="1"/>
              </p:cNvSpPr>
              <p:nvPr/>
            </p:nvSpPr>
            <p:spPr bwMode="auto">
              <a:xfrm>
                <a:off x="1014702" y="4676964"/>
                <a:ext cx="534066" cy="97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1">
                    <a:solidFill>
                      <a:srgbClr val="000000"/>
                    </a:solidFill>
                    <a:latin typeface="Calibri" charset="0"/>
                  </a:rPr>
                  <a:t>Electrical</a:t>
                </a:r>
              </a:p>
            </p:txBody>
          </p:sp>
          <p:cxnSp>
            <p:nvCxnSpPr>
              <p:cNvPr id="281" name="Straight Arrow Connector 280"/>
              <p:cNvCxnSpPr/>
              <p:nvPr/>
            </p:nvCxnSpPr>
            <p:spPr>
              <a:xfrm flipV="1">
                <a:off x="991695" y="4629138"/>
                <a:ext cx="1097974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lgDash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TextBox 17"/>
              <p:cNvSpPr txBox="1">
                <a:spLocks noChangeArrowheads="1"/>
              </p:cNvSpPr>
              <p:nvPr/>
            </p:nvSpPr>
            <p:spPr bwMode="auto">
              <a:xfrm>
                <a:off x="1167103" y="4527335"/>
                <a:ext cx="551974" cy="97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1">
                    <a:solidFill>
                      <a:srgbClr val="000000"/>
                    </a:solidFill>
                    <a:latin typeface="Calibri" charset="0"/>
                  </a:rPr>
                  <a:t>Hydraulic</a:t>
                </a:r>
              </a:p>
            </p:txBody>
          </p:sp>
          <p:cxnSp>
            <p:nvCxnSpPr>
              <p:cNvPr id="283" name="Straight Arrow Connector 282"/>
              <p:cNvCxnSpPr/>
              <p:nvPr/>
            </p:nvCxnSpPr>
            <p:spPr>
              <a:xfrm flipV="1">
                <a:off x="1150836" y="4470803"/>
                <a:ext cx="1096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lgDash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TextBox 19"/>
              <p:cNvSpPr txBox="1">
                <a:spLocks noChangeArrowheads="1"/>
              </p:cNvSpPr>
              <p:nvPr/>
            </p:nvSpPr>
            <p:spPr bwMode="auto">
              <a:xfrm>
                <a:off x="1325849" y="4361745"/>
                <a:ext cx="648261" cy="97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1">
                    <a:solidFill>
                      <a:srgbClr val="000000"/>
                    </a:solidFill>
                    <a:latin typeface="Calibri" charset="0"/>
                  </a:rPr>
                  <a:t>Mechanical</a:t>
                </a:r>
              </a:p>
            </p:txBody>
          </p:sp>
          <p:cxnSp>
            <p:nvCxnSpPr>
              <p:cNvPr id="285" name="Straight Arrow Connector 284"/>
              <p:cNvCxnSpPr/>
              <p:nvPr/>
            </p:nvCxnSpPr>
            <p:spPr>
              <a:xfrm flipV="1">
                <a:off x="1315982" y="4311752"/>
                <a:ext cx="1096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lgDash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1"/>
              <p:cNvSpPr txBox="1">
                <a:spLocks noChangeArrowheads="1"/>
              </p:cNvSpPr>
              <p:nvPr/>
            </p:nvSpPr>
            <p:spPr bwMode="auto">
              <a:xfrm>
                <a:off x="1530472" y="4217688"/>
                <a:ext cx="497403" cy="97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1">
                    <a:solidFill>
                      <a:srgbClr val="000000"/>
                    </a:solidFill>
                    <a:latin typeface="Calibri" charset="0"/>
                  </a:rPr>
                  <a:t>Thermal</a:t>
                </a:r>
              </a:p>
            </p:txBody>
          </p:sp>
          <p:cxnSp>
            <p:nvCxnSpPr>
              <p:cNvPr id="287" name="Straight Arrow Connector 286"/>
              <p:cNvCxnSpPr/>
              <p:nvPr/>
            </p:nvCxnSpPr>
            <p:spPr>
              <a:xfrm flipV="1">
                <a:off x="1464114" y="4159149"/>
                <a:ext cx="1096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lgDash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TextBox 23"/>
              <p:cNvSpPr txBox="1">
                <a:spLocks noChangeArrowheads="1"/>
              </p:cNvSpPr>
              <p:nvPr/>
            </p:nvSpPr>
            <p:spPr bwMode="auto">
              <a:xfrm>
                <a:off x="1639039" y="4050966"/>
                <a:ext cx="864643" cy="97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i="1">
                    <a:solidFill>
                      <a:srgbClr val="000000"/>
                    </a:solidFill>
                    <a:latin typeface="Calibri" charset="0"/>
                  </a:rPr>
                  <a:t>Electromagnetic</a:t>
                </a:r>
              </a:p>
            </p:txBody>
          </p:sp>
        </p:grpSp>
        <p:sp>
          <p:nvSpPr>
            <p:cNvPr id="259" name="TextBox 80"/>
            <p:cNvSpPr txBox="1">
              <a:spLocks noChangeArrowheads="1"/>
            </p:cNvSpPr>
            <p:nvPr/>
          </p:nvSpPr>
          <p:spPr bwMode="auto">
            <a:xfrm>
              <a:off x="2197100" y="1716088"/>
              <a:ext cx="17430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Physical </a:t>
              </a:r>
            </a:p>
          </p:txBody>
        </p:sp>
        <p:cxnSp>
          <p:nvCxnSpPr>
            <p:cNvPr id="260" name="Straight Arrow Connector 259"/>
            <p:cNvCxnSpPr/>
            <p:nvPr/>
          </p:nvCxnSpPr>
          <p:spPr bwMode="auto">
            <a:xfrm flipV="1">
              <a:off x="5072063" y="1955800"/>
              <a:ext cx="0" cy="3040063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 bwMode="auto">
            <a:xfrm flipV="1">
              <a:off x="5083175" y="2560638"/>
              <a:ext cx="1784350" cy="243046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 bwMode="auto">
            <a:xfrm>
              <a:off x="5051425" y="5008563"/>
              <a:ext cx="2524125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7"/>
            <p:cNvSpPr txBox="1">
              <a:spLocks noChangeArrowheads="1"/>
            </p:cNvSpPr>
            <p:nvPr/>
          </p:nvSpPr>
          <p:spPr bwMode="auto">
            <a:xfrm>
              <a:off x="5072063" y="5051425"/>
              <a:ext cx="2370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alibri" charset="0"/>
                </a:rPr>
                <a:t>Behavior Abstraction Layers</a:t>
              </a:r>
            </a:p>
          </p:txBody>
        </p:sp>
        <p:sp>
          <p:nvSpPr>
            <p:cNvPr id="264" name="TextBox 263"/>
            <p:cNvSpPr txBox="1"/>
            <p:nvPr/>
          </p:nvSpPr>
          <p:spPr bwMode="auto">
            <a:xfrm>
              <a:off x="4814889" y="2001836"/>
              <a:ext cx="246221" cy="2369238"/>
            </a:xfrm>
            <a:prstGeom prst="rect">
              <a:avLst/>
            </a:prstGeom>
            <a:noFill/>
          </p:spPr>
          <p:txBody>
            <a:bodyPr vert="vert270"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Hierarchical  decomposition</a:t>
              </a:r>
            </a:p>
          </p:txBody>
        </p:sp>
        <p:sp>
          <p:nvSpPr>
            <p:cNvPr id="265" name="TextBox 264"/>
            <p:cNvSpPr txBox="1"/>
            <p:nvPr/>
          </p:nvSpPr>
          <p:spPr bwMode="auto">
            <a:xfrm rot="21088777">
              <a:off x="5716024" y="3052894"/>
              <a:ext cx="1072409" cy="246221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Refinements</a:t>
              </a:r>
            </a:p>
          </p:txBody>
        </p:sp>
        <p:cxnSp>
          <p:nvCxnSpPr>
            <p:cNvPr id="266" name="Straight Arrow Connector 265"/>
            <p:cNvCxnSpPr/>
            <p:nvPr/>
          </p:nvCxnSpPr>
          <p:spPr>
            <a:xfrm flipH="1">
              <a:off x="5653088" y="3441700"/>
              <a:ext cx="1052512" cy="155575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H="1">
              <a:off x="6261100" y="3441700"/>
              <a:ext cx="985838" cy="156527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H="1">
              <a:off x="6896100" y="3441700"/>
              <a:ext cx="955675" cy="15494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101"/>
            <p:cNvSpPr txBox="1">
              <a:spLocks noChangeArrowheads="1"/>
            </p:cNvSpPr>
            <p:nvPr/>
          </p:nvSpPr>
          <p:spPr bwMode="auto">
            <a:xfrm rot="18275114">
              <a:off x="4832350" y="3649663"/>
              <a:ext cx="301466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latin typeface="Calibri" charset="0"/>
                </a:rPr>
                <a:t>Continuous/discrete time</a:t>
              </a:r>
            </a:p>
          </p:txBody>
        </p:sp>
        <p:sp>
          <p:nvSpPr>
            <p:cNvPr id="270" name="TextBox 102"/>
            <p:cNvSpPr txBox="1">
              <a:spLocks noChangeArrowheads="1"/>
            </p:cNvSpPr>
            <p:nvPr/>
          </p:nvSpPr>
          <p:spPr bwMode="auto">
            <a:xfrm rot="18182958">
              <a:off x="5773738" y="4092575"/>
              <a:ext cx="17192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latin typeface="Calibri" charset="0"/>
                </a:rPr>
                <a:t>Logical time</a:t>
              </a:r>
            </a:p>
          </p:txBody>
        </p:sp>
        <p:sp>
          <p:nvSpPr>
            <p:cNvPr id="271" name="TextBox 103"/>
            <p:cNvSpPr txBox="1">
              <a:spLocks noChangeArrowheads="1"/>
            </p:cNvSpPr>
            <p:nvPr/>
          </p:nvSpPr>
          <p:spPr bwMode="auto">
            <a:xfrm rot="18067340">
              <a:off x="6437313" y="4130675"/>
              <a:ext cx="15906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000000"/>
                  </a:solidFill>
                  <a:latin typeface="Calibri" charset="0"/>
                </a:rPr>
                <a:t>Discrete event</a:t>
              </a:r>
            </a:p>
          </p:txBody>
        </p:sp>
        <p:sp>
          <p:nvSpPr>
            <p:cNvPr id="272" name="TextBox 81"/>
            <p:cNvSpPr txBox="1">
              <a:spLocks noChangeArrowheads="1"/>
            </p:cNvSpPr>
            <p:nvPr/>
          </p:nvSpPr>
          <p:spPr bwMode="auto">
            <a:xfrm>
              <a:off x="6229350" y="1722438"/>
              <a:ext cx="13033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Cyber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0" y="19964400"/>
            <a:ext cx="1165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/>
              <a:t>Model based system design approach for an embedded controller unit for Adaptive Cruise Control (ACC</a:t>
            </a:r>
            <a:r>
              <a:rPr lang="en-US" sz="4000" dirty="0" smtClean="0"/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Verify that ACC is able to maintain desired separation from the lead vehicle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Analyze controller real-time </a:t>
            </a:r>
            <a:r>
              <a:rPr lang="en-US" sz="4000" dirty="0" err="1" smtClean="0"/>
              <a:t>perfomance</a:t>
            </a:r>
            <a:endParaRPr lang="en-US" sz="4000" dirty="0" smtClean="0"/>
          </a:p>
        </p:txBody>
      </p:sp>
      <p:pic>
        <p:nvPicPr>
          <p:cNvPr id="289" name="Content Placeholder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3774400"/>
            <a:ext cx="11876177" cy="5257800"/>
          </a:xfrm>
          <a:prstGeom prst="rect">
            <a:avLst/>
          </a:prstGeom>
        </p:spPr>
      </p:pic>
      <p:sp>
        <p:nvSpPr>
          <p:cNvPr id="290" name="Rectangle 289"/>
          <p:cNvSpPr/>
          <p:nvPr/>
        </p:nvSpPr>
        <p:spPr>
          <a:xfrm>
            <a:off x="762000" y="28879800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/>
              <a:t>Model </a:t>
            </a:r>
            <a:r>
              <a:rPr lang="en-US" sz="4000" dirty="0" smtClean="0"/>
              <a:t>transformation from block diagram to AADL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29641800"/>
            <a:ext cx="11734800" cy="5720745"/>
            <a:chOff x="31699200" y="29940855"/>
            <a:chExt cx="8686800" cy="4339650"/>
          </a:xfrm>
        </p:grpSpPr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9200" y="30632400"/>
              <a:ext cx="6629400" cy="3470890"/>
            </a:xfrm>
            <a:prstGeom prst="rect">
              <a:avLst/>
            </a:prstGeom>
          </p:spPr>
        </p:pic>
        <p:sp>
          <p:nvSpPr>
            <p:cNvPr id="292" name="Rectangle 291"/>
            <p:cNvSpPr/>
            <p:nvPr/>
          </p:nvSpPr>
          <p:spPr>
            <a:xfrm>
              <a:off x="35356800" y="29940855"/>
              <a:ext cx="5029200" cy="433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system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ACC</a:t>
              </a: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 features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nsolas"/>
                </a:rPr>
                <a:t>Map_info</a:t>
              </a:r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feature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group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ACC_Map_socket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nsolas"/>
                </a:rPr>
                <a:t>ACC_state</a:t>
              </a:r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out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data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port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  <a:endParaRPr lang="en-US" sz="1200" dirty="0" smtClean="0">
                <a:latin typeface="Consolas"/>
              </a:endParaRP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end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ACC;</a:t>
              </a:r>
            </a:p>
            <a:p>
              <a:endParaRPr lang="en-US" sz="1200" b="1" dirty="0">
                <a:solidFill>
                  <a:srgbClr val="7F0055"/>
                </a:solidFill>
                <a:latin typeface="Consolas"/>
              </a:endParaRP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system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implementation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ACC.impl</a:t>
              </a:r>
              <a:endParaRPr lang="en-US" sz="1200" b="1" dirty="0" smtClean="0">
                <a:solidFill>
                  <a:srgbClr val="000000"/>
                </a:solidFill>
                <a:latin typeface="Consolas"/>
              </a:endParaRP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 subcomponents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FFA: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system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ACCUnit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PFA: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system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CCUnit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FLC: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system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LKI;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RA: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device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RadarLaneCamera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MI: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device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MapGPS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PES: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device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PowerTrainSensor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HMI: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device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HMI;</a:t>
              </a: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 connections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C1: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port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FFA.ACC_state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-&gt;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ACC_state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C2: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port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FFA.CC_Engage_Flag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-&gt;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PFA.CC_Engage_Flag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C3: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port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PFA.CC_state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-&gt;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FFA.CC_state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C4: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feature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group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MI.Map_info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-&gt;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Map_info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 ...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nsolas"/>
                </a:rPr>
                <a:t>  C20: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feature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group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PES.VehicleInfo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-&gt;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FLC.Vehicle_info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</a:p>
            <a:p>
              <a:r>
                <a:rPr lang="en-US" sz="1200" b="1" dirty="0" smtClean="0">
                  <a:solidFill>
                    <a:srgbClr val="7F0055"/>
                  </a:solidFill>
                  <a:latin typeface="Consolas"/>
                </a:rPr>
                <a:t>end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nsolas"/>
                </a:rPr>
                <a:t>ACC.impl</a:t>
              </a:r>
              <a:r>
                <a:rPr lang="en-US" sz="1200" b="1" dirty="0" smtClean="0">
                  <a:solidFill>
                    <a:srgbClr val="000000"/>
                  </a:solidFill>
                  <a:latin typeface="Consolas"/>
                </a:rPr>
                <a:t>;</a:t>
              </a:r>
              <a:endParaRPr lang="en-US" sz="1200" dirty="0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762000" y="35433000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Simulink + </a:t>
            </a:r>
            <a:r>
              <a:rPr lang="en-US" sz="4000" dirty="0" err="1" smtClean="0"/>
              <a:t>Truetime</a:t>
            </a:r>
            <a:r>
              <a:rPr lang="en-US" sz="4000" dirty="0" smtClean="0"/>
              <a:t> + </a:t>
            </a:r>
            <a:r>
              <a:rPr lang="en-US" sz="4000" dirty="0" err="1" smtClean="0"/>
              <a:t>CarSim</a:t>
            </a:r>
            <a:endParaRPr lang="en-US" sz="4000" dirty="0" smtClean="0"/>
          </a:p>
        </p:txBody>
      </p:sp>
      <p:pic>
        <p:nvPicPr>
          <p:cNvPr id="294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76" y="36244045"/>
            <a:ext cx="9220200" cy="72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903" y="30175200"/>
            <a:ext cx="7315200" cy="44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0" y="22555200"/>
            <a:ext cx="1285453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Picture 2" descr="C:\Users\dais\Desktop\long_v_xr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0" y="36719224"/>
            <a:ext cx="8544318" cy="53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2" descr="C:\Users\dais\Desktop\lat_accel_disp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0" y="36652200"/>
            <a:ext cx="7620000" cy="57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Rectangle 303"/>
          <p:cNvSpPr/>
          <p:nvPr/>
        </p:nvSpPr>
        <p:spPr>
          <a:xfrm>
            <a:off x="28727400" y="20193000"/>
            <a:ext cx="1394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Compositional control design using port-Hamiltonian systems</a:t>
            </a:r>
          </a:p>
          <a:p>
            <a:pPr marL="1360488" lvl="1" indent="-407988">
              <a:buFont typeface="Arial"/>
              <a:buChar char="•"/>
            </a:pPr>
            <a:r>
              <a:rPr lang="en-US" sz="4000" dirty="0" smtClean="0"/>
              <a:t>Adaptive Cruise </a:t>
            </a:r>
            <a:r>
              <a:rPr lang="en-US" sz="4000" dirty="0" err="1" smtClean="0"/>
              <a:t>Controlller</a:t>
            </a:r>
            <a:r>
              <a:rPr lang="en-US" sz="4000" dirty="0" smtClean="0"/>
              <a:t> (ACC)</a:t>
            </a:r>
          </a:p>
          <a:p>
            <a:pPr marL="1360488" lvl="1" indent="-407988">
              <a:buFont typeface="Arial"/>
              <a:buChar char="•"/>
            </a:pPr>
            <a:r>
              <a:rPr lang="en-US" sz="4000" dirty="0" smtClean="0"/>
              <a:t>Lane Keeping Controller (LKC)</a:t>
            </a:r>
          </a:p>
          <a:p>
            <a:pPr marL="1360488" lvl="1" indent="-407988"/>
            <a:endParaRPr lang="en-US" sz="4000" dirty="0" smtClean="0"/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200" y="29337000"/>
            <a:ext cx="8305800" cy="66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3887" y="32461200"/>
            <a:ext cx="14503941" cy="5562600"/>
          </a:xfrm>
          <a:prstGeom prst="rect">
            <a:avLst/>
          </a:prstGeom>
          <a:noFill/>
          <a:ln/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0" y="38139172"/>
            <a:ext cx="14401800" cy="5523428"/>
          </a:xfrm>
          <a:prstGeom prst="rect">
            <a:avLst/>
          </a:prstGeom>
          <a:noFill/>
          <a:ln/>
        </p:spPr>
      </p:pic>
      <p:pic>
        <p:nvPicPr>
          <p:cNvPr id="149" name="Picture 3" descr="three_laye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6600" y="20511971"/>
            <a:ext cx="5486400" cy="4064621"/>
          </a:xfrm>
          <a:prstGeom prst="rect">
            <a:avLst/>
          </a:prstGeom>
          <a:noFill/>
          <a:ln/>
        </p:spPr>
      </p:pic>
      <p:graphicFrame>
        <p:nvGraphicFramePr>
          <p:cNvPr id="1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67429"/>
              </p:ext>
            </p:extLst>
          </p:nvPr>
        </p:nvGraphicFramePr>
        <p:xfrm>
          <a:off x="14859000" y="21725451"/>
          <a:ext cx="2133600" cy="121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5" imgW="852003" imgH="483287" progId="Equation.3">
                  <p:embed/>
                </p:oleObj>
              </mc:Choice>
              <mc:Fallback>
                <p:oleObj name="Equation" r:id="rId35" imgW="852003" imgH="4832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0" y="21725451"/>
                        <a:ext cx="2133600" cy="1210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333452"/>
              </p:ext>
            </p:extLst>
          </p:nvPr>
        </p:nvGraphicFramePr>
        <p:xfrm>
          <a:off x="17754600" y="21640800"/>
          <a:ext cx="3276600" cy="133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7" imgW="1182513" imgH="483287" progId="Equation.3">
                  <p:embed/>
                </p:oleObj>
              </mc:Choice>
              <mc:Fallback>
                <p:oleObj r:id="rId37" imgW="1182513" imgH="4832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600" y="21640800"/>
                        <a:ext cx="3276600" cy="133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" name="Picture 4" descr="softwar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0" y="25831800"/>
            <a:ext cx="5345417" cy="41148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0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545</Words>
  <Application>Microsoft Macintosh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Microsoft Equation</vt:lpstr>
      <vt:lpstr>Equation.3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koutsoxd</dc:creator>
  <cp:lastModifiedBy>Xenofon</cp:lastModifiedBy>
  <cp:revision>88</cp:revision>
  <dcterms:created xsi:type="dcterms:W3CDTF">2011-07-29T16:06:18Z</dcterms:created>
  <dcterms:modified xsi:type="dcterms:W3CDTF">2014-10-17T21:06:07Z</dcterms:modified>
</cp:coreProperties>
</file>