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0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28.bin" ContentType="application/vnd.openxmlformats-officedocument.oleObject"/>
  <Override PartName="/ppt/notesSlides/notesSlide18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19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20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notesSlides/notesSlide21.xml" ContentType="application/vnd.openxmlformats-officedocument.presentationml.notesSlide+xml"/>
  <Override PartName="/ppt/embeddings/oleObject65.bin" ContentType="application/vnd.openxmlformats-officedocument.oleObject"/>
  <Override PartName="/ppt/notesSlides/notesSlide22.xml" ContentType="application/vnd.openxmlformats-officedocument.presentationml.notesSlide+xml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68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7"/>
  </p:notesMasterIdLst>
  <p:sldIdLst>
    <p:sldId id="257" r:id="rId2"/>
    <p:sldId id="624" r:id="rId3"/>
    <p:sldId id="568" r:id="rId4"/>
    <p:sldId id="625" r:id="rId5"/>
    <p:sldId id="628" r:id="rId6"/>
    <p:sldId id="630" r:id="rId7"/>
    <p:sldId id="632" r:id="rId8"/>
    <p:sldId id="545" r:id="rId9"/>
    <p:sldId id="681" r:id="rId10"/>
    <p:sldId id="656" r:id="rId11"/>
    <p:sldId id="653" r:id="rId12"/>
    <p:sldId id="655" r:id="rId13"/>
    <p:sldId id="694" r:id="rId14"/>
    <p:sldId id="695" r:id="rId15"/>
    <p:sldId id="698" r:id="rId16"/>
    <p:sldId id="699" r:id="rId17"/>
    <p:sldId id="700" r:id="rId18"/>
    <p:sldId id="546" r:id="rId19"/>
    <p:sldId id="642" r:id="rId20"/>
    <p:sldId id="547" r:id="rId21"/>
    <p:sldId id="636" r:id="rId22"/>
    <p:sldId id="661" r:id="rId23"/>
    <p:sldId id="554" r:id="rId24"/>
    <p:sldId id="555" r:id="rId25"/>
    <p:sldId id="677" r:id="rId26"/>
    <p:sldId id="682" r:id="rId27"/>
    <p:sldId id="671" r:id="rId28"/>
    <p:sldId id="683" r:id="rId29"/>
    <p:sldId id="686" r:id="rId30"/>
    <p:sldId id="687" r:id="rId31"/>
    <p:sldId id="688" r:id="rId32"/>
    <p:sldId id="689" r:id="rId33"/>
    <p:sldId id="670" r:id="rId34"/>
    <p:sldId id="662" r:id="rId35"/>
    <p:sldId id="450" r:id="rId3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CC00"/>
    <a:srgbClr val="2C5D99"/>
    <a:srgbClr val="CC0000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7917" autoAdjust="0"/>
  </p:normalViewPr>
  <p:slideViewPr>
    <p:cSldViewPr snapToGrid="0">
      <p:cViewPr varScale="1">
        <p:scale>
          <a:sx n="94" d="100"/>
          <a:sy n="94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Relationship Id="rId2" Type="http://schemas.openxmlformats.org/officeDocument/2006/relationships/image" Target="../media/image7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6" Type="http://schemas.openxmlformats.org/officeDocument/2006/relationships/image" Target="../media/image82.emf"/><Relationship Id="rId7" Type="http://schemas.openxmlformats.org/officeDocument/2006/relationships/image" Target="../media/image83.emf"/><Relationship Id="rId1" Type="http://schemas.openxmlformats.org/officeDocument/2006/relationships/image" Target="../media/image77.emf"/><Relationship Id="rId2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wmf"/><Relationship Id="rId12" Type="http://schemas.openxmlformats.org/officeDocument/2006/relationships/image" Target="../media/image32.wmf"/><Relationship Id="rId13" Type="http://schemas.openxmlformats.org/officeDocument/2006/relationships/image" Target="../media/image33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e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9" Type="http://schemas.openxmlformats.org/officeDocument/2006/relationships/image" Target="../media/image29.wmf"/><Relationship Id="rId10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emf"/><Relationship Id="rId12" Type="http://schemas.openxmlformats.org/officeDocument/2006/relationships/image" Target="../media/image66.emf"/><Relationship Id="rId13" Type="http://schemas.openxmlformats.org/officeDocument/2006/relationships/image" Target="../media/image67.emf"/><Relationship Id="rId14" Type="http://schemas.openxmlformats.org/officeDocument/2006/relationships/image" Target="../media/image68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8" Type="http://schemas.openxmlformats.org/officeDocument/2006/relationships/image" Target="../media/image62.emf"/><Relationship Id="rId9" Type="http://schemas.openxmlformats.org/officeDocument/2006/relationships/image" Target="../media/image63.emf"/><Relationship Id="rId10" Type="http://schemas.openxmlformats.org/officeDocument/2006/relationships/image" Target="../media/image64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17.emf"/><Relationship Id="rId13" Type="http://schemas.openxmlformats.org/officeDocument/2006/relationships/image" Target="../media/image18.emf"/><Relationship Id="rId14" Type="http://schemas.openxmlformats.org/officeDocument/2006/relationships/image" Target="../media/image19.emf"/><Relationship Id="rId15" Type="http://schemas.openxmlformats.org/officeDocument/2006/relationships/image" Target="../media/image20.emf"/><Relationship Id="rId1" Type="http://schemas.openxmlformats.org/officeDocument/2006/relationships/image" Target="../media/image59.emf"/><Relationship Id="rId2" Type="http://schemas.openxmlformats.org/officeDocument/2006/relationships/image" Target="../media/image60.emf"/><Relationship Id="rId3" Type="http://schemas.openxmlformats.org/officeDocument/2006/relationships/image" Target="../media/image68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9" Type="http://schemas.openxmlformats.org/officeDocument/2006/relationships/image" Target="../media/image50.emf"/><Relationship Id="rId10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9F556768-CAD8-2843-BD6C-215B18353216}" type="datetimeFigureOut">
              <a:rPr lang="en-US"/>
              <a:pPr>
                <a:defRPr/>
              </a:pPr>
              <a:t>10/3/12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F2F57461-E391-D64F-9DD9-16DBCF76C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78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05F3D3-D3D1-7741-BE25-97DF800257BA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8B589F-4D81-7B4A-9460-DE45CB58DDD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fld id="{19761561-4B59-8443-9AC5-92915F9492FC}" type="slidenum">
              <a:rPr lang="en-US">
                <a:solidFill>
                  <a:schemeClr val="bg1"/>
                </a:solidFill>
              </a:rPr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t>13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474825" y="-11977688"/>
            <a:ext cx="16903700" cy="1267777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39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1A39-EDED-4290-B1B5-B8C9CBD830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1A39-EDED-4290-B1B5-B8C9CBD830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1A39-EDED-4290-B1B5-B8C9CBD830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38C574-BE57-4F43-AE85-3EABDDC0DC7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fld id="{E96E6F42-8EC4-7645-A18A-203092BA7A5E}" type="slidenum">
              <a:rPr lang="en-US">
                <a:solidFill>
                  <a:schemeClr val="bg1"/>
                </a:solidFill>
              </a:rPr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t>19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474825" y="-11977688"/>
            <a:ext cx="16903700" cy="1267777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39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3E2B38-3645-5143-8A80-8E299B866A6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17FB5-EEF7-154E-96EC-642163DC89D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5680AE-5576-2945-B532-80A729D1B7D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fld id="{564F4FF8-D5A0-6B4D-B9A2-6D4804BBD6BB}" type="slidenum">
              <a:rPr lang="en-US">
                <a:solidFill>
                  <a:schemeClr val="bg1"/>
                </a:solidFill>
              </a:rPr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474825" y="-11977688"/>
            <a:ext cx="16903700" cy="1267777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39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772E4-52D0-B841-BDB9-5B388648FDC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ECC03C-4B73-40F9-BF0B-4BFE7CB30FD8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fld id="{CD0D0AC2-7C3D-3940-BD86-0C085BF134E3}" type="slidenum">
              <a:rPr lang="en-US">
                <a:solidFill>
                  <a:schemeClr val="bg1"/>
                </a:solidFill>
              </a:rPr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t>27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474825" y="-11977688"/>
            <a:ext cx="16903700" cy="1267777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39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fld id="{19761561-4B59-8443-9AC5-92915F9492FC}" type="slidenum">
              <a:rPr lang="en-US">
                <a:solidFill>
                  <a:schemeClr val="bg1"/>
                </a:solidFill>
              </a:rPr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t>28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474825" y="-11977688"/>
            <a:ext cx="16903700" cy="1267777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39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20000"/>
              </a:spcBef>
              <a:spcAft>
                <a:spcPct val="0"/>
              </a:spcAft>
            </a:pPr>
            <a:fld id="{A9832D52-BE28-48FD-8EF7-0F5E1A705C12}" type="slidenum">
              <a:rPr lang="en-US">
                <a:solidFill>
                  <a:srgbClr val="EEECE1"/>
                </a:solidFill>
                <a:latin typeface="Comic Sans MS" pitchFamily="66" charset="0"/>
              </a:rPr>
              <a:pPr algn="r" rtl="0" eaLnBrk="0" fontAlgn="base" hangingPunct="0">
                <a:spcBef>
                  <a:spcPct val="20000"/>
                </a:spcBef>
                <a:spcAft>
                  <a:spcPct val="0"/>
                </a:spcAft>
              </a:pPr>
              <a:t>29</a:t>
            </a:fld>
            <a:endParaRPr lang="en-US" dirty="0">
              <a:solidFill>
                <a:srgbClr val="EEECE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20000"/>
              </a:spcBef>
              <a:spcAft>
                <a:spcPct val="0"/>
              </a:spcAft>
            </a:pPr>
            <a:fld id="{A9832D52-BE28-48FD-8EF7-0F5E1A705C12}" type="slidenum">
              <a:rPr lang="en-US">
                <a:solidFill>
                  <a:srgbClr val="EEECE1"/>
                </a:solidFill>
                <a:latin typeface="Comic Sans MS" pitchFamily="66" charset="0"/>
              </a:rPr>
              <a:pPr algn="r" rtl="0" eaLnBrk="0" fontAlgn="base" hangingPunct="0">
                <a:spcBef>
                  <a:spcPct val="20000"/>
                </a:spcBef>
                <a:spcAft>
                  <a:spcPct val="0"/>
                </a:spcAft>
              </a:pPr>
              <a:t>30</a:t>
            </a:fld>
            <a:endParaRPr lang="en-US" dirty="0">
              <a:solidFill>
                <a:srgbClr val="EEECE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20000"/>
              </a:spcBef>
              <a:spcAft>
                <a:spcPct val="0"/>
              </a:spcAft>
            </a:pPr>
            <a:fld id="{A9832D52-BE28-48FD-8EF7-0F5E1A705C12}" type="slidenum">
              <a:rPr lang="en-US">
                <a:solidFill>
                  <a:srgbClr val="EEECE1"/>
                </a:solidFill>
                <a:latin typeface="Comic Sans MS" pitchFamily="66" charset="0"/>
              </a:rPr>
              <a:pPr algn="r" rtl="0" eaLnBrk="0" fontAlgn="base" hangingPunct="0">
                <a:spcBef>
                  <a:spcPct val="20000"/>
                </a:spcBef>
                <a:spcAft>
                  <a:spcPct val="0"/>
                </a:spcAft>
              </a:pPr>
              <a:t>31</a:t>
            </a:fld>
            <a:endParaRPr lang="en-US" dirty="0">
              <a:solidFill>
                <a:srgbClr val="EEECE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20000"/>
              </a:spcBef>
              <a:spcAft>
                <a:spcPct val="0"/>
              </a:spcAft>
            </a:pPr>
            <a:fld id="{A9832D52-BE28-48FD-8EF7-0F5E1A705C12}" type="slidenum">
              <a:rPr lang="en-US">
                <a:solidFill>
                  <a:srgbClr val="EEECE1"/>
                </a:solidFill>
                <a:latin typeface="Comic Sans MS" pitchFamily="66" charset="0"/>
              </a:rPr>
              <a:pPr algn="r" rtl="0" eaLnBrk="0" fontAlgn="base" hangingPunct="0">
                <a:spcBef>
                  <a:spcPct val="20000"/>
                </a:spcBef>
                <a:spcAft>
                  <a:spcPct val="0"/>
                </a:spcAft>
              </a:pPr>
              <a:t>32</a:t>
            </a:fld>
            <a:endParaRPr lang="en-US" dirty="0">
              <a:solidFill>
                <a:srgbClr val="EEECE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03026-66BD-174B-A5F7-3426B12821E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BC57B-B6D6-BA4F-9EB4-B74C7AC907A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A97258-66D6-4141-BFEE-35B851BC12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fld id="{AF647F3F-5C5D-8949-A3F0-E37BFF661882}" type="slidenum">
              <a:rPr lang="en-US">
                <a:solidFill>
                  <a:schemeClr val="bg1"/>
                </a:solidFill>
              </a:rPr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t>35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474825" y="-11977688"/>
            <a:ext cx="16903700" cy="1267777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39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fld id="{CC6B44FC-F393-AD4B-AB6B-C95C5DB6FCCE}" type="slidenum">
              <a:rPr lang="en-US">
                <a:solidFill>
                  <a:schemeClr val="bg1"/>
                </a:solidFill>
              </a:rPr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474825" y="-11977688"/>
            <a:ext cx="16903700" cy="1267777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39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fld id="{980EA75F-3B2B-D445-9BDA-EA291843C6C2}" type="slidenum">
              <a:rPr lang="en-US">
                <a:solidFill>
                  <a:schemeClr val="bg1"/>
                </a:solidFill>
              </a:rPr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474825" y="-11977688"/>
            <a:ext cx="16903700" cy="1267777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39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fld id="{F1477507-C214-664C-B4DC-0CEC0D492A7B}" type="slidenum">
              <a:rPr lang="en-US">
                <a:solidFill>
                  <a:schemeClr val="bg1"/>
                </a:solidFill>
              </a:rPr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474825" y="-11977688"/>
            <a:ext cx="16903700" cy="1267777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39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fld id="{DCAED1BB-3279-EE4A-A0C7-D2059F5F9505}" type="slidenum">
              <a:rPr lang="en-US">
                <a:solidFill>
                  <a:schemeClr val="bg1"/>
                </a:solidFill>
              </a:rPr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474825" y="-11977688"/>
            <a:ext cx="16903700" cy="1267777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39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A5747-0655-5841-913A-EF9DC050C09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fld id="{DCAED1BB-3279-EE4A-A0C7-D2059F5F9505}" type="slidenum">
              <a:rPr lang="en-US">
                <a:solidFill>
                  <a:schemeClr val="bg1"/>
                </a:solidFill>
              </a:rPr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t>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474825" y="-11977688"/>
            <a:ext cx="16903700" cy="1267777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39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03200" y="190500"/>
            <a:ext cx="8763000" cy="6464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>
            <a:outerShdw blurRad="63500" dist="63500" dir="3300000" algn="l" rotWithShape="0">
              <a:srgbClr val="000000">
                <a:alpha val="40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13" descr="Pictur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5444" r="635"/>
          <a:stretch>
            <a:fillRect/>
          </a:stretch>
        </p:blipFill>
        <p:spPr bwMode="auto">
          <a:xfrm>
            <a:off x="217488" y="204788"/>
            <a:ext cx="87360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217488" y="950913"/>
            <a:ext cx="87360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61" y="200914"/>
            <a:ext cx="8229600" cy="71291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181E-2FF3-FB43-8D3C-22C960A5A434}" type="datetimeFigureOut">
              <a:rPr lang="en-US"/>
              <a:pPr>
                <a:defRPr/>
              </a:pPr>
              <a:t>10/3/12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E0F7-C9E8-D545-A6C9-737DA71C7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6025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A5C915-B524-F040-BBB7-443285F5B30B}" type="datetimeFigureOut">
              <a:rPr lang="en-US"/>
              <a:pPr>
                <a:defRPr/>
              </a:pPr>
              <a:t>10/3/12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A464B8-2ADB-C64E-AA65-A7153B7E6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31775" indent="-231775" algn="l" rtl="0" eaLnBrk="0" fontAlgn="base" hangingPunct="0">
        <a:spcBef>
          <a:spcPct val="4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06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0271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481138" indent="-2190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29.wmf"/><Relationship Id="rId21" Type="http://schemas.openxmlformats.org/officeDocument/2006/relationships/oleObject" Target="../embeddings/oleObject21.bin"/><Relationship Id="rId22" Type="http://schemas.openxmlformats.org/officeDocument/2006/relationships/image" Target="../media/image30.wmf"/><Relationship Id="rId23" Type="http://schemas.openxmlformats.org/officeDocument/2006/relationships/oleObject" Target="../embeddings/oleObject22.bin"/><Relationship Id="rId24" Type="http://schemas.openxmlformats.org/officeDocument/2006/relationships/image" Target="../media/image31.wmf"/><Relationship Id="rId25" Type="http://schemas.openxmlformats.org/officeDocument/2006/relationships/oleObject" Target="../embeddings/oleObject23.bin"/><Relationship Id="rId26" Type="http://schemas.openxmlformats.org/officeDocument/2006/relationships/image" Target="../media/image32.wmf"/><Relationship Id="rId27" Type="http://schemas.openxmlformats.org/officeDocument/2006/relationships/oleObject" Target="../embeddings/oleObject24.bin"/><Relationship Id="rId28" Type="http://schemas.openxmlformats.org/officeDocument/2006/relationships/oleObject" Target="../embeddings/oleObject25.bin"/><Relationship Id="rId29" Type="http://schemas.openxmlformats.org/officeDocument/2006/relationships/image" Target="../media/image33.wmf"/><Relationship Id="rId30" Type="http://schemas.openxmlformats.org/officeDocument/2006/relationships/oleObject" Target="../embeddings/oleObject26.bin"/><Relationship Id="rId31" Type="http://schemas.openxmlformats.org/officeDocument/2006/relationships/oleObject" Target="../embeddings/oleObject27.bin"/><Relationship Id="rId10" Type="http://schemas.openxmlformats.org/officeDocument/2006/relationships/image" Target="../media/image24.w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6.w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7.w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28.w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36.png"/><Relationship Id="rId1" Type="http://schemas.microsoft.com/office/2007/relationships/media" Target="file://localhost/Users/pappasg/Desktop/ICAPS2012/CLS09/ValetParkingMultiRobot.wmv" TargetMode="External"/><Relationship Id="rId2" Type="http://schemas.openxmlformats.org/officeDocument/2006/relationships/video" Target="file://localhost/Users/pappasg/Desktop/ICAPS2012/CLS09/ValetParkingMultiRobot.wm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file://localhost/Users/pappasg/Desktop/ICAPS2012/CLS09/NQEc_closeUp.wmv" TargetMode="External"/><Relationship Id="rId4" Type="http://schemas.openxmlformats.org/officeDocument/2006/relationships/video" Target="file://localhost/Users/pappasg/Desktop/ICAPS2012/CLS09/NQEc_closeUp.wmv" TargetMode="External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" Type="http://schemas.microsoft.com/office/2007/relationships/media" Target="file://localhost/Users/pappasg/Desktop/ICAPS2012/CLS09/NQEa_all.wmv" TargetMode="External"/><Relationship Id="rId2" Type="http://schemas.openxmlformats.org/officeDocument/2006/relationships/video" Target="file://localhost/Users/pappasg/Desktop/ICAPS2012/CLS09/NQEa_all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4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e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49.emf"/><Relationship Id="rId14" Type="http://schemas.openxmlformats.org/officeDocument/2006/relationships/oleObject" Target="../embeddings/oleObject34.bin"/><Relationship Id="rId15" Type="http://schemas.openxmlformats.org/officeDocument/2006/relationships/image" Target="../media/image5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47.emf"/><Relationship Id="rId10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emf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emf"/><Relationship Id="rId20" Type="http://schemas.openxmlformats.org/officeDocument/2006/relationships/oleObject" Target="../embeddings/oleObject43.bin"/><Relationship Id="rId21" Type="http://schemas.openxmlformats.org/officeDocument/2006/relationships/image" Target="../media/image63.emf"/><Relationship Id="rId22" Type="http://schemas.openxmlformats.org/officeDocument/2006/relationships/oleObject" Target="../embeddings/oleObject44.bin"/><Relationship Id="rId23" Type="http://schemas.openxmlformats.org/officeDocument/2006/relationships/image" Target="../media/image64.emf"/><Relationship Id="rId24" Type="http://schemas.openxmlformats.org/officeDocument/2006/relationships/oleObject" Target="../embeddings/oleObject45.bin"/><Relationship Id="rId25" Type="http://schemas.openxmlformats.org/officeDocument/2006/relationships/image" Target="../media/image65.emf"/><Relationship Id="rId26" Type="http://schemas.openxmlformats.org/officeDocument/2006/relationships/oleObject" Target="../embeddings/oleObject46.bin"/><Relationship Id="rId27" Type="http://schemas.openxmlformats.org/officeDocument/2006/relationships/image" Target="../media/image66.emf"/><Relationship Id="rId28" Type="http://schemas.openxmlformats.org/officeDocument/2006/relationships/oleObject" Target="../embeddings/oleObject47.bin"/><Relationship Id="rId29" Type="http://schemas.openxmlformats.org/officeDocument/2006/relationships/image" Target="../media/image67.emf"/><Relationship Id="rId30" Type="http://schemas.openxmlformats.org/officeDocument/2006/relationships/oleObject" Target="../embeddings/oleObject48.bin"/><Relationship Id="rId31" Type="http://schemas.openxmlformats.org/officeDocument/2006/relationships/image" Target="../media/image68.emf"/><Relationship Id="rId10" Type="http://schemas.openxmlformats.org/officeDocument/2006/relationships/oleObject" Target="../embeddings/oleObject38.bin"/><Relationship Id="rId11" Type="http://schemas.openxmlformats.org/officeDocument/2006/relationships/image" Target="../media/image58.e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59.emf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60.emf"/><Relationship Id="rId16" Type="http://schemas.openxmlformats.org/officeDocument/2006/relationships/oleObject" Target="../embeddings/oleObject41.bin"/><Relationship Id="rId17" Type="http://schemas.openxmlformats.org/officeDocument/2006/relationships/image" Target="../media/image61.emf"/><Relationship Id="rId18" Type="http://schemas.openxmlformats.org/officeDocument/2006/relationships/oleObject" Target="../embeddings/oleObject42.bin"/><Relationship Id="rId19" Type="http://schemas.openxmlformats.org/officeDocument/2006/relationships/image" Target="../media/image6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55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56.emf"/><Relationship Id="rId8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57.bin"/><Relationship Id="rId21" Type="http://schemas.openxmlformats.org/officeDocument/2006/relationships/image" Target="../media/image50.emf"/><Relationship Id="rId22" Type="http://schemas.openxmlformats.org/officeDocument/2006/relationships/oleObject" Target="../embeddings/oleObject58.bin"/><Relationship Id="rId23" Type="http://schemas.openxmlformats.org/officeDocument/2006/relationships/image" Target="../media/image15.emf"/><Relationship Id="rId24" Type="http://schemas.openxmlformats.org/officeDocument/2006/relationships/oleObject" Target="../embeddings/oleObject59.bin"/><Relationship Id="rId25" Type="http://schemas.openxmlformats.org/officeDocument/2006/relationships/image" Target="../media/image16.emf"/><Relationship Id="rId26" Type="http://schemas.openxmlformats.org/officeDocument/2006/relationships/oleObject" Target="../embeddings/oleObject60.bin"/><Relationship Id="rId27" Type="http://schemas.openxmlformats.org/officeDocument/2006/relationships/image" Target="../media/image17.emf"/><Relationship Id="rId28" Type="http://schemas.openxmlformats.org/officeDocument/2006/relationships/oleObject" Target="../embeddings/oleObject61.bin"/><Relationship Id="rId29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9.emf"/><Relationship Id="rId30" Type="http://schemas.openxmlformats.org/officeDocument/2006/relationships/oleObject" Target="../embeddings/oleObject62.bin"/><Relationship Id="rId31" Type="http://schemas.openxmlformats.org/officeDocument/2006/relationships/image" Target="../media/image19.emf"/><Relationship Id="rId32" Type="http://schemas.openxmlformats.org/officeDocument/2006/relationships/oleObject" Target="../embeddings/oleObject63.bin"/><Relationship Id="rId9" Type="http://schemas.openxmlformats.org/officeDocument/2006/relationships/image" Target="../media/image68.e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60.emf"/><Relationship Id="rId8" Type="http://schemas.openxmlformats.org/officeDocument/2006/relationships/oleObject" Target="../embeddings/oleObject51.bin"/><Relationship Id="rId33" Type="http://schemas.openxmlformats.org/officeDocument/2006/relationships/image" Target="../media/image20.emf"/><Relationship Id="rId10" Type="http://schemas.openxmlformats.org/officeDocument/2006/relationships/oleObject" Target="../embeddings/oleObject52.bin"/><Relationship Id="rId11" Type="http://schemas.openxmlformats.org/officeDocument/2006/relationships/image" Target="../media/image45.e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46.e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47.emf"/><Relationship Id="rId16" Type="http://schemas.openxmlformats.org/officeDocument/2006/relationships/oleObject" Target="../embeddings/oleObject55.bin"/><Relationship Id="rId17" Type="http://schemas.openxmlformats.org/officeDocument/2006/relationships/image" Target="../media/image48.emf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64.bin"/><Relationship Id="rId5" Type="http://schemas.openxmlformats.org/officeDocument/2006/relationships/image" Target="../media/image6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oleObject" Target="../embeddings/oleObject65.bin"/><Relationship Id="rId7" Type="http://schemas.openxmlformats.org/officeDocument/2006/relationships/image" Target="../media/image7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66.bin"/><Relationship Id="rId5" Type="http://schemas.openxmlformats.org/officeDocument/2006/relationships/image" Target="../media/image73.emf"/><Relationship Id="rId6" Type="http://schemas.openxmlformats.org/officeDocument/2006/relationships/oleObject" Target="../embeddings/oleObject67.bin"/><Relationship Id="rId7" Type="http://schemas.openxmlformats.org/officeDocument/2006/relationships/image" Target="../media/image7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68.bin"/><Relationship Id="rId5" Type="http://schemas.openxmlformats.org/officeDocument/2006/relationships/image" Target="../media/image7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emf"/><Relationship Id="rId20" Type="http://schemas.openxmlformats.org/officeDocument/2006/relationships/image" Target="../media/image10.png"/><Relationship Id="rId10" Type="http://schemas.openxmlformats.org/officeDocument/2006/relationships/oleObject" Target="../embeddings/oleObject72.bin"/><Relationship Id="rId11" Type="http://schemas.openxmlformats.org/officeDocument/2006/relationships/image" Target="../media/image80.emf"/><Relationship Id="rId12" Type="http://schemas.openxmlformats.org/officeDocument/2006/relationships/oleObject" Target="../embeddings/oleObject73.bin"/><Relationship Id="rId13" Type="http://schemas.openxmlformats.org/officeDocument/2006/relationships/image" Target="../media/image81.emf"/><Relationship Id="rId14" Type="http://schemas.openxmlformats.org/officeDocument/2006/relationships/oleObject" Target="../embeddings/oleObject74.bin"/><Relationship Id="rId15" Type="http://schemas.openxmlformats.org/officeDocument/2006/relationships/image" Target="../media/image82.emf"/><Relationship Id="rId16" Type="http://schemas.openxmlformats.org/officeDocument/2006/relationships/oleObject" Target="../embeddings/oleObject75.bin"/><Relationship Id="rId17" Type="http://schemas.openxmlformats.org/officeDocument/2006/relationships/image" Target="../media/image83.emf"/><Relationship Id="rId18" Type="http://schemas.openxmlformats.org/officeDocument/2006/relationships/oleObject" Target="../embeddings/oleObject76.bin"/><Relationship Id="rId19" Type="http://schemas.openxmlformats.org/officeDocument/2006/relationships/oleObject" Target="../embeddings/oleObject77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77.e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78.emf"/><Relationship Id="rId8" Type="http://schemas.openxmlformats.org/officeDocument/2006/relationships/oleObject" Target="../embeddings/oleObject7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13.emf"/><Relationship Id="rId10" Type="http://schemas.openxmlformats.org/officeDocument/2006/relationships/image" Target="../media/image1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9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7.emf"/><Relationship Id="rId10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3.emf"/><Relationship Id="rId10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90500"/>
            <a:ext cx="8763000" cy="653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3300000" algn="l" rotWithShape="0">
              <a:srgbClr val="000000">
                <a:alpha val="40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George J. Pappas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Joseph Moore Professor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School of Engineering and Applied Science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University of Pennsylvania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pappasg@seas.upenn.edu</a:t>
            </a:r>
            <a:endParaRPr lang="en-US" sz="24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 rot="10800000">
            <a:off x="214313" y="200025"/>
            <a:ext cx="8737600" cy="17541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17488" y="2017713"/>
            <a:ext cx="87360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22"/>
          <p:cNvSpPr txBox="1">
            <a:spLocks noChangeArrowheads="1"/>
          </p:cNvSpPr>
          <p:nvPr/>
        </p:nvSpPr>
        <p:spPr bwMode="auto">
          <a:xfrm>
            <a:off x="190500" y="546100"/>
            <a:ext cx="87503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</a:rPr>
              <a:t>Science of Cyber</a:t>
            </a:r>
            <a:r>
              <a:rPr lang="en-US" sz="2800" b="1" dirty="0" smtClean="0">
                <a:solidFill>
                  <a:schemeClr val="bg1"/>
                </a:solidFill>
              </a:rPr>
              <a:t>-Physical Systems</a:t>
            </a:r>
          </a:p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</a:rPr>
              <a:t>Bridging </a:t>
            </a:r>
            <a:r>
              <a:rPr lang="en-US" sz="2800" b="1" dirty="0">
                <a:solidFill>
                  <a:schemeClr val="bg1"/>
                </a:solidFill>
              </a:rPr>
              <a:t>CS and Control </a:t>
            </a:r>
          </a:p>
          <a:p>
            <a:pPr eaLnBrk="1" hangingPunct="1"/>
            <a:endParaRPr lang="en-US" sz="1800" dirty="0">
              <a:latin typeface="Calibri" charset="0"/>
            </a:endParaRPr>
          </a:p>
        </p:txBody>
      </p:sp>
      <p:pic>
        <p:nvPicPr>
          <p:cNvPr id="4102" name="Picture 1" descr="Pen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6088063"/>
            <a:ext cx="16271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nsf1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45" y="2058489"/>
            <a:ext cx="2408780" cy="242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ChangeArrowheads="1"/>
          </p:cNvSpPr>
          <p:nvPr/>
        </p:nvSpPr>
        <p:spPr bwMode="auto">
          <a:xfrm>
            <a:off x="439738" y="1189038"/>
            <a:ext cx="8150225" cy="1676400"/>
          </a:xfrm>
          <a:prstGeom prst="rect">
            <a:avLst/>
          </a:prstGeom>
          <a:solidFill>
            <a:srgbClr val="DCE6F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Temporal logics</a:t>
            </a:r>
            <a:endParaRPr lang="en-US" dirty="0"/>
          </a:p>
        </p:txBody>
      </p:sp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482600" y="1238250"/>
            <a:ext cx="7327900" cy="2862263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err="1" smtClean="0">
                <a:solidFill>
                  <a:srgbClr val="000000"/>
                </a:solidFill>
                <a:latin typeface="+mn-lt"/>
              </a:rPr>
              <a:t>Bisimulation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relations preserve all properties expressed in LTL, CTL, and CTL*</a:t>
            </a:r>
          </a:p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Simulation relations preserve all properties expressed in fragments of  CTL</a:t>
            </a:r>
          </a:p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Language equivalence preserves all properties expressed in LTL </a:t>
            </a:r>
          </a:p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chemeClr val="bg2"/>
              </a:solidFill>
              <a:latin typeface="Comic Sans MS" charset="0"/>
            </a:endParaRPr>
          </a:p>
        </p:txBody>
      </p:sp>
      <p:grpSp>
        <p:nvGrpSpPr>
          <p:cNvPr id="35844" name="Group 2"/>
          <p:cNvGrpSpPr>
            <a:grpSpLocks/>
          </p:cNvGrpSpPr>
          <p:nvPr/>
        </p:nvGrpSpPr>
        <p:grpSpPr bwMode="auto">
          <a:xfrm>
            <a:off x="2395538" y="3117850"/>
            <a:ext cx="4816475" cy="3287713"/>
            <a:chOff x="1620575" y="2116375"/>
            <a:chExt cx="6400800" cy="4343400"/>
          </a:xfrm>
        </p:grpSpPr>
        <p:sp>
          <p:nvSpPr>
            <p:cNvPr id="10" name="Oval 37"/>
            <p:cNvSpPr>
              <a:spLocks noChangeArrowheads="1"/>
            </p:cNvSpPr>
            <p:nvPr/>
          </p:nvSpPr>
          <p:spPr bwMode="auto">
            <a:xfrm>
              <a:off x="1620575" y="2116375"/>
              <a:ext cx="6400800" cy="4343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Oval 34"/>
            <p:cNvSpPr>
              <a:spLocks noChangeArrowheads="1"/>
            </p:cNvSpPr>
            <p:nvPr/>
          </p:nvSpPr>
          <p:spPr bwMode="auto">
            <a:xfrm>
              <a:off x="2458121" y="2955274"/>
              <a:ext cx="3200401" cy="243700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" name="Oval 35"/>
            <p:cNvSpPr>
              <a:spLocks noChangeArrowheads="1"/>
            </p:cNvSpPr>
            <p:nvPr/>
          </p:nvSpPr>
          <p:spPr bwMode="auto">
            <a:xfrm>
              <a:off x="4211275" y="2955274"/>
              <a:ext cx="3200399" cy="2437001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" name="Text Box 38"/>
            <p:cNvSpPr txBox="1">
              <a:spLocks noChangeArrowheads="1"/>
            </p:cNvSpPr>
            <p:nvPr/>
          </p:nvSpPr>
          <p:spPr bwMode="auto">
            <a:xfrm>
              <a:off x="5582573" y="4020676"/>
              <a:ext cx="531642" cy="40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+mn-lt"/>
                </a:rPr>
                <a:t>LTL</a:t>
              </a:r>
            </a:p>
          </p:txBody>
        </p:sp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3449676" y="4020676"/>
              <a:ext cx="556958" cy="40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+mn-lt"/>
                </a:rPr>
                <a:t>CTL</a:t>
              </a:r>
            </a:p>
          </p:txBody>
        </p:sp>
        <p:sp>
          <p:nvSpPr>
            <p:cNvPr id="15" name="Text Box 40"/>
            <p:cNvSpPr txBox="1">
              <a:spLocks noChangeArrowheads="1"/>
            </p:cNvSpPr>
            <p:nvPr/>
          </p:nvSpPr>
          <p:spPr bwMode="auto">
            <a:xfrm>
              <a:off x="4439121" y="5927074"/>
              <a:ext cx="683540" cy="398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+mn-lt"/>
                </a:rPr>
                <a:t>CTL*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1601788" y="4394200"/>
            <a:ext cx="6065837" cy="950913"/>
          </a:xfrm>
          <a:prstGeom prst="rect">
            <a:avLst/>
          </a:prstGeom>
          <a:solidFill>
            <a:srgbClr val="DCE6F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Finite bi-simulations of hybrid automata*</a:t>
            </a:r>
          </a:p>
        </p:txBody>
      </p:sp>
      <p:sp>
        <p:nvSpPr>
          <p:cNvPr id="568337" name="Text Box 17"/>
          <p:cNvSpPr txBox="1">
            <a:spLocks noChangeArrowheads="1"/>
          </p:cNvSpPr>
          <p:nvPr/>
        </p:nvSpPr>
        <p:spPr bwMode="auto">
          <a:xfrm>
            <a:off x="952500" y="5784850"/>
            <a:ext cx="7578725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*R. </a:t>
            </a:r>
            <a:r>
              <a:rPr lang="en-US" sz="1000" dirty="0" err="1">
                <a:solidFill>
                  <a:srgbClr val="000000"/>
                </a:solidFill>
                <a:latin typeface="+mn-lt"/>
                <a:cs typeface="+mn-cs"/>
              </a:rPr>
              <a:t>Alur</a:t>
            </a: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 and D. Dill, A theory of timed automata, Theoretical Computer Science, 1994</a:t>
            </a:r>
          </a:p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*G. </a:t>
            </a:r>
            <a:r>
              <a:rPr lang="en-US" sz="1000" dirty="0" err="1">
                <a:solidFill>
                  <a:srgbClr val="000000"/>
                </a:solidFill>
                <a:latin typeface="+mn-lt"/>
                <a:cs typeface="+mn-cs"/>
              </a:rPr>
              <a:t>Lafferriere</a:t>
            </a: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, G.J. Pappas, S.S. </a:t>
            </a:r>
            <a:r>
              <a:rPr lang="en-US" sz="1000" dirty="0" err="1">
                <a:solidFill>
                  <a:srgbClr val="000000"/>
                </a:solidFill>
                <a:latin typeface="+mn-lt"/>
                <a:cs typeface="+mn-cs"/>
              </a:rPr>
              <a:t>Sastry</a:t>
            </a: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, O-minimal hybrid systems, Mathematics of Control, Signals, and Systems, 2000</a:t>
            </a:r>
          </a:p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*R. </a:t>
            </a:r>
            <a:r>
              <a:rPr lang="en-US" sz="1000" dirty="0" err="1">
                <a:solidFill>
                  <a:srgbClr val="000000"/>
                </a:solidFill>
                <a:latin typeface="+mn-lt"/>
                <a:cs typeface="+mn-cs"/>
              </a:rPr>
              <a:t>Alur</a:t>
            </a: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, T. </a:t>
            </a:r>
            <a:r>
              <a:rPr lang="en-US" sz="1000" dirty="0" err="1">
                <a:solidFill>
                  <a:srgbClr val="000000"/>
                </a:solidFill>
                <a:latin typeface="+mn-lt"/>
                <a:cs typeface="+mn-cs"/>
              </a:rPr>
              <a:t>Henzinger</a:t>
            </a: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, G. </a:t>
            </a:r>
            <a:r>
              <a:rPr lang="en-US" sz="1000" dirty="0" err="1">
                <a:solidFill>
                  <a:srgbClr val="000000"/>
                </a:solidFill>
                <a:latin typeface="+mn-lt"/>
                <a:cs typeface="+mn-cs"/>
              </a:rPr>
              <a:t>Lafferriere</a:t>
            </a: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, G.J. Pappas, Discrete abstractions of hybrid systems, Proceedings of IEEE, 2000</a:t>
            </a:r>
          </a:p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*A. </a:t>
            </a:r>
            <a:r>
              <a:rPr lang="en-US" sz="1000" dirty="0" err="1">
                <a:solidFill>
                  <a:srgbClr val="000000"/>
                </a:solidFill>
                <a:latin typeface="+mn-lt"/>
                <a:cs typeface="+mn-cs"/>
              </a:rPr>
              <a:t>Chutinam</a:t>
            </a: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, B.H. Krogh, Verification of infinite-state systems using quotient transition systems, IEEE Transactions on Automatic Control, 2001</a:t>
            </a: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388938" y="2160588"/>
            <a:ext cx="1214437" cy="1262062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i="1">
              <a:solidFill>
                <a:schemeClr val="bg2"/>
              </a:solidFill>
              <a:latin typeface="+mn-lt"/>
              <a:ea typeface="+mn-ea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3986213" y="2162175"/>
            <a:ext cx="1274762" cy="1262063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i="1">
              <a:solidFill>
                <a:schemeClr val="bg2"/>
              </a:solidFill>
              <a:latin typeface="+mn-lt"/>
              <a:ea typeface="+mn-ea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H="1">
            <a:off x="1608138" y="2693988"/>
            <a:ext cx="23399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aphicFrame>
        <p:nvGraphicFramePr>
          <p:cNvPr id="38919" name="Object 2"/>
          <p:cNvGraphicFramePr>
            <a:graphicFrameLocks noChangeAspect="1"/>
          </p:cNvGraphicFramePr>
          <p:nvPr/>
        </p:nvGraphicFramePr>
        <p:xfrm>
          <a:off x="4427538" y="3205163"/>
          <a:ext cx="430212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4" name="Equation" r:id="rId3" imgW="393359" imgH="215713" progId="Equation.3">
                  <p:embed/>
                </p:oleObj>
              </mc:Choice>
              <mc:Fallback>
                <p:oleObj name="Equation" r:id="rId3" imgW="393359" imgH="2157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205163"/>
                        <a:ext cx="430212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3"/>
          <p:cNvGraphicFramePr>
            <a:graphicFrameLocks noChangeAspect="1"/>
          </p:cNvGraphicFramePr>
          <p:nvPr/>
        </p:nvGraphicFramePr>
        <p:xfrm>
          <a:off x="4579938" y="2236788"/>
          <a:ext cx="1206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5" name="Equation" r:id="rId5" imgW="101556" imgH="228501" progId="Equation.3">
                  <p:embed/>
                </p:oleObj>
              </mc:Choice>
              <mc:Fallback>
                <p:oleObj name="Equation" r:id="rId5" imgW="101556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2236788"/>
                        <a:ext cx="1206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4"/>
          <p:cNvGraphicFramePr>
            <a:graphicFrameLocks noChangeAspect="1"/>
          </p:cNvGraphicFramePr>
          <p:nvPr/>
        </p:nvGraphicFramePr>
        <p:xfrm>
          <a:off x="922338" y="2236788"/>
          <a:ext cx="13493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6" name="Equation" r:id="rId7" imgW="114250" imgH="228501" progId="Equation.3">
                  <p:embed/>
                </p:oleObj>
              </mc:Choice>
              <mc:Fallback>
                <p:oleObj name="Equation" r:id="rId7" imgW="114250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2236788"/>
                        <a:ext cx="134937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7475538" y="2160588"/>
            <a:ext cx="1274762" cy="1262062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i="1">
              <a:solidFill>
                <a:schemeClr val="bg2"/>
              </a:solidFill>
              <a:latin typeface="+mn-lt"/>
              <a:ea typeface="+mn-ea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5265738" y="2693988"/>
            <a:ext cx="2209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 flipV="1">
            <a:off x="922338" y="1398588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aphicFrame>
        <p:nvGraphicFramePr>
          <p:cNvPr id="38925" name="Object 5"/>
          <p:cNvGraphicFramePr>
            <a:graphicFrameLocks noChangeAspect="1"/>
          </p:cNvGraphicFramePr>
          <p:nvPr/>
        </p:nvGraphicFramePr>
        <p:xfrm>
          <a:off x="998538" y="1322388"/>
          <a:ext cx="381000" cy="1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7" name="Equation" r:id="rId9" imgW="393359" imgH="177646" progId="Equation.3">
                  <p:embed/>
                </p:oleObj>
              </mc:Choice>
              <mc:Fallback>
                <p:oleObj name="Equation" r:id="rId9" imgW="393359" imgH="1776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1322388"/>
                        <a:ext cx="381000" cy="18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6" name="Object 6"/>
          <p:cNvGraphicFramePr>
            <a:graphicFrameLocks noChangeAspect="1"/>
          </p:cNvGraphicFramePr>
          <p:nvPr/>
        </p:nvGraphicFramePr>
        <p:xfrm>
          <a:off x="5919788" y="2465388"/>
          <a:ext cx="8890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8" name="Equation" r:id="rId11" imgW="914400" imgH="228600" progId="Equation.3">
                  <p:embed/>
                </p:oleObj>
              </mc:Choice>
              <mc:Fallback>
                <p:oleObj name="Equation" r:id="rId11" imgW="9144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2465388"/>
                        <a:ext cx="889000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7" name="Object 7"/>
          <p:cNvGraphicFramePr>
            <a:graphicFrameLocks noChangeAspect="1"/>
          </p:cNvGraphicFramePr>
          <p:nvPr/>
        </p:nvGraphicFramePr>
        <p:xfrm>
          <a:off x="769938" y="2465388"/>
          <a:ext cx="4349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9" name="Equation" r:id="rId13" imgW="368140" imgH="266584" progId="Equation.3">
                  <p:embed/>
                </p:oleObj>
              </mc:Choice>
              <mc:Fallback>
                <p:oleObj name="Equation" r:id="rId13" imgW="368140" imgH="26658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2465388"/>
                        <a:ext cx="4349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8" name="Object 8"/>
          <p:cNvGraphicFramePr>
            <a:graphicFrameLocks noChangeAspect="1"/>
          </p:cNvGraphicFramePr>
          <p:nvPr/>
        </p:nvGraphicFramePr>
        <p:xfrm>
          <a:off x="762000" y="3233738"/>
          <a:ext cx="500063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0" name="Equation" r:id="rId15" imgW="457002" imgH="177723" progId="Equation.3">
                  <p:embed/>
                </p:oleObj>
              </mc:Choice>
              <mc:Fallback>
                <p:oleObj name="Equation" r:id="rId15" imgW="457002" imgH="17772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33738"/>
                        <a:ext cx="500063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9" name="Object 9"/>
          <p:cNvGraphicFramePr>
            <a:graphicFrameLocks noChangeAspect="1"/>
          </p:cNvGraphicFramePr>
          <p:nvPr/>
        </p:nvGraphicFramePr>
        <p:xfrm>
          <a:off x="7967663" y="3233738"/>
          <a:ext cx="388937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1" name="Equation" r:id="rId17" imgW="355138" imgH="177569" progId="Equation.3">
                  <p:embed/>
                </p:oleObj>
              </mc:Choice>
              <mc:Fallback>
                <p:oleObj name="Equation" r:id="rId17" imgW="355138" imgH="17756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3" y="3233738"/>
                        <a:ext cx="388937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0" name="Object 10"/>
          <p:cNvGraphicFramePr>
            <a:graphicFrameLocks noChangeAspect="1"/>
          </p:cNvGraphicFramePr>
          <p:nvPr/>
        </p:nvGraphicFramePr>
        <p:xfrm>
          <a:off x="2293938" y="2465388"/>
          <a:ext cx="9715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2" name="Equation" r:id="rId19" imgW="1002865" imgH="215806" progId="Equation.3">
                  <p:embed/>
                </p:oleObj>
              </mc:Choice>
              <mc:Fallback>
                <p:oleObj name="Equation" r:id="rId19" imgW="1002865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2465388"/>
                        <a:ext cx="97155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931" name="AutoShape 19"/>
          <p:cNvCxnSpPr>
            <a:cxnSpLocks noChangeShapeType="1"/>
            <a:stCxn id="31" idx="2"/>
            <a:endCxn id="25" idx="2"/>
          </p:cNvCxnSpPr>
          <p:nvPr/>
        </p:nvCxnSpPr>
        <p:spPr bwMode="auto">
          <a:xfrm rot="5400000">
            <a:off x="4554538" y="-125413"/>
            <a:ext cx="1588" cy="7116763"/>
          </a:xfrm>
          <a:prstGeom prst="bentConnector3">
            <a:avLst>
              <a:gd name="adj1" fmla="val 13800005"/>
            </a:avLst>
          </a:prstGeom>
          <a:noFill/>
          <a:ln w="19050">
            <a:solidFill>
              <a:srgbClr val="000000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8932" name="Object 11"/>
          <p:cNvGraphicFramePr>
            <a:graphicFrameLocks noChangeAspect="1"/>
          </p:cNvGraphicFramePr>
          <p:nvPr/>
        </p:nvGraphicFramePr>
        <p:xfrm>
          <a:off x="3436938" y="3684588"/>
          <a:ext cx="2103437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3" name="Equation" r:id="rId21" imgW="2171700" imgH="215900" progId="Equation.3">
                  <p:embed/>
                </p:oleObj>
              </mc:Choice>
              <mc:Fallback>
                <p:oleObj name="Equation" r:id="rId21" imgW="2171700" imgH="215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3684588"/>
                        <a:ext cx="2103437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3" name="Object 12"/>
          <p:cNvGraphicFramePr>
            <a:graphicFrameLocks noChangeAspect="1"/>
          </p:cNvGraphicFramePr>
          <p:nvPr/>
        </p:nvGraphicFramePr>
        <p:xfrm>
          <a:off x="8077200" y="2236788"/>
          <a:ext cx="1365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4" name="Equation" r:id="rId23" imgW="114250" imgH="228501" progId="Equation.3">
                  <p:embed/>
                </p:oleObj>
              </mc:Choice>
              <mc:Fallback>
                <p:oleObj name="Equation" r:id="rId23" imgW="114250" imgH="228501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236788"/>
                        <a:ext cx="1365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4" name="Object 13"/>
          <p:cNvGraphicFramePr>
            <a:graphicFrameLocks noChangeAspect="1"/>
          </p:cNvGraphicFramePr>
          <p:nvPr/>
        </p:nvGraphicFramePr>
        <p:xfrm>
          <a:off x="777875" y="2747963"/>
          <a:ext cx="419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5" name="Equation" r:id="rId25" imgW="355292" imgH="304536" progId="Equation.3">
                  <p:embed/>
                </p:oleObj>
              </mc:Choice>
              <mc:Fallback>
                <p:oleObj name="Equation" r:id="rId25" imgW="355292" imgH="30453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2747963"/>
                        <a:ext cx="4191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5" name="Object 14"/>
          <p:cNvGraphicFramePr>
            <a:graphicFrameLocks noChangeAspect="1"/>
          </p:cNvGraphicFramePr>
          <p:nvPr/>
        </p:nvGraphicFramePr>
        <p:xfrm>
          <a:off x="4419600" y="2487613"/>
          <a:ext cx="4349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6" name="Equation" r:id="rId27" imgW="368140" imgH="266584" progId="Equation.3">
                  <p:embed/>
                </p:oleObj>
              </mc:Choice>
              <mc:Fallback>
                <p:oleObj name="Equation" r:id="rId27" imgW="368140" imgH="266584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487613"/>
                        <a:ext cx="4349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6" name="Object 15"/>
          <p:cNvGraphicFramePr>
            <a:graphicFrameLocks noChangeAspect="1"/>
          </p:cNvGraphicFramePr>
          <p:nvPr/>
        </p:nvGraphicFramePr>
        <p:xfrm>
          <a:off x="4427538" y="2770188"/>
          <a:ext cx="419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7" name="Equation" r:id="rId28" imgW="355292" imgH="304536" progId="Equation.3">
                  <p:embed/>
                </p:oleObj>
              </mc:Choice>
              <mc:Fallback>
                <p:oleObj name="Equation" r:id="rId28" imgW="355292" imgH="30453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770188"/>
                        <a:ext cx="4191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7" name="Object 16"/>
          <p:cNvGraphicFramePr>
            <a:graphicFrameLocks noChangeAspect="1"/>
          </p:cNvGraphicFramePr>
          <p:nvPr/>
        </p:nvGraphicFramePr>
        <p:xfrm>
          <a:off x="7924800" y="2487613"/>
          <a:ext cx="4349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8" name="Equation" r:id="rId30" imgW="368140" imgH="266584" progId="Equation.3">
                  <p:embed/>
                </p:oleObj>
              </mc:Choice>
              <mc:Fallback>
                <p:oleObj name="Equation" r:id="rId30" imgW="368140" imgH="26658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487613"/>
                        <a:ext cx="4349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8" name="Object 17"/>
          <p:cNvGraphicFramePr>
            <a:graphicFrameLocks noChangeAspect="1"/>
          </p:cNvGraphicFramePr>
          <p:nvPr/>
        </p:nvGraphicFramePr>
        <p:xfrm>
          <a:off x="7932738" y="2770188"/>
          <a:ext cx="419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9" name="Equation" r:id="rId31" imgW="355292" imgH="304536" progId="Equation.3">
                  <p:embed/>
                </p:oleObj>
              </mc:Choice>
              <mc:Fallback>
                <p:oleObj name="Equation" r:id="rId31" imgW="355292" imgH="304536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2738" y="2770188"/>
                        <a:ext cx="4191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87538" y="4516438"/>
            <a:ext cx="55832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Theorem*: All timed automata admit a finite </a:t>
            </a:r>
            <a:r>
              <a:rPr lang="en-US" dirty="0" err="1">
                <a:latin typeface="+mn-lt"/>
              </a:rPr>
              <a:t>bisimulation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	   CTL* model checking is decidable</a:t>
            </a:r>
          </a:p>
          <a:p>
            <a:pPr>
              <a:defRPr/>
            </a:pPr>
            <a:r>
              <a:rPr lang="en-US" dirty="0">
                <a:latin typeface="+mn-lt"/>
              </a:rPr>
              <a:t>	  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Symbolic controller synthesis*</a:t>
            </a:r>
          </a:p>
        </p:txBody>
      </p:sp>
      <p:sp>
        <p:nvSpPr>
          <p:cNvPr id="568337" name="Text Box 17"/>
          <p:cNvSpPr txBox="1">
            <a:spLocks noChangeArrowheads="1"/>
          </p:cNvSpPr>
          <p:nvPr/>
        </p:nvSpPr>
        <p:spPr bwMode="auto">
          <a:xfrm>
            <a:off x="803275" y="5751513"/>
            <a:ext cx="7777163" cy="554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*P. </a:t>
            </a:r>
            <a:r>
              <a:rPr lang="en-US" sz="1000" dirty="0" err="1">
                <a:solidFill>
                  <a:srgbClr val="000000"/>
                </a:solidFill>
                <a:latin typeface="+mn-lt"/>
                <a:cs typeface="+mn-cs"/>
              </a:rPr>
              <a:t>Tabuada</a:t>
            </a: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 and G. J. Pappas, LTL control of discrete-time linear systems, IEEE Transactions on Automatic Control, 2006</a:t>
            </a:r>
          </a:p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*C. </a:t>
            </a:r>
            <a:r>
              <a:rPr lang="en-US" sz="1000" dirty="0" err="1">
                <a:solidFill>
                  <a:srgbClr val="000000"/>
                </a:solidFill>
                <a:latin typeface="+mn-lt"/>
                <a:cs typeface="+mn-cs"/>
              </a:rPr>
              <a:t>Belta</a:t>
            </a: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, V. </a:t>
            </a:r>
            <a:r>
              <a:rPr lang="en-US" sz="1000" dirty="0" err="1">
                <a:solidFill>
                  <a:srgbClr val="000000"/>
                </a:solidFill>
                <a:latin typeface="+mn-lt"/>
                <a:cs typeface="+mn-cs"/>
              </a:rPr>
              <a:t>Isler</a:t>
            </a: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, G.J. Pappas, Discrete abstractions for robot planning and control, IEEE Transactions in Robotics, 2005</a:t>
            </a:r>
          </a:p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*L. </a:t>
            </a:r>
            <a:r>
              <a:rPr lang="en-US" sz="1000" dirty="0" err="1">
                <a:solidFill>
                  <a:srgbClr val="000000"/>
                </a:solidFill>
                <a:latin typeface="+mn-lt"/>
                <a:cs typeface="+mn-cs"/>
              </a:rPr>
              <a:t>Habets</a:t>
            </a: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, P.J. Collins, J. van </a:t>
            </a:r>
            <a:r>
              <a:rPr lang="en-US" sz="1000" dirty="0" err="1">
                <a:solidFill>
                  <a:srgbClr val="000000"/>
                </a:solidFill>
                <a:latin typeface="+mn-lt"/>
                <a:cs typeface="+mn-cs"/>
              </a:rPr>
              <a:t>Schuppen</a:t>
            </a: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, Reachability and control synthesis for PWA hybrid systems, IEEE Transactions on Automatic Control, 2006</a:t>
            </a:r>
          </a:p>
        </p:txBody>
      </p:sp>
      <p:pic>
        <p:nvPicPr>
          <p:cNvPr id="399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560513"/>
            <a:ext cx="8523287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505" y="3254117"/>
            <a:ext cx="2776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latin typeface="+mn-lt"/>
              </a:rPr>
              <a:t>LTL mission planning </a:t>
            </a:r>
          </a:p>
          <a:p>
            <a:pPr algn="ctr">
              <a:defRPr/>
            </a:pPr>
            <a:r>
              <a:rPr lang="en-US" sz="2400" dirty="0">
                <a:latin typeface="+mn-lt"/>
              </a:rPr>
              <a:t>f</a:t>
            </a:r>
            <a:r>
              <a:rPr lang="en-US" sz="2400" dirty="0" smtClean="0">
                <a:latin typeface="+mn-lt"/>
              </a:rPr>
              <a:t>or mobile robots</a:t>
            </a:r>
            <a:endParaRPr lang="en-US" sz="2400" dirty="0">
              <a:latin typeface="+mn-lt"/>
            </a:endParaRPr>
          </a:p>
        </p:txBody>
      </p:sp>
      <p:pic>
        <p:nvPicPr>
          <p:cNvPr id="79874" name="Picture 7" descr="0601658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358900"/>
            <a:ext cx="3563938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78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Valet parking </a:t>
            </a:r>
            <a:endParaRPr lang="en-US" dirty="0"/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-1" y="1041460"/>
            <a:ext cx="3848741" cy="13824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990099"/>
                </a:solidFill>
              </a:rPr>
              <a:t>   </a:t>
            </a:r>
            <a:r>
              <a:rPr lang="en-US" sz="2000" b="0" i="0" dirty="0">
                <a:solidFill>
                  <a:srgbClr val="000000"/>
                </a:solidFill>
                <a:latin typeface="+mn-lt"/>
              </a:rPr>
              <a:t>“Drive around the environment, while obeying traffic rules, until you find a free parking space, and then park”</a:t>
            </a:r>
            <a:endParaRPr lang="en-US" sz="2400" b="0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 Box 1037"/>
          <p:cNvSpPr txBox="1">
            <a:spLocks noChangeArrowheads="1"/>
          </p:cNvSpPr>
          <p:nvPr/>
        </p:nvSpPr>
        <p:spPr bwMode="auto">
          <a:xfrm>
            <a:off x="1024122" y="6286639"/>
            <a:ext cx="7487947" cy="2308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900" b="0" i="0" dirty="0" smtClean="0">
                <a:latin typeface="+mn-lt"/>
              </a:rPr>
              <a:t>*H. Kress-Gazit, D. C. Conner, H. Choset, A. Rizzi and G. J. Pappas. Valet Parking without a Valet, IROS 2007, Best Paper Award Finalist</a:t>
            </a:r>
            <a:r>
              <a:rPr lang="en-US" sz="900" i="0" dirty="0" smtClean="0">
                <a:solidFill>
                  <a:schemeClr val="bg2"/>
                </a:solidFill>
                <a:latin typeface="+mn-lt"/>
              </a:rPr>
              <a:t> </a:t>
            </a:r>
            <a:endParaRPr lang="en-US" sz="900" i="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9" name="ValetParkingMultiRobot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79995" y="1325892"/>
            <a:ext cx="3991451" cy="4490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324" y="3789428"/>
            <a:ext cx="314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300+   continuous controllers</a:t>
            </a:r>
          </a:p>
          <a:p>
            <a:r>
              <a:rPr lang="en-US" dirty="0" smtClean="0"/>
              <a:t>5000+ discrete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7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“Drive through a sequence of checkpoints  in an urban environment while obeying traffic laws”  </a:t>
            </a:r>
          </a:p>
        </p:txBody>
      </p:sp>
      <p:pic>
        <p:nvPicPr>
          <p:cNvPr id="142340" name="Picture 4" descr="little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10417" r="7813" b="10417"/>
          <a:stretch>
            <a:fillRect/>
          </a:stretch>
        </p:blipFill>
        <p:spPr bwMode="auto">
          <a:xfrm>
            <a:off x="5471889" y="1840786"/>
            <a:ext cx="33528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8" descr="jam2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6" y="2605881"/>
            <a:ext cx="4749800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DARPA Urban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5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DARPA Urban Challenge NQE</a:t>
            </a:r>
            <a:endParaRPr lang="en-US" dirty="0"/>
          </a:p>
        </p:txBody>
      </p:sp>
      <p:pic>
        <p:nvPicPr>
          <p:cNvPr id="112645" name="Picture 5" descr="hadas_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7100" b="17100"/>
          <a:stretch>
            <a:fillRect/>
          </a:stretch>
        </p:blipFill>
        <p:spPr>
          <a:noFill/>
          <a:ln/>
        </p:spPr>
      </p:pic>
      <p:sp>
        <p:nvSpPr>
          <p:cNvPr id="29" name="Text Box 1037"/>
          <p:cNvSpPr txBox="1">
            <a:spLocks noChangeArrowheads="1"/>
          </p:cNvSpPr>
          <p:nvPr/>
        </p:nvSpPr>
        <p:spPr bwMode="auto">
          <a:xfrm>
            <a:off x="1200035" y="6226485"/>
            <a:ext cx="7516801" cy="2308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900" b="0" i="0" dirty="0" smtClean="0">
                <a:latin typeface="+mn-lt"/>
              </a:rPr>
              <a:t>*H. Kress-Gazit and G. J. Pappas. Automatically Synthesizing a Planner and Controller for the DARPA Urban Challenge, IEEE CASE, 2008</a:t>
            </a:r>
          </a:p>
        </p:txBody>
      </p:sp>
    </p:spTree>
    <p:extLst>
      <p:ext uri="{BB962C8B-B14F-4D97-AF65-F5344CB8AC3E}">
        <p14:creationId xmlns:p14="http://schemas.microsoft.com/office/powerpoint/2010/main" val="349704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DARPA Urban Challenge NQE</a:t>
            </a:r>
            <a:endParaRPr lang="en-US" dirty="0"/>
          </a:p>
        </p:txBody>
      </p:sp>
      <p:pic>
        <p:nvPicPr>
          <p:cNvPr id="112645" name="Picture 5" descr="hadas_A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t="17100" b="17100"/>
          <a:stretch>
            <a:fillRect/>
          </a:stretch>
        </p:blipFill>
        <p:spPr>
          <a:noFill/>
          <a:ln/>
        </p:spPr>
      </p:pic>
      <p:pic>
        <p:nvPicPr>
          <p:cNvPr id="112646" name="Picture 6" descr="hadas_C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7315200" y="1828800"/>
            <a:ext cx="1828800" cy="1658938"/>
          </a:xfrm>
          <a:noFill/>
          <a:ln/>
        </p:spPr>
      </p:pic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3505200" y="1524000"/>
            <a:ext cx="2133600" cy="2667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42900" indent="-342900" algn="ctr"/>
            <a:endParaRPr lang="en-US"/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3619500" y="1676400"/>
            <a:ext cx="228600" cy="228600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3886200" y="1600200"/>
            <a:ext cx="1589088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342900" indent="-342900"/>
            <a:r>
              <a:rPr lang="en-US" sz="1800"/>
              <a:t>Robot moving</a:t>
            </a:r>
          </a:p>
        </p:txBody>
      </p:sp>
      <p:sp>
        <p:nvSpPr>
          <p:cNvPr id="112652" name="AutoShape 12"/>
          <p:cNvSpPr>
            <a:spLocks noChangeArrowheads="1"/>
          </p:cNvSpPr>
          <p:nvPr/>
        </p:nvSpPr>
        <p:spPr bwMode="auto">
          <a:xfrm>
            <a:off x="3581400" y="2057400"/>
            <a:ext cx="304800" cy="3048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3886200" y="2074863"/>
            <a:ext cx="1763713" cy="3635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342900" indent="-342900"/>
            <a:r>
              <a:rPr lang="en-US" sz="1800"/>
              <a:t>Robot stopping</a:t>
            </a:r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>
            <a:off x="3962400" y="2616200"/>
            <a:ext cx="304800" cy="304800"/>
          </a:xfrm>
          <a:prstGeom prst="star5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55" name="AutoShape 15"/>
          <p:cNvSpPr>
            <a:spLocks noChangeArrowheads="1"/>
          </p:cNvSpPr>
          <p:nvPr/>
        </p:nvSpPr>
        <p:spPr bwMode="auto">
          <a:xfrm>
            <a:off x="3581400" y="2616200"/>
            <a:ext cx="304800" cy="304800"/>
          </a:xfrm>
          <a:prstGeom prst="star5">
            <a:avLst/>
          </a:prstGeom>
          <a:solidFill>
            <a:srgbClr val="00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56" name="AutoShape 16"/>
          <p:cNvSpPr>
            <a:spLocks noChangeArrowheads="1"/>
          </p:cNvSpPr>
          <p:nvPr/>
        </p:nvSpPr>
        <p:spPr bwMode="auto">
          <a:xfrm>
            <a:off x="4343400" y="2616200"/>
            <a:ext cx="304800" cy="304800"/>
          </a:xfrm>
          <a:prstGeom prst="star5">
            <a:avLst/>
          </a:prstGeom>
          <a:solidFill>
            <a:srgbClr val="00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3579813" y="2938463"/>
            <a:ext cx="1754187" cy="3635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342900" indent="-342900"/>
            <a:r>
              <a:rPr lang="en-US" sz="1800"/>
              <a:t>Other vehicles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57600" y="3429000"/>
            <a:ext cx="228600" cy="304800"/>
            <a:chOff x="2496" y="3456"/>
            <a:chExt cx="144" cy="192"/>
          </a:xfrm>
        </p:grpSpPr>
        <p:sp>
          <p:nvSpPr>
            <p:cNvPr id="112659" name="Line 19"/>
            <p:cNvSpPr>
              <a:spLocks noChangeShapeType="1"/>
            </p:cNvSpPr>
            <p:nvPr/>
          </p:nvSpPr>
          <p:spPr bwMode="auto">
            <a:xfrm>
              <a:off x="2496" y="3456"/>
              <a:ext cx="144" cy="19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2660" name="Line 20"/>
            <p:cNvSpPr>
              <a:spLocks noChangeShapeType="1"/>
            </p:cNvSpPr>
            <p:nvPr/>
          </p:nvSpPr>
          <p:spPr bwMode="auto">
            <a:xfrm flipH="1">
              <a:off x="2496" y="3456"/>
              <a:ext cx="144" cy="19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038600" y="3429000"/>
            <a:ext cx="228600" cy="304800"/>
            <a:chOff x="2496" y="3456"/>
            <a:chExt cx="144" cy="192"/>
          </a:xfrm>
        </p:grpSpPr>
        <p:sp>
          <p:nvSpPr>
            <p:cNvPr id="112662" name="Line 22"/>
            <p:cNvSpPr>
              <a:spLocks noChangeShapeType="1"/>
            </p:cNvSpPr>
            <p:nvPr/>
          </p:nvSpPr>
          <p:spPr bwMode="auto">
            <a:xfrm>
              <a:off x="2496" y="3456"/>
              <a:ext cx="144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2663" name="Line 23"/>
            <p:cNvSpPr>
              <a:spLocks noChangeShapeType="1"/>
            </p:cNvSpPr>
            <p:nvPr/>
          </p:nvSpPr>
          <p:spPr bwMode="auto">
            <a:xfrm flipH="1">
              <a:off x="2496" y="3456"/>
              <a:ext cx="144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12664" name="Text Box 24"/>
          <p:cNvSpPr txBox="1">
            <a:spLocks noChangeArrowheads="1"/>
          </p:cNvSpPr>
          <p:nvPr/>
        </p:nvSpPr>
        <p:spPr bwMode="auto">
          <a:xfrm>
            <a:off x="3581400" y="3751263"/>
            <a:ext cx="1250950" cy="3635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342900" indent="-342900"/>
            <a:r>
              <a:rPr lang="en-US" sz="1800"/>
              <a:t>Obstacles</a:t>
            </a:r>
          </a:p>
        </p:txBody>
      </p:sp>
      <p:sp>
        <p:nvSpPr>
          <p:cNvPr id="112665" name="Oval 25"/>
          <p:cNvSpPr>
            <a:spLocks noChangeArrowheads="1"/>
          </p:cNvSpPr>
          <p:nvPr/>
        </p:nvSpPr>
        <p:spPr bwMode="auto">
          <a:xfrm>
            <a:off x="1676400" y="2514600"/>
            <a:ext cx="152400" cy="1524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66" name="Oval 26"/>
          <p:cNvSpPr>
            <a:spLocks noChangeArrowheads="1"/>
          </p:cNvSpPr>
          <p:nvPr/>
        </p:nvSpPr>
        <p:spPr bwMode="auto">
          <a:xfrm>
            <a:off x="1676400" y="2025650"/>
            <a:ext cx="152400" cy="1524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67" name="Oval 27"/>
          <p:cNvSpPr>
            <a:spLocks noChangeArrowheads="1"/>
          </p:cNvSpPr>
          <p:nvPr/>
        </p:nvSpPr>
        <p:spPr bwMode="auto">
          <a:xfrm>
            <a:off x="6705600" y="2495550"/>
            <a:ext cx="152400" cy="1524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68" name="Oval 28"/>
          <p:cNvSpPr>
            <a:spLocks noChangeArrowheads="1"/>
          </p:cNvSpPr>
          <p:nvPr/>
        </p:nvSpPr>
        <p:spPr bwMode="auto">
          <a:xfrm>
            <a:off x="7467600" y="2895600"/>
            <a:ext cx="152400" cy="1524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669" name="Oval 29"/>
          <p:cNvSpPr>
            <a:spLocks noChangeArrowheads="1"/>
          </p:cNvSpPr>
          <p:nvPr/>
        </p:nvSpPr>
        <p:spPr bwMode="auto">
          <a:xfrm>
            <a:off x="7924800" y="2743200"/>
            <a:ext cx="152400" cy="1524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" name="Text Box 1037"/>
          <p:cNvSpPr txBox="1">
            <a:spLocks noChangeArrowheads="1"/>
          </p:cNvSpPr>
          <p:nvPr/>
        </p:nvSpPr>
        <p:spPr bwMode="auto">
          <a:xfrm>
            <a:off x="1200035" y="6226485"/>
            <a:ext cx="7516801" cy="2308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900" b="0" i="0" dirty="0" smtClean="0">
                <a:latin typeface="+mn-lt"/>
              </a:rPr>
              <a:t>*H. Kress-Gazit and G. J. Pappas. Automatically Synthesizing a Planner and Controller for the DARPA Urban Challenge, IEEE CASE, 2008</a:t>
            </a:r>
          </a:p>
        </p:txBody>
      </p:sp>
      <p:pic>
        <p:nvPicPr>
          <p:cNvPr id="30" name="NQEa_all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5673" y="3734971"/>
            <a:ext cx="2696308" cy="2022231"/>
          </a:xfrm>
          <a:prstGeom prst="rect">
            <a:avLst/>
          </a:prstGeom>
        </p:spPr>
      </p:pic>
      <p:pic>
        <p:nvPicPr>
          <p:cNvPr id="31" name="NQEc_closeUp.wmv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13937" y="3696285"/>
            <a:ext cx="2738511" cy="20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5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93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46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7175" y="1328738"/>
            <a:ext cx="8886825" cy="13731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Exact </a:t>
            </a:r>
            <a:r>
              <a:rPr lang="en-US" sz="2000" dirty="0">
                <a:latin typeface="Calibri" charset="0"/>
                <a:ea typeface="ＭＳ Ｐゴシック" charset="0"/>
              </a:rPr>
              <a:t>relationships useful for binary 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answers/relations</a:t>
            </a:r>
            <a:r>
              <a:rPr lang="en-US" dirty="0" smtClean="0">
                <a:latin typeface="Calibri" charset="0"/>
                <a:ea typeface="ＭＳ Ｐゴシック" charset="0"/>
              </a:rPr>
              <a:t>  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Exact results are fragile with respect to uncertainty</a:t>
            </a:r>
            <a:endParaRPr lang="en-US" sz="2000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latin typeface="Calibri" charset="0"/>
                <a:ea typeface="ＭＳ Ｐゴシック" charset="0"/>
              </a:rPr>
              <a:t>When 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interacting with </a:t>
            </a:r>
            <a:r>
              <a:rPr lang="en-US" sz="2000" dirty="0">
                <a:latin typeface="Calibri" charset="0"/>
                <a:ea typeface="ＭＳ Ｐゴシック" charset="0"/>
              </a:rPr>
              <a:t>the physical world, we 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need approximations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latin typeface="Calibri" charset="0"/>
                <a:ea typeface="ＭＳ Ｐゴシック" charset="0"/>
              </a:rPr>
              <a:t>Labeled </a:t>
            </a:r>
            <a:r>
              <a:rPr lang="en-US" sz="1600" dirty="0">
                <a:latin typeface="Calibri" charset="0"/>
                <a:ea typeface="ＭＳ Ｐゴシック" charset="0"/>
              </a:rPr>
              <a:t>Markov processes </a:t>
            </a:r>
            <a:r>
              <a:rPr lang="en-US" sz="1600" dirty="0" smtClean="0">
                <a:latin typeface="Calibri" charset="0"/>
                <a:ea typeface="ＭＳ Ｐゴシック" charset="0"/>
              </a:rPr>
              <a:t>		(</a:t>
            </a:r>
            <a:r>
              <a:rPr lang="en-US" sz="1600" dirty="0" err="1">
                <a:latin typeface="Calibri" charset="0"/>
                <a:ea typeface="ＭＳ Ｐゴシック" charset="0"/>
              </a:rPr>
              <a:t>Desharnais</a:t>
            </a:r>
            <a:r>
              <a:rPr lang="en-US" sz="1600" dirty="0">
                <a:latin typeface="Calibri" charset="0"/>
                <a:ea typeface="ＭＳ Ｐゴシック" charset="0"/>
              </a:rPr>
              <a:t> et. al., TCS 2004</a:t>
            </a:r>
            <a:r>
              <a:rPr lang="en-US" sz="1600" dirty="0" smtClean="0">
                <a:latin typeface="Calibri" charset="0"/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latin typeface="Calibri" charset="0"/>
                <a:ea typeface="ＭＳ Ｐゴシック" charset="0"/>
              </a:rPr>
              <a:t>Quantitative </a:t>
            </a:r>
            <a:r>
              <a:rPr lang="en-US" sz="1600" dirty="0">
                <a:latin typeface="Calibri" charset="0"/>
                <a:ea typeface="ＭＳ Ｐゴシック" charset="0"/>
              </a:rPr>
              <a:t>transition systems </a:t>
            </a:r>
            <a:r>
              <a:rPr lang="en-US" sz="1600" dirty="0" smtClean="0">
                <a:latin typeface="Calibri" charset="0"/>
                <a:ea typeface="ＭＳ Ｐゴシック" charset="0"/>
              </a:rPr>
              <a:t>		(</a:t>
            </a:r>
            <a:r>
              <a:rPr lang="en-US" sz="1600" dirty="0">
                <a:latin typeface="Calibri" charset="0"/>
                <a:ea typeface="ＭＳ Ｐゴシック" charset="0"/>
              </a:rPr>
              <a:t>de Alfaro et. al., ICALP 2004</a:t>
            </a:r>
            <a:r>
              <a:rPr lang="en-US" sz="1600" dirty="0" smtClean="0">
                <a:latin typeface="Calibri" charset="0"/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latin typeface="Calibri" charset="0"/>
                <a:ea typeface="ＭＳ Ｐゴシック" charset="0"/>
              </a:rPr>
              <a:t>Quantitative generalizations of languages  	(</a:t>
            </a:r>
            <a:r>
              <a:rPr lang="en-US" sz="1600" dirty="0" err="1" smtClean="0">
                <a:latin typeface="Calibri" charset="0"/>
                <a:ea typeface="ＭＳ Ｐゴシック" charset="0"/>
              </a:rPr>
              <a:t>Henzinger</a:t>
            </a:r>
            <a:r>
              <a:rPr lang="en-US" sz="1600" dirty="0" smtClean="0">
                <a:latin typeface="Calibri" charset="0"/>
                <a:ea typeface="ＭＳ Ｐゴシック" charset="0"/>
              </a:rPr>
              <a:t>,  DLT 2007)</a:t>
            </a:r>
          </a:p>
          <a:p>
            <a:pPr marL="346075" lvl="1" indent="0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>
                <a:latin typeface="Calibri" charset="0"/>
                <a:ea typeface="ＭＳ Ｐゴシック" charset="0"/>
              </a:rPr>
              <a:t>	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latin typeface="Calibri" charset="0"/>
                <a:ea typeface="ＭＳ Ｐゴシック" charset="0"/>
              </a:rPr>
              <a:t>Approximate system relationships </a:t>
            </a:r>
            <a:endParaRPr lang="en-US" sz="2000" dirty="0" smtClean="0">
              <a:latin typeface="Calibri" charset="0"/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latin typeface="Calibri" charset="0"/>
                <a:ea typeface="ＭＳ Ｐゴシック" charset="0"/>
              </a:rPr>
              <a:t>Enable </a:t>
            </a:r>
            <a:r>
              <a:rPr lang="en-US" sz="1600" dirty="0">
                <a:latin typeface="Calibri" charset="0"/>
                <a:ea typeface="ＭＳ Ｐゴシック" charset="0"/>
              </a:rPr>
              <a:t>larger system “compression” </a:t>
            </a:r>
            <a:endParaRPr lang="en-US" sz="1600" dirty="0" smtClean="0">
              <a:latin typeface="Calibri" charset="0"/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latin typeface="Calibri" charset="0"/>
                <a:ea typeface="ＭＳ Ｐゴシック" charset="0"/>
              </a:rPr>
              <a:t>Quantify </a:t>
            </a:r>
            <a:r>
              <a:rPr lang="en-US" sz="1600" dirty="0">
                <a:latin typeface="Calibri" charset="0"/>
                <a:ea typeface="ＭＳ Ｐゴシック" charset="0"/>
              </a:rPr>
              <a:t>error/complexity </a:t>
            </a:r>
            <a:r>
              <a:rPr lang="en-US" sz="1600" dirty="0" smtClean="0">
                <a:latin typeface="Calibri" charset="0"/>
                <a:ea typeface="ＭＳ Ｐゴシック" charset="0"/>
              </a:rPr>
              <a:t>tradeoffs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latin typeface="Calibri" charset="0"/>
                <a:ea typeface="ＭＳ Ｐゴシック" charset="0"/>
              </a:rPr>
              <a:t>Provide </a:t>
            </a:r>
            <a:r>
              <a:rPr lang="en-US" sz="1600" dirty="0">
                <a:latin typeface="Calibri" charset="0"/>
                <a:ea typeface="ＭＳ Ｐゴシック" charset="0"/>
              </a:rPr>
              <a:t>measures of </a:t>
            </a:r>
            <a:r>
              <a:rPr lang="en-US" sz="1600" dirty="0" smtClean="0">
                <a:latin typeface="Calibri" charset="0"/>
                <a:ea typeface="ＭＳ Ｐゴシック" charset="0"/>
              </a:rPr>
              <a:t>robustness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latin typeface="Calibri" charset="0"/>
                <a:ea typeface="ＭＳ Ｐゴシック" charset="0"/>
              </a:rPr>
              <a:t>Potentially </a:t>
            </a:r>
            <a:r>
              <a:rPr lang="en-US" sz="1600" dirty="0">
                <a:latin typeface="Calibri" charset="0"/>
                <a:ea typeface="ＭＳ Ｐゴシック" charset="0"/>
              </a:rPr>
              <a:t>introduce different algorithms	</a:t>
            </a:r>
          </a:p>
        </p:txBody>
      </p:sp>
      <p:sp>
        <p:nvSpPr>
          <p:cNvPr id="582661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/>
              <a:t>From exact to approximate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675" y="3279775"/>
            <a:ext cx="2573583" cy="120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latin typeface="+mn-lt"/>
              </a:rPr>
              <a:t>A theory of approximation</a:t>
            </a:r>
          </a:p>
          <a:p>
            <a:pPr algn="ctr">
              <a:defRPr/>
            </a:pPr>
            <a:r>
              <a:rPr lang="en-US" sz="2400" dirty="0">
                <a:latin typeface="+mn-lt"/>
              </a:rPr>
              <a:t>f</a:t>
            </a:r>
            <a:r>
              <a:rPr lang="en-US" sz="2400" dirty="0" smtClean="0">
                <a:latin typeface="+mn-lt"/>
              </a:rPr>
              <a:t>or CPS</a:t>
            </a:r>
            <a:endParaRPr lang="en-US" sz="2400" dirty="0">
              <a:latin typeface="+mn-lt"/>
            </a:endParaRPr>
          </a:p>
        </p:txBody>
      </p:sp>
      <p:pic>
        <p:nvPicPr>
          <p:cNvPr id="43010" name="Picture 2" descr="GP07-TA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173163"/>
            <a:ext cx="3919537" cy="5226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Line 32"/>
          <p:cNvSpPr>
            <a:spLocks noChangeShapeType="1"/>
          </p:cNvSpPr>
          <p:nvPr/>
        </p:nvSpPr>
        <p:spPr bwMode="auto">
          <a:xfrm flipH="1">
            <a:off x="7150100" y="5429250"/>
            <a:ext cx="0" cy="2730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4270375"/>
            <a:ext cx="1687512" cy="1176338"/>
          </a:xfrm>
          <a:prstGeom prst="rect">
            <a:avLst/>
          </a:prstGeom>
          <a:noFill/>
          <a:ln w="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666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Control and computing hierarchies</a:t>
            </a:r>
            <a:endParaRPr lang="en-US" dirty="0"/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914400" y="1269241"/>
            <a:ext cx="7630236" cy="279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1207871" y="2769507"/>
            <a:ext cx="2421133" cy="2864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2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336675"/>
            <a:ext cx="1466850" cy="1093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Line 6"/>
          <p:cNvSpPr>
            <a:spLocks noChangeShapeType="1"/>
          </p:cNvSpPr>
          <p:nvPr/>
        </p:nvSpPr>
        <p:spPr bwMode="auto">
          <a:xfrm flipH="1">
            <a:off x="7150100" y="3997325"/>
            <a:ext cx="0" cy="2730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4" name="Picture 14" descr="C:\Documents and Settings\Administrator\Desktop\sigcu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5702300"/>
            <a:ext cx="17605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270375"/>
            <a:ext cx="1687513" cy="1176338"/>
          </a:xfrm>
          <a:prstGeom prst="rect">
            <a:avLst/>
          </a:prstGeom>
          <a:noFill/>
          <a:ln w="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2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905125"/>
            <a:ext cx="1541463" cy="1092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22" descr="C:\Documents and Settings\Administrator\Desktop\sigcu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5702300"/>
            <a:ext cx="17605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05125"/>
            <a:ext cx="1541462" cy="1092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25" descr="C:\Documents and Settings\Administrator\Desktop\sigcu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5702300"/>
            <a:ext cx="17605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270375"/>
            <a:ext cx="1687513" cy="1176338"/>
          </a:xfrm>
          <a:prstGeom prst="rect">
            <a:avLst/>
          </a:prstGeom>
          <a:noFill/>
          <a:ln w="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2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905125"/>
            <a:ext cx="1541463" cy="1092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2" name="Line 28"/>
          <p:cNvSpPr>
            <a:spLocks noChangeShapeType="1"/>
          </p:cNvSpPr>
          <p:nvPr/>
        </p:nvSpPr>
        <p:spPr bwMode="auto">
          <a:xfrm flipH="1">
            <a:off x="4729163" y="3997325"/>
            <a:ext cx="0" cy="2730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29"/>
          <p:cNvSpPr>
            <a:spLocks noChangeShapeType="1"/>
          </p:cNvSpPr>
          <p:nvPr/>
        </p:nvSpPr>
        <p:spPr bwMode="auto">
          <a:xfrm flipH="1">
            <a:off x="2381250" y="3997325"/>
            <a:ext cx="0" cy="2730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31"/>
          <p:cNvSpPr>
            <a:spLocks noChangeShapeType="1"/>
          </p:cNvSpPr>
          <p:nvPr/>
        </p:nvSpPr>
        <p:spPr bwMode="auto">
          <a:xfrm flipH="1">
            <a:off x="4729163" y="5429250"/>
            <a:ext cx="0" cy="2730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34"/>
          <p:cNvSpPr>
            <a:spLocks noChangeShapeType="1"/>
          </p:cNvSpPr>
          <p:nvPr/>
        </p:nvSpPr>
        <p:spPr bwMode="auto">
          <a:xfrm flipH="1">
            <a:off x="2381250" y="5429250"/>
            <a:ext cx="0" cy="2730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35"/>
          <p:cNvSpPr>
            <a:spLocks noChangeShapeType="1"/>
          </p:cNvSpPr>
          <p:nvPr/>
        </p:nvSpPr>
        <p:spPr bwMode="auto">
          <a:xfrm>
            <a:off x="5462588" y="2428875"/>
            <a:ext cx="1614487" cy="476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36"/>
          <p:cNvSpPr>
            <a:spLocks noChangeShapeType="1"/>
          </p:cNvSpPr>
          <p:nvPr/>
        </p:nvSpPr>
        <p:spPr bwMode="auto">
          <a:xfrm flipH="1">
            <a:off x="2381250" y="2428875"/>
            <a:ext cx="1614488" cy="476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37"/>
          <p:cNvSpPr>
            <a:spLocks noChangeShapeType="1"/>
          </p:cNvSpPr>
          <p:nvPr/>
        </p:nvSpPr>
        <p:spPr bwMode="auto">
          <a:xfrm flipH="1">
            <a:off x="4729163" y="2428875"/>
            <a:ext cx="0" cy="476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8"/>
          <p:cNvSpPr>
            <a:spLocks noChangeArrowheads="1"/>
          </p:cNvSpPr>
          <p:nvPr/>
        </p:nvSpPr>
        <p:spPr bwMode="auto">
          <a:xfrm>
            <a:off x="379413" y="1828800"/>
            <a:ext cx="8397875" cy="2433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89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70925" cy="137318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Define </a:t>
            </a:r>
            <a:r>
              <a:rPr lang="en-US" b="1" dirty="0">
                <a:latin typeface="Calibri" charset="0"/>
                <a:ea typeface="ＭＳ Ｐゴシック" charset="0"/>
              </a:rPr>
              <a:t>pseudo</a:t>
            </a:r>
            <a:r>
              <a:rPr lang="en-US" dirty="0">
                <a:latin typeface="Calibri" charset="0"/>
                <a:ea typeface="ＭＳ Ｐゴシック" charset="0"/>
              </a:rPr>
              <a:t>-metrics on the set of transition systems: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Exact </a:t>
            </a:r>
            <a:r>
              <a:rPr lang="en-US" dirty="0">
                <a:latin typeface="Calibri" charset="0"/>
                <a:ea typeface="ＭＳ Ｐゴシック" charset="0"/>
              </a:rPr>
              <a:t>notions captured as zero sections of pseudo-metrics</a:t>
            </a:r>
            <a:r>
              <a:rPr lang="en-US" dirty="0" smtClean="0">
                <a:latin typeface="Calibri" charset="0"/>
                <a:ea typeface="ＭＳ Ｐゴシック" charset="0"/>
              </a:rPr>
              <a:t>.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583685" name="Rectangle 1029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Approximate relationships*</a:t>
            </a:r>
            <a:endParaRPr lang="en-US" dirty="0"/>
          </a:p>
        </p:txBody>
      </p:sp>
      <p:graphicFrame>
        <p:nvGraphicFramePr>
          <p:cNvPr id="45060" name="Object 1032"/>
          <p:cNvGraphicFramePr>
            <a:graphicFrameLocks noChangeAspect="1"/>
          </p:cNvGraphicFramePr>
          <p:nvPr/>
        </p:nvGraphicFramePr>
        <p:xfrm>
          <a:off x="2365375" y="1909763"/>
          <a:ext cx="450532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2" name="Equation" r:id="rId4" imgW="2159000" imgH="1092200" progId="Equation.3">
                  <p:embed/>
                </p:oleObj>
              </mc:Choice>
              <mc:Fallback>
                <p:oleObj name="Equation" r:id="rId4" imgW="2159000" imgH="109220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1909763"/>
                        <a:ext cx="450532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822325" y="6230938"/>
            <a:ext cx="73755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/>
              <a:t>*A. Girard and G.J. Pappas, Approximation metrics for discrete and continuous systems, IEEE Transactions on Automatic Control, May 2007.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9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Hierarchy of approximation metrics*</a:t>
            </a:r>
            <a:endParaRPr lang="en-US" dirty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88938" y="1712913"/>
            <a:ext cx="3910012" cy="747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7350" y="3282950"/>
            <a:ext cx="3910013" cy="747713"/>
          </a:xfrm>
          <a:prstGeom prst="rect">
            <a:avLst/>
          </a:prstGeom>
          <a:solidFill>
            <a:srgbClr val="DCE6F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87350" y="4802188"/>
            <a:ext cx="3919538" cy="747712"/>
          </a:xfrm>
          <a:prstGeom prst="rect">
            <a:avLst/>
          </a:prstGeom>
          <a:solidFill>
            <a:srgbClr val="DCE6F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AutoShape 6"/>
          <p:cNvSpPr>
            <a:spLocks noChangeArrowheads="1"/>
          </p:cNvSpPr>
          <p:nvPr/>
        </p:nvSpPr>
        <p:spPr bwMode="auto">
          <a:xfrm>
            <a:off x="2160588" y="2476500"/>
            <a:ext cx="457200" cy="795338"/>
          </a:xfrm>
          <a:prstGeom prst="downArrow">
            <a:avLst>
              <a:gd name="adj1" fmla="val 50000"/>
              <a:gd name="adj2" fmla="val 46381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8"/>
          <p:cNvSpPr>
            <a:spLocks noChangeArrowheads="1"/>
          </p:cNvSpPr>
          <p:nvPr/>
        </p:nvSpPr>
        <p:spPr bwMode="auto">
          <a:xfrm>
            <a:off x="2176463" y="4029075"/>
            <a:ext cx="457200" cy="746125"/>
          </a:xfrm>
          <a:prstGeom prst="downArrow">
            <a:avLst>
              <a:gd name="adj1" fmla="val 50000"/>
              <a:gd name="adj2" fmla="val 43511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Rectangle 12"/>
          <p:cNvSpPr>
            <a:spLocks noChangeArrowheads="1"/>
          </p:cNvSpPr>
          <p:nvPr/>
        </p:nvSpPr>
        <p:spPr bwMode="auto">
          <a:xfrm>
            <a:off x="4821238" y="1704975"/>
            <a:ext cx="3851275" cy="747713"/>
          </a:xfrm>
          <a:prstGeom prst="rect">
            <a:avLst/>
          </a:prstGeom>
          <a:solidFill>
            <a:srgbClr val="DCE6F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Rectangle 13"/>
          <p:cNvSpPr>
            <a:spLocks noChangeArrowheads="1"/>
          </p:cNvSpPr>
          <p:nvPr/>
        </p:nvSpPr>
        <p:spPr bwMode="auto">
          <a:xfrm>
            <a:off x="4889500" y="3281363"/>
            <a:ext cx="3802063" cy="747712"/>
          </a:xfrm>
          <a:prstGeom prst="rect">
            <a:avLst/>
          </a:prstGeom>
          <a:solidFill>
            <a:srgbClr val="DCE6F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Rectangle 14"/>
          <p:cNvSpPr>
            <a:spLocks noChangeArrowheads="1"/>
          </p:cNvSpPr>
          <p:nvPr/>
        </p:nvSpPr>
        <p:spPr bwMode="auto">
          <a:xfrm>
            <a:off x="4938713" y="4794250"/>
            <a:ext cx="3757612" cy="747713"/>
          </a:xfrm>
          <a:prstGeom prst="rect">
            <a:avLst/>
          </a:prstGeom>
          <a:solidFill>
            <a:srgbClr val="DCE6F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AutoShape 15"/>
          <p:cNvSpPr>
            <a:spLocks noChangeArrowheads="1"/>
          </p:cNvSpPr>
          <p:nvPr/>
        </p:nvSpPr>
        <p:spPr bwMode="auto">
          <a:xfrm>
            <a:off x="6592888" y="2468563"/>
            <a:ext cx="458787" cy="795337"/>
          </a:xfrm>
          <a:prstGeom prst="downArrow">
            <a:avLst>
              <a:gd name="adj1" fmla="val 50000"/>
              <a:gd name="adj2" fmla="val 4622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AutoShape 16"/>
          <p:cNvSpPr>
            <a:spLocks noChangeArrowheads="1"/>
          </p:cNvSpPr>
          <p:nvPr/>
        </p:nvSpPr>
        <p:spPr bwMode="auto">
          <a:xfrm>
            <a:off x="6610350" y="4027488"/>
            <a:ext cx="457200" cy="739775"/>
          </a:xfrm>
          <a:prstGeom prst="downArrow">
            <a:avLst>
              <a:gd name="adj1" fmla="val 50000"/>
              <a:gd name="adj2" fmla="val 412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AutoShape 20"/>
          <p:cNvSpPr>
            <a:spLocks noChangeArrowheads="1"/>
          </p:cNvSpPr>
          <p:nvPr/>
        </p:nvSpPr>
        <p:spPr bwMode="auto">
          <a:xfrm>
            <a:off x="4297363" y="1870075"/>
            <a:ext cx="514350" cy="371475"/>
          </a:xfrm>
          <a:prstGeom prst="rightArrow">
            <a:avLst>
              <a:gd name="adj1" fmla="val 50000"/>
              <a:gd name="adj2" fmla="val 32462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 type="none" w="sm" len="sm"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AutoShape 21"/>
          <p:cNvSpPr>
            <a:spLocks noChangeArrowheads="1"/>
          </p:cNvSpPr>
          <p:nvPr/>
        </p:nvSpPr>
        <p:spPr bwMode="auto">
          <a:xfrm>
            <a:off x="4338638" y="4975225"/>
            <a:ext cx="590550" cy="371475"/>
          </a:xfrm>
          <a:prstGeom prst="rightArrow">
            <a:avLst>
              <a:gd name="adj1" fmla="val 50000"/>
              <a:gd name="adj2" fmla="val 37271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 type="none" w="sm" len="sm"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AutoShape 22"/>
          <p:cNvSpPr>
            <a:spLocks noChangeArrowheads="1"/>
          </p:cNvSpPr>
          <p:nvPr/>
        </p:nvSpPr>
        <p:spPr bwMode="auto">
          <a:xfrm>
            <a:off x="4329113" y="3479800"/>
            <a:ext cx="533400" cy="371475"/>
          </a:xfrm>
          <a:prstGeom prst="rightArrow">
            <a:avLst>
              <a:gd name="adj1" fmla="val 50000"/>
              <a:gd name="adj2" fmla="val 33664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 type="none" w="sm" len="sm"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407" name="Object 26"/>
          <p:cNvGraphicFramePr>
            <a:graphicFrameLocks noChangeAspect="1"/>
          </p:cNvGraphicFramePr>
          <p:nvPr/>
        </p:nvGraphicFramePr>
        <p:xfrm>
          <a:off x="1795463" y="1862138"/>
          <a:ext cx="11922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78" name="Equation" r:id="rId4" imgW="558800" imgH="203200" progId="Equation.3">
                  <p:embed/>
                </p:oleObj>
              </mc:Choice>
              <mc:Fallback>
                <p:oleObj name="Equation" r:id="rId4" imgW="558800" imgH="203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1862138"/>
                        <a:ext cx="119221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8" name="Object 26"/>
          <p:cNvGraphicFramePr>
            <a:graphicFrameLocks noChangeAspect="1"/>
          </p:cNvGraphicFramePr>
          <p:nvPr/>
        </p:nvGraphicFramePr>
        <p:xfrm>
          <a:off x="6145213" y="1803400"/>
          <a:ext cx="13001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79" name="Equation" r:id="rId6" imgW="609600" imgH="241300" progId="Equation.3">
                  <p:embed/>
                </p:oleObj>
              </mc:Choice>
              <mc:Fallback>
                <p:oleObj name="Equation" r:id="rId6" imgW="609600" imgH="2413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1803400"/>
                        <a:ext cx="1300162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9" name="Object 26"/>
          <p:cNvGraphicFramePr>
            <a:graphicFrameLocks noChangeAspect="1"/>
          </p:cNvGraphicFramePr>
          <p:nvPr/>
        </p:nvGraphicFramePr>
        <p:xfrm>
          <a:off x="1839913" y="3433763"/>
          <a:ext cx="11922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0" name="Equation" r:id="rId8" imgW="558800" imgH="203200" progId="Equation.3">
                  <p:embed/>
                </p:oleObj>
              </mc:Choice>
              <mc:Fallback>
                <p:oleObj name="Equation" r:id="rId8" imgW="558800" imgH="203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3433763"/>
                        <a:ext cx="119221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0" name="Object 26"/>
          <p:cNvGraphicFramePr>
            <a:graphicFrameLocks noChangeAspect="1"/>
          </p:cNvGraphicFramePr>
          <p:nvPr/>
        </p:nvGraphicFramePr>
        <p:xfrm>
          <a:off x="6175375" y="3375025"/>
          <a:ext cx="13001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1" name="Equation" r:id="rId10" imgW="609600" imgH="228600" progId="Equation.3">
                  <p:embed/>
                </p:oleObj>
              </mc:Choice>
              <mc:Fallback>
                <p:oleObj name="Equation" r:id="rId10" imgW="60960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3375025"/>
                        <a:ext cx="13001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1" name="Object 26"/>
          <p:cNvGraphicFramePr>
            <a:graphicFrameLocks noChangeAspect="1"/>
          </p:cNvGraphicFramePr>
          <p:nvPr/>
        </p:nvGraphicFramePr>
        <p:xfrm>
          <a:off x="1814513" y="4937125"/>
          <a:ext cx="11922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2" name="Equation" r:id="rId12" imgW="558800" imgH="203200" progId="Equation.3">
                  <p:embed/>
                </p:oleObj>
              </mc:Choice>
              <mc:Fallback>
                <p:oleObj name="Equation" r:id="rId12" imgW="558800" imgH="203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4937125"/>
                        <a:ext cx="119221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2" name="Object 26"/>
          <p:cNvGraphicFramePr>
            <a:graphicFrameLocks noChangeAspect="1"/>
          </p:cNvGraphicFramePr>
          <p:nvPr/>
        </p:nvGraphicFramePr>
        <p:xfrm>
          <a:off x="6246813" y="4878388"/>
          <a:ext cx="13001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3" name="Equation" r:id="rId14" imgW="609600" imgH="228600" progId="Equation.3">
                  <p:embed/>
                </p:oleObj>
              </mc:Choice>
              <mc:Fallback>
                <p:oleObj name="Equation" r:id="rId14" imgW="60960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813" y="4878388"/>
                        <a:ext cx="130016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3" name="TextBox 7"/>
          <p:cNvSpPr txBox="1">
            <a:spLocks noChangeArrowheads="1"/>
          </p:cNvSpPr>
          <p:nvPr/>
        </p:nvSpPr>
        <p:spPr bwMode="auto">
          <a:xfrm>
            <a:off x="822325" y="6230938"/>
            <a:ext cx="73755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/>
              <a:t>*A. Girard and G.J. Pappas, Approximation metrics for discrete and continuous systems, IEEE Transactions on Automatic Control, May 2007.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Computational approaches for various classes</a:t>
            </a:r>
          </a:p>
        </p:txBody>
      </p:sp>
      <p:pic>
        <p:nvPicPr>
          <p:cNvPr id="75778" name="Picture 1" descr="GP-AUT0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989013"/>
            <a:ext cx="3397250" cy="4533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5779" name="Picture 2" descr="IEEE-TAC09-Stochast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2114550"/>
            <a:ext cx="3367088" cy="44894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5780" name="Picture 5" descr="AbateInnocenzoDiBenedettoTAC1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993775"/>
            <a:ext cx="3367087" cy="4489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5781" name="Picture 1" descr="0534246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108200"/>
            <a:ext cx="3375025" cy="4498975"/>
          </a:xfrm>
          <a:prstGeom prst="rect">
            <a:avLst/>
          </a:prstGeom>
          <a:solidFill>
            <a:srgbClr val="FFFFFF"/>
          </a:solidFill>
          <a:ln w="9525">
            <a:solidFill>
              <a:srgbClr val="1F497D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336550" y="4216400"/>
            <a:ext cx="8058150" cy="2054225"/>
          </a:xfrm>
          <a:prstGeom prst="rect">
            <a:avLst/>
          </a:prstGeom>
          <a:solidFill>
            <a:srgbClr val="DCE6F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947738"/>
            <a:ext cx="8534400" cy="5181600"/>
          </a:xfrm>
        </p:spPr>
        <p:txBody>
          <a:bodyPr/>
          <a:lstStyle/>
          <a:p>
            <a:pPr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endParaRPr lang="en-US" sz="2000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endParaRPr lang="en-US" sz="2000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endParaRPr lang="en-US" sz="2000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endParaRPr lang="en-US" sz="2000" dirty="0">
              <a:latin typeface="Calibri" charset="0"/>
              <a:ea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alibri" charset="0"/>
                <a:ea typeface="ＭＳ Ｐゴシック" charset="0"/>
              </a:rPr>
              <a:t>			     	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2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Approximations of nonlinear continuous systems</a:t>
            </a:r>
            <a:endParaRPr lang="en-US" dirty="0"/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350838" y="1441450"/>
            <a:ext cx="3706812" cy="962025"/>
          </a:xfrm>
          <a:prstGeom prst="rect">
            <a:avLst/>
          </a:prstGeom>
          <a:solidFill>
            <a:srgbClr val="DCE6F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6"/>
          <p:cNvSpPr>
            <a:spLocks noChangeShapeType="1"/>
          </p:cNvSpPr>
          <p:nvPr/>
        </p:nvSpPr>
        <p:spPr bwMode="auto">
          <a:xfrm>
            <a:off x="4068763" y="1908175"/>
            <a:ext cx="6746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2710" name="Object 7"/>
          <p:cNvGraphicFramePr>
            <a:graphicFrameLocks noChangeAspect="1"/>
          </p:cNvGraphicFramePr>
          <p:nvPr/>
        </p:nvGraphicFramePr>
        <p:xfrm>
          <a:off x="4214813" y="1614488"/>
          <a:ext cx="461962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3" name="Equation" r:id="rId4" imgW="317500" imgH="203200" progId="Equation.3">
                  <p:embed/>
                </p:oleObj>
              </mc:Choice>
              <mc:Fallback>
                <p:oleObj name="Equation" r:id="rId4" imgW="3175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1614488"/>
                        <a:ext cx="461962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347663" y="2692400"/>
            <a:ext cx="3738562" cy="1033463"/>
          </a:xfrm>
          <a:prstGeom prst="rect">
            <a:avLst/>
          </a:prstGeom>
          <a:solidFill>
            <a:srgbClr val="DCE6F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9"/>
          <p:cNvSpPr>
            <a:spLocks noChangeShapeType="1"/>
          </p:cNvSpPr>
          <p:nvPr/>
        </p:nvSpPr>
        <p:spPr bwMode="auto">
          <a:xfrm>
            <a:off x="4098925" y="3205163"/>
            <a:ext cx="6746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2713" name="Object 10"/>
          <p:cNvGraphicFramePr>
            <a:graphicFrameLocks noChangeAspect="1"/>
          </p:cNvGraphicFramePr>
          <p:nvPr/>
        </p:nvGraphicFramePr>
        <p:xfrm>
          <a:off x="4260850" y="2908300"/>
          <a:ext cx="46196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4" name="Equation" r:id="rId6" imgW="317500" imgH="203200" progId="Equation.3">
                  <p:embed/>
                </p:oleObj>
              </mc:Choice>
              <mc:Fallback>
                <p:oleObj name="Equation" r:id="rId6" imgW="317500" imgH="203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2908300"/>
                        <a:ext cx="461963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1"/>
          <p:cNvGraphicFramePr>
            <a:graphicFrameLocks noChangeAspect="1"/>
          </p:cNvGraphicFramePr>
          <p:nvPr/>
        </p:nvGraphicFramePr>
        <p:xfrm>
          <a:off x="3754438" y="2047875"/>
          <a:ext cx="2984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5" name="Equation" r:id="rId8" imgW="177800" imgH="203200" progId="Equation.3">
                  <p:embed/>
                </p:oleObj>
              </mc:Choice>
              <mc:Fallback>
                <p:oleObj name="Equation" r:id="rId8" imgW="177800" imgH="203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438" y="2047875"/>
                        <a:ext cx="2984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2"/>
          <p:cNvGraphicFramePr>
            <a:graphicFrameLocks noChangeAspect="1"/>
          </p:cNvGraphicFramePr>
          <p:nvPr/>
        </p:nvGraphicFramePr>
        <p:xfrm>
          <a:off x="3760788" y="3375025"/>
          <a:ext cx="3000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6" name="Equation" r:id="rId10" imgW="177800" imgH="203200" progId="Equation.3">
                  <p:embed/>
                </p:oleObj>
              </mc:Choice>
              <mc:Fallback>
                <p:oleObj name="Equation" r:id="rId10" imgW="177800" imgH="203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3375025"/>
                        <a:ext cx="300037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0" name="Text Box 13"/>
          <p:cNvSpPr txBox="1">
            <a:spLocks noChangeArrowheads="1"/>
          </p:cNvSpPr>
          <p:nvPr/>
        </p:nvSpPr>
        <p:spPr bwMode="auto">
          <a:xfrm>
            <a:off x="352425" y="4241800"/>
            <a:ext cx="6664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We are looking for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Lyapunov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-like functions                   satisfying </a:t>
            </a:r>
          </a:p>
        </p:txBody>
      </p:sp>
      <p:graphicFrame>
        <p:nvGraphicFramePr>
          <p:cNvPr id="72717" name="Object 15"/>
          <p:cNvGraphicFramePr>
            <a:graphicFrameLocks noChangeAspect="1"/>
          </p:cNvGraphicFramePr>
          <p:nvPr/>
        </p:nvGraphicFramePr>
        <p:xfrm>
          <a:off x="2943225" y="4700588"/>
          <a:ext cx="1670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7" name="Equation" r:id="rId12" imgW="990600" imgH="228600" progId="Equation.3">
                  <p:embed/>
                </p:oleObj>
              </mc:Choice>
              <mc:Fallback>
                <p:oleObj name="Equation" r:id="rId12" imgW="9906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4700588"/>
                        <a:ext cx="1670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8" name="Object 16"/>
          <p:cNvGraphicFramePr>
            <a:graphicFrameLocks noChangeAspect="1"/>
          </p:cNvGraphicFramePr>
          <p:nvPr/>
        </p:nvGraphicFramePr>
        <p:xfrm>
          <a:off x="2905125" y="5191125"/>
          <a:ext cx="25685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8" name="Equation" r:id="rId14" imgW="1524000" imgH="304800" progId="Equation.3">
                  <p:embed/>
                </p:oleObj>
              </mc:Choice>
              <mc:Fallback>
                <p:oleObj name="Equation" r:id="rId14" imgW="1524000" imgH="304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5191125"/>
                        <a:ext cx="25685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9" name="Object 18"/>
          <p:cNvGraphicFramePr>
            <a:graphicFrameLocks noChangeAspect="1"/>
          </p:cNvGraphicFramePr>
          <p:nvPr/>
        </p:nvGraphicFramePr>
        <p:xfrm>
          <a:off x="912813" y="1460500"/>
          <a:ext cx="24257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9" name="Equation" r:id="rId16" imgW="1498600" imgH="533400" progId="Equation.3">
                  <p:embed/>
                </p:oleObj>
              </mc:Choice>
              <mc:Fallback>
                <p:oleObj name="Equation" r:id="rId16" imgW="1498600" imgH="533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1460500"/>
                        <a:ext cx="24257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0" name="Object 20"/>
          <p:cNvGraphicFramePr>
            <a:graphicFrameLocks noChangeAspect="1"/>
          </p:cNvGraphicFramePr>
          <p:nvPr/>
        </p:nvGraphicFramePr>
        <p:xfrm>
          <a:off x="5641975" y="1571625"/>
          <a:ext cx="8255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0" name="Equation" r:id="rId18" imgW="482600" imgH="469900" progId="Equation.3">
                  <p:embed/>
                </p:oleObj>
              </mc:Choice>
              <mc:Fallback>
                <p:oleObj name="Equation" r:id="rId18" imgW="482600" imgH="4699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5" y="1571625"/>
                        <a:ext cx="8255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1" name="Object 21"/>
          <p:cNvGraphicFramePr>
            <a:graphicFrameLocks noChangeAspect="1"/>
          </p:cNvGraphicFramePr>
          <p:nvPr/>
        </p:nvGraphicFramePr>
        <p:xfrm>
          <a:off x="6870700" y="1571625"/>
          <a:ext cx="8270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1" name="Equation" r:id="rId20" imgW="482600" imgH="469900" progId="Equation.3">
                  <p:embed/>
                </p:oleObj>
              </mc:Choice>
              <mc:Fallback>
                <p:oleObj name="Equation" r:id="rId20" imgW="482600" imgH="4699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1571625"/>
                        <a:ext cx="8270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2" name="Object 22"/>
          <p:cNvGraphicFramePr>
            <a:graphicFrameLocks noChangeAspect="1"/>
          </p:cNvGraphicFramePr>
          <p:nvPr/>
        </p:nvGraphicFramePr>
        <p:xfrm>
          <a:off x="958850" y="2781300"/>
          <a:ext cx="24479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2" name="Equation" r:id="rId22" imgW="1511300" imgH="533400" progId="Equation.3">
                  <p:embed/>
                </p:oleObj>
              </mc:Choice>
              <mc:Fallback>
                <p:oleObj name="Equation" r:id="rId22" imgW="1511300" imgH="5334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2781300"/>
                        <a:ext cx="24479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693867"/>
              </p:ext>
            </p:extLst>
          </p:nvPr>
        </p:nvGraphicFramePr>
        <p:xfrm>
          <a:off x="4934092" y="4291823"/>
          <a:ext cx="9842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3" name="Equation" r:id="rId24" imgW="520700" imgH="203200" progId="Equation.3">
                  <p:embed/>
                </p:oleObj>
              </mc:Choice>
              <mc:Fallback>
                <p:oleObj name="Equation" r:id="rId24" imgW="520700" imgH="203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4092" y="4291823"/>
                        <a:ext cx="9842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4" name="Object 24"/>
          <p:cNvGraphicFramePr>
            <a:graphicFrameLocks noChangeAspect="1"/>
          </p:cNvGraphicFramePr>
          <p:nvPr/>
        </p:nvGraphicFramePr>
        <p:xfrm>
          <a:off x="5662613" y="2444750"/>
          <a:ext cx="18891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4" name="Equation" r:id="rId26" imgW="1104900" imgH="469900" progId="Equation.3">
                  <p:embed/>
                </p:oleObj>
              </mc:Choice>
              <mc:Fallback>
                <p:oleObj name="Equation" r:id="rId26" imgW="1104900" imgH="4699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3" y="2444750"/>
                        <a:ext cx="188912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5" name="Object 25"/>
          <p:cNvGraphicFramePr>
            <a:graphicFrameLocks noChangeAspect="1"/>
          </p:cNvGraphicFramePr>
          <p:nvPr/>
        </p:nvGraphicFramePr>
        <p:xfrm>
          <a:off x="5657850" y="3408363"/>
          <a:ext cx="19970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5" name="Equation" r:id="rId28" imgW="1168400" imgH="203200" progId="Equation.3">
                  <p:embed/>
                </p:oleObj>
              </mc:Choice>
              <mc:Fallback>
                <p:oleObj name="Equation" r:id="rId28" imgW="1168400" imgH="203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3408363"/>
                        <a:ext cx="19970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6" name="Object 16"/>
          <p:cNvGraphicFramePr>
            <a:graphicFrameLocks noChangeAspect="1"/>
          </p:cNvGraphicFramePr>
          <p:nvPr/>
        </p:nvGraphicFramePr>
        <p:xfrm>
          <a:off x="2946400" y="5721350"/>
          <a:ext cx="25463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6" name="Equation" r:id="rId30" imgW="1511300" imgH="304800" progId="Equation.3">
                  <p:embed/>
                </p:oleObj>
              </mc:Choice>
              <mc:Fallback>
                <p:oleObj name="Equation" r:id="rId30" imgW="1511300" imgH="304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5721350"/>
                        <a:ext cx="25463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5"/>
          <p:cNvSpPr>
            <a:spLocks noChangeArrowheads="1"/>
          </p:cNvSpPr>
          <p:nvPr/>
        </p:nvSpPr>
        <p:spPr bwMode="auto">
          <a:xfrm>
            <a:off x="5046663" y="4251325"/>
            <a:ext cx="3689350" cy="2055813"/>
          </a:xfrm>
          <a:prstGeom prst="rect">
            <a:avLst/>
          </a:prstGeom>
          <a:solidFill>
            <a:srgbClr val="95B3D7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2000" i="1"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232025" y="1185863"/>
            <a:ext cx="4564063" cy="19764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000" i="1">
              <a:latin typeface="Times New Roman" pitchFamily="18" charset="0"/>
            </a:endParaRPr>
          </a:p>
        </p:txBody>
      </p:sp>
      <p:sp>
        <p:nvSpPr>
          <p:cNvPr id="69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Bridging CS and control </a:t>
            </a:r>
            <a:endParaRPr lang="en-US" dirty="0"/>
          </a:p>
        </p:txBody>
      </p:sp>
      <p:sp>
        <p:nvSpPr>
          <p:cNvPr id="22" name="Text Box 1037"/>
          <p:cNvSpPr txBox="1">
            <a:spLocks noChangeArrowheads="1"/>
          </p:cNvSpPr>
          <p:nvPr/>
        </p:nvSpPr>
        <p:spPr bwMode="auto">
          <a:xfrm>
            <a:off x="1811338" y="3427413"/>
            <a:ext cx="1106487" cy="246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</a:rPr>
              <a:t>Discrete systems</a:t>
            </a:r>
          </a:p>
        </p:txBody>
      </p:sp>
      <p:sp>
        <p:nvSpPr>
          <p:cNvPr id="77829" name="Rectangle 24"/>
          <p:cNvSpPr>
            <a:spLocks noChangeArrowheads="1"/>
          </p:cNvSpPr>
          <p:nvPr/>
        </p:nvSpPr>
        <p:spPr bwMode="auto">
          <a:xfrm>
            <a:off x="350838" y="4275138"/>
            <a:ext cx="3687762" cy="2043112"/>
          </a:xfrm>
          <a:prstGeom prst="rect">
            <a:avLst/>
          </a:prstGeom>
          <a:solidFill>
            <a:srgbClr val="95B3D7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2000" i="1">
              <a:latin typeface="Times New Roman" charset="0"/>
            </a:endParaRPr>
          </a:p>
        </p:txBody>
      </p:sp>
      <p:sp>
        <p:nvSpPr>
          <p:cNvPr id="55" name="Down Arrow 54"/>
          <p:cNvSpPr/>
          <p:nvPr/>
        </p:nvSpPr>
        <p:spPr bwMode="auto">
          <a:xfrm rot="2413969">
            <a:off x="2994025" y="3095625"/>
            <a:ext cx="387350" cy="1238250"/>
          </a:xfrm>
          <a:prstGeom prst="downArrow">
            <a:avLst/>
          </a:prstGeom>
          <a:solidFill>
            <a:srgbClr val="558ED5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000" i="1">
              <a:latin typeface="Times New Roman" pitchFamily="18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9082492">
            <a:off x="5348288" y="3094038"/>
            <a:ext cx="387350" cy="119697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000" i="1">
              <a:latin typeface="Times New Roman" pitchFamily="18" charset="0"/>
            </a:endParaRPr>
          </a:p>
        </p:txBody>
      </p:sp>
      <p:sp>
        <p:nvSpPr>
          <p:cNvPr id="58" name="Text Box 1037"/>
          <p:cNvSpPr txBox="1">
            <a:spLocks noChangeArrowheads="1"/>
          </p:cNvSpPr>
          <p:nvPr/>
        </p:nvSpPr>
        <p:spPr bwMode="auto">
          <a:xfrm>
            <a:off x="5800725" y="3444875"/>
            <a:ext cx="1225550" cy="247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</a:rPr>
              <a:t>Continuous systems</a:t>
            </a:r>
          </a:p>
        </p:txBody>
      </p:sp>
      <p:sp>
        <p:nvSpPr>
          <p:cNvPr id="60" name="Text Box 1037"/>
          <p:cNvSpPr txBox="1">
            <a:spLocks noChangeArrowheads="1"/>
          </p:cNvSpPr>
          <p:nvPr/>
        </p:nvSpPr>
        <p:spPr bwMode="auto">
          <a:xfrm>
            <a:off x="3578225" y="1195388"/>
            <a:ext cx="1576388" cy="246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</a:rPr>
              <a:t>Approximate Bi-simulation</a:t>
            </a:r>
          </a:p>
        </p:txBody>
      </p:sp>
      <p:sp>
        <p:nvSpPr>
          <p:cNvPr id="61" name="Text Box 1037"/>
          <p:cNvSpPr txBox="1">
            <a:spLocks noChangeArrowheads="1"/>
          </p:cNvSpPr>
          <p:nvPr/>
        </p:nvSpPr>
        <p:spPr bwMode="auto">
          <a:xfrm>
            <a:off x="1552575" y="4240213"/>
            <a:ext cx="1130300" cy="246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</a:rPr>
              <a:t>Computer Science</a:t>
            </a:r>
          </a:p>
        </p:txBody>
      </p:sp>
      <p:sp>
        <p:nvSpPr>
          <p:cNvPr id="62" name="Text Box 1037"/>
          <p:cNvSpPr txBox="1">
            <a:spLocks noChangeArrowheads="1"/>
          </p:cNvSpPr>
          <p:nvPr/>
        </p:nvSpPr>
        <p:spPr bwMode="auto">
          <a:xfrm>
            <a:off x="6410325" y="4230688"/>
            <a:ext cx="966788" cy="246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</a:rPr>
              <a:t>Control Theory</a:t>
            </a:r>
          </a:p>
        </p:txBody>
      </p:sp>
      <p:graphicFrame>
        <p:nvGraphicFramePr>
          <p:cNvPr id="77836" name="Object 15"/>
          <p:cNvGraphicFramePr>
            <a:graphicFrameLocks noChangeAspect="1"/>
          </p:cNvGraphicFramePr>
          <p:nvPr/>
        </p:nvGraphicFramePr>
        <p:xfrm>
          <a:off x="5634038" y="4638675"/>
          <a:ext cx="1670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30" name="Equation" r:id="rId4" imgW="990600" imgH="228600" progId="Equation.3">
                  <p:embed/>
                </p:oleObj>
              </mc:Choice>
              <mc:Fallback>
                <p:oleObj name="Equation" r:id="rId4" imgW="9906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4638675"/>
                        <a:ext cx="1670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7" name="Object 16"/>
          <p:cNvGraphicFramePr>
            <a:graphicFrameLocks noChangeAspect="1"/>
          </p:cNvGraphicFramePr>
          <p:nvPr/>
        </p:nvGraphicFramePr>
        <p:xfrm>
          <a:off x="5595938" y="5129213"/>
          <a:ext cx="25685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31" name="Equation" r:id="rId6" imgW="1524000" imgH="304800" progId="Equation.3">
                  <p:embed/>
                </p:oleObj>
              </mc:Choice>
              <mc:Fallback>
                <p:oleObj name="Equation" r:id="rId6" imgW="1524000" imgH="304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8" y="5129213"/>
                        <a:ext cx="256857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8" name="Object 16"/>
          <p:cNvGraphicFramePr>
            <a:graphicFrameLocks noChangeAspect="1"/>
          </p:cNvGraphicFramePr>
          <p:nvPr/>
        </p:nvGraphicFramePr>
        <p:xfrm>
          <a:off x="5637213" y="5659438"/>
          <a:ext cx="25463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32" name="Equation" r:id="rId8" imgW="1511300" imgH="304800" progId="Equation.3">
                  <p:embed/>
                </p:oleObj>
              </mc:Choice>
              <mc:Fallback>
                <p:oleObj name="Equation" r:id="rId8" imgW="1511300" imgH="304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5659438"/>
                        <a:ext cx="25463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839" name="Group 1"/>
          <p:cNvGrpSpPr>
            <a:grpSpLocks/>
          </p:cNvGrpSpPr>
          <p:nvPr/>
        </p:nvGrpSpPr>
        <p:grpSpPr bwMode="auto">
          <a:xfrm>
            <a:off x="2835275" y="1489075"/>
            <a:ext cx="3041650" cy="1597025"/>
            <a:chOff x="387350" y="1704975"/>
            <a:chExt cx="8308975" cy="3844925"/>
          </a:xfrm>
        </p:grpSpPr>
        <p:sp>
          <p:nvSpPr>
            <p:cNvPr id="66" name="Rectangle 2"/>
            <p:cNvSpPr>
              <a:spLocks noChangeArrowheads="1"/>
            </p:cNvSpPr>
            <p:nvPr/>
          </p:nvSpPr>
          <p:spPr bwMode="auto">
            <a:xfrm>
              <a:off x="387350" y="1712619"/>
              <a:ext cx="3911636" cy="7491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61" name="Rectangle 3"/>
            <p:cNvSpPr>
              <a:spLocks noChangeArrowheads="1"/>
            </p:cNvSpPr>
            <p:nvPr/>
          </p:nvSpPr>
          <p:spPr bwMode="auto">
            <a:xfrm>
              <a:off x="387350" y="3282950"/>
              <a:ext cx="3910013" cy="747713"/>
            </a:xfrm>
            <a:prstGeom prst="rect">
              <a:avLst/>
            </a:prstGeom>
            <a:solidFill>
              <a:srgbClr val="DCE6F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2" name="Rectangle 4"/>
            <p:cNvSpPr>
              <a:spLocks noChangeArrowheads="1"/>
            </p:cNvSpPr>
            <p:nvPr/>
          </p:nvSpPr>
          <p:spPr bwMode="auto">
            <a:xfrm>
              <a:off x="387350" y="4802188"/>
              <a:ext cx="3919538" cy="747712"/>
            </a:xfrm>
            <a:prstGeom prst="rect">
              <a:avLst/>
            </a:prstGeom>
            <a:solidFill>
              <a:srgbClr val="DCE6F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3" name="AutoShape 6"/>
            <p:cNvSpPr>
              <a:spLocks noChangeArrowheads="1"/>
            </p:cNvSpPr>
            <p:nvPr/>
          </p:nvSpPr>
          <p:spPr bwMode="auto">
            <a:xfrm>
              <a:off x="2160588" y="2476500"/>
              <a:ext cx="457200" cy="795338"/>
            </a:xfrm>
            <a:prstGeom prst="downArrow">
              <a:avLst>
                <a:gd name="adj1" fmla="val 50000"/>
                <a:gd name="adj2" fmla="val 46381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4" name="AutoShape 8"/>
            <p:cNvSpPr>
              <a:spLocks noChangeArrowheads="1"/>
            </p:cNvSpPr>
            <p:nvPr/>
          </p:nvSpPr>
          <p:spPr bwMode="auto">
            <a:xfrm>
              <a:off x="2176463" y="4029075"/>
              <a:ext cx="457200" cy="746125"/>
            </a:xfrm>
            <a:prstGeom prst="downArrow">
              <a:avLst>
                <a:gd name="adj1" fmla="val 50000"/>
                <a:gd name="adj2" fmla="val 43511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5" name="Rectangle 12"/>
            <p:cNvSpPr>
              <a:spLocks noChangeArrowheads="1"/>
            </p:cNvSpPr>
            <p:nvPr/>
          </p:nvSpPr>
          <p:spPr bwMode="auto">
            <a:xfrm>
              <a:off x="4821238" y="1704975"/>
              <a:ext cx="3851275" cy="747713"/>
            </a:xfrm>
            <a:prstGeom prst="rect">
              <a:avLst/>
            </a:prstGeom>
            <a:solidFill>
              <a:srgbClr val="DCE6F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6" name="Rectangle 13"/>
            <p:cNvSpPr>
              <a:spLocks noChangeArrowheads="1"/>
            </p:cNvSpPr>
            <p:nvPr/>
          </p:nvSpPr>
          <p:spPr bwMode="auto">
            <a:xfrm>
              <a:off x="4889500" y="3281363"/>
              <a:ext cx="3802063" cy="747712"/>
            </a:xfrm>
            <a:prstGeom prst="rect">
              <a:avLst/>
            </a:prstGeom>
            <a:solidFill>
              <a:srgbClr val="DCE6F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7" name="Rectangle 14"/>
            <p:cNvSpPr>
              <a:spLocks noChangeArrowheads="1"/>
            </p:cNvSpPr>
            <p:nvPr/>
          </p:nvSpPr>
          <p:spPr bwMode="auto">
            <a:xfrm>
              <a:off x="4938713" y="4794250"/>
              <a:ext cx="3757612" cy="747713"/>
            </a:xfrm>
            <a:prstGeom prst="rect">
              <a:avLst/>
            </a:prstGeom>
            <a:solidFill>
              <a:srgbClr val="DCE6F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8" name="AutoShape 15"/>
            <p:cNvSpPr>
              <a:spLocks noChangeArrowheads="1"/>
            </p:cNvSpPr>
            <p:nvPr/>
          </p:nvSpPr>
          <p:spPr bwMode="auto">
            <a:xfrm>
              <a:off x="6592888" y="2468563"/>
              <a:ext cx="458787" cy="795337"/>
            </a:xfrm>
            <a:prstGeom prst="downArrow">
              <a:avLst>
                <a:gd name="adj1" fmla="val 50000"/>
                <a:gd name="adj2" fmla="val 46220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9" name="AutoShape 16"/>
            <p:cNvSpPr>
              <a:spLocks noChangeArrowheads="1"/>
            </p:cNvSpPr>
            <p:nvPr/>
          </p:nvSpPr>
          <p:spPr bwMode="auto">
            <a:xfrm>
              <a:off x="6610350" y="4027488"/>
              <a:ext cx="457200" cy="739775"/>
            </a:xfrm>
            <a:prstGeom prst="downArrow">
              <a:avLst>
                <a:gd name="adj1" fmla="val 50000"/>
                <a:gd name="adj2" fmla="val 41200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0" name="AutoShape 20"/>
            <p:cNvSpPr>
              <a:spLocks noChangeArrowheads="1"/>
            </p:cNvSpPr>
            <p:nvPr/>
          </p:nvSpPr>
          <p:spPr bwMode="auto">
            <a:xfrm>
              <a:off x="4297363" y="1870075"/>
              <a:ext cx="514350" cy="371475"/>
            </a:xfrm>
            <a:prstGeom prst="rightArrow">
              <a:avLst>
                <a:gd name="adj1" fmla="val 50000"/>
                <a:gd name="adj2" fmla="val 32462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 type="none" w="sm" len="sm"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1" name="AutoShape 21"/>
            <p:cNvSpPr>
              <a:spLocks noChangeArrowheads="1"/>
            </p:cNvSpPr>
            <p:nvPr/>
          </p:nvSpPr>
          <p:spPr bwMode="auto">
            <a:xfrm>
              <a:off x="4338638" y="4975225"/>
              <a:ext cx="590550" cy="371475"/>
            </a:xfrm>
            <a:prstGeom prst="rightArrow">
              <a:avLst>
                <a:gd name="adj1" fmla="val 50000"/>
                <a:gd name="adj2" fmla="val 37271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 type="none" w="sm" len="sm"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2" name="AutoShape 22"/>
            <p:cNvSpPr>
              <a:spLocks noChangeArrowheads="1"/>
            </p:cNvSpPr>
            <p:nvPr/>
          </p:nvSpPr>
          <p:spPr bwMode="auto">
            <a:xfrm>
              <a:off x="4329113" y="3479800"/>
              <a:ext cx="533400" cy="371475"/>
            </a:xfrm>
            <a:prstGeom prst="rightArrow">
              <a:avLst>
                <a:gd name="adj1" fmla="val 50000"/>
                <a:gd name="adj2" fmla="val 33664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 type="none" w="sm" len="sm"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7873" name="Object 26"/>
            <p:cNvGraphicFramePr>
              <a:graphicFrameLocks noChangeAspect="1"/>
            </p:cNvGraphicFramePr>
            <p:nvPr/>
          </p:nvGraphicFramePr>
          <p:xfrm>
            <a:off x="1795463" y="1862138"/>
            <a:ext cx="119221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33" name="Equation" r:id="rId10" imgW="558800" imgH="203200" progId="Equation.3">
                    <p:embed/>
                  </p:oleObj>
                </mc:Choice>
                <mc:Fallback>
                  <p:oleObj name="Equation" r:id="rId10" imgW="558800" imgH="2032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463" y="1862138"/>
                          <a:ext cx="1192212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74" name="Object 26"/>
            <p:cNvGraphicFramePr>
              <a:graphicFrameLocks noChangeAspect="1"/>
            </p:cNvGraphicFramePr>
            <p:nvPr/>
          </p:nvGraphicFramePr>
          <p:xfrm>
            <a:off x="6145213" y="1803400"/>
            <a:ext cx="1300162" cy="531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34" name="Equation" r:id="rId12" imgW="609600" imgH="241300" progId="Equation.3">
                    <p:embed/>
                  </p:oleObj>
                </mc:Choice>
                <mc:Fallback>
                  <p:oleObj name="Equation" r:id="rId12" imgW="609600" imgH="2413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5213" y="1803400"/>
                          <a:ext cx="1300162" cy="531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75" name="Object 26"/>
            <p:cNvGraphicFramePr>
              <a:graphicFrameLocks noChangeAspect="1"/>
            </p:cNvGraphicFramePr>
            <p:nvPr/>
          </p:nvGraphicFramePr>
          <p:xfrm>
            <a:off x="1839913" y="3433763"/>
            <a:ext cx="119221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35" name="Equation" r:id="rId14" imgW="558800" imgH="203200" progId="Equation.3">
                    <p:embed/>
                  </p:oleObj>
                </mc:Choice>
                <mc:Fallback>
                  <p:oleObj name="Equation" r:id="rId14" imgW="558800" imgH="2032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9913" y="3433763"/>
                          <a:ext cx="1192212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76" name="Object 26"/>
            <p:cNvGraphicFramePr>
              <a:graphicFrameLocks noChangeAspect="1"/>
            </p:cNvGraphicFramePr>
            <p:nvPr/>
          </p:nvGraphicFramePr>
          <p:xfrm>
            <a:off x="6175375" y="3375025"/>
            <a:ext cx="1300163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36" name="Equation" r:id="rId16" imgW="609600" imgH="228600" progId="Equation.3">
                    <p:embed/>
                  </p:oleObj>
                </mc:Choice>
                <mc:Fallback>
                  <p:oleObj name="Equation" r:id="rId16" imgW="609600" imgH="2286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5375" y="3375025"/>
                          <a:ext cx="1300163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77" name="Object 26"/>
            <p:cNvGraphicFramePr>
              <a:graphicFrameLocks noChangeAspect="1"/>
            </p:cNvGraphicFramePr>
            <p:nvPr/>
          </p:nvGraphicFramePr>
          <p:xfrm>
            <a:off x="1814513" y="4937125"/>
            <a:ext cx="119221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37" name="Equation" r:id="rId18" imgW="558800" imgH="203200" progId="Equation.3">
                    <p:embed/>
                  </p:oleObj>
                </mc:Choice>
                <mc:Fallback>
                  <p:oleObj name="Equation" r:id="rId18" imgW="558800" imgH="2032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4513" y="4937125"/>
                          <a:ext cx="1192212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78" name="Object 26"/>
            <p:cNvGraphicFramePr>
              <a:graphicFrameLocks noChangeAspect="1"/>
            </p:cNvGraphicFramePr>
            <p:nvPr/>
          </p:nvGraphicFramePr>
          <p:xfrm>
            <a:off x="6246813" y="4878388"/>
            <a:ext cx="1300162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38" name="Equation" r:id="rId20" imgW="609600" imgH="228600" progId="Equation.3">
                    <p:embed/>
                  </p:oleObj>
                </mc:Choice>
                <mc:Fallback>
                  <p:oleObj name="Equation" r:id="rId20" imgW="609600" imgH="2286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6813" y="4878388"/>
                          <a:ext cx="1300162" cy="503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7840" name="Group 2"/>
          <p:cNvGrpSpPr>
            <a:grpSpLocks/>
          </p:cNvGrpSpPr>
          <p:nvPr/>
        </p:nvGrpSpPr>
        <p:grpSpPr bwMode="auto">
          <a:xfrm>
            <a:off x="493713" y="4537075"/>
            <a:ext cx="3413125" cy="1739900"/>
            <a:chOff x="387350" y="1704975"/>
            <a:chExt cx="8308975" cy="3844925"/>
          </a:xfrm>
        </p:grpSpPr>
        <p:sp>
          <p:nvSpPr>
            <p:cNvPr id="85" name="Rectangle 2"/>
            <p:cNvSpPr>
              <a:spLocks noChangeArrowheads="1"/>
            </p:cNvSpPr>
            <p:nvPr/>
          </p:nvSpPr>
          <p:spPr bwMode="auto">
            <a:xfrm>
              <a:off x="387350" y="1711991"/>
              <a:ext cx="3911015" cy="7472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42" name="Rectangle 3"/>
            <p:cNvSpPr>
              <a:spLocks noChangeArrowheads="1"/>
            </p:cNvSpPr>
            <p:nvPr/>
          </p:nvSpPr>
          <p:spPr bwMode="auto">
            <a:xfrm>
              <a:off x="387350" y="3282950"/>
              <a:ext cx="3910013" cy="747713"/>
            </a:xfrm>
            <a:prstGeom prst="rect">
              <a:avLst/>
            </a:prstGeom>
            <a:solidFill>
              <a:srgbClr val="DCE6F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3" name="Rectangle 4"/>
            <p:cNvSpPr>
              <a:spLocks noChangeArrowheads="1"/>
            </p:cNvSpPr>
            <p:nvPr/>
          </p:nvSpPr>
          <p:spPr bwMode="auto">
            <a:xfrm>
              <a:off x="387350" y="4802188"/>
              <a:ext cx="3919538" cy="747712"/>
            </a:xfrm>
            <a:prstGeom prst="rect">
              <a:avLst/>
            </a:prstGeom>
            <a:solidFill>
              <a:srgbClr val="DCE6F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4" name="AutoShape 6"/>
            <p:cNvSpPr>
              <a:spLocks noChangeArrowheads="1"/>
            </p:cNvSpPr>
            <p:nvPr/>
          </p:nvSpPr>
          <p:spPr bwMode="auto">
            <a:xfrm>
              <a:off x="2160588" y="2476500"/>
              <a:ext cx="457200" cy="795338"/>
            </a:xfrm>
            <a:prstGeom prst="downArrow">
              <a:avLst>
                <a:gd name="adj1" fmla="val 50000"/>
                <a:gd name="adj2" fmla="val 46381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5" name="AutoShape 8"/>
            <p:cNvSpPr>
              <a:spLocks noChangeArrowheads="1"/>
            </p:cNvSpPr>
            <p:nvPr/>
          </p:nvSpPr>
          <p:spPr bwMode="auto">
            <a:xfrm>
              <a:off x="2176463" y="4029075"/>
              <a:ext cx="457200" cy="746125"/>
            </a:xfrm>
            <a:prstGeom prst="downArrow">
              <a:avLst>
                <a:gd name="adj1" fmla="val 50000"/>
                <a:gd name="adj2" fmla="val 43511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6" name="Rectangle 12"/>
            <p:cNvSpPr>
              <a:spLocks noChangeArrowheads="1"/>
            </p:cNvSpPr>
            <p:nvPr/>
          </p:nvSpPr>
          <p:spPr bwMode="auto">
            <a:xfrm>
              <a:off x="4821238" y="1704975"/>
              <a:ext cx="3851275" cy="747713"/>
            </a:xfrm>
            <a:prstGeom prst="rect">
              <a:avLst/>
            </a:prstGeom>
            <a:solidFill>
              <a:srgbClr val="DCE6F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7" name="Rectangle 13"/>
            <p:cNvSpPr>
              <a:spLocks noChangeArrowheads="1"/>
            </p:cNvSpPr>
            <p:nvPr/>
          </p:nvSpPr>
          <p:spPr bwMode="auto">
            <a:xfrm>
              <a:off x="4889500" y="3281363"/>
              <a:ext cx="3802063" cy="747712"/>
            </a:xfrm>
            <a:prstGeom prst="rect">
              <a:avLst/>
            </a:prstGeom>
            <a:solidFill>
              <a:srgbClr val="DCE6F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8" name="Rectangle 14"/>
            <p:cNvSpPr>
              <a:spLocks noChangeArrowheads="1"/>
            </p:cNvSpPr>
            <p:nvPr/>
          </p:nvSpPr>
          <p:spPr bwMode="auto">
            <a:xfrm>
              <a:off x="4938713" y="4794250"/>
              <a:ext cx="3757612" cy="747713"/>
            </a:xfrm>
            <a:prstGeom prst="rect">
              <a:avLst/>
            </a:prstGeom>
            <a:solidFill>
              <a:srgbClr val="DCE6F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9" name="AutoShape 15"/>
            <p:cNvSpPr>
              <a:spLocks noChangeArrowheads="1"/>
            </p:cNvSpPr>
            <p:nvPr/>
          </p:nvSpPr>
          <p:spPr bwMode="auto">
            <a:xfrm>
              <a:off x="6592888" y="2468563"/>
              <a:ext cx="458787" cy="795337"/>
            </a:xfrm>
            <a:prstGeom prst="downArrow">
              <a:avLst>
                <a:gd name="adj1" fmla="val 50000"/>
                <a:gd name="adj2" fmla="val 46220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0" name="AutoShape 16"/>
            <p:cNvSpPr>
              <a:spLocks noChangeArrowheads="1"/>
            </p:cNvSpPr>
            <p:nvPr/>
          </p:nvSpPr>
          <p:spPr bwMode="auto">
            <a:xfrm>
              <a:off x="6610350" y="4060825"/>
              <a:ext cx="457200" cy="706438"/>
            </a:xfrm>
            <a:prstGeom prst="downArrow">
              <a:avLst>
                <a:gd name="adj1" fmla="val 50000"/>
                <a:gd name="adj2" fmla="val 4119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1" name="AutoShape 20"/>
            <p:cNvSpPr>
              <a:spLocks noChangeArrowheads="1"/>
            </p:cNvSpPr>
            <p:nvPr/>
          </p:nvSpPr>
          <p:spPr bwMode="auto">
            <a:xfrm>
              <a:off x="4297363" y="1870075"/>
              <a:ext cx="514350" cy="371475"/>
            </a:xfrm>
            <a:prstGeom prst="rightArrow">
              <a:avLst>
                <a:gd name="adj1" fmla="val 50000"/>
                <a:gd name="adj2" fmla="val 32462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 type="none" w="sm" len="sm"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2" name="AutoShape 21"/>
            <p:cNvSpPr>
              <a:spLocks noChangeArrowheads="1"/>
            </p:cNvSpPr>
            <p:nvPr/>
          </p:nvSpPr>
          <p:spPr bwMode="auto">
            <a:xfrm>
              <a:off x="4338638" y="4975225"/>
              <a:ext cx="590550" cy="371475"/>
            </a:xfrm>
            <a:prstGeom prst="rightArrow">
              <a:avLst>
                <a:gd name="adj1" fmla="val 50000"/>
                <a:gd name="adj2" fmla="val 37271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 type="none" w="sm" len="sm"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3" name="AutoShape 22"/>
            <p:cNvSpPr>
              <a:spLocks noChangeArrowheads="1"/>
            </p:cNvSpPr>
            <p:nvPr/>
          </p:nvSpPr>
          <p:spPr bwMode="auto">
            <a:xfrm>
              <a:off x="4329113" y="3479800"/>
              <a:ext cx="533400" cy="371475"/>
            </a:xfrm>
            <a:prstGeom prst="rightArrow">
              <a:avLst>
                <a:gd name="adj1" fmla="val 50000"/>
                <a:gd name="adj2" fmla="val 33664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 type="none" w="sm" len="sm"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7854" name="Object 22"/>
            <p:cNvGraphicFramePr>
              <a:graphicFrameLocks noChangeAspect="1"/>
            </p:cNvGraphicFramePr>
            <p:nvPr/>
          </p:nvGraphicFramePr>
          <p:xfrm>
            <a:off x="1663700" y="3429000"/>
            <a:ext cx="1516063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39" name="Equation" r:id="rId22" imgW="711200" imgH="203200" progId="Equation.3">
                    <p:embed/>
                  </p:oleObj>
                </mc:Choice>
                <mc:Fallback>
                  <p:oleObj name="Equation" r:id="rId22" imgW="711200" imgH="2032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3700" y="3429000"/>
                          <a:ext cx="1516063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55" name="Object 23"/>
            <p:cNvGraphicFramePr>
              <a:graphicFrameLocks noChangeAspect="1"/>
            </p:cNvGraphicFramePr>
            <p:nvPr/>
          </p:nvGraphicFramePr>
          <p:xfrm>
            <a:off x="6042025" y="3438525"/>
            <a:ext cx="1595438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40" name="Equation" r:id="rId24" imgW="749300" imgH="203200" progId="Equation.3">
                    <p:embed/>
                  </p:oleObj>
                </mc:Choice>
                <mc:Fallback>
                  <p:oleObj name="Equation" r:id="rId24" imgW="749300" imgH="20320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2025" y="3438525"/>
                          <a:ext cx="1595438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56" name="Object 24"/>
            <p:cNvGraphicFramePr>
              <a:graphicFrameLocks noChangeAspect="1"/>
            </p:cNvGraphicFramePr>
            <p:nvPr/>
          </p:nvGraphicFramePr>
          <p:xfrm>
            <a:off x="1006475" y="4953000"/>
            <a:ext cx="2841625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41" name="Equation" r:id="rId26" imgW="1333500" imgH="203200" progId="Equation.3">
                    <p:embed/>
                  </p:oleObj>
                </mc:Choice>
                <mc:Fallback>
                  <p:oleObj name="Equation" r:id="rId26" imgW="1333500" imgH="20320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6475" y="4953000"/>
                          <a:ext cx="2841625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57" name="Object 26"/>
            <p:cNvGraphicFramePr>
              <a:graphicFrameLocks noChangeAspect="1"/>
            </p:cNvGraphicFramePr>
            <p:nvPr/>
          </p:nvGraphicFramePr>
          <p:xfrm>
            <a:off x="1951038" y="1868488"/>
            <a:ext cx="920750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42" name="Equation" r:id="rId28" imgW="431800" imgH="203200" progId="Equation.3">
                    <p:embed/>
                  </p:oleObj>
                </mc:Choice>
                <mc:Fallback>
                  <p:oleObj name="Equation" r:id="rId28" imgW="431800" imgH="2032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1038" y="1868488"/>
                          <a:ext cx="920750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58" name="Object 27"/>
            <p:cNvGraphicFramePr>
              <a:graphicFrameLocks noChangeAspect="1"/>
            </p:cNvGraphicFramePr>
            <p:nvPr/>
          </p:nvGraphicFramePr>
          <p:xfrm>
            <a:off x="6381750" y="1863725"/>
            <a:ext cx="893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43" name="Equation" r:id="rId30" imgW="419100" imgH="203200" progId="Equation.3">
                    <p:embed/>
                  </p:oleObj>
                </mc:Choice>
                <mc:Fallback>
                  <p:oleObj name="Equation" r:id="rId30" imgW="419100" imgH="20320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1750" y="1863725"/>
                          <a:ext cx="893763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59" name="Object 28"/>
            <p:cNvGraphicFramePr>
              <a:graphicFrameLocks noChangeAspect="1"/>
            </p:cNvGraphicFramePr>
            <p:nvPr/>
          </p:nvGraphicFramePr>
          <p:xfrm>
            <a:off x="5397500" y="4948238"/>
            <a:ext cx="2922588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44" name="Equation" r:id="rId32" imgW="1371600" imgH="203200" progId="Equation.3">
                    <p:embed/>
                  </p:oleObj>
                </mc:Choice>
                <mc:Fallback>
                  <p:oleObj name="Equation" r:id="rId32" imgW="1371600" imgH="2032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7500" y="4948238"/>
                          <a:ext cx="2922588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Approximate symbolic control*</a:t>
            </a:r>
          </a:p>
        </p:txBody>
      </p:sp>
      <p:sp>
        <p:nvSpPr>
          <p:cNvPr id="568337" name="Text Box 17"/>
          <p:cNvSpPr txBox="1">
            <a:spLocks noChangeArrowheads="1"/>
          </p:cNvSpPr>
          <p:nvPr/>
        </p:nvSpPr>
        <p:spPr bwMode="auto">
          <a:xfrm>
            <a:off x="352425" y="6065838"/>
            <a:ext cx="8526463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dirty="0">
              <a:solidFill>
                <a:srgbClr val="00000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A.. Girard, G. </a:t>
            </a:r>
            <a:r>
              <a:rPr lang="en-US" sz="1000" dirty="0" err="1">
                <a:solidFill>
                  <a:srgbClr val="000000"/>
                </a:solidFill>
                <a:latin typeface="+mn-lt"/>
                <a:cs typeface="+mn-cs"/>
              </a:rPr>
              <a:t>Pola</a:t>
            </a: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, P. </a:t>
            </a:r>
            <a:r>
              <a:rPr lang="en-US" sz="1000" dirty="0" err="1">
                <a:solidFill>
                  <a:srgbClr val="000000"/>
                </a:solidFill>
                <a:latin typeface="+mn-lt"/>
                <a:cs typeface="+mn-cs"/>
              </a:rPr>
              <a:t>Tabuada</a:t>
            </a: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, Approximately </a:t>
            </a:r>
            <a:r>
              <a:rPr lang="en-US" sz="1000" dirty="0" err="1">
                <a:solidFill>
                  <a:srgbClr val="000000"/>
                </a:solidFill>
                <a:latin typeface="+mn-lt"/>
                <a:cs typeface="+mn-cs"/>
              </a:rPr>
              <a:t>bisimilar</a:t>
            </a:r>
            <a:r>
              <a:rPr lang="en-US" sz="1000" dirty="0">
                <a:solidFill>
                  <a:srgbClr val="000000"/>
                </a:solidFill>
                <a:latin typeface="+mn-lt"/>
                <a:cs typeface="+mn-cs"/>
              </a:rPr>
              <a:t> symbolic models for incrementally stable switched systems, IEEE Transactions on Automatic Control, 2009</a:t>
            </a:r>
          </a:p>
        </p:txBody>
      </p:sp>
      <p:pic>
        <p:nvPicPr>
          <p:cNvPr id="7680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560513"/>
            <a:ext cx="8523287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27925" y="2198383"/>
            <a:ext cx="1338229" cy="655419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7392" y="5243349"/>
            <a:ext cx="7407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ncrementally stable nonlinear systems admit symbolic representations</a:t>
            </a:r>
          </a:p>
          <a:p>
            <a:r>
              <a:rPr lang="en-US" dirty="0" smtClean="0"/>
              <a:t>Symbolic model complexity depends on quality of approximation   </a:t>
            </a:r>
            <a:endParaRPr lang="en-US" dirty="0"/>
          </a:p>
        </p:txBody>
      </p:sp>
      <p:graphicFrame>
        <p:nvGraphicFramePr>
          <p:cNvPr id="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17102"/>
              </p:ext>
            </p:extLst>
          </p:nvPr>
        </p:nvGraphicFramePr>
        <p:xfrm>
          <a:off x="3953170" y="1188086"/>
          <a:ext cx="11239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4" imgW="558800" imgH="203200" progId="Equation.3">
                  <p:embed/>
                </p:oleObj>
              </mc:Choice>
              <mc:Fallback>
                <p:oleObj name="Equation" r:id="rId4" imgW="558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170" y="1188086"/>
                        <a:ext cx="11239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5120776" y="1474692"/>
            <a:ext cx="450628" cy="286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413852" y="1490546"/>
            <a:ext cx="466476" cy="2708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285750" y="201613"/>
            <a:ext cx="8229600" cy="7127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Control over TTA </a:t>
            </a:r>
            <a:r>
              <a:rPr lang="it-IT" dirty="0" err="1" smtClean="0"/>
              <a:t>architectures</a:t>
            </a:r>
            <a:r>
              <a:rPr lang="it-IT" dirty="0" smtClean="0"/>
              <a:t>*</a:t>
            </a: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4044950" y="1792288"/>
            <a:ext cx="12668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2000" i="1">
              <a:solidFill>
                <a:srgbClr val="FFFFFF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3973513" y="4511675"/>
            <a:ext cx="12668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2000" i="1">
              <a:solidFill>
                <a:srgbClr val="FFFFFF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5313363" y="1792288"/>
            <a:ext cx="720725" cy="11890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2000" i="1">
              <a:solidFill>
                <a:srgbClr val="FFFFFF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5235575" y="3209925"/>
            <a:ext cx="798513" cy="13096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2000" i="1">
              <a:solidFill>
                <a:srgbClr val="FFFFFF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6003925" y="2944813"/>
            <a:ext cx="304800" cy="3048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000" i="1">
              <a:solidFill>
                <a:srgbClr val="FFFFFF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6310313" y="3097213"/>
            <a:ext cx="1266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2000" i="1">
              <a:solidFill>
                <a:srgbClr val="FFFFFF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851525" y="2482850"/>
            <a:ext cx="339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000000"/>
                </a:solidFill>
                <a:latin typeface="Comic Sans MS" pitchFamily="66" charset="0"/>
                <a:ea typeface="+mn-ea"/>
              </a:rPr>
              <a:t>+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889625" y="3328988"/>
            <a:ext cx="339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000000"/>
                </a:solidFill>
                <a:latin typeface="Comic Sans MS" pitchFamily="66" charset="0"/>
                <a:ea typeface="+mn-ea"/>
              </a:rPr>
              <a:t>-</a:t>
            </a:r>
          </a:p>
        </p:txBody>
      </p:sp>
      <p:sp>
        <p:nvSpPr>
          <p:cNvPr id="16" name="Text Box 64"/>
          <p:cNvSpPr txBox="1">
            <a:spLocks noChangeArrowheads="1"/>
          </p:cNvSpPr>
          <p:nvPr/>
        </p:nvSpPr>
        <p:spPr bwMode="auto">
          <a:xfrm>
            <a:off x="4721685" y="1166100"/>
            <a:ext cx="167312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+mn-ea"/>
              </a:rPr>
              <a:t>Model based </a:t>
            </a:r>
            <a:endParaRPr lang="en-US" dirty="0">
              <a:solidFill>
                <a:srgbClr val="000000"/>
              </a:solidFill>
              <a:latin typeface="+mj-lt"/>
              <a:ea typeface="+mn-ea"/>
            </a:endParaRPr>
          </a:p>
          <a:p>
            <a:pPr algn="ctr" eaLnBrk="0" hangingPunct="0">
              <a:defRPr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+mn-ea"/>
              </a:rPr>
              <a:t>Control design</a:t>
            </a:r>
            <a:endParaRPr lang="en-US" dirty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17" name="Text Box 65"/>
          <p:cNvSpPr txBox="1">
            <a:spLocks noChangeArrowheads="1"/>
          </p:cNvSpPr>
          <p:nvPr/>
        </p:nvSpPr>
        <p:spPr bwMode="auto">
          <a:xfrm>
            <a:off x="4612352" y="4570348"/>
            <a:ext cx="183269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+mn-ea"/>
              </a:rPr>
              <a:t>TTA</a:t>
            </a:r>
            <a:r>
              <a:rPr lang="en-US" dirty="0">
                <a:solidFill>
                  <a:srgbClr val="000000"/>
                </a:solidFill>
                <a:latin typeface="+mj-lt"/>
                <a:ea typeface="+mn-e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+mn-ea"/>
              </a:rPr>
              <a:t>Control</a:t>
            </a:r>
          </a:p>
          <a:p>
            <a:pPr algn="ctr" eaLnBrk="0" hangingPunct="0">
              <a:defRPr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+mn-ea"/>
              </a:rPr>
              <a:t>Execution</a:t>
            </a:r>
            <a:endParaRPr lang="en-US" dirty="0">
              <a:solidFill>
                <a:srgbClr val="000000"/>
              </a:solidFill>
              <a:latin typeface="+mj-lt"/>
              <a:ea typeface="+mn-ea"/>
            </a:endParaRPr>
          </a:p>
        </p:txBody>
      </p:sp>
      <p:pic>
        <p:nvPicPr>
          <p:cNvPr id="38924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" y="1290638"/>
            <a:ext cx="4068763" cy="1881187"/>
          </a:xfrm>
          <a:prstGeom prst="rect">
            <a:avLst/>
          </a:prstGeom>
          <a:solidFill>
            <a:srgbClr val="8EB4E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389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525" y="3705225"/>
            <a:ext cx="4092575" cy="222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" name="Text Box 65"/>
          <p:cNvSpPr txBox="1">
            <a:spLocks noChangeArrowheads="1"/>
          </p:cNvSpPr>
          <p:nvPr/>
        </p:nvSpPr>
        <p:spPr bwMode="auto">
          <a:xfrm>
            <a:off x="6654606" y="3155919"/>
            <a:ext cx="207077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ＭＳ Ｐゴシック" charset="0"/>
              </a:rPr>
              <a:t>Error can be 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ＭＳ Ｐゴシック" charset="0"/>
              </a:rPr>
              <a:t>computed exactly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</a:rPr>
              <a:t>*</a:t>
            </a:r>
            <a:endParaRPr lang="en-US" dirty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38927" name="TextBox 17"/>
          <p:cNvSpPr txBox="1">
            <a:spLocks noChangeArrowheads="1"/>
          </p:cNvSpPr>
          <p:nvPr/>
        </p:nvSpPr>
        <p:spPr bwMode="auto">
          <a:xfrm>
            <a:off x="971550" y="6057900"/>
            <a:ext cx="73215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*T. </a:t>
            </a:r>
            <a:r>
              <a:rPr lang="en-US" sz="1400" dirty="0" err="1"/>
              <a:t>Nghiem</a:t>
            </a:r>
            <a:r>
              <a:rPr lang="en-US" sz="1400" dirty="0"/>
              <a:t>, G. Pappas, A. Girard, R. </a:t>
            </a:r>
            <a:r>
              <a:rPr lang="en-US" sz="1400" dirty="0" err="1"/>
              <a:t>Alur</a:t>
            </a:r>
            <a:r>
              <a:rPr lang="en-US" sz="1400" dirty="0"/>
              <a:t>,  </a:t>
            </a:r>
            <a:r>
              <a:rPr lang="en-US" sz="1400" i="1" dirty="0"/>
              <a:t>Time triggered implementations of dynamic controllers</a:t>
            </a:r>
            <a:r>
              <a:rPr lang="en-US" sz="1400" dirty="0"/>
              <a:t>, ACM Transactions on Embedded Computing Systems, </a:t>
            </a:r>
            <a:r>
              <a:rPr lang="en-US" sz="1400" dirty="0" smtClean="0"/>
              <a:t>August 2012</a:t>
            </a:r>
            <a:r>
              <a:rPr lang="en-US" sz="1400" dirty="0"/>
              <a:t>.</a:t>
            </a:r>
          </a:p>
          <a:p>
            <a:endParaRPr lang="en-US" dirty="0"/>
          </a:p>
        </p:txBody>
      </p:sp>
      <p:graphicFrame>
        <p:nvGraphicFramePr>
          <p:cNvPr id="1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86974"/>
              </p:ext>
            </p:extLst>
          </p:nvPr>
        </p:nvGraphicFramePr>
        <p:xfrm>
          <a:off x="7081599" y="2572690"/>
          <a:ext cx="12461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4" name="Equation" r:id="rId6" imgW="571500" imgH="203200" progId="Equation.3">
                  <p:embed/>
                </p:oleObj>
              </mc:Choice>
              <mc:Fallback>
                <p:oleObj name="Equation" r:id="rId6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599" y="2572690"/>
                        <a:ext cx="12461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50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Approximations across the hierarchy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95279" y="3089010"/>
            <a:ext cx="1715069" cy="122375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b="1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3907" y="1385313"/>
            <a:ext cx="1715069" cy="122375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b="1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850" y="4783606"/>
            <a:ext cx="1715069" cy="122375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b="1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600" y="1501775"/>
            <a:ext cx="17256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Task 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Programming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Language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175" y="3182938"/>
            <a:ext cx="1725613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Control 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and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Sensing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738" y="5024438"/>
            <a:ext cx="17256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Real-time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computing</a:t>
            </a:r>
          </a:p>
        </p:txBody>
      </p:sp>
      <p:sp>
        <p:nvSpPr>
          <p:cNvPr id="12" name="Right Arrow 11"/>
          <p:cNvSpPr/>
          <p:nvPr/>
        </p:nvSpPr>
        <p:spPr bwMode="auto">
          <a:xfrm rot="10800000">
            <a:off x="2624138" y="1814513"/>
            <a:ext cx="1050925" cy="3683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0800000">
            <a:off x="2641600" y="3529013"/>
            <a:ext cx="1050925" cy="3683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0150" y="1776413"/>
            <a:ext cx="46101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33CC"/>
                </a:solidFill>
                <a:latin typeface="+mj-lt"/>
              </a:rPr>
              <a:t>Temporal logics</a:t>
            </a: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2660650" y="5168900"/>
            <a:ext cx="1050925" cy="3683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1100" y="5149850"/>
            <a:ext cx="5268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33CC"/>
                </a:solidFill>
                <a:latin typeface="+mj-lt"/>
              </a:rPr>
              <a:t>Time-triggered architectures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9513" y="3505200"/>
            <a:ext cx="5267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33CC"/>
                </a:solidFill>
                <a:latin typeface="+mj-lt"/>
              </a:rPr>
              <a:t>Control systems 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7027585" y="2032589"/>
            <a:ext cx="494631" cy="16443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7040435" y="3776059"/>
            <a:ext cx="494631" cy="16443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425872"/>
              </p:ext>
            </p:extLst>
          </p:nvPr>
        </p:nvGraphicFramePr>
        <p:xfrm>
          <a:off x="7636139" y="4354507"/>
          <a:ext cx="1189427" cy="474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0" name="Equation" r:id="rId4" imgW="558800" imgH="215900" progId="Equation.3">
                  <p:embed/>
                </p:oleObj>
              </mc:Choice>
              <mc:Fallback>
                <p:oleObj name="Equation" r:id="rId4" imgW="558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6139" y="4354507"/>
                        <a:ext cx="1189427" cy="474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955202"/>
              </p:ext>
            </p:extLst>
          </p:nvPr>
        </p:nvGraphicFramePr>
        <p:xfrm>
          <a:off x="7547114" y="2586947"/>
          <a:ext cx="1272434" cy="451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1" name="Equation" r:id="rId6" imgW="558800" imgH="203200" progId="Equation.3">
                  <p:embed/>
                </p:oleObj>
              </mc:Choice>
              <mc:Fallback>
                <p:oleObj name="Equation" r:id="rId6" imgW="558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7114" y="2586947"/>
                        <a:ext cx="1272434" cy="451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CS-FP09_Page_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42"/>
          <a:stretch/>
        </p:blipFill>
        <p:spPr>
          <a:xfrm>
            <a:off x="2702327" y="1226633"/>
            <a:ext cx="6019720" cy="4850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639" y="3292991"/>
            <a:ext cx="1753249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</a:rPr>
              <a:t>Robustness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682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26417" y="1772920"/>
            <a:ext cx="2808287" cy="1582738"/>
            <a:chOff x="431" y="936"/>
            <a:chExt cx="1769" cy="997"/>
          </a:xfrm>
        </p:grpSpPr>
        <p:sp>
          <p:nvSpPr>
            <p:cNvPr id="1047556" name="Line 4"/>
            <p:cNvSpPr>
              <a:spLocks noChangeShapeType="1"/>
            </p:cNvSpPr>
            <p:nvPr/>
          </p:nvSpPr>
          <p:spPr bwMode="auto">
            <a:xfrm flipV="1">
              <a:off x="567" y="936"/>
              <a:ext cx="0" cy="99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ffectLst/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7557" name="Line 5"/>
            <p:cNvSpPr>
              <a:spLocks noChangeShapeType="1"/>
            </p:cNvSpPr>
            <p:nvPr/>
          </p:nvSpPr>
          <p:spPr bwMode="auto">
            <a:xfrm>
              <a:off x="431" y="1797"/>
              <a:ext cx="176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ffectLst/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7558" name="Freeform 6"/>
            <p:cNvSpPr>
              <a:spLocks/>
            </p:cNvSpPr>
            <p:nvPr/>
          </p:nvSpPr>
          <p:spPr bwMode="auto">
            <a:xfrm>
              <a:off x="431" y="973"/>
              <a:ext cx="1769" cy="545"/>
            </a:xfrm>
            <a:custGeom>
              <a:avLst/>
              <a:gdLst/>
              <a:ahLst/>
              <a:cxnLst>
                <a:cxn ang="0">
                  <a:pos x="0" y="507"/>
                </a:cxn>
                <a:cxn ang="0">
                  <a:pos x="363" y="280"/>
                </a:cxn>
                <a:cxn ang="0">
                  <a:pos x="771" y="507"/>
                </a:cxn>
                <a:cxn ang="0">
                  <a:pos x="1315" y="53"/>
                </a:cxn>
                <a:cxn ang="0">
                  <a:pos x="1769" y="189"/>
                </a:cxn>
              </a:cxnLst>
              <a:rect l="0" t="0" r="r" b="b"/>
              <a:pathLst>
                <a:path w="1769" h="545">
                  <a:moveTo>
                    <a:pt x="0" y="507"/>
                  </a:moveTo>
                  <a:cubicBezTo>
                    <a:pt x="117" y="393"/>
                    <a:pt x="235" y="280"/>
                    <a:pt x="363" y="280"/>
                  </a:cubicBezTo>
                  <a:cubicBezTo>
                    <a:pt x="491" y="280"/>
                    <a:pt x="612" y="545"/>
                    <a:pt x="771" y="507"/>
                  </a:cubicBezTo>
                  <a:cubicBezTo>
                    <a:pt x="930" y="469"/>
                    <a:pt x="1149" y="106"/>
                    <a:pt x="1315" y="53"/>
                  </a:cubicBezTo>
                  <a:cubicBezTo>
                    <a:pt x="1481" y="0"/>
                    <a:pt x="1625" y="94"/>
                    <a:pt x="1769" y="189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047559" name="AutoShape 7"/>
          <p:cNvSpPr>
            <a:spLocks noChangeArrowheads="1"/>
          </p:cNvSpPr>
          <p:nvPr/>
        </p:nvSpPr>
        <p:spPr bwMode="auto">
          <a:xfrm>
            <a:off x="5119029" y="2060258"/>
            <a:ext cx="3527425" cy="1052512"/>
          </a:xfrm>
          <a:prstGeom prst="foldedCorner">
            <a:avLst>
              <a:gd name="adj" fmla="val 10569"/>
            </a:avLst>
          </a:prstGeom>
          <a:solidFill>
            <a:srgbClr val="C6D9F1"/>
          </a:solidFill>
          <a:ln w="25400">
            <a:solidFill>
              <a:srgbClr val="000000"/>
            </a:solidFill>
            <a:round/>
            <a:headEnd type="none" w="sm" len="sm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0" i="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LTL / MTL</a:t>
            </a:r>
            <a:endParaRPr lang="el-GR" sz="2000" b="0" i="0" kern="1200" dirty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l-GR" b="0" i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Φ</a:t>
            </a:r>
            <a:r>
              <a:rPr lang="el-GR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=</a:t>
            </a:r>
            <a:r>
              <a:rPr lang="el-GR" b="0" i="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Monotype Sorts" pitchFamily="2" charset="2"/>
              </a:rPr>
              <a:t></a:t>
            </a:r>
            <a:r>
              <a:rPr lang="en-US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(</a:t>
            </a:r>
            <a:r>
              <a:rPr lang="en-US" b="0" i="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lang="en-US" b="0" i="0" kern="1200" baseline="-250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lang="en-US" b="0" i="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</a:t>
            </a:r>
            <a:r>
              <a:rPr lang="en-US" b="0" i="0" kern="12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2</a:t>
            </a:r>
            <a:r>
              <a:rPr lang="el-GR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Monotype Sorts" pitchFamily="2" charset="2"/>
              </a:rPr>
              <a:t> </a:t>
            </a:r>
            <a:r>
              <a:rPr lang="en-US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lang="en-US" b="0" i="0" kern="12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</a:t>
            </a:r>
          </a:p>
        </p:txBody>
      </p:sp>
      <p:sp>
        <p:nvSpPr>
          <p:cNvPr id="1047562" name="AutoShape 10"/>
          <p:cNvSpPr>
            <a:spLocks noChangeArrowheads="1"/>
          </p:cNvSpPr>
          <p:nvPr/>
        </p:nvSpPr>
        <p:spPr bwMode="auto">
          <a:xfrm rot="18895951">
            <a:off x="2402718" y="3204162"/>
            <a:ext cx="431800" cy="1008062"/>
          </a:xfrm>
          <a:prstGeom prst="downArrow">
            <a:avLst>
              <a:gd name="adj1" fmla="val 50000"/>
              <a:gd name="adj2" fmla="val 58364"/>
            </a:avLst>
          </a:prstGeom>
          <a:solidFill>
            <a:schemeClr val="accent1"/>
          </a:solidFill>
          <a:ln w="19050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47563" name="AutoShape 11"/>
          <p:cNvSpPr>
            <a:spLocks noChangeArrowheads="1"/>
          </p:cNvSpPr>
          <p:nvPr/>
        </p:nvSpPr>
        <p:spPr bwMode="auto">
          <a:xfrm rot="2875866">
            <a:off x="6055555" y="3223212"/>
            <a:ext cx="431800" cy="971550"/>
          </a:xfrm>
          <a:prstGeom prst="down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9050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47568" name="AutoShape 16"/>
          <p:cNvSpPr>
            <a:spLocks noChangeArrowheads="1"/>
          </p:cNvSpPr>
          <p:nvPr/>
        </p:nvSpPr>
        <p:spPr bwMode="auto">
          <a:xfrm>
            <a:off x="3010267" y="4358347"/>
            <a:ext cx="2879725" cy="935038"/>
          </a:xfrm>
          <a:prstGeom prst="foldedCorner">
            <a:avLst>
              <a:gd name="adj" fmla="val 10569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0000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0" i="0" dirty="0" smtClean="0">
                <a:solidFill>
                  <a:srgbClr val="000000"/>
                </a:solidFill>
                <a:latin typeface="+mj-lt"/>
              </a:rPr>
              <a:t>Boolean Semantics</a:t>
            </a:r>
          </a:p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0" i="0" kern="12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True, False</a:t>
            </a:r>
            <a:endParaRPr lang="en-US" sz="2000" b="0" i="0" kern="1200" dirty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logics over continuous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3200400" y="1981200"/>
            <a:ext cx="24384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>
              <a:defRPr/>
            </a:pPr>
            <a:r>
              <a:rPr lang="en-US" b="1">
                <a:solidFill>
                  <a:srgbClr val="000000"/>
                </a:solidFill>
                <a:ea typeface="+mn-ea"/>
                <a:cs typeface="Arial" charset="0"/>
              </a:rPr>
              <a:t>Mission Planner</a:t>
            </a:r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3200400" y="3581400"/>
            <a:ext cx="24384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>
              <a:defRPr/>
            </a:pPr>
            <a:r>
              <a:rPr lang="en-US" b="1" dirty="0">
                <a:solidFill>
                  <a:srgbClr val="FF0000"/>
                </a:solidFill>
                <a:ea typeface="+mn-ea"/>
                <a:cs typeface="Arial" charset="0"/>
              </a:rPr>
              <a:t>Hand coded </a:t>
            </a:r>
          </a:p>
          <a:p>
            <a:pPr algn="ctr" rtl="1">
              <a:defRPr/>
            </a:pPr>
            <a:r>
              <a:rPr lang="en-US" b="1" dirty="0">
                <a:solidFill>
                  <a:srgbClr val="FF0000"/>
                </a:solidFill>
                <a:ea typeface="+mn-ea"/>
                <a:cs typeface="Arial" charset="0"/>
              </a:rPr>
              <a:t>Finite State Machine</a:t>
            </a:r>
          </a:p>
          <a:p>
            <a:pPr algn="ctr" rtl="1">
              <a:defRPr/>
            </a:pPr>
            <a:r>
              <a:rPr lang="en-US" b="1" dirty="0">
                <a:solidFill>
                  <a:srgbClr val="000000"/>
                </a:solidFill>
                <a:ea typeface="+mn-ea"/>
                <a:cs typeface="Arial" charset="0"/>
              </a:rPr>
              <a:t>+</a:t>
            </a:r>
          </a:p>
          <a:p>
            <a:pPr algn="ctr" rtl="1">
              <a:defRPr/>
            </a:pPr>
            <a:r>
              <a:rPr lang="en-US" b="1" dirty="0">
                <a:solidFill>
                  <a:srgbClr val="000000"/>
                </a:solidFill>
                <a:ea typeface="+mn-ea"/>
                <a:cs typeface="Arial" charset="0"/>
              </a:rPr>
              <a:t>map</a:t>
            </a:r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3200400" y="5186363"/>
            <a:ext cx="24384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>
              <a:defRPr/>
            </a:pPr>
            <a:r>
              <a:rPr lang="en-US" b="1">
                <a:solidFill>
                  <a:srgbClr val="000000"/>
                </a:solidFill>
                <a:ea typeface="+mn-ea"/>
                <a:cs typeface="Arial" charset="0"/>
              </a:rPr>
              <a:t>Controller</a:t>
            </a:r>
          </a:p>
        </p:txBody>
      </p:sp>
      <p:sp>
        <p:nvSpPr>
          <p:cNvPr id="150542" name="Line 14"/>
          <p:cNvSpPr>
            <a:spLocks noChangeShapeType="1"/>
          </p:cNvSpPr>
          <p:nvPr/>
        </p:nvSpPr>
        <p:spPr bwMode="auto">
          <a:xfrm>
            <a:off x="3886200" y="6176963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0543" name="Line 15"/>
          <p:cNvSpPr>
            <a:spLocks noChangeShapeType="1"/>
          </p:cNvSpPr>
          <p:nvPr/>
        </p:nvSpPr>
        <p:spPr bwMode="auto">
          <a:xfrm>
            <a:off x="4800600" y="6176963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1600200" y="1219200"/>
            <a:ext cx="990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>
              <a:defRPr/>
            </a:pPr>
            <a:r>
              <a:rPr lang="en-US" b="1">
                <a:solidFill>
                  <a:srgbClr val="000000"/>
                </a:solidFill>
                <a:latin typeface="BankGothic Lt BT" pitchFamily="34" charset="0"/>
                <a:ea typeface="+mn-ea"/>
                <a:cs typeface="Arial" charset="0"/>
              </a:rPr>
              <a:t>RNDF</a:t>
            </a:r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6096000" y="1219200"/>
            <a:ext cx="990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>
              <a:defRPr/>
            </a:pPr>
            <a:r>
              <a:rPr lang="en-US" b="1">
                <a:solidFill>
                  <a:srgbClr val="000000"/>
                </a:solidFill>
                <a:latin typeface="BankGothic Lt BT" pitchFamily="34" charset="0"/>
                <a:ea typeface="+mn-ea"/>
                <a:cs typeface="Arial" charset="0"/>
              </a:rPr>
              <a:t>MDF</a:t>
            </a:r>
          </a:p>
        </p:txBody>
      </p:sp>
      <p:sp>
        <p:nvSpPr>
          <p:cNvPr id="150546" name="Freeform 18"/>
          <p:cNvSpPr>
            <a:spLocks/>
          </p:cNvSpPr>
          <p:nvPr/>
        </p:nvSpPr>
        <p:spPr bwMode="auto">
          <a:xfrm>
            <a:off x="2590800" y="1600200"/>
            <a:ext cx="12954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0"/>
              </a:cxn>
              <a:cxn ang="0">
                <a:pos x="816" y="240"/>
              </a:cxn>
            </a:cxnLst>
            <a:rect l="0" t="0" r="r" b="b"/>
            <a:pathLst>
              <a:path w="816" h="240">
                <a:moveTo>
                  <a:pt x="0" y="0"/>
                </a:moveTo>
                <a:lnTo>
                  <a:pt x="816" y="0"/>
                </a:lnTo>
                <a:lnTo>
                  <a:pt x="816" y="24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0547" name="Freeform 19"/>
          <p:cNvSpPr>
            <a:spLocks/>
          </p:cNvSpPr>
          <p:nvPr/>
        </p:nvSpPr>
        <p:spPr bwMode="auto">
          <a:xfrm flipH="1">
            <a:off x="4800600" y="1600200"/>
            <a:ext cx="12954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0"/>
              </a:cxn>
              <a:cxn ang="0">
                <a:pos x="816" y="240"/>
              </a:cxn>
            </a:cxnLst>
            <a:rect l="0" t="0" r="r" b="b"/>
            <a:pathLst>
              <a:path w="816" h="240">
                <a:moveTo>
                  <a:pt x="0" y="0"/>
                </a:moveTo>
                <a:lnTo>
                  <a:pt x="816" y="0"/>
                </a:lnTo>
                <a:lnTo>
                  <a:pt x="816" y="24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grpSp>
        <p:nvGrpSpPr>
          <p:cNvPr id="10250" name="Group 20"/>
          <p:cNvGrpSpPr>
            <a:grpSpLocks/>
          </p:cNvGrpSpPr>
          <p:nvPr/>
        </p:nvGrpSpPr>
        <p:grpSpPr bwMode="auto">
          <a:xfrm>
            <a:off x="6157913" y="3352800"/>
            <a:ext cx="1816100" cy="1536700"/>
            <a:chOff x="3712" y="1720"/>
            <a:chExt cx="1144" cy="968"/>
          </a:xfrm>
        </p:grpSpPr>
        <p:sp>
          <p:nvSpPr>
            <p:cNvPr id="150549" name="Freeform 21"/>
            <p:cNvSpPr>
              <a:spLocks/>
            </p:cNvSpPr>
            <p:nvPr/>
          </p:nvSpPr>
          <p:spPr bwMode="auto">
            <a:xfrm>
              <a:off x="3712" y="1720"/>
              <a:ext cx="1144" cy="968"/>
            </a:xfrm>
            <a:custGeom>
              <a:avLst/>
              <a:gdLst/>
              <a:ahLst/>
              <a:cxnLst>
                <a:cxn ang="0">
                  <a:pos x="320" y="248"/>
                </a:cxn>
                <a:cxn ang="0">
                  <a:pos x="560" y="8"/>
                </a:cxn>
                <a:cxn ang="0">
                  <a:pos x="896" y="200"/>
                </a:cxn>
                <a:cxn ang="0">
                  <a:pos x="1136" y="536"/>
                </a:cxn>
                <a:cxn ang="0">
                  <a:pos x="848" y="920"/>
                </a:cxn>
                <a:cxn ang="0">
                  <a:pos x="560" y="824"/>
                </a:cxn>
                <a:cxn ang="0">
                  <a:pos x="272" y="872"/>
                </a:cxn>
                <a:cxn ang="0">
                  <a:pos x="32" y="632"/>
                </a:cxn>
                <a:cxn ang="0">
                  <a:pos x="80" y="248"/>
                </a:cxn>
                <a:cxn ang="0">
                  <a:pos x="320" y="248"/>
                </a:cxn>
              </a:cxnLst>
              <a:rect l="0" t="0" r="r" b="b"/>
              <a:pathLst>
                <a:path w="1144" h="968">
                  <a:moveTo>
                    <a:pt x="320" y="248"/>
                  </a:moveTo>
                  <a:cubicBezTo>
                    <a:pt x="400" y="208"/>
                    <a:pt x="464" y="16"/>
                    <a:pt x="560" y="8"/>
                  </a:cubicBezTo>
                  <a:cubicBezTo>
                    <a:pt x="656" y="0"/>
                    <a:pt x="800" y="112"/>
                    <a:pt x="896" y="200"/>
                  </a:cubicBezTo>
                  <a:cubicBezTo>
                    <a:pt x="992" y="288"/>
                    <a:pt x="1144" y="416"/>
                    <a:pt x="1136" y="536"/>
                  </a:cubicBezTo>
                  <a:cubicBezTo>
                    <a:pt x="1128" y="656"/>
                    <a:pt x="944" y="872"/>
                    <a:pt x="848" y="920"/>
                  </a:cubicBezTo>
                  <a:cubicBezTo>
                    <a:pt x="752" y="968"/>
                    <a:pt x="656" y="832"/>
                    <a:pt x="560" y="824"/>
                  </a:cubicBezTo>
                  <a:cubicBezTo>
                    <a:pt x="464" y="816"/>
                    <a:pt x="360" y="904"/>
                    <a:pt x="272" y="872"/>
                  </a:cubicBezTo>
                  <a:cubicBezTo>
                    <a:pt x="184" y="840"/>
                    <a:pt x="64" y="736"/>
                    <a:pt x="32" y="632"/>
                  </a:cubicBezTo>
                  <a:cubicBezTo>
                    <a:pt x="0" y="528"/>
                    <a:pt x="32" y="312"/>
                    <a:pt x="80" y="248"/>
                  </a:cubicBezTo>
                  <a:cubicBezTo>
                    <a:pt x="128" y="184"/>
                    <a:pt x="240" y="288"/>
                    <a:pt x="320" y="248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150550" name="Text Box 22"/>
            <p:cNvSpPr txBox="1">
              <a:spLocks noChangeArrowheads="1"/>
            </p:cNvSpPr>
            <p:nvPr/>
          </p:nvSpPr>
          <p:spPr bwMode="auto">
            <a:xfrm>
              <a:off x="3804" y="2041"/>
              <a:ext cx="964" cy="407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ea typeface="+mn-ea"/>
                  <a:cs typeface="Arial" charset="0"/>
                </a:rPr>
                <a:t>Sensor 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ea typeface="+mn-ea"/>
                  <a:cs typeface="Arial" charset="0"/>
                </a:rPr>
                <a:t>Information</a:t>
              </a:r>
            </a:p>
          </p:txBody>
        </p:sp>
      </p:grpSp>
      <p:sp>
        <p:nvSpPr>
          <p:cNvPr id="150551" name="Line 23"/>
          <p:cNvSpPr>
            <a:spLocks noChangeShapeType="1"/>
          </p:cNvSpPr>
          <p:nvPr/>
        </p:nvSpPr>
        <p:spPr bwMode="auto">
          <a:xfrm flipH="1">
            <a:off x="56388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0553" name="Line 25"/>
          <p:cNvSpPr>
            <a:spLocks noChangeShapeType="1"/>
          </p:cNvSpPr>
          <p:nvPr/>
        </p:nvSpPr>
        <p:spPr bwMode="auto">
          <a:xfrm>
            <a:off x="3886200" y="29718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0555" name="Line 27"/>
          <p:cNvSpPr>
            <a:spLocks noChangeShapeType="1"/>
          </p:cNvSpPr>
          <p:nvPr/>
        </p:nvSpPr>
        <p:spPr bwMode="auto">
          <a:xfrm>
            <a:off x="4800600" y="29718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0556" name="Freeform 28"/>
          <p:cNvSpPr>
            <a:spLocks/>
          </p:cNvSpPr>
          <p:nvPr/>
        </p:nvSpPr>
        <p:spPr bwMode="auto">
          <a:xfrm>
            <a:off x="5638800" y="4648200"/>
            <a:ext cx="1371600" cy="990600"/>
          </a:xfrm>
          <a:custGeom>
            <a:avLst/>
            <a:gdLst/>
            <a:ahLst/>
            <a:cxnLst>
              <a:cxn ang="0">
                <a:pos x="864" y="0"/>
              </a:cxn>
              <a:cxn ang="0">
                <a:pos x="864" y="624"/>
              </a:cxn>
              <a:cxn ang="0">
                <a:pos x="0" y="624"/>
              </a:cxn>
            </a:cxnLst>
            <a:rect l="0" t="0" r="r" b="b"/>
            <a:pathLst>
              <a:path w="864" h="624">
                <a:moveTo>
                  <a:pt x="864" y="0"/>
                </a:moveTo>
                <a:lnTo>
                  <a:pt x="864" y="624"/>
                </a:lnTo>
                <a:lnTo>
                  <a:pt x="0" y="6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0557" name="Freeform 29"/>
          <p:cNvSpPr>
            <a:spLocks/>
          </p:cNvSpPr>
          <p:nvPr/>
        </p:nvSpPr>
        <p:spPr bwMode="auto">
          <a:xfrm>
            <a:off x="5638800" y="4648200"/>
            <a:ext cx="1371600" cy="990600"/>
          </a:xfrm>
          <a:custGeom>
            <a:avLst/>
            <a:gdLst/>
            <a:ahLst/>
            <a:cxnLst>
              <a:cxn ang="0">
                <a:pos x="864" y="0"/>
              </a:cxn>
              <a:cxn ang="0">
                <a:pos x="864" y="624"/>
              </a:cxn>
              <a:cxn ang="0">
                <a:pos x="0" y="624"/>
              </a:cxn>
            </a:cxnLst>
            <a:rect l="0" t="0" r="r" b="b"/>
            <a:pathLst>
              <a:path w="864" h="624">
                <a:moveTo>
                  <a:pt x="864" y="0"/>
                </a:moveTo>
                <a:lnTo>
                  <a:pt x="864" y="624"/>
                </a:lnTo>
                <a:lnTo>
                  <a:pt x="0" y="6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56388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0559" name="Freeform 31"/>
          <p:cNvSpPr>
            <a:spLocks/>
          </p:cNvSpPr>
          <p:nvPr/>
        </p:nvSpPr>
        <p:spPr bwMode="auto">
          <a:xfrm>
            <a:off x="5638800" y="4648200"/>
            <a:ext cx="1371600" cy="990600"/>
          </a:xfrm>
          <a:custGeom>
            <a:avLst/>
            <a:gdLst/>
            <a:ahLst/>
            <a:cxnLst>
              <a:cxn ang="0">
                <a:pos x="864" y="0"/>
              </a:cxn>
              <a:cxn ang="0">
                <a:pos x="864" y="624"/>
              </a:cxn>
              <a:cxn ang="0">
                <a:pos x="0" y="624"/>
              </a:cxn>
            </a:cxnLst>
            <a:rect l="0" t="0" r="r" b="b"/>
            <a:pathLst>
              <a:path w="864" h="624">
                <a:moveTo>
                  <a:pt x="864" y="0"/>
                </a:moveTo>
                <a:lnTo>
                  <a:pt x="864" y="624"/>
                </a:lnTo>
                <a:lnTo>
                  <a:pt x="0" y="6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0561" name="Line 33"/>
          <p:cNvSpPr>
            <a:spLocks noChangeShapeType="1"/>
          </p:cNvSpPr>
          <p:nvPr/>
        </p:nvSpPr>
        <p:spPr bwMode="auto">
          <a:xfrm flipH="1">
            <a:off x="56388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0562" name="Freeform 34"/>
          <p:cNvSpPr>
            <a:spLocks/>
          </p:cNvSpPr>
          <p:nvPr/>
        </p:nvSpPr>
        <p:spPr bwMode="auto">
          <a:xfrm>
            <a:off x="5638800" y="4648200"/>
            <a:ext cx="1371600" cy="990600"/>
          </a:xfrm>
          <a:custGeom>
            <a:avLst/>
            <a:gdLst/>
            <a:ahLst/>
            <a:cxnLst>
              <a:cxn ang="0">
                <a:pos x="864" y="0"/>
              </a:cxn>
              <a:cxn ang="0">
                <a:pos x="864" y="624"/>
              </a:cxn>
              <a:cxn ang="0">
                <a:pos x="0" y="624"/>
              </a:cxn>
            </a:cxnLst>
            <a:rect l="0" t="0" r="r" b="b"/>
            <a:pathLst>
              <a:path w="864" h="624">
                <a:moveTo>
                  <a:pt x="864" y="0"/>
                </a:moveTo>
                <a:lnTo>
                  <a:pt x="864" y="624"/>
                </a:lnTo>
                <a:lnTo>
                  <a:pt x="0" y="6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0563" name="Line 35"/>
          <p:cNvSpPr>
            <a:spLocks noChangeShapeType="1"/>
          </p:cNvSpPr>
          <p:nvPr/>
        </p:nvSpPr>
        <p:spPr bwMode="auto">
          <a:xfrm>
            <a:off x="3886200" y="4800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3886200" y="29718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4800600" y="29718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0566" name="Line 38"/>
          <p:cNvSpPr>
            <a:spLocks noChangeShapeType="1"/>
          </p:cNvSpPr>
          <p:nvPr/>
        </p:nvSpPr>
        <p:spPr bwMode="auto">
          <a:xfrm>
            <a:off x="4800600" y="4800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0567" name="Text Box 39"/>
          <p:cNvSpPr txBox="1">
            <a:spLocks noChangeArrowheads="1"/>
          </p:cNvSpPr>
          <p:nvPr/>
        </p:nvSpPr>
        <p:spPr bwMode="auto">
          <a:xfrm>
            <a:off x="4800600" y="3168650"/>
            <a:ext cx="76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ea typeface="+mn-ea"/>
                <a:cs typeface="Arial" charset="0"/>
              </a:rPr>
              <a:t>Status</a:t>
            </a:r>
          </a:p>
        </p:txBody>
      </p:sp>
      <p:sp>
        <p:nvSpPr>
          <p:cNvPr id="150568" name="Text Box 40"/>
          <p:cNvSpPr txBox="1">
            <a:spLocks noChangeArrowheads="1"/>
          </p:cNvSpPr>
          <p:nvPr/>
        </p:nvSpPr>
        <p:spPr bwMode="auto">
          <a:xfrm>
            <a:off x="4800600" y="4800600"/>
            <a:ext cx="76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ea typeface="+mn-ea"/>
                <a:cs typeface="Arial" charset="0"/>
              </a:rPr>
              <a:t>Status</a:t>
            </a:r>
          </a:p>
        </p:txBody>
      </p:sp>
      <p:sp>
        <p:nvSpPr>
          <p:cNvPr id="150569" name="Text Box 41"/>
          <p:cNvSpPr txBox="1">
            <a:spLocks noChangeArrowheads="1"/>
          </p:cNvSpPr>
          <p:nvPr/>
        </p:nvSpPr>
        <p:spPr bwMode="auto">
          <a:xfrm>
            <a:off x="2754313" y="3168650"/>
            <a:ext cx="113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ea typeface="+mn-ea"/>
                <a:cs typeface="Arial" charset="0"/>
              </a:rPr>
              <a:t>Waypoints</a:t>
            </a:r>
          </a:p>
        </p:txBody>
      </p:sp>
      <p:sp>
        <p:nvSpPr>
          <p:cNvPr id="150570" name="Text Box 42"/>
          <p:cNvSpPr txBox="1">
            <a:spLocks noChangeArrowheads="1"/>
          </p:cNvSpPr>
          <p:nvPr/>
        </p:nvSpPr>
        <p:spPr bwMode="auto">
          <a:xfrm>
            <a:off x="2895600" y="4800600"/>
            <a:ext cx="102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ea typeface="+mn-ea"/>
                <a:cs typeface="Arial" charset="0"/>
              </a:rPr>
              <a:t>Ref. Traj.</a:t>
            </a:r>
          </a:p>
        </p:txBody>
      </p:sp>
      <p:pic>
        <p:nvPicPr>
          <p:cNvPr id="10268" name="Picture 8" descr="jam2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556125"/>
            <a:ext cx="21844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DARPA Urban Challenge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950157" y="1772822"/>
            <a:ext cx="0" cy="15827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lg"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734257" y="3139660"/>
            <a:ext cx="28082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lg"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34257" y="1831560"/>
            <a:ext cx="2808288" cy="865188"/>
          </a:xfrm>
          <a:custGeom>
            <a:avLst/>
            <a:gdLst/>
            <a:ahLst/>
            <a:cxnLst>
              <a:cxn ang="0">
                <a:pos x="0" y="507"/>
              </a:cxn>
              <a:cxn ang="0">
                <a:pos x="363" y="280"/>
              </a:cxn>
              <a:cxn ang="0">
                <a:pos x="771" y="507"/>
              </a:cxn>
              <a:cxn ang="0">
                <a:pos x="1315" y="53"/>
              </a:cxn>
              <a:cxn ang="0">
                <a:pos x="1769" y="189"/>
              </a:cxn>
            </a:cxnLst>
            <a:rect l="0" t="0" r="r" b="b"/>
            <a:pathLst>
              <a:path w="1769" h="545">
                <a:moveTo>
                  <a:pt x="0" y="507"/>
                </a:moveTo>
                <a:cubicBezTo>
                  <a:pt x="117" y="393"/>
                  <a:pt x="235" y="280"/>
                  <a:pt x="363" y="280"/>
                </a:cubicBezTo>
                <a:cubicBezTo>
                  <a:pt x="491" y="280"/>
                  <a:pt x="612" y="545"/>
                  <a:pt x="771" y="507"/>
                </a:cubicBezTo>
                <a:cubicBezTo>
                  <a:pt x="930" y="469"/>
                  <a:pt x="1149" y="106"/>
                  <a:pt x="1315" y="53"/>
                </a:cubicBezTo>
                <a:cubicBezTo>
                  <a:pt x="1481" y="0"/>
                  <a:pt x="1625" y="94"/>
                  <a:pt x="1769" y="189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4257" y="2190335"/>
            <a:ext cx="2808288" cy="865188"/>
          </a:xfrm>
          <a:custGeom>
            <a:avLst/>
            <a:gdLst/>
            <a:ahLst/>
            <a:cxnLst>
              <a:cxn ang="0">
                <a:pos x="0" y="507"/>
              </a:cxn>
              <a:cxn ang="0">
                <a:pos x="363" y="280"/>
              </a:cxn>
              <a:cxn ang="0">
                <a:pos x="771" y="507"/>
              </a:cxn>
              <a:cxn ang="0">
                <a:pos x="1315" y="53"/>
              </a:cxn>
              <a:cxn ang="0">
                <a:pos x="1769" y="189"/>
              </a:cxn>
            </a:cxnLst>
            <a:rect l="0" t="0" r="r" b="b"/>
            <a:pathLst>
              <a:path w="1769" h="545">
                <a:moveTo>
                  <a:pt x="0" y="507"/>
                </a:moveTo>
                <a:cubicBezTo>
                  <a:pt x="117" y="393"/>
                  <a:pt x="235" y="280"/>
                  <a:pt x="363" y="280"/>
                </a:cubicBezTo>
                <a:cubicBezTo>
                  <a:pt x="491" y="280"/>
                  <a:pt x="612" y="545"/>
                  <a:pt x="771" y="507"/>
                </a:cubicBezTo>
                <a:cubicBezTo>
                  <a:pt x="930" y="469"/>
                  <a:pt x="1149" y="106"/>
                  <a:pt x="1315" y="53"/>
                </a:cubicBezTo>
                <a:cubicBezTo>
                  <a:pt x="1481" y="0"/>
                  <a:pt x="1625" y="94"/>
                  <a:pt x="1769" y="189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34257" y="1471197"/>
            <a:ext cx="2808288" cy="865188"/>
          </a:xfrm>
          <a:custGeom>
            <a:avLst/>
            <a:gdLst/>
            <a:ahLst/>
            <a:cxnLst>
              <a:cxn ang="0">
                <a:pos x="0" y="507"/>
              </a:cxn>
              <a:cxn ang="0">
                <a:pos x="363" y="280"/>
              </a:cxn>
              <a:cxn ang="0">
                <a:pos x="771" y="507"/>
              </a:cxn>
              <a:cxn ang="0">
                <a:pos x="1315" y="53"/>
              </a:cxn>
              <a:cxn ang="0">
                <a:pos x="1769" y="189"/>
              </a:cxn>
            </a:cxnLst>
            <a:rect l="0" t="0" r="r" b="b"/>
            <a:pathLst>
              <a:path w="1769" h="545">
                <a:moveTo>
                  <a:pt x="0" y="507"/>
                </a:moveTo>
                <a:cubicBezTo>
                  <a:pt x="117" y="393"/>
                  <a:pt x="235" y="280"/>
                  <a:pt x="363" y="280"/>
                </a:cubicBezTo>
                <a:cubicBezTo>
                  <a:pt x="491" y="280"/>
                  <a:pt x="612" y="545"/>
                  <a:pt x="771" y="507"/>
                </a:cubicBezTo>
                <a:cubicBezTo>
                  <a:pt x="930" y="469"/>
                  <a:pt x="1149" y="106"/>
                  <a:pt x="1315" y="53"/>
                </a:cubicBezTo>
                <a:cubicBezTo>
                  <a:pt x="1481" y="0"/>
                  <a:pt x="1625" y="94"/>
                  <a:pt x="1769" y="189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AutoShape 20"/>
          <p:cNvSpPr>
            <a:spLocks/>
          </p:cNvSpPr>
          <p:nvPr/>
        </p:nvSpPr>
        <p:spPr bwMode="auto">
          <a:xfrm>
            <a:off x="3615569" y="2120485"/>
            <a:ext cx="142875" cy="431800"/>
          </a:xfrm>
          <a:prstGeom prst="rightBrace">
            <a:avLst>
              <a:gd name="adj1" fmla="val 25185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58457" y="2166522"/>
            <a:ext cx="392113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389438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ja-JP" sz="2000" kern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|</a:t>
            </a:r>
            <a:r>
              <a:rPr lang="el-GR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ε</a:t>
            </a:r>
            <a:r>
              <a:rPr lang="en-US" altLang="ja-JP" sz="2000" kern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|</a:t>
            </a:r>
            <a:endParaRPr lang="en-US" sz="20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  <a:sym typeface="Mathematica7" pitchFamily="2" charset="2"/>
            </a:endParaRPr>
          </a:p>
        </p:txBody>
      </p:sp>
      <p:sp>
        <p:nvSpPr>
          <p:cNvPr id="20" name="AutoShape 22"/>
          <p:cNvSpPr>
            <a:spLocks/>
          </p:cNvSpPr>
          <p:nvPr/>
        </p:nvSpPr>
        <p:spPr bwMode="auto">
          <a:xfrm>
            <a:off x="3615569" y="1687097"/>
            <a:ext cx="142875" cy="431800"/>
          </a:xfrm>
          <a:prstGeom prst="rightBrace">
            <a:avLst>
              <a:gd name="adj1" fmla="val 25185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56869" y="1733135"/>
            <a:ext cx="392113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389438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ja-JP" sz="2000" kern="1200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|</a:t>
            </a:r>
            <a:r>
              <a:rPr lang="el-GR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ε</a:t>
            </a:r>
            <a:r>
              <a:rPr lang="en-US" altLang="ja-JP" sz="2000" kern="1200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|</a:t>
            </a:r>
            <a:endParaRPr lang="en-U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  <a:sym typeface="Mathematica7" pitchFamily="2" charset="2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34256" y="1904585"/>
            <a:ext cx="2808288" cy="585787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408" y="362"/>
              </a:cxn>
              <a:cxn ang="0">
                <a:pos x="907" y="272"/>
              </a:cxn>
              <a:cxn ang="0">
                <a:pos x="1406" y="90"/>
              </a:cxn>
              <a:cxn ang="0">
                <a:pos x="1769" y="0"/>
              </a:cxn>
            </a:cxnLst>
            <a:rect l="0" t="0" r="r" b="b"/>
            <a:pathLst>
              <a:path w="1769" h="369">
                <a:moveTo>
                  <a:pt x="0" y="317"/>
                </a:moveTo>
                <a:cubicBezTo>
                  <a:pt x="128" y="343"/>
                  <a:pt x="257" y="369"/>
                  <a:pt x="408" y="362"/>
                </a:cubicBezTo>
                <a:cubicBezTo>
                  <a:pt x="559" y="355"/>
                  <a:pt x="741" y="317"/>
                  <a:pt x="907" y="272"/>
                </a:cubicBezTo>
                <a:cubicBezTo>
                  <a:pt x="1073" y="227"/>
                  <a:pt x="1262" y="135"/>
                  <a:pt x="1406" y="90"/>
                </a:cubicBezTo>
                <a:cubicBezTo>
                  <a:pt x="1550" y="45"/>
                  <a:pt x="1659" y="22"/>
                  <a:pt x="1769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26417" y="1772920"/>
            <a:ext cx="2808287" cy="1582738"/>
            <a:chOff x="431" y="936"/>
            <a:chExt cx="1769" cy="997"/>
          </a:xfrm>
        </p:grpSpPr>
        <p:sp>
          <p:nvSpPr>
            <p:cNvPr id="1047556" name="Line 4"/>
            <p:cNvSpPr>
              <a:spLocks noChangeShapeType="1"/>
            </p:cNvSpPr>
            <p:nvPr/>
          </p:nvSpPr>
          <p:spPr bwMode="auto">
            <a:xfrm flipV="1">
              <a:off x="567" y="936"/>
              <a:ext cx="0" cy="99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ffectLst/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7557" name="Line 5"/>
            <p:cNvSpPr>
              <a:spLocks noChangeShapeType="1"/>
            </p:cNvSpPr>
            <p:nvPr/>
          </p:nvSpPr>
          <p:spPr bwMode="auto">
            <a:xfrm>
              <a:off x="431" y="1797"/>
              <a:ext cx="176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ffectLst/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7558" name="Freeform 6"/>
            <p:cNvSpPr>
              <a:spLocks/>
            </p:cNvSpPr>
            <p:nvPr/>
          </p:nvSpPr>
          <p:spPr bwMode="auto">
            <a:xfrm>
              <a:off x="431" y="973"/>
              <a:ext cx="1769" cy="545"/>
            </a:xfrm>
            <a:custGeom>
              <a:avLst/>
              <a:gdLst/>
              <a:ahLst/>
              <a:cxnLst>
                <a:cxn ang="0">
                  <a:pos x="0" y="507"/>
                </a:cxn>
                <a:cxn ang="0">
                  <a:pos x="363" y="280"/>
                </a:cxn>
                <a:cxn ang="0">
                  <a:pos x="771" y="507"/>
                </a:cxn>
                <a:cxn ang="0">
                  <a:pos x="1315" y="53"/>
                </a:cxn>
                <a:cxn ang="0">
                  <a:pos x="1769" y="189"/>
                </a:cxn>
              </a:cxnLst>
              <a:rect l="0" t="0" r="r" b="b"/>
              <a:pathLst>
                <a:path w="1769" h="545">
                  <a:moveTo>
                    <a:pt x="0" y="507"/>
                  </a:moveTo>
                  <a:cubicBezTo>
                    <a:pt x="117" y="393"/>
                    <a:pt x="235" y="280"/>
                    <a:pt x="363" y="280"/>
                  </a:cubicBezTo>
                  <a:cubicBezTo>
                    <a:pt x="491" y="280"/>
                    <a:pt x="612" y="545"/>
                    <a:pt x="771" y="507"/>
                  </a:cubicBezTo>
                  <a:cubicBezTo>
                    <a:pt x="930" y="469"/>
                    <a:pt x="1149" y="106"/>
                    <a:pt x="1315" y="53"/>
                  </a:cubicBezTo>
                  <a:cubicBezTo>
                    <a:pt x="1481" y="0"/>
                    <a:pt x="1625" y="94"/>
                    <a:pt x="1769" y="189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047559" name="AutoShape 7"/>
          <p:cNvSpPr>
            <a:spLocks noChangeArrowheads="1"/>
          </p:cNvSpPr>
          <p:nvPr/>
        </p:nvSpPr>
        <p:spPr bwMode="auto">
          <a:xfrm>
            <a:off x="5119029" y="2060258"/>
            <a:ext cx="3527425" cy="1052512"/>
          </a:xfrm>
          <a:prstGeom prst="foldedCorner">
            <a:avLst>
              <a:gd name="adj" fmla="val 10569"/>
            </a:avLst>
          </a:prstGeom>
          <a:solidFill>
            <a:srgbClr val="C6D9F1"/>
          </a:solidFill>
          <a:ln w="25400">
            <a:solidFill>
              <a:srgbClr val="000000"/>
            </a:solidFill>
            <a:round/>
            <a:headEnd type="none" w="sm" len="sm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0" i="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LTL / MTL</a:t>
            </a:r>
            <a:endParaRPr lang="el-GR" sz="2000" b="0" i="0" kern="1200" dirty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l-GR" b="0" i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Φ</a:t>
            </a:r>
            <a:r>
              <a:rPr lang="el-GR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=</a:t>
            </a:r>
            <a:r>
              <a:rPr lang="el-GR" b="0" i="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Monotype Sorts" pitchFamily="2" charset="2"/>
              </a:rPr>
              <a:t></a:t>
            </a:r>
            <a:r>
              <a:rPr lang="en-US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(</a:t>
            </a:r>
            <a:r>
              <a:rPr lang="en-US" b="0" i="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lang="en-US" b="0" i="0" kern="1200" baseline="-250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lang="en-US" b="0" i="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</a:t>
            </a:r>
            <a:r>
              <a:rPr lang="en-US" b="0" i="0" kern="12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2</a:t>
            </a:r>
            <a:r>
              <a:rPr lang="el-GR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Monotype Sorts" pitchFamily="2" charset="2"/>
              </a:rPr>
              <a:t> </a:t>
            </a:r>
            <a:r>
              <a:rPr lang="en-US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lang="en-US" b="0" i="0" kern="12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</a:t>
            </a:r>
          </a:p>
        </p:txBody>
      </p:sp>
      <p:sp>
        <p:nvSpPr>
          <p:cNvPr id="1047562" name="AutoShape 10"/>
          <p:cNvSpPr>
            <a:spLocks noChangeArrowheads="1"/>
          </p:cNvSpPr>
          <p:nvPr/>
        </p:nvSpPr>
        <p:spPr bwMode="auto">
          <a:xfrm rot="18895951">
            <a:off x="2402718" y="3204162"/>
            <a:ext cx="431800" cy="1008062"/>
          </a:xfrm>
          <a:prstGeom prst="downArrow">
            <a:avLst>
              <a:gd name="adj1" fmla="val 50000"/>
              <a:gd name="adj2" fmla="val 58364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47563" name="AutoShape 11"/>
          <p:cNvSpPr>
            <a:spLocks noChangeArrowheads="1"/>
          </p:cNvSpPr>
          <p:nvPr/>
        </p:nvSpPr>
        <p:spPr bwMode="auto">
          <a:xfrm rot="2875866">
            <a:off x="6055555" y="3223212"/>
            <a:ext cx="431800" cy="971550"/>
          </a:xfrm>
          <a:prstGeom prst="down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9050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47568" name="AutoShape 16"/>
          <p:cNvSpPr>
            <a:spLocks noChangeArrowheads="1"/>
          </p:cNvSpPr>
          <p:nvPr/>
        </p:nvSpPr>
        <p:spPr bwMode="auto">
          <a:xfrm>
            <a:off x="3010267" y="4358347"/>
            <a:ext cx="2879725" cy="935038"/>
          </a:xfrm>
          <a:prstGeom prst="foldedCorner">
            <a:avLst>
              <a:gd name="adj" fmla="val 10569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0000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0" i="0" dirty="0" smtClean="0">
                <a:solidFill>
                  <a:srgbClr val="000000"/>
                </a:solidFill>
                <a:latin typeface="+mj-lt"/>
              </a:rPr>
              <a:t>Boolean Semantics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b="0" i="0" dirty="0" smtClean="0">
                <a:solidFill>
                  <a:srgbClr val="000000"/>
                </a:solidFill>
                <a:latin typeface="Comic Sans MS" pitchFamily="66" charset="0"/>
              </a:rPr>
              <a:t>?</a:t>
            </a:r>
            <a:endParaRPr lang="en-US" sz="2000" b="0" i="0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logics over continuous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950157" y="1772822"/>
            <a:ext cx="0" cy="15827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lg"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734257" y="3139660"/>
            <a:ext cx="28082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lg"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34257" y="1831560"/>
            <a:ext cx="2808288" cy="865188"/>
          </a:xfrm>
          <a:custGeom>
            <a:avLst/>
            <a:gdLst/>
            <a:ahLst/>
            <a:cxnLst>
              <a:cxn ang="0">
                <a:pos x="0" y="507"/>
              </a:cxn>
              <a:cxn ang="0">
                <a:pos x="363" y="280"/>
              </a:cxn>
              <a:cxn ang="0">
                <a:pos x="771" y="507"/>
              </a:cxn>
              <a:cxn ang="0">
                <a:pos x="1315" y="53"/>
              </a:cxn>
              <a:cxn ang="0">
                <a:pos x="1769" y="189"/>
              </a:cxn>
            </a:cxnLst>
            <a:rect l="0" t="0" r="r" b="b"/>
            <a:pathLst>
              <a:path w="1769" h="545">
                <a:moveTo>
                  <a:pt x="0" y="507"/>
                </a:moveTo>
                <a:cubicBezTo>
                  <a:pt x="117" y="393"/>
                  <a:pt x="235" y="280"/>
                  <a:pt x="363" y="280"/>
                </a:cubicBezTo>
                <a:cubicBezTo>
                  <a:pt x="491" y="280"/>
                  <a:pt x="612" y="545"/>
                  <a:pt x="771" y="507"/>
                </a:cubicBezTo>
                <a:cubicBezTo>
                  <a:pt x="930" y="469"/>
                  <a:pt x="1149" y="106"/>
                  <a:pt x="1315" y="53"/>
                </a:cubicBezTo>
                <a:cubicBezTo>
                  <a:pt x="1481" y="0"/>
                  <a:pt x="1625" y="94"/>
                  <a:pt x="1769" y="189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4257" y="2190335"/>
            <a:ext cx="2808288" cy="865188"/>
          </a:xfrm>
          <a:custGeom>
            <a:avLst/>
            <a:gdLst/>
            <a:ahLst/>
            <a:cxnLst>
              <a:cxn ang="0">
                <a:pos x="0" y="507"/>
              </a:cxn>
              <a:cxn ang="0">
                <a:pos x="363" y="280"/>
              </a:cxn>
              <a:cxn ang="0">
                <a:pos x="771" y="507"/>
              </a:cxn>
              <a:cxn ang="0">
                <a:pos x="1315" y="53"/>
              </a:cxn>
              <a:cxn ang="0">
                <a:pos x="1769" y="189"/>
              </a:cxn>
            </a:cxnLst>
            <a:rect l="0" t="0" r="r" b="b"/>
            <a:pathLst>
              <a:path w="1769" h="545">
                <a:moveTo>
                  <a:pt x="0" y="507"/>
                </a:moveTo>
                <a:cubicBezTo>
                  <a:pt x="117" y="393"/>
                  <a:pt x="235" y="280"/>
                  <a:pt x="363" y="280"/>
                </a:cubicBezTo>
                <a:cubicBezTo>
                  <a:pt x="491" y="280"/>
                  <a:pt x="612" y="545"/>
                  <a:pt x="771" y="507"/>
                </a:cubicBezTo>
                <a:cubicBezTo>
                  <a:pt x="930" y="469"/>
                  <a:pt x="1149" y="106"/>
                  <a:pt x="1315" y="53"/>
                </a:cubicBezTo>
                <a:cubicBezTo>
                  <a:pt x="1481" y="0"/>
                  <a:pt x="1625" y="94"/>
                  <a:pt x="1769" y="189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34257" y="1471197"/>
            <a:ext cx="2808288" cy="865188"/>
          </a:xfrm>
          <a:custGeom>
            <a:avLst/>
            <a:gdLst/>
            <a:ahLst/>
            <a:cxnLst>
              <a:cxn ang="0">
                <a:pos x="0" y="507"/>
              </a:cxn>
              <a:cxn ang="0">
                <a:pos x="363" y="280"/>
              </a:cxn>
              <a:cxn ang="0">
                <a:pos x="771" y="507"/>
              </a:cxn>
              <a:cxn ang="0">
                <a:pos x="1315" y="53"/>
              </a:cxn>
              <a:cxn ang="0">
                <a:pos x="1769" y="189"/>
              </a:cxn>
            </a:cxnLst>
            <a:rect l="0" t="0" r="r" b="b"/>
            <a:pathLst>
              <a:path w="1769" h="545">
                <a:moveTo>
                  <a:pt x="0" y="507"/>
                </a:moveTo>
                <a:cubicBezTo>
                  <a:pt x="117" y="393"/>
                  <a:pt x="235" y="280"/>
                  <a:pt x="363" y="280"/>
                </a:cubicBezTo>
                <a:cubicBezTo>
                  <a:pt x="491" y="280"/>
                  <a:pt x="612" y="545"/>
                  <a:pt x="771" y="507"/>
                </a:cubicBezTo>
                <a:cubicBezTo>
                  <a:pt x="930" y="469"/>
                  <a:pt x="1149" y="106"/>
                  <a:pt x="1315" y="53"/>
                </a:cubicBezTo>
                <a:cubicBezTo>
                  <a:pt x="1481" y="0"/>
                  <a:pt x="1625" y="94"/>
                  <a:pt x="1769" y="189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AutoShape 20"/>
          <p:cNvSpPr>
            <a:spLocks/>
          </p:cNvSpPr>
          <p:nvPr/>
        </p:nvSpPr>
        <p:spPr bwMode="auto">
          <a:xfrm>
            <a:off x="3615569" y="2120485"/>
            <a:ext cx="142875" cy="431800"/>
          </a:xfrm>
          <a:prstGeom prst="rightBrace">
            <a:avLst>
              <a:gd name="adj1" fmla="val 25185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58457" y="2166522"/>
            <a:ext cx="392113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389438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ja-JP" sz="2000" kern="1200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|</a:t>
            </a:r>
            <a:r>
              <a:rPr lang="el-GR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ε</a:t>
            </a:r>
            <a:r>
              <a:rPr lang="en-US" altLang="ja-JP" sz="2000" kern="1200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|</a:t>
            </a:r>
            <a:endParaRPr lang="en-U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  <a:sym typeface="Mathematica7" pitchFamily="2" charset="2"/>
            </a:endParaRPr>
          </a:p>
        </p:txBody>
      </p:sp>
      <p:sp>
        <p:nvSpPr>
          <p:cNvPr id="20" name="AutoShape 22"/>
          <p:cNvSpPr>
            <a:spLocks/>
          </p:cNvSpPr>
          <p:nvPr/>
        </p:nvSpPr>
        <p:spPr bwMode="auto">
          <a:xfrm>
            <a:off x="3615569" y="1687097"/>
            <a:ext cx="142875" cy="431800"/>
          </a:xfrm>
          <a:prstGeom prst="rightBrace">
            <a:avLst>
              <a:gd name="adj1" fmla="val 25185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56869" y="1733135"/>
            <a:ext cx="392113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389438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ja-JP" sz="2000" kern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|</a:t>
            </a:r>
            <a:r>
              <a:rPr lang="el-GR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ε</a:t>
            </a:r>
            <a:r>
              <a:rPr lang="en-US" altLang="ja-JP" sz="2000" kern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|</a:t>
            </a:r>
            <a:endParaRPr lang="en-US" sz="20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  <a:sym typeface="Mathematica7" pitchFamily="2" charset="2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34256" y="1904585"/>
            <a:ext cx="2808288" cy="585787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408" y="362"/>
              </a:cxn>
              <a:cxn ang="0">
                <a:pos x="907" y="272"/>
              </a:cxn>
              <a:cxn ang="0">
                <a:pos x="1406" y="90"/>
              </a:cxn>
              <a:cxn ang="0">
                <a:pos x="1769" y="0"/>
              </a:cxn>
            </a:cxnLst>
            <a:rect l="0" t="0" r="r" b="b"/>
            <a:pathLst>
              <a:path w="1769" h="369">
                <a:moveTo>
                  <a:pt x="0" y="317"/>
                </a:moveTo>
                <a:cubicBezTo>
                  <a:pt x="128" y="343"/>
                  <a:pt x="257" y="369"/>
                  <a:pt x="408" y="362"/>
                </a:cubicBezTo>
                <a:cubicBezTo>
                  <a:pt x="559" y="355"/>
                  <a:pt x="741" y="317"/>
                  <a:pt x="907" y="272"/>
                </a:cubicBezTo>
                <a:cubicBezTo>
                  <a:pt x="1073" y="227"/>
                  <a:pt x="1262" y="135"/>
                  <a:pt x="1406" y="90"/>
                </a:cubicBezTo>
                <a:cubicBezTo>
                  <a:pt x="1550" y="45"/>
                  <a:pt x="1659" y="22"/>
                  <a:pt x="1769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26417" y="1772920"/>
            <a:ext cx="2808287" cy="1582738"/>
            <a:chOff x="431" y="936"/>
            <a:chExt cx="1769" cy="997"/>
          </a:xfrm>
        </p:grpSpPr>
        <p:sp>
          <p:nvSpPr>
            <p:cNvPr id="1047556" name="Line 4"/>
            <p:cNvSpPr>
              <a:spLocks noChangeShapeType="1"/>
            </p:cNvSpPr>
            <p:nvPr/>
          </p:nvSpPr>
          <p:spPr bwMode="auto">
            <a:xfrm flipV="1">
              <a:off x="567" y="936"/>
              <a:ext cx="0" cy="99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ffectLst/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7557" name="Line 5"/>
            <p:cNvSpPr>
              <a:spLocks noChangeShapeType="1"/>
            </p:cNvSpPr>
            <p:nvPr/>
          </p:nvSpPr>
          <p:spPr bwMode="auto">
            <a:xfrm>
              <a:off x="431" y="1797"/>
              <a:ext cx="176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ffectLst/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7558" name="Freeform 6"/>
            <p:cNvSpPr>
              <a:spLocks/>
            </p:cNvSpPr>
            <p:nvPr/>
          </p:nvSpPr>
          <p:spPr bwMode="auto">
            <a:xfrm>
              <a:off x="431" y="973"/>
              <a:ext cx="1769" cy="545"/>
            </a:xfrm>
            <a:custGeom>
              <a:avLst/>
              <a:gdLst/>
              <a:ahLst/>
              <a:cxnLst>
                <a:cxn ang="0">
                  <a:pos x="0" y="507"/>
                </a:cxn>
                <a:cxn ang="0">
                  <a:pos x="363" y="280"/>
                </a:cxn>
                <a:cxn ang="0">
                  <a:pos x="771" y="507"/>
                </a:cxn>
                <a:cxn ang="0">
                  <a:pos x="1315" y="53"/>
                </a:cxn>
                <a:cxn ang="0">
                  <a:pos x="1769" y="189"/>
                </a:cxn>
              </a:cxnLst>
              <a:rect l="0" t="0" r="r" b="b"/>
              <a:pathLst>
                <a:path w="1769" h="545">
                  <a:moveTo>
                    <a:pt x="0" y="507"/>
                  </a:moveTo>
                  <a:cubicBezTo>
                    <a:pt x="117" y="393"/>
                    <a:pt x="235" y="280"/>
                    <a:pt x="363" y="280"/>
                  </a:cubicBezTo>
                  <a:cubicBezTo>
                    <a:pt x="491" y="280"/>
                    <a:pt x="612" y="545"/>
                    <a:pt x="771" y="507"/>
                  </a:cubicBezTo>
                  <a:cubicBezTo>
                    <a:pt x="930" y="469"/>
                    <a:pt x="1149" y="106"/>
                    <a:pt x="1315" y="53"/>
                  </a:cubicBezTo>
                  <a:cubicBezTo>
                    <a:pt x="1481" y="0"/>
                    <a:pt x="1625" y="94"/>
                    <a:pt x="1769" y="189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047559" name="AutoShape 7"/>
          <p:cNvSpPr>
            <a:spLocks noChangeArrowheads="1"/>
          </p:cNvSpPr>
          <p:nvPr/>
        </p:nvSpPr>
        <p:spPr bwMode="auto">
          <a:xfrm>
            <a:off x="5119029" y="2060258"/>
            <a:ext cx="3527425" cy="1052512"/>
          </a:xfrm>
          <a:prstGeom prst="foldedCorner">
            <a:avLst>
              <a:gd name="adj" fmla="val 10569"/>
            </a:avLst>
          </a:prstGeom>
          <a:solidFill>
            <a:srgbClr val="C6D9F1"/>
          </a:solidFill>
          <a:ln w="25400">
            <a:solidFill>
              <a:srgbClr val="000000"/>
            </a:solidFill>
            <a:round/>
            <a:headEnd type="none" w="sm" len="sm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0" i="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LTL / MTL</a:t>
            </a:r>
            <a:endParaRPr lang="el-GR" sz="2000" b="0" i="0" kern="1200" dirty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l-GR" b="0" i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Φ</a:t>
            </a:r>
            <a:r>
              <a:rPr lang="el-GR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=</a:t>
            </a:r>
            <a:r>
              <a:rPr lang="el-GR" b="0" i="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Monotype Sorts" pitchFamily="2" charset="2"/>
              </a:rPr>
              <a:t></a:t>
            </a:r>
            <a:r>
              <a:rPr lang="en-US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(</a:t>
            </a:r>
            <a:r>
              <a:rPr lang="en-US" b="0" i="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lang="en-US" b="0" i="0" kern="1200" baseline="-250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lang="en-US" b="0" i="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</a:t>
            </a:r>
            <a:r>
              <a:rPr lang="en-US" b="0" i="0" kern="12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2</a:t>
            </a:r>
            <a:r>
              <a:rPr lang="el-GR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Monotype Sorts" pitchFamily="2" charset="2"/>
              </a:rPr>
              <a:t> </a:t>
            </a:r>
            <a:r>
              <a:rPr lang="en-US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lang="en-US" b="0" i="0" kern="12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</a:t>
            </a:r>
          </a:p>
        </p:txBody>
      </p:sp>
      <p:sp>
        <p:nvSpPr>
          <p:cNvPr id="1047562" name="AutoShape 10"/>
          <p:cNvSpPr>
            <a:spLocks noChangeArrowheads="1"/>
          </p:cNvSpPr>
          <p:nvPr/>
        </p:nvSpPr>
        <p:spPr bwMode="auto">
          <a:xfrm rot="18895951">
            <a:off x="2402718" y="3204162"/>
            <a:ext cx="431800" cy="1008062"/>
          </a:xfrm>
          <a:prstGeom prst="downArrow">
            <a:avLst>
              <a:gd name="adj1" fmla="val 50000"/>
              <a:gd name="adj2" fmla="val 58364"/>
            </a:avLst>
          </a:prstGeom>
          <a:solidFill>
            <a:schemeClr val="accent1"/>
          </a:solidFill>
          <a:ln w="19050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47563" name="AutoShape 11"/>
          <p:cNvSpPr>
            <a:spLocks noChangeArrowheads="1"/>
          </p:cNvSpPr>
          <p:nvPr/>
        </p:nvSpPr>
        <p:spPr bwMode="auto">
          <a:xfrm rot="2875866">
            <a:off x="6055555" y="3223212"/>
            <a:ext cx="431800" cy="971550"/>
          </a:xfrm>
          <a:prstGeom prst="down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9050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47568" name="AutoShape 16"/>
          <p:cNvSpPr>
            <a:spLocks noChangeArrowheads="1"/>
          </p:cNvSpPr>
          <p:nvPr/>
        </p:nvSpPr>
        <p:spPr bwMode="auto">
          <a:xfrm>
            <a:off x="3010267" y="4358347"/>
            <a:ext cx="2879725" cy="935038"/>
          </a:xfrm>
          <a:prstGeom prst="foldedCorner">
            <a:avLst>
              <a:gd name="adj" fmla="val 10569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0000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0" i="0" dirty="0" smtClean="0">
                <a:solidFill>
                  <a:srgbClr val="000000"/>
                </a:solidFill>
                <a:latin typeface="+mj-lt"/>
              </a:rPr>
              <a:t>Robust Semantics</a:t>
            </a:r>
          </a:p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b="0" i="0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7" name="Text Box 1037"/>
          <p:cNvSpPr txBox="1">
            <a:spLocks noChangeArrowheads="1"/>
          </p:cNvSpPr>
          <p:nvPr/>
        </p:nvSpPr>
        <p:spPr bwMode="auto">
          <a:xfrm>
            <a:off x="1300749" y="6012498"/>
            <a:ext cx="6938036" cy="2308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rgbClr val="000000"/>
                </a:solidFill>
                <a:latin typeface="+mj-lt"/>
              </a:rPr>
              <a:t>*Georgios Fainekos and G. J. Pappas. Robustness of temporal logics over continuous signals, Theoretical Computer Science, 2009.</a:t>
            </a:r>
            <a:endParaRPr lang="en-US" sz="900" i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semantics of temporal logics*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548231"/>
              </p:ext>
            </p:extLst>
          </p:nvPr>
        </p:nvGraphicFramePr>
        <p:xfrm>
          <a:off x="4141892" y="4817308"/>
          <a:ext cx="752769" cy="339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9" name="Equation" r:id="rId4" imgW="393700" imgH="177800" progId="Equation.3">
                  <p:embed/>
                </p:oleObj>
              </mc:Choice>
              <mc:Fallback>
                <p:oleObj name="Equation" r:id="rId4" imgW="393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1892" y="4817308"/>
                        <a:ext cx="752769" cy="339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5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950157" y="1772822"/>
            <a:ext cx="0" cy="15827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lg"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734257" y="3139660"/>
            <a:ext cx="28082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lg"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34257" y="1831560"/>
            <a:ext cx="2808288" cy="865188"/>
          </a:xfrm>
          <a:custGeom>
            <a:avLst/>
            <a:gdLst/>
            <a:ahLst/>
            <a:cxnLst>
              <a:cxn ang="0">
                <a:pos x="0" y="507"/>
              </a:cxn>
              <a:cxn ang="0">
                <a:pos x="363" y="280"/>
              </a:cxn>
              <a:cxn ang="0">
                <a:pos x="771" y="507"/>
              </a:cxn>
              <a:cxn ang="0">
                <a:pos x="1315" y="53"/>
              </a:cxn>
              <a:cxn ang="0">
                <a:pos x="1769" y="189"/>
              </a:cxn>
            </a:cxnLst>
            <a:rect l="0" t="0" r="r" b="b"/>
            <a:pathLst>
              <a:path w="1769" h="545">
                <a:moveTo>
                  <a:pt x="0" y="507"/>
                </a:moveTo>
                <a:cubicBezTo>
                  <a:pt x="117" y="393"/>
                  <a:pt x="235" y="280"/>
                  <a:pt x="363" y="280"/>
                </a:cubicBezTo>
                <a:cubicBezTo>
                  <a:pt x="491" y="280"/>
                  <a:pt x="612" y="545"/>
                  <a:pt x="771" y="507"/>
                </a:cubicBezTo>
                <a:cubicBezTo>
                  <a:pt x="930" y="469"/>
                  <a:pt x="1149" y="106"/>
                  <a:pt x="1315" y="53"/>
                </a:cubicBezTo>
                <a:cubicBezTo>
                  <a:pt x="1481" y="0"/>
                  <a:pt x="1625" y="94"/>
                  <a:pt x="1769" y="189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4257" y="2190335"/>
            <a:ext cx="2808288" cy="865188"/>
          </a:xfrm>
          <a:custGeom>
            <a:avLst/>
            <a:gdLst/>
            <a:ahLst/>
            <a:cxnLst>
              <a:cxn ang="0">
                <a:pos x="0" y="507"/>
              </a:cxn>
              <a:cxn ang="0">
                <a:pos x="363" y="280"/>
              </a:cxn>
              <a:cxn ang="0">
                <a:pos x="771" y="507"/>
              </a:cxn>
              <a:cxn ang="0">
                <a:pos x="1315" y="53"/>
              </a:cxn>
              <a:cxn ang="0">
                <a:pos x="1769" y="189"/>
              </a:cxn>
            </a:cxnLst>
            <a:rect l="0" t="0" r="r" b="b"/>
            <a:pathLst>
              <a:path w="1769" h="545">
                <a:moveTo>
                  <a:pt x="0" y="507"/>
                </a:moveTo>
                <a:cubicBezTo>
                  <a:pt x="117" y="393"/>
                  <a:pt x="235" y="280"/>
                  <a:pt x="363" y="280"/>
                </a:cubicBezTo>
                <a:cubicBezTo>
                  <a:pt x="491" y="280"/>
                  <a:pt x="612" y="545"/>
                  <a:pt x="771" y="507"/>
                </a:cubicBezTo>
                <a:cubicBezTo>
                  <a:pt x="930" y="469"/>
                  <a:pt x="1149" y="106"/>
                  <a:pt x="1315" y="53"/>
                </a:cubicBezTo>
                <a:cubicBezTo>
                  <a:pt x="1481" y="0"/>
                  <a:pt x="1625" y="94"/>
                  <a:pt x="1769" y="189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34257" y="1471197"/>
            <a:ext cx="2808288" cy="865188"/>
          </a:xfrm>
          <a:custGeom>
            <a:avLst/>
            <a:gdLst/>
            <a:ahLst/>
            <a:cxnLst>
              <a:cxn ang="0">
                <a:pos x="0" y="507"/>
              </a:cxn>
              <a:cxn ang="0">
                <a:pos x="363" y="280"/>
              </a:cxn>
              <a:cxn ang="0">
                <a:pos x="771" y="507"/>
              </a:cxn>
              <a:cxn ang="0">
                <a:pos x="1315" y="53"/>
              </a:cxn>
              <a:cxn ang="0">
                <a:pos x="1769" y="189"/>
              </a:cxn>
            </a:cxnLst>
            <a:rect l="0" t="0" r="r" b="b"/>
            <a:pathLst>
              <a:path w="1769" h="545">
                <a:moveTo>
                  <a:pt x="0" y="507"/>
                </a:moveTo>
                <a:cubicBezTo>
                  <a:pt x="117" y="393"/>
                  <a:pt x="235" y="280"/>
                  <a:pt x="363" y="280"/>
                </a:cubicBezTo>
                <a:cubicBezTo>
                  <a:pt x="491" y="280"/>
                  <a:pt x="612" y="545"/>
                  <a:pt x="771" y="507"/>
                </a:cubicBezTo>
                <a:cubicBezTo>
                  <a:pt x="930" y="469"/>
                  <a:pt x="1149" y="106"/>
                  <a:pt x="1315" y="53"/>
                </a:cubicBezTo>
                <a:cubicBezTo>
                  <a:pt x="1481" y="0"/>
                  <a:pt x="1625" y="94"/>
                  <a:pt x="1769" y="189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AutoShape 20"/>
          <p:cNvSpPr>
            <a:spLocks/>
          </p:cNvSpPr>
          <p:nvPr/>
        </p:nvSpPr>
        <p:spPr bwMode="auto">
          <a:xfrm>
            <a:off x="3615569" y="2120485"/>
            <a:ext cx="142875" cy="431800"/>
          </a:xfrm>
          <a:prstGeom prst="rightBrace">
            <a:avLst>
              <a:gd name="adj1" fmla="val 25185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58457" y="2166522"/>
            <a:ext cx="392113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389438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ja-JP" sz="2000" kern="1200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|</a:t>
            </a:r>
            <a:r>
              <a:rPr lang="el-GR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ε</a:t>
            </a:r>
            <a:r>
              <a:rPr lang="en-US" altLang="ja-JP" sz="2000" kern="1200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|</a:t>
            </a:r>
            <a:endParaRPr lang="en-U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  <a:sym typeface="Mathematica7" pitchFamily="2" charset="2"/>
            </a:endParaRPr>
          </a:p>
        </p:txBody>
      </p:sp>
      <p:sp>
        <p:nvSpPr>
          <p:cNvPr id="20" name="AutoShape 22"/>
          <p:cNvSpPr>
            <a:spLocks/>
          </p:cNvSpPr>
          <p:nvPr/>
        </p:nvSpPr>
        <p:spPr bwMode="auto">
          <a:xfrm>
            <a:off x="3615569" y="1687097"/>
            <a:ext cx="142875" cy="431800"/>
          </a:xfrm>
          <a:prstGeom prst="rightBrace">
            <a:avLst>
              <a:gd name="adj1" fmla="val 25185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56869" y="1733135"/>
            <a:ext cx="392113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389438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ja-JP" sz="2000" kern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|</a:t>
            </a:r>
            <a:r>
              <a:rPr lang="el-GR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ε</a:t>
            </a:r>
            <a:r>
              <a:rPr lang="en-US" altLang="ja-JP" sz="2000" kern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|</a:t>
            </a:r>
            <a:endParaRPr lang="en-US" sz="20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  <a:sym typeface="Mathematica7" pitchFamily="2" charset="2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34256" y="1904585"/>
            <a:ext cx="2808288" cy="585787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408" y="362"/>
              </a:cxn>
              <a:cxn ang="0">
                <a:pos x="907" y="272"/>
              </a:cxn>
              <a:cxn ang="0">
                <a:pos x="1406" y="90"/>
              </a:cxn>
              <a:cxn ang="0">
                <a:pos x="1769" y="0"/>
              </a:cxn>
            </a:cxnLst>
            <a:rect l="0" t="0" r="r" b="b"/>
            <a:pathLst>
              <a:path w="1769" h="369">
                <a:moveTo>
                  <a:pt x="0" y="317"/>
                </a:moveTo>
                <a:cubicBezTo>
                  <a:pt x="128" y="343"/>
                  <a:pt x="257" y="369"/>
                  <a:pt x="408" y="362"/>
                </a:cubicBezTo>
                <a:cubicBezTo>
                  <a:pt x="559" y="355"/>
                  <a:pt x="741" y="317"/>
                  <a:pt x="907" y="272"/>
                </a:cubicBezTo>
                <a:cubicBezTo>
                  <a:pt x="1073" y="227"/>
                  <a:pt x="1262" y="135"/>
                  <a:pt x="1406" y="90"/>
                </a:cubicBezTo>
                <a:cubicBezTo>
                  <a:pt x="1550" y="45"/>
                  <a:pt x="1659" y="22"/>
                  <a:pt x="1769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26417" y="1772920"/>
            <a:ext cx="2808287" cy="1582738"/>
            <a:chOff x="431" y="936"/>
            <a:chExt cx="1769" cy="997"/>
          </a:xfrm>
        </p:grpSpPr>
        <p:sp>
          <p:nvSpPr>
            <p:cNvPr id="1047556" name="Line 4"/>
            <p:cNvSpPr>
              <a:spLocks noChangeShapeType="1"/>
            </p:cNvSpPr>
            <p:nvPr/>
          </p:nvSpPr>
          <p:spPr bwMode="auto">
            <a:xfrm flipV="1">
              <a:off x="567" y="936"/>
              <a:ext cx="0" cy="99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ffectLst/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7557" name="Line 5"/>
            <p:cNvSpPr>
              <a:spLocks noChangeShapeType="1"/>
            </p:cNvSpPr>
            <p:nvPr/>
          </p:nvSpPr>
          <p:spPr bwMode="auto">
            <a:xfrm>
              <a:off x="431" y="1797"/>
              <a:ext cx="176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ffectLst/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7558" name="Freeform 6"/>
            <p:cNvSpPr>
              <a:spLocks/>
            </p:cNvSpPr>
            <p:nvPr/>
          </p:nvSpPr>
          <p:spPr bwMode="auto">
            <a:xfrm>
              <a:off x="431" y="973"/>
              <a:ext cx="1769" cy="545"/>
            </a:xfrm>
            <a:custGeom>
              <a:avLst/>
              <a:gdLst/>
              <a:ahLst/>
              <a:cxnLst>
                <a:cxn ang="0">
                  <a:pos x="0" y="507"/>
                </a:cxn>
                <a:cxn ang="0">
                  <a:pos x="363" y="280"/>
                </a:cxn>
                <a:cxn ang="0">
                  <a:pos x="771" y="507"/>
                </a:cxn>
                <a:cxn ang="0">
                  <a:pos x="1315" y="53"/>
                </a:cxn>
                <a:cxn ang="0">
                  <a:pos x="1769" y="189"/>
                </a:cxn>
              </a:cxnLst>
              <a:rect l="0" t="0" r="r" b="b"/>
              <a:pathLst>
                <a:path w="1769" h="545">
                  <a:moveTo>
                    <a:pt x="0" y="507"/>
                  </a:moveTo>
                  <a:cubicBezTo>
                    <a:pt x="117" y="393"/>
                    <a:pt x="235" y="280"/>
                    <a:pt x="363" y="280"/>
                  </a:cubicBezTo>
                  <a:cubicBezTo>
                    <a:pt x="491" y="280"/>
                    <a:pt x="612" y="545"/>
                    <a:pt x="771" y="507"/>
                  </a:cubicBezTo>
                  <a:cubicBezTo>
                    <a:pt x="930" y="469"/>
                    <a:pt x="1149" y="106"/>
                    <a:pt x="1315" y="53"/>
                  </a:cubicBezTo>
                  <a:cubicBezTo>
                    <a:pt x="1481" y="0"/>
                    <a:pt x="1625" y="94"/>
                    <a:pt x="1769" y="189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047559" name="AutoShape 7"/>
          <p:cNvSpPr>
            <a:spLocks noChangeArrowheads="1"/>
          </p:cNvSpPr>
          <p:nvPr/>
        </p:nvSpPr>
        <p:spPr bwMode="auto">
          <a:xfrm>
            <a:off x="5119029" y="2060258"/>
            <a:ext cx="3527425" cy="1052512"/>
          </a:xfrm>
          <a:prstGeom prst="foldedCorner">
            <a:avLst>
              <a:gd name="adj" fmla="val 10569"/>
            </a:avLst>
          </a:prstGeom>
          <a:solidFill>
            <a:srgbClr val="C6D9F1"/>
          </a:solidFill>
          <a:ln w="25400">
            <a:solidFill>
              <a:srgbClr val="000000"/>
            </a:solidFill>
            <a:round/>
            <a:headEnd type="none" w="sm" len="sm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0" i="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LTL / MTL</a:t>
            </a:r>
            <a:endParaRPr lang="el-GR" sz="2000" b="0" i="0" kern="1200" dirty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l-GR" b="0" i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Φ</a:t>
            </a:r>
            <a:r>
              <a:rPr lang="el-GR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=</a:t>
            </a:r>
            <a:r>
              <a:rPr lang="el-GR" b="0" i="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Monotype Sorts" pitchFamily="2" charset="2"/>
              </a:rPr>
              <a:t></a:t>
            </a:r>
            <a:r>
              <a:rPr lang="en-US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(p</a:t>
            </a:r>
            <a:r>
              <a:rPr lang="en-US" b="0" i="0" kern="12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lang="en-US" b="0" i="0" kern="1200" dirty="0">
                <a:solidFill>
                  <a:srgbClr val="000000"/>
                </a:solidFill>
                <a:latin typeface="Symath" pitchFamily="2" charset="0"/>
                <a:ea typeface="+mn-ea"/>
                <a:cs typeface="Symath" pitchFamily="2" charset="0"/>
                <a:sym typeface="Symbol" pitchFamily="18" charset="2"/>
              </a:rPr>
              <a:t>Y</a:t>
            </a:r>
            <a:r>
              <a:rPr lang="en-US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</a:t>
            </a:r>
            <a:r>
              <a:rPr lang="en-US" b="0" i="0" kern="12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2</a:t>
            </a:r>
            <a:r>
              <a:rPr lang="el-GR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Monotype Sorts" pitchFamily="2" charset="2"/>
              </a:rPr>
              <a:t> </a:t>
            </a:r>
            <a:r>
              <a:rPr lang="en-US" b="0" i="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lang="en-US" b="0" i="0" kern="12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</a:t>
            </a:r>
          </a:p>
        </p:txBody>
      </p:sp>
      <p:sp>
        <p:nvSpPr>
          <p:cNvPr id="1047562" name="AutoShape 10"/>
          <p:cNvSpPr>
            <a:spLocks noChangeArrowheads="1"/>
          </p:cNvSpPr>
          <p:nvPr/>
        </p:nvSpPr>
        <p:spPr bwMode="auto">
          <a:xfrm rot="18895951">
            <a:off x="2402718" y="3204162"/>
            <a:ext cx="431800" cy="1008062"/>
          </a:xfrm>
          <a:prstGeom prst="downArrow">
            <a:avLst>
              <a:gd name="adj1" fmla="val 50000"/>
              <a:gd name="adj2" fmla="val 58364"/>
            </a:avLst>
          </a:prstGeom>
          <a:solidFill>
            <a:schemeClr val="accent1"/>
          </a:solidFill>
          <a:ln w="19050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47563" name="AutoShape 11"/>
          <p:cNvSpPr>
            <a:spLocks noChangeArrowheads="1"/>
          </p:cNvSpPr>
          <p:nvPr/>
        </p:nvSpPr>
        <p:spPr bwMode="auto">
          <a:xfrm rot="2875866">
            <a:off x="6055555" y="3223212"/>
            <a:ext cx="431800" cy="971550"/>
          </a:xfrm>
          <a:prstGeom prst="down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9050" algn="ctr">
            <a:solidFill>
              <a:srgbClr val="000000"/>
            </a:solidFill>
            <a:miter lim="800000"/>
            <a:headEnd type="none" w="lg" len="lg"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47568" name="AutoShape 16"/>
          <p:cNvSpPr>
            <a:spLocks noChangeArrowheads="1"/>
          </p:cNvSpPr>
          <p:nvPr/>
        </p:nvSpPr>
        <p:spPr bwMode="auto">
          <a:xfrm>
            <a:off x="1392072" y="4358347"/>
            <a:ext cx="6032310" cy="935038"/>
          </a:xfrm>
          <a:prstGeom prst="foldedCorner">
            <a:avLst>
              <a:gd name="adj" fmla="val 10569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0000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0" i="0" dirty="0" smtClean="0">
                <a:solidFill>
                  <a:srgbClr val="000000"/>
                </a:solidFill>
                <a:latin typeface="+mj-lt"/>
              </a:rPr>
              <a:t>Robust Semantics</a:t>
            </a:r>
          </a:p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0" i="0" dirty="0" smtClean="0">
                <a:solidFill>
                  <a:srgbClr val="000000"/>
                </a:solidFill>
                <a:latin typeface="+mj-lt"/>
              </a:rPr>
              <a:t>Intuition: Largest tube that preserves semantics</a:t>
            </a:r>
            <a:endParaRPr lang="en-US" sz="2000" b="0" i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semantics of temporal logics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Impact of TTA on mission planning and control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795279" y="3089010"/>
            <a:ext cx="1715069" cy="1223750"/>
          </a:xfrm>
          <a:prstGeom prst="rect">
            <a:avLst/>
          </a:prstGeom>
          <a:solidFill>
            <a:srgbClr val="8EB4E3"/>
          </a:solidFill>
          <a:ln w="19050" cap="flat" cmpd="sng" algn="ctr">
            <a:noFill/>
            <a:prstDash val="solid"/>
            <a:round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b="1" i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3907" y="1385313"/>
            <a:ext cx="1715069" cy="1223750"/>
          </a:xfrm>
          <a:prstGeom prst="rect">
            <a:avLst/>
          </a:prstGeom>
          <a:solidFill>
            <a:srgbClr val="8EB4E3"/>
          </a:solidFill>
          <a:ln w="19050" cap="flat" cmpd="sng" algn="ctr">
            <a:noFill/>
            <a:prstDash val="solid"/>
            <a:round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b="1" i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91074" y="4783606"/>
            <a:ext cx="1715069" cy="1223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b="1" i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7313" y="1573213"/>
            <a:ext cx="595312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LTL</a:t>
            </a:r>
          </a:p>
          <a:p>
            <a:pPr algn="ctr" eaLnBrk="0" hangingPunct="0">
              <a:defRPr/>
            </a:pPr>
            <a:r>
              <a:rPr lang="el-GR" sz="2400" dirty="0"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φ</a:t>
            </a:r>
            <a:endParaRPr lang="en-US" sz="24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1538" y="3451225"/>
            <a:ext cx="5254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 R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2</a:t>
            </a:r>
            <a:endParaRPr lang="en-US" sz="2400" dirty="0">
              <a:solidFill>
                <a:srgbClr val="000000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3288" y="5176838"/>
            <a:ext cx="4572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R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1</a:t>
            </a:r>
            <a:endParaRPr lang="en-US" sz="2400" dirty="0">
              <a:solidFill>
                <a:srgbClr val="000000"/>
              </a:solidFill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88072" name="Object 18"/>
          <p:cNvGraphicFramePr>
            <a:graphicFrameLocks noChangeAspect="1"/>
          </p:cNvGraphicFramePr>
          <p:nvPr/>
        </p:nvGraphicFramePr>
        <p:xfrm>
          <a:off x="1522413" y="3282950"/>
          <a:ext cx="7286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2" name="Equation" r:id="rId4" imgW="469900" imgH="533400" progId="Equation.3">
                  <p:embed/>
                </p:oleObj>
              </mc:Choice>
              <mc:Fallback>
                <p:oleObj name="Equation" r:id="rId4" imgW="469900" imgH="533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3282950"/>
                        <a:ext cx="728662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3" name="Object 27"/>
          <p:cNvGraphicFramePr>
            <a:graphicFrameLocks noChangeAspect="1"/>
          </p:cNvGraphicFramePr>
          <p:nvPr/>
        </p:nvGraphicFramePr>
        <p:xfrm>
          <a:off x="3279775" y="5194300"/>
          <a:ext cx="1689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3" name="Equation" r:id="rId6" imgW="774700" imgH="203200" progId="Equation.3">
                  <p:embed/>
                </p:oleObj>
              </mc:Choice>
              <mc:Fallback>
                <p:oleObj name="Equation" r:id="rId6" imgW="774700" imgH="2032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5194300"/>
                        <a:ext cx="1689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4" name="Object 27"/>
          <p:cNvGraphicFramePr>
            <a:graphicFrameLocks noChangeAspect="1"/>
          </p:cNvGraphicFramePr>
          <p:nvPr/>
        </p:nvGraphicFramePr>
        <p:xfrm>
          <a:off x="3884613" y="4408488"/>
          <a:ext cx="2762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4" name="Equation" r:id="rId8" imgW="127000" imgH="127000" progId="Equation.3">
                  <p:embed/>
                </p:oleObj>
              </mc:Choice>
              <mc:Fallback>
                <p:oleObj name="Equation" r:id="rId8" imgW="127000" imgH="1270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3" y="4408488"/>
                        <a:ext cx="2762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5" name="Object 27"/>
          <p:cNvGraphicFramePr>
            <a:graphicFrameLocks noChangeAspect="1"/>
          </p:cNvGraphicFramePr>
          <p:nvPr/>
        </p:nvGraphicFramePr>
        <p:xfrm>
          <a:off x="3875088" y="2605088"/>
          <a:ext cx="276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5" name="Equation" r:id="rId10" imgW="127000" imgH="203200" progId="Equation.3">
                  <p:embed/>
                </p:oleObj>
              </mc:Choice>
              <mc:Fallback>
                <p:oleObj name="Equation" r:id="rId10" imgW="127000" imgH="2032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2605088"/>
                        <a:ext cx="276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4384675" y="3475038"/>
            <a:ext cx="3921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2400" dirty="0"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φ</a:t>
            </a:r>
            <a:endParaRPr lang="en-US" sz="24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8077" name="Object 27"/>
          <p:cNvGraphicFramePr>
            <a:graphicFrameLocks noChangeAspect="1"/>
          </p:cNvGraphicFramePr>
          <p:nvPr/>
        </p:nvGraphicFramePr>
        <p:xfrm>
          <a:off x="5251450" y="1697038"/>
          <a:ext cx="7477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6" name="Equation" r:id="rId12" imgW="342900" imgH="203200" progId="Equation.3">
                  <p:embed/>
                </p:oleObj>
              </mc:Choice>
              <mc:Fallback>
                <p:oleObj name="Equation" r:id="rId12" imgW="342900" imgH="2032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1697038"/>
                        <a:ext cx="7477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>
          <a:xfrm>
            <a:off x="5962650" y="1635125"/>
            <a:ext cx="3921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2400" dirty="0"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φ</a:t>
            </a:r>
            <a:endParaRPr lang="en-US" sz="24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759450" y="1787525"/>
            <a:ext cx="0" cy="29686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8080" name="Object 27"/>
          <p:cNvGraphicFramePr>
            <a:graphicFrameLocks noChangeAspect="1"/>
          </p:cNvGraphicFramePr>
          <p:nvPr/>
        </p:nvGraphicFramePr>
        <p:xfrm>
          <a:off x="3176588" y="3529013"/>
          <a:ext cx="1689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7" name="Equation" r:id="rId14" imgW="774700" imgH="228600" progId="Equation.3">
                  <p:embed/>
                </p:oleObj>
              </mc:Choice>
              <mc:Fallback>
                <p:oleObj name="Equation" r:id="rId14" imgW="77470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3529013"/>
                        <a:ext cx="16891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97250" y="1668463"/>
            <a:ext cx="20129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If             then </a:t>
            </a:r>
          </a:p>
        </p:txBody>
      </p:sp>
      <p:graphicFrame>
        <p:nvGraphicFramePr>
          <p:cNvPr id="88082" name="Object 27"/>
          <p:cNvGraphicFramePr>
            <a:graphicFrameLocks noChangeAspect="1"/>
          </p:cNvGraphicFramePr>
          <p:nvPr/>
        </p:nvGraphicFramePr>
        <p:xfrm>
          <a:off x="3721100" y="1708150"/>
          <a:ext cx="7191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8" name="Equation" r:id="rId16" imgW="330200" imgH="177800" progId="Equation.3">
                  <p:embed/>
                </p:oleObj>
              </mc:Choice>
              <mc:Fallback>
                <p:oleObj name="Equation" r:id="rId16" imgW="330200" imgH="177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1708150"/>
                        <a:ext cx="71913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545263" y="5022850"/>
            <a:ext cx="1973262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n-lt"/>
              </a:rPr>
              <a:t>TTA Controller</a:t>
            </a:r>
          </a:p>
          <a:p>
            <a:pPr algn="ctr">
              <a:defRPr/>
            </a:pPr>
            <a:r>
              <a:rPr lang="en-US" sz="2000" dirty="0" smtClean="0">
                <a:latin typeface="+mn-lt"/>
              </a:rPr>
              <a:t>Implementation </a:t>
            </a:r>
            <a:endParaRPr lang="en-US" sz="20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0513" y="3365500"/>
            <a:ext cx="1847850" cy="706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n-lt"/>
              </a:rPr>
              <a:t>Temporal logic robustness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84963" y="1565275"/>
            <a:ext cx="18478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n-lt"/>
              </a:rPr>
              <a:t>Temporal logic</a:t>
            </a:r>
          </a:p>
          <a:p>
            <a:pPr algn="ctr">
              <a:defRPr/>
            </a:pPr>
            <a:r>
              <a:rPr lang="en-US" sz="2000" dirty="0">
                <a:latin typeface="+mn-lt"/>
              </a:rPr>
              <a:t>satisfaction </a:t>
            </a:r>
          </a:p>
        </p:txBody>
      </p:sp>
      <p:graphicFrame>
        <p:nvGraphicFramePr>
          <p:cNvPr id="88086" name="Object 27"/>
          <p:cNvGraphicFramePr>
            <a:graphicFrameLocks noChangeAspect="1"/>
          </p:cNvGraphicFramePr>
          <p:nvPr/>
        </p:nvGraphicFramePr>
        <p:xfrm>
          <a:off x="7435850" y="4446588"/>
          <a:ext cx="2762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9" name="Equation" r:id="rId18" imgW="127000" imgH="127000" progId="Equation.3">
                  <p:embed/>
                </p:oleObj>
              </mc:Choice>
              <mc:Fallback>
                <p:oleObj name="Equation" r:id="rId18" imgW="127000" imgH="1270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0" y="4446588"/>
                        <a:ext cx="2762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7" name="Object 27"/>
          <p:cNvGraphicFramePr>
            <a:graphicFrameLocks noChangeAspect="1"/>
          </p:cNvGraphicFramePr>
          <p:nvPr/>
        </p:nvGraphicFramePr>
        <p:xfrm>
          <a:off x="7432675" y="2587625"/>
          <a:ext cx="276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00" name="Equation" r:id="rId19" imgW="127000" imgH="203200" progId="Equation.3">
                  <p:embed/>
                </p:oleObj>
              </mc:Choice>
              <mc:Fallback>
                <p:oleObj name="Equation" r:id="rId19" imgW="127000" imgH="2032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2675" y="2587625"/>
                        <a:ext cx="276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89" name="Picture 19" descr="C- code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843463"/>
            <a:ext cx="785813" cy="111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92162" name="Content Placeholder 3"/>
          <p:cNvSpPr>
            <a:spLocks noGrp="1"/>
          </p:cNvSpPr>
          <p:nvPr>
            <p:ph idx="1"/>
          </p:nvPr>
        </p:nvSpPr>
        <p:spPr>
          <a:xfrm>
            <a:off x="274638" y="1189038"/>
            <a:ext cx="8229600" cy="4910137"/>
          </a:xfrm>
        </p:spPr>
        <p:txBody>
          <a:bodyPr/>
          <a:lstStyle/>
          <a:p>
            <a:endParaRPr lang="en-US" sz="2000">
              <a:latin typeface="Calibri" charset="0"/>
              <a:ea typeface="ＭＳ Ｐゴシック" charset="0"/>
            </a:endParaRPr>
          </a:p>
          <a:p>
            <a:r>
              <a:rPr lang="en-US" sz="2000">
                <a:latin typeface="Calibri" charset="0"/>
                <a:ea typeface="ＭＳ Ｐゴシック" charset="0"/>
              </a:rPr>
              <a:t>LTLMOP  (Cornell University) </a:t>
            </a:r>
          </a:p>
          <a:p>
            <a:pPr lvl="1"/>
            <a:r>
              <a:rPr lang="en-US" sz="2000">
                <a:latin typeface="Calibri" charset="0"/>
                <a:cs typeface="Arial" charset="0"/>
              </a:rPr>
              <a:t>Temporal logic robot planning and control</a:t>
            </a:r>
          </a:p>
          <a:p>
            <a:r>
              <a:rPr lang="en-US" sz="2000">
                <a:latin typeface="Calibri" charset="0"/>
                <a:ea typeface="ＭＳ Ｐゴシック" charset="0"/>
              </a:rPr>
              <a:t>PESSOA (U.C.L.A)</a:t>
            </a:r>
          </a:p>
          <a:p>
            <a:pPr lvl="1"/>
            <a:r>
              <a:rPr lang="en-US" sz="2000">
                <a:latin typeface="Calibri" charset="0"/>
                <a:cs typeface="Arial" charset="0"/>
              </a:rPr>
              <a:t>Approximate symbolic control of nonlinear systems</a:t>
            </a:r>
          </a:p>
          <a:p>
            <a:r>
              <a:rPr lang="en-US" sz="2000">
                <a:latin typeface="Calibri" charset="0"/>
                <a:ea typeface="ＭＳ Ｐゴシック" charset="0"/>
              </a:rPr>
              <a:t>MATISSE (U. Joseph Fourier) </a:t>
            </a:r>
          </a:p>
          <a:p>
            <a:pPr lvl="1"/>
            <a:r>
              <a:rPr lang="en-US" sz="2000">
                <a:latin typeface="Calibri" charset="0"/>
                <a:cs typeface="Arial" charset="0"/>
              </a:rPr>
              <a:t>Approximate bisimulation computations </a:t>
            </a:r>
          </a:p>
          <a:p>
            <a:r>
              <a:rPr lang="en-US" sz="2000">
                <a:latin typeface="Calibri" charset="0"/>
                <a:ea typeface="ＭＳ Ｐゴシック" charset="0"/>
              </a:rPr>
              <a:t>LTLcon (Boston University)</a:t>
            </a:r>
          </a:p>
          <a:p>
            <a:pPr lvl="1"/>
            <a:r>
              <a:rPr lang="en-US" sz="2000">
                <a:latin typeface="Calibri" charset="0"/>
                <a:cs typeface="Arial" charset="0"/>
              </a:rPr>
              <a:t> LTL control of linear systems </a:t>
            </a:r>
          </a:p>
          <a:p>
            <a:r>
              <a:rPr lang="en-US" sz="2000">
                <a:latin typeface="Calibri" charset="0"/>
                <a:ea typeface="ＭＳ Ｐゴシック" charset="0"/>
              </a:rPr>
              <a:t>TALIRO (Arizona State, Colorado, NEC Labs)</a:t>
            </a:r>
          </a:p>
          <a:p>
            <a:pPr lvl="1"/>
            <a:r>
              <a:rPr lang="en-US" sz="2000">
                <a:latin typeface="Calibri" charset="0"/>
                <a:cs typeface="Arial" charset="0"/>
              </a:rPr>
              <a:t>Verification using robustness </a:t>
            </a:r>
          </a:p>
        </p:txBody>
      </p:sp>
      <p:pic>
        <p:nvPicPr>
          <p:cNvPr id="92163" name="Picture 25" descr="slide_simu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5118100"/>
            <a:ext cx="22860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3435350"/>
            <a:ext cx="209708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7" descr="a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1109663"/>
            <a:ext cx="2017712" cy="2019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Future challenges 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8793" y="1799422"/>
            <a:ext cx="8636000" cy="49101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Heterogeneous composition of C and P components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Approximation and robustness across C and P domains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Robust interfaces 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Quantitative</a:t>
            </a:r>
            <a:r>
              <a:rPr lang="en-US" sz="2000" dirty="0"/>
              <a:t> </a:t>
            </a:r>
            <a:r>
              <a:rPr lang="en-US" sz="2000" dirty="0" smtClean="0"/>
              <a:t>bridges  across computing and control </a:t>
            </a:r>
          </a:p>
          <a:p>
            <a:pPr marL="0" indent="0">
              <a:buNone/>
              <a:defRPr/>
            </a:pPr>
            <a:endParaRPr lang="en-US" sz="1800" dirty="0" smtClean="0"/>
          </a:p>
          <a:p>
            <a:pPr marL="346075" lvl="1" indent="0">
              <a:buNone/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/>
          </a:p>
          <a:p>
            <a:pPr>
              <a:defRPr/>
            </a:pPr>
            <a:endParaRPr lang="en-US" sz="1800" dirty="0" smtClean="0"/>
          </a:p>
          <a:p>
            <a:pPr marL="346075" lvl="1" indent="0">
              <a:buFont typeface="Arial" charset="0"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94211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50" y="1728578"/>
            <a:ext cx="245586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Control and computing hierarchy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95279" y="3089010"/>
            <a:ext cx="1715069" cy="122375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b="1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3907" y="1385313"/>
            <a:ext cx="1715069" cy="122375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b="1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850" y="4783606"/>
            <a:ext cx="1715069" cy="122375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b="1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600" y="1501775"/>
            <a:ext cx="17256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Task 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Programming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Language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175" y="3182938"/>
            <a:ext cx="1725613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Control 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and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Sensing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738" y="5024438"/>
            <a:ext cx="17256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Real-time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computing</a:t>
            </a:r>
          </a:p>
        </p:txBody>
      </p:sp>
      <p:sp>
        <p:nvSpPr>
          <p:cNvPr id="12" name="Right Arrow 11"/>
          <p:cNvSpPr/>
          <p:nvPr/>
        </p:nvSpPr>
        <p:spPr bwMode="auto">
          <a:xfrm rot="10800000">
            <a:off x="2624138" y="1814513"/>
            <a:ext cx="1050925" cy="3683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0800000">
            <a:off x="2641600" y="3529013"/>
            <a:ext cx="1050925" cy="3683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0150" y="1776413"/>
            <a:ext cx="46101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33CC"/>
                </a:solidFill>
                <a:latin typeface="+mj-lt"/>
              </a:rPr>
              <a:t>Temporal logics, automata, DES</a:t>
            </a: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2660650" y="5168900"/>
            <a:ext cx="1050925" cy="3683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1100" y="5149850"/>
            <a:ext cx="5268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33CC"/>
                </a:solidFill>
                <a:latin typeface="+mj-lt"/>
              </a:rPr>
              <a:t>Time-triggered architectures, RTOS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9513" y="3505200"/>
            <a:ext cx="5267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33CC"/>
                </a:solidFill>
                <a:latin typeface="+mj-lt"/>
              </a:rPr>
              <a:t>Control systems, </a:t>
            </a:r>
            <a:r>
              <a:rPr lang="en-US" sz="2000" dirty="0" err="1">
                <a:solidFill>
                  <a:srgbClr val="0033CC"/>
                </a:solidFill>
                <a:latin typeface="+mj-lt"/>
              </a:rPr>
              <a:t>Kalman</a:t>
            </a:r>
            <a:r>
              <a:rPr lang="en-US" sz="2000" dirty="0">
                <a:solidFill>
                  <a:srgbClr val="0033CC"/>
                </a:solidFill>
                <a:latin typeface="+mj-lt"/>
              </a:rPr>
              <a:t> filters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How to analyze the overall design?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95279" y="3089010"/>
            <a:ext cx="1715069" cy="122375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3907" y="1385313"/>
            <a:ext cx="1715069" cy="122375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850" y="4783606"/>
            <a:ext cx="1715069" cy="122375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600" y="1501775"/>
            <a:ext cx="17256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Task 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Programming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Language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175" y="3182938"/>
            <a:ext cx="1725613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Control 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and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Sensing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738" y="5024438"/>
            <a:ext cx="17256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Real-time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computing</a:t>
            </a: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2462213" y="2605088"/>
            <a:ext cx="1050925" cy="3683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0800000">
            <a:off x="2451100" y="4375150"/>
            <a:ext cx="1050925" cy="3683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780429" y="2552131"/>
            <a:ext cx="4799629" cy="2333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7" name="Rectangle 3"/>
          <p:cNvSpPr txBox="1">
            <a:spLocks noChangeArrowheads="1"/>
          </p:cNvSpPr>
          <p:nvPr/>
        </p:nvSpPr>
        <p:spPr bwMode="auto">
          <a:xfrm>
            <a:off x="3892550" y="2755900"/>
            <a:ext cx="48688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1600" b="1">
                <a:latin typeface="Calibri" charset="0"/>
                <a:cs typeface="Arial" charset="0"/>
              </a:rPr>
              <a:t>Technical Challenges</a:t>
            </a:r>
            <a:endParaRPr lang="en-US" sz="1600">
              <a:latin typeface="Calibri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1600">
                <a:latin typeface="Calibri" charset="0"/>
                <a:cs typeface="Arial" charset="0"/>
              </a:rPr>
              <a:t>Integrate control and computing (hybrid systems)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1600">
                <a:latin typeface="Calibri" charset="0"/>
                <a:cs typeface="Arial" charset="0"/>
              </a:rPr>
              <a:t>Translate models of control and computing 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1600">
                <a:latin typeface="Calibri" charset="0"/>
                <a:cs typeface="Arial" charset="0"/>
              </a:rPr>
              <a:t>Unified systems view of control and computing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1600">
                <a:latin typeface="Calibri" charset="0"/>
                <a:cs typeface="Arial" charset="0"/>
              </a:rPr>
              <a:t>Interfaces between control and computing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1600">
                <a:latin typeface="Calibri" charset="0"/>
                <a:cs typeface="Arial" charset="0"/>
              </a:rPr>
              <a:t>Quantifiable, cross-cutting, robust interfaces 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endParaRPr lang="en-US" sz="1600">
              <a:latin typeface="Calibri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b="1">
                <a:latin typeface="Calibri" charset="0"/>
                <a:cs typeface="Arial" charset="0"/>
              </a:rPr>
              <a:t>	</a:t>
            </a:r>
            <a:endParaRPr lang="en-US" sz="1600" b="1">
              <a:solidFill>
                <a:schemeClr val="bg1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CS view of the same hierarchy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95279" y="3089010"/>
            <a:ext cx="1715069" cy="122375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b="1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3907" y="1385313"/>
            <a:ext cx="1715069" cy="122375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b="1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850" y="4783606"/>
            <a:ext cx="1715069" cy="122375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en-US" sz="2400" b="1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600" y="1501775"/>
            <a:ext cx="17256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Task 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Programming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Language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175" y="3182938"/>
            <a:ext cx="1725613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Control 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and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Sensing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738" y="5024438"/>
            <a:ext cx="17256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Real-time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computing</a:t>
            </a:r>
          </a:p>
        </p:txBody>
      </p:sp>
      <p:sp>
        <p:nvSpPr>
          <p:cNvPr id="12" name="Right Arrow 11"/>
          <p:cNvSpPr/>
          <p:nvPr/>
        </p:nvSpPr>
        <p:spPr bwMode="auto">
          <a:xfrm rot="10800000">
            <a:off x="2624138" y="1814513"/>
            <a:ext cx="1050925" cy="3683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0800000">
            <a:off x="2641600" y="3529013"/>
            <a:ext cx="1050925" cy="3683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2660650" y="5168900"/>
            <a:ext cx="1050925" cy="3683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400" b="1" i="1">
              <a:latin typeface="Times New Roman" pitchFamily="18" charset="0"/>
            </a:endParaRPr>
          </a:p>
        </p:txBody>
      </p:sp>
      <p:pic>
        <p:nvPicPr>
          <p:cNvPr id="204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876550"/>
            <a:ext cx="4910137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2" name="Picture 19" descr="C- co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4679950"/>
            <a:ext cx="1290637" cy="1831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20" descr="C- co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675188"/>
            <a:ext cx="1290638" cy="1831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21" descr="C- co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675188"/>
            <a:ext cx="1289050" cy="1831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2" descr="waldoe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266825"/>
            <a:ext cx="45974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the relationship between computer programs?</a:t>
            </a:r>
            <a:endParaRPr lang="en-US" dirty="0"/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376488"/>
            <a:ext cx="3375025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1" descr="C- cod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595438"/>
            <a:ext cx="1620837" cy="2303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532" name="Object 6"/>
          <p:cNvGraphicFramePr>
            <a:graphicFrameLocks noChangeAspect="1"/>
          </p:cNvGraphicFramePr>
          <p:nvPr/>
        </p:nvGraphicFramePr>
        <p:xfrm>
          <a:off x="2076450" y="4964113"/>
          <a:ext cx="28400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Equation" r:id="rId6" imgW="1333500" imgH="228600" progId="Equation.3">
                  <p:embed/>
                </p:oleObj>
              </mc:Choice>
              <mc:Fallback>
                <p:oleObj name="Equation" r:id="rId6" imgW="13335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4964113"/>
                        <a:ext cx="28400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7"/>
          <p:cNvGraphicFramePr>
            <a:graphicFrameLocks noChangeAspect="1"/>
          </p:cNvGraphicFramePr>
          <p:nvPr/>
        </p:nvGraphicFramePr>
        <p:xfrm>
          <a:off x="5716588" y="4946650"/>
          <a:ext cx="29845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" name="Equation" r:id="rId8" imgW="1346200" imgH="228600" progId="Equation.3">
                  <p:embed/>
                </p:oleObj>
              </mc:Choice>
              <mc:Fallback>
                <p:oleObj name="Equation" r:id="rId8" imgW="13462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588" y="4946650"/>
                        <a:ext cx="29845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3252788" y="4021138"/>
            <a:ext cx="485775" cy="808037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065963" y="4016375"/>
            <a:ext cx="484187" cy="8096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6" name="TextBox 5"/>
          <p:cNvSpPr txBox="1">
            <a:spLocks noChangeArrowheads="1"/>
          </p:cNvSpPr>
          <p:nvPr/>
        </p:nvSpPr>
        <p:spPr bwMode="auto">
          <a:xfrm>
            <a:off x="488950" y="2662238"/>
            <a:ext cx="1069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Program</a:t>
            </a:r>
          </a:p>
          <a:p>
            <a:pPr algn="ctr" eaLnBrk="1" hangingPunct="1"/>
            <a:r>
              <a:rPr lang="en-US" sz="1800"/>
              <a:t>Syntax</a:t>
            </a: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442913" y="4737100"/>
            <a:ext cx="12620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Transition</a:t>
            </a:r>
          </a:p>
          <a:p>
            <a:pPr algn="ctr" eaLnBrk="1" hangingPunct="1"/>
            <a:r>
              <a:rPr lang="en-US" sz="1800"/>
              <a:t>System</a:t>
            </a:r>
          </a:p>
          <a:p>
            <a:pPr algn="ctr" eaLnBrk="1" hangingPunct="1"/>
            <a:r>
              <a:rPr lang="en-US" sz="1800"/>
              <a:t>Semantics</a:t>
            </a:r>
          </a:p>
        </p:txBody>
      </p:sp>
      <p:pic>
        <p:nvPicPr>
          <p:cNvPr id="22538" name="Picture 13" descr="matlab_logo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895475"/>
            <a:ext cx="18224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9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Established relationships</a:t>
            </a:r>
            <a:endParaRPr lang="en-US" dirty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88938" y="1712913"/>
            <a:ext cx="3910012" cy="747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7350" y="3282950"/>
            <a:ext cx="3910013" cy="747713"/>
          </a:xfrm>
          <a:prstGeom prst="rect">
            <a:avLst/>
          </a:prstGeom>
          <a:solidFill>
            <a:srgbClr val="DCE6F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7350" y="4802188"/>
            <a:ext cx="3919538" cy="747712"/>
          </a:xfrm>
          <a:prstGeom prst="rect">
            <a:avLst/>
          </a:prstGeom>
          <a:solidFill>
            <a:srgbClr val="DCE6F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>
            <a:off x="2160588" y="2476500"/>
            <a:ext cx="457200" cy="795338"/>
          </a:xfrm>
          <a:prstGeom prst="downArrow">
            <a:avLst>
              <a:gd name="adj1" fmla="val 50000"/>
              <a:gd name="adj2" fmla="val 46381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AutoShape 8"/>
          <p:cNvSpPr>
            <a:spLocks noChangeArrowheads="1"/>
          </p:cNvSpPr>
          <p:nvPr/>
        </p:nvSpPr>
        <p:spPr bwMode="auto">
          <a:xfrm>
            <a:off x="2176463" y="4029075"/>
            <a:ext cx="457200" cy="746125"/>
          </a:xfrm>
          <a:prstGeom prst="downArrow">
            <a:avLst>
              <a:gd name="adj1" fmla="val 50000"/>
              <a:gd name="adj2" fmla="val 43511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12"/>
          <p:cNvSpPr>
            <a:spLocks noChangeArrowheads="1"/>
          </p:cNvSpPr>
          <p:nvPr/>
        </p:nvSpPr>
        <p:spPr bwMode="auto">
          <a:xfrm>
            <a:off x="4821238" y="1704975"/>
            <a:ext cx="3851275" cy="747713"/>
          </a:xfrm>
          <a:prstGeom prst="rect">
            <a:avLst/>
          </a:prstGeom>
          <a:solidFill>
            <a:srgbClr val="DCE6F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4889500" y="3281363"/>
            <a:ext cx="3802063" cy="747712"/>
          </a:xfrm>
          <a:prstGeom prst="rect">
            <a:avLst/>
          </a:prstGeom>
          <a:solidFill>
            <a:srgbClr val="DCE6F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14"/>
          <p:cNvSpPr>
            <a:spLocks noChangeArrowheads="1"/>
          </p:cNvSpPr>
          <p:nvPr/>
        </p:nvSpPr>
        <p:spPr bwMode="auto">
          <a:xfrm>
            <a:off x="4938713" y="4794250"/>
            <a:ext cx="3757612" cy="747713"/>
          </a:xfrm>
          <a:prstGeom prst="rect">
            <a:avLst/>
          </a:prstGeom>
          <a:solidFill>
            <a:srgbClr val="DCE6F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5"/>
          <p:cNvSpPr>
            <a:spLocks noChangeArrowheads="1"/>
          </p:cNvSpPr>
          <p:nvPr/>
        </p:nvSpPr>
        <p:spPr bwMode="auto">
          <a:xfrm>
            <a:off x="6592888" y="2468563"/>
            <a:ext cx="458787" cy="795337"/>
          </a:xfrm>
          <a:prstGeom prst="downArrow">
            <a:avLst>
              <a:gd name="adj1" fmla="val 50000"/>
              <a:gd name="adj2" fmla="val 4622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AutoShape 16"/>
          <p:cNvSpPr>
            <a:spLocks noChangeArrowheads="1"/>
          </p:cNvSpPr>
          <p:nvPr/>
        </p:nvSpPr>
        <p:spPr bwMode="auto">
          <a:xfrm>
            <a:off x="6610350" y="4060825"/>
            <a:ext cx="457200" cy="706438"/>
          </a:xfrm>
          <a:prstGeom prst="downArrow">
            <a:avLst>
              <a:gd name="adj1" fmla="val 50000"/>
              <a:gd name="adj2" fmla="val 4119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AutoShape 20"/>
          <p:cNvSpPr>
            <a:spLocks noChangeArrowheads="1"/>
          </p:cNvSpPr>
          <p:nvPr/>
        </p:nvSpPr>
        <p:spPr bwMode="auto">
          <a:xfrm>
            <a:off x="4297363" y="1870075"/>
            <a:ext cx="514350" cy="371475"/>
          </a:xfrm>
          <a:prstGeom prst="rightArrow">
            <a:avLst>
              <a:gd name="adj1" fmla="val 50000"/>
              <a:gd name="adj2" fmla="val 32462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 type="none" w="sm" len="sm"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AutoShape 21"/>
          <p:cNvSpPr>
            <a:spLocks noChangeArrowheads="1"/>
          </p:cNvSpPr>
          <p:nvPr/>
        </p:nvSpPr>
        <p:spPr bwMode="auto">
          <a:xfrm>
            <a:off x="4338638" y="4975225"/>
            <a:ext cx="590550" cy="371475"/>
          </a:xfrm>
          <a:prstGeom prst="rightArrow">
            <a:avLst>
              <a:gd name="adj1" fmla="val 50000"/>
              <a:gd name="adj2" fmla="val 37271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 type="none" w="sm" len="sm"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AutoShape 22"/>
          <p:cNvSpPr>
            <a:spLocks noChangeArrowheads="1"/>
          </p:cNvSpPr>
          <p:nvPr/>
        </p:nvSpPr>
        <p:spPr bwMode="auto">
          <a:xfrm>
            <a:off x="4329113" y="3479800"/>
            <a:ext cx="533400" cy="371475"/>
          </a:xfrm>
          <a:prstGeom prst="rightArrow">
            <a:avLst>
              <a:gd name="adj1" fmla="val 50000"/>
              <a:gd name="adj2" fmla="val 33664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 type="none" w="sm" len="sm"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59" name="Object 22"/>
          <p:cNvGraphicFramePr>
            <a:graphicFrameLocks noChangeAspect="1"/>
          </p:cNvGraphicFramePr>
          <p:nvPr/>
        </p:nvGraphicFramePr>
        <p:xfrm>
          <a:off x="1663700" y="3429000"/>
          <a:ext cx="1516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5" name="Equation" r:id="rId4" imgW="711200" imgH="203200" progId="Equation.3">
                  <p:embed/>
                </p:oleObj>
              </mc:Choice>
              <mc:Fallback>
                <p:oleObj name="Equation" r:id="rId4" imgW="711200" imgH="203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3429000"/>
                        <a:ext cx="15160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0" name="Object 23"/>
          <p:cNvGraphicFramePr>
            <a:graphicFrameLocks noChangeAspect="1"/>
          </p:cNvGraphicFramePr>
          <p:nvPr/>
        </p:nvGraphicFramePr>
        <p:xfrm>
          <a:off x="6042025" y="3438525"/>
          <a:ext cx="15954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6" name="Equation" r:id="rId6" imgW="749300" imgH="203200" progId="Equation.3">
                  <p:embed/>
                </p:oleObj>
              </mc:Choice>
              <mc:Fallback>
                <p:oleObj name="Equation" r:id="rId6" imgW="749300" imgH="203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3438525"/>
                        <a:ext cx="15954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1" name="Object 24"/>
          <p:cNvGraphicFramePr>
            <a:graphicFrameLocks noChangeAspect="1"/>
          </p:cNvGraphicFramePr>
          <p:nvPr/>
        </p:nvGraphicFramePr>
        <p:xfrm>
          <a:off x="1006475" y="4953000"/>
          <a:ext cx="2841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7" name="Equation" r:id="rId8" imgW="1333500" imgH="203200" progId="Equation.3">
                  <p:embed/>
                </p:oleObj>
              </mc:Choice>
              <mc:Fallback>
                <p:oleObj name="Equation" r:id="rId8" imgW="1333500" imgH="203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4953000"/>
                        <a:ext cx="28416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2" name="Object 26"/>
          <p:cNvGraphicFramePr>
            <a:graphicFrameLocks noChangeAspect="1"/>
          </p:cNvGraphicFramePr>
          <p:nvPr/>
        </p:nvGraphicFramePr>
        <p:xfrm>
          <a:off x="1951038" y="1868488"/>
          <a:ext cx="9207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8" name="Equation" r:id="rId10" imgW="431800" imgH="203200" progId="Equation.3">
                  <p:embed/>
                </p:oleObj>
              </mc:Choice>
              <mc:Fallback>
                <p:oleObj name="Equation" r:id="rId10" imgW="431800" imgH="203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1868488"/>
                        <a:ext cx="9207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3" name="Object 27"/>
          <p:cNvGraphicFramePr>
            <a:graphicFrameLocks noChangeAspect="1"/>
          </p:cNvGraphicFramePr>
          <p:nvPr/>
        </p:nvGraphicFramePr>
        <p:xfrm>
          <a:off x="6381750" y="1863725"/>
          <a:ext cx="893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9" name="Equation" r:id="rId12" imgW="419100" imgH="203200" progId="Equation.3">
                  <p:embed/>
                </p:oleObj>
              </mc:Choice>
              <mc:Fallback>
                <p:oleObj name="Equation" r:id="rId12" imgW="419100" imgH="2032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1863725"/>
                        <a:ext cx="893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4" name="Object 28"/>
          <p:cNvGraphicFramePr>
            <a:graphicFrameLocks noChangeAspect="1"/>
          </p:cNvGraphicFramePr>
          <p:nvPr/>
        </p:nvGraphicFramePr>
        <p:xfrm>
          <a:off x="5397500" y="4948238"/>
          <a:ext cx="29225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0" name="Equation" r:id="rId14" imgW="1371600" imgH="203200" progId="Equation.3">
                  <p:embed/>
                </p:oleObj>
              </mc:Choice>
              <mc:Fallback>
                <p:oleObj name="Equation" r:id="rId14" imgW="1371600" imgH="2032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4948238"/>
                        <a:ext cx="29225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the relationship between computer programs?</a:t>
            </a:r>
            <a:endParaRPr lang="en-US" dirty="0"/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00" y="2498077"/>
            <a:ext cx="3375025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1" descr="C- cod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26" y="1703517"/>
            <a:ext cx="1620837" cy="2303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5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347946"/>
              </p:ext>
            </p:extLst>
          </p:nvPr>
        </p:nvGraphicFramePr>
        <p:xfrm>
          <a:off x="1292775" y="5085702"/>
          <a:ext cx="28400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3" name="Equation" r:id="rId6" imgW="1333500" imgH="228600" progId="Equation.3">
                  <p:embed/>
                </p:oleObj>
              </mc:Choice>
              <mc:Fallback>
                <p:oleObj name="Equation" r:id="rId6" imgW="1333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775" y="5085702"/>
                        <a:ext cx="28400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384399"/>
              </p:ext>
            </p:extLst>
          </p:nvPr>
        </p:nvGraphicFramePr>
        <p:xfrm>
          <a:off x="5122076" y="5054729"/>
          <a:ext cx="29845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4" name="Equation" r:id="rId8" imgW="1346200" imgH="228600" progId="Equation.3">
                  <p:embed/>
                </p:oleObj>
              </mc:Choice>
              <mc:Fallback>
                <p:oleObj name="Equation" r:id="rId8" imgW="1346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076" y="5054729"/>
                        <a:ext cx="29845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2469113" y="4142727"/>
            <a:ext cx="485775" cy="808037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471451" y="4124454"/>
            <a:ext cx="484187" cy="8096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8" name="Picture 13" descr="matlab_logo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38" y="2017064"/>
            <a:ext cx="18224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857928"/>
              </p:ext>
            </p:extLst>
          </p:nvPr>
        </p:nvGraphicFramePr>
        <p:xfrm>
          <a:off x="4273935" y="6088634"/>
          <a:ext cx="982092" cy="49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5" name="Equation" r:id="rId11" imgW="419100" imgH="203200" progId="Equation.3">
                  <p:embed/>
                </p:oleObj>
              </mc:Choice>
              <mc:Fallback>
                <p:oleObj name="Equation" r:id="rId11" imgW="419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935" y="6088634"/>
                        <a:ext cx="982092" cy="491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ent Arrow 1"/>
          <p:cNvSpPr/>
          <p:nvPr/>
        </p:nvSpPr>
        <p:spPr>
          <a:xfrm rot="10800000">
            <a:off x="6039702" y="5606640"/>
            <a:ext cx="813816" cy="868680"/>
          </a:xfrm>
          <a:prstGeom prst="ben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0800000" flipH="1">
            <a:off x="2648280" y="5650960"/>
            <a:ext cx="756651" cy="868680"/>
          </a:xfrm>
          <a:prstGeom prst="ben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4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10311</TotalTime>
  <Words>1155</Words>
  <Application>Microsoft Macintosh PowerPoint</Application>
  <PresentationFormat>On-screen Show (4:3)</PresentationFormat>
  <Paragraphs>287</Paragraphs>
  <Slides>35</Slides>
  <Notes>30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1_Office Theme</vt:lpstr>
      <vt:lpstr>Equation</vt:lpstr>
      <vt:lpstr>PowerPoint Presentation</vt:lpstr>
      <vt:lpstr>Control and computing hierarchies</vt:lpstr>
      <vt:lpstr>DARPA Urban Challenge</vt:lpstr>
      <vt:lpstr>Control and computing hierarchy</vt:lpstr>
      <vt:lpstr>How to analyze the overall design?</vt:lpstr>
      <vt:lpstr>A CS view of the same hierarchy</vt:lpstr>
      <vt:lpstr>What is the relationship between computer programs?</vt:lpstr>
      <vt:lpstr>Established relationships</vt:lpstr>
      <vt:lpstr>What is the relationship between computer programs?</vt:lpstr>
      <vt:lpstr>Temporal logics</vt:lpstr>
      <vt:lpstr>Finite bi-simulations of hybrid automata*</vt:lpstr>
      <vt:lpstr>Symbolic controller synthesis*</vt:lpstr>
      <vt:lpstr>PowerPoint Presentation</vt:lpstr>
      <vt:lpstr>Valet parking </vt:lpstr>
      <vt:lpstr>DARPA Urban Challenge</vt:lpstr>
      <vt:lpstr>DARPA Urban Challenge NQE</vt:lpstr>
      <vt:lpstr>DARPA Urban Challenge NQE</vt:lpstr>
      <vt:lpstr>From exact to approximate</vt:lpstr>
      <vt:lpstr>PowerPoint Presentation</vt:lpstr>
      <vt:lpstr>Approximate relationships*</vt:lpstr>
      <vt:lpstr>Hierarchy of approximation metrics*</vt:lpstr>
      <vt:lpstr>Computational approaches for various classes</vt:lpstr>
      <vt:lpstr>Approximations of nonlinear continuous systems</vt:lpstr>
      <vt:lpstr>Bridging CS and control </vt:lpstr>
      <vt:lpstr>Approximate symbolic control*</vt:lpstr>
      <vt:lpstr>Control over TTA architectures*</vt:lpstr>
      <vt:lpstr>Approximations across the hierarchy</vt:lpstr>
      <vt:lpstr>PowerPoint Presentation</vt:lpstr>
      <vt:lpstr>Temporal logics over continuous signals</vt:lpstr>
      <vt:lpstr>Temporal logics over continuous signals</vt:lpstr>
      <vt:lpstr>Robust semantics of temporal logics*</vt:lpstr>
      <vt:lpstr>Robust semantics of temporal logics</vt:lpstr>
      <vt:lpstr>Impact of TTA on mission planning and control</vt:lpstr>
      <vt:lpstr>Tools</vt:lpstr>
      <vt:lpstr>Future challenges …</vt:lpstr>
    </vt:vector>
  </TitlesOfParts>
  <Manager/>
  <Company>University of Pennsylvania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Approximate Bi-Simulation</dc:title>
  <dc:subject/>
  <dc:creator>George Pappas</dc:creator>
  <cp:keywords/>
  <dc:description/>
  <cp:lastModifiedBy>George J. Pappas</cp:lastModifiedBy>
  <cp:revision>659</cp:revision>
  <cp:lastPrinted>2011-12-12T02:31:42Z</cp:lastPrinted>
  <dcterms:created xsi:type="dcterms:W3CDTF">2009-07-15T15:58:00Z</dcterms:created>
  <dcterms:modified xsi:type="dcterms:W3CDTF">2012-10-03T14:43:57Z</dcterms:modified>
  <cp:category/>
</cp:coreProperties>
</file>