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260800" cy="21945600"/>
  <p:notesSz cx="6858000" cy="9144000"/>
  <p:defaultTextStyle>
    <a:defPPr>
      <a:defRPr lang="en-US"/>
    </a:defPPr>
    <a:lvl1pPr marL="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6304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2608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38912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5216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1520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77824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4128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0432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90" y="540"/>
      </p:cViewPr>
      <p:guideLst>
        <p:guide orient="horz" pos="6912"/>
        <p:guide pos="92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6817362"/>
            <a:ext cx="2487168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12435840"/>
            <a:ext cx="2048256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4042" y="2814321"/>
            <a:ext cx="21066758" cy="5991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760" y="2814321"/>
            <a:ext cx="62712602" cy="5991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14102082"/>
            <a:ext cx="24871680" cy="435864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9301483"/>
            <a:ext cx="24871680" cy="4800598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762" y="16388081"/>
            <a:ext cx="41889680" cy="4634484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1122" y="16388081"/>
            <a:ext cx="41889680" cy="4634484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878842"/>
            <a:ext cx="2633472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4912362"/>
            <a:ext cx="12928602" cy="204723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6959600"/>
            <a:ext cx="12928602" cy="12644122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2" y="4912362"/>
            <a:ext cx="12933680" cy="204723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2" y="6959600"/>
            <a:ext cx="12933680" cy="12644122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1" y="873760"/>
            <a:ext cx="9626602" cy="371856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873761"/>
            <a:ext cx="16357600" cy="18729962"/>
          </a:xfrm>
        </p:spPr>
        <p:txBody>
          <a:bodyPr/>
          <a:lstStyle>
            <a:lvl1pPr>
              <a:defRPr sz="102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1" y="4592321"/>
            <a:ext cx="9626602" cy="15011402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15361920"/>
            <a:ext cx="17556480" cy="1813562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1960880"/>
            <a:ext cx="17556480" cy="13167360"/>
          </a:xfrm>
        </p:spPr>
        <p:txBody>
          <a:bodyPr/>
          <a:lstStyle>
            <a:lvl1pPr marL="0" indent="0">
              <a:buNone/>
              <a:defRPr sz="10200"/>
            </a:lvl1pPr>
            <a:lvl2pPr marL="1463040" indent="0">
              <a:buNone/>
              <a:defRPr sz="9000"/>
            </a:lvl2pPr>
            <a:lvl3pPr marL="2926080" indent="0">
              <a:buNone/>
              <a:defRPr sz="770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17175482"/>
            <a:ext cx="17556480" cy="2575558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878842"/>
            <a:ext cx="26334720" cy="3657600"/>
          </a:xfrm>
          <a:prstGeom prst="rect">
            <a:avLst/>
          </a:prstGeom>
        </p:spPr>
        <p:txBody>
          <a:bodyPr vert="horz" lIns="292608" tIns="146304" rIns="292608" bIns="1463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5120641"/>
            <a:ext cx="26334720" cy="14483082"/>
          </a:xfrm>
          <a:prstGeom prst="rect">
            <a:avLst/>
          </a:prstGeom>
        </p:spPr>
        <p:txBody>
          <a:bodyPr vert="horz" lIns="292608" tIns="146304" rIns="292608" bIns="1463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040" y="20340322"/>
            <a:ext cx="682752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7E313-3829-449C-B0CB-12DD7EB28B1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440" y="20340322"/>
            <a:ext cx="926592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240" y="20340322"/>
            <a:ext cx="682752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B965-65D9-402B-83F6-6B84E435B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6080" rtl="0" eaLnBrk="1" latinLnBrk="0" hangingPunct="1"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2926080" rtl="0" eaLnBrk="1" latinLnBrk="0" hangingPunct="1">
        <a:spcBef>
          <a:spcPct val="20000"/>
        </a:spcBef>
        <a:buFont typeface="Arial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377440" indent="-914400" algn="l" defTabSz="292608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895600"/>
          <a:ext cx="27279600" cy="180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3200"/>
                <a:gridCol w="9093200"/>
                <a:gridCol w="9093200"/>
              </a:tblGrid>
              <a:tr h="90297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902970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514600" y="-20638"/>
            <a:ext cx="307086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9070" tIns="457200" rIns="419070" bIns="457200">
            <a:spAutoFit/>
          </a:bodyPr>
          <a:lstStyle/>
          <a:p>
            <a:pPr algn="ctr" defTabSz="908050"/>
            <a:r>
              <a:rPr lang="en-US" sz="6000" b="1" dirty="0">
                <a:solidFill>
                  <a:srgbClr val="000099"/>
                </a:solidFill>
                <a:latin typeface="Calibri" pitchFamily="34" charset="0"/>
              </a:rPr>
              <a:t>Sensor Network Information Flow Dynamics</a:t>
            </a:r>
          </a:p>
        </p:txBody>
      </p:sp>
      <p:pic>
        <p:nvPicPr>
          <p:cNvPr id="6" name="Picture 26" descr="ba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69200" y="685800"/>
            <a:ext cx="841280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6"/>
          <p:cNvSpPr txBox="1">
            <a:spLocks noChangeArrowheads="1"/>
          </p:cNvSpPr>
          <p:nvPr/>
        </p:nvSpPr>
        <p:spPr bwMode="auto">
          <a:xfrm>
            <a:off x="4114800" y="2188629"/>
            <a:ext cx="17907000" cy="70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19070" tIns="45267" rIns="419070" bIns="45267">
            <a:spAutoFit/>
          </a:bodyPr>
          <a:lstStyle/>
          <a:p>
            <a:pPr algn="ctr" defTabSz="908050"/>
            <a:r>
              <a:rPr lang="en-US" sz="4000" b="1" dirty="0" smtClean="0">
                <a:latin typeface="Calibri" pitchFamily="34" charset="0"/>
              </a:rPr>
              <a:t>Dr. Mehdi </a:t>
            </a:r>
            <a:r>
              <a:rPr lang="en-US" sz="4000" b="1" dirty="0">
                <a:latin typeface="Calibri" pitchFamily="34" charset="0"/>
              </a:rPr>
              <a:t>Kalantari </a:t>
            </a:r>
            <a:r>
              <a:rPr lang="en-US" sz="4000" b="1" dirty="0" smtClean="0">
                <a:latin typeface="Calibri" pitchFamily="34" charset="0"/>
              </a:rPr>
              <a:t>Khandani (Award No: </a:t>
            </a:r>
            <a:r>
              <a:rPr lang="en-US" sz="4000" b="1" dirty="0" smtClean="0"/>
              <a:t>0931957</a:t>
            </a:r>
            <a:r>
              <a:rPr lang="en-US" sz="4000" b="1" dirty="0" smtClean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38200" y="3485717"/>
            <a:ext cx="8340725" cy="181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0" tIns="45267" rIns="419070" bIns="45267">
            <a:spAutoFit/>
          </a:bodyPr>
          <a:lstStyle/>
          <a:p>
            <a:pPr algn="just" defTabSz="9080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Optimizing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routes in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network can become computationally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prohibitive. Modeling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network in continuous domain enables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using strong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analytical vector calculus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39"/>
          <p:cNvSpPr txBox="1">
            <a:spLocks noChangeArrowheads="1"/>
          </p:cNvSpPr>
          <p:nvPr/>
        </p:nvSpPr>
        <p:spPr bwMode="auto">
          <a:xfrm>
            <a:off x="879475" y="5394465"/>
            <a:ext cx="8035925" cy="312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0" tIns="45267" rIns="457200" bIns="45267">
            <a:spAutoFit/>
          </a:bodyPr>
          <a:lstStyle/>
          <a:p>
            <a:pPr algn="just" defTabSz="9080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conservation laws govern continuous information flow vector field  (denoted by D):</a:t>
            </a:r>
          </a:p>
          <a:p>
            <a:pPr algn="just" defTabSz="90805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 defTabSz="90805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 defTabSz="908050">
              <a:spcBef>
                <a:spcPts val="2538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∂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denotes the boundary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 vector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perpendicular 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boundary.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Optimizing: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ject 2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6506980"/>
            <a:ext cx="3352800" cy="941137"/>
          </a:xfrm>
          <a:prstGeom prst="rect">
            <a:avLst/>
          </a:prstGeom>
          <a:noFill/>
        </p:spPr>
      </p:pic>
      <p:pic>
        <p:nvPicPr>
          <p:cNvPr id="12" name="Object 2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8743517"/>
            <a:ext cx="3997325" cy="844010"/>
          </a:xfrm>
          <a:prstGeom prst="rect">
            <a:avLst/>
          </a:prstGeom>
          <a:noFill/>
        </p:spPr>
      </p:pic>
      <p:pic>
        <p:nvPicPr>
          <p:cNvPr id="13" name="Object 2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9810317"/>
            <a:ext cx="4419599" cy="1467283"/>
          </a:xfrm>
          <a:prstGeom prst="rect">
            <a:avLst/>
          </a:prstGeom>
          <a:noFill/>
        </p:spPr>
      </p:pic>
      <p:sp>
        <p:nvSpPr>
          <p:cNvPr id="14" name="Text Box 234"/>
          <p:cNvSpPr txBox="1">
            <a:spLocks noChangeArrowheads="1"/>
          </p:cNvSpPr>
          <p:nvPr/>
        </p:nvSpPr>
        <p:spPr bwMode="auto">
          <a:xfrm>
            <a:off x="6400800" y="11183206"/>
            <a:ext cx="5791200" cy="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0" tIns="45267" rIns="457200" bIns="45267">
            <a:spAutoFit/>
          </a:bodyPr>
          <a:lstStyle/>
          <a:p>
            <a:pPr defTabSz="908050"/>
            <a:r>
              <a:rPr lang="en-US" sz="2400" dirty="0" smtClean="0">
                <a:latin typeface="Calibri" pitchFamily="34" charset="0"/>
              </a:rPr>
              <a:t>Nodes </a:t>
            </a:r>
            <a:r>
              <a:rPr lang="en-US" sz="2400" dirty="0">
                <a:latin typeface="Calibri" pitchFamily="34" charset="0"/>
              </a:rPr>
              <a:t>in </a:t>
            </a:r>
            <a:r>
              <a:rPr lang="en-US" sz="2400" dirty="0" smtClean="0">
                <a:latin typeface="Calibri" pitchFamily="34" charset="0"/>
              </a:rPr>
              <a:t>the </a:t>
            </a:r>
            <a:r>
              <a:rPr lang="en-US" sz="2400" dirty="0">
                <a:latin typeface="Calibri" pitchFamily="34" charset="0"/>
              </a:rPr>
              <a:t>n</a:t>
            </a:r>
            <a:r>
              <a:rPr lang="en-US" sz="2400" dirty="0" smtClean="0">
                <a:latin typeface="Calibri" pitchFamily="34" charset="0"/>
              </a:rPr>
              <a:t>etwork 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9173280"/>
            <a:ext cx="2667000" cy="208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H="1">
            <a:off x="7543800" y="8972117"/>
            <a:ext cx="304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991600" y="8972117"/>
            <a:ext cx="76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0" y="858665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Source          Sink</a:t>
            </a:r>
            <a:endParaRPr lang="en-US" sz="2400" dirty="0"/>
          </a:p>
        </p:txBody>
      </p:sp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11796356"/>
            <a:ext cx="3298591" cy="254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7414" y="11796356"/>
            <a:ext cx="326938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234"/>
          <p:cNvSpPr txBox="1">
            <a:spLocks noChangeArrowheads="1"/>
          </p:cNvSpPr>
          <p:nvPr/>
        </p:nvSpPr>
        <p:spPr bwMode="auto">
          <a:xfrm>
            <a:off x="609600" y="14463356"/>
            <a:ext cx="10744200" cy="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0" tIns="45267" rIns="457200" bIns="45267">
            <a:spAutoFit/>
          </a:bodyPr>
          <a:lstStyle/>
          <a:p>
            <a:pPr defTabSz="908050"/>
            <a:r>
              <a:rPr lang="en-US" sz="2400" dirty="0" smtClean="0">
                <a:latin typeface="Calibri" pitchFamily="34" charset="0"/>
              </a:rPr>
              <a:t>    Actual potential                                  Calculated potential (distributed)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15188625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</a:t>
            </a:r>
            <a:r>
              <a:rPr lang="en-US" sz="3200" b="1" dirty="0" smtClean="0"/>
              <a:t>odel on network graphs</a:t>
            </a:r>
            <a:endParaRPr lang="en-US" sz="3200" b="1" dirty="0"/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134601" y="9137127"/>
            <a:ext cx="8766544" cy="617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3000" y="15844283"/>
            <a:ext cx="8001000" cy="564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058400" y="3581400"/>
            <a:ext cx="8839200" cy="528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061944" y="15316200"/>
            <a:ext cx="8918944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888200" y="8534400"/>
            <a:ext cx="8191500" cy="1279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20345400" y="3581400"/>
            <a:ext cx="7467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Solving the </a:t>
            </a:r>
            <a:r>
              <a:rPr lang="en-US" sz="3200" b="1" dirty="0" smtClean="0"/>
              <a:t>O</a:t>
            </a:r>
            <a:r>
              <a:rPr lang="en-US" sz="3200" b="1" dirty="0" smtClean="0"/>
              <a:t>ptimization </a:t>
            </a:r>
            <a:r>
              <a:rPr lang="en-US" sz="3200" b="1" dirty="0" smtClean="0"/>
              <a:t>P</a:t>
            </a:r>
            <a:r>
              <a:rPr lang="en-US" sz="3200" b="1" dirty="0" smtClean="0"/>
              <a:t>roblem</a:t>
            </a:r>
          </a:p>
          <a:p>
            <a:endParaRPr lang="en-US" sz="3200" b="1" dirty="0" smtClean="0"/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First approach: using Jacobi method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slow, high complexity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Second approach: Alternative Direction Method of Multipliers (ADMM)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advantage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fast, sub-linear convergence, better stability.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107400" y="7239000"/>
            <a:ext cx="56803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Numerical example</a:t>
            </a:r>
          </a:p>
          <a:p>
            <a:r>
              <a:rPr lang="en-US" sz="3000" b="1" dirty="0" smtClean="0"/>
              <a:t>ADMM on a network of 100 nodes</a:t>
            </a:r>
            <a:endParaRPr lang="en-US" sz="3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140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mehdi</dc:creator>
  <cp:lastModifiedBy>mehdi</cp:lastModifiedBy>
  <cp:revision>5</cp:revision>
  <dcterms:created xsi:type="dcterms:W3CDTF">2012-10-03T02:11:25Z</dcterms:created>
  <dcterms:modified xsi:type="dcterms:W3CDTF">2013-10-18T16:26:02Z</dcterms:modified>
</cp:coreProperties>
</file>