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062400" cy="34747200"/>
  <p:notesSz cx="6858000" cy="9144000"/>
  <p:defaultTextStyle>
    <a:defPPr>
      <a:defRPr lang="en-US"/>
    </a:defPPr>
    <a:lvl1pPr marL="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1168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2336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3504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4672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5840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7008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8176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9344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7B3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3" autoAdjust="0"/>
  </p:normalViewPr>
  <p:slideViewPr>
    <p:cSldViewPr snapToGrid="0" snapToObjects="1" showGuides="1">
      <p:cViewPr>
        <p:scale>
          <a:sx n="33" d="100"/>
          <a:sy n="33" d="100"/>
        </p:scale>
        <p:origin x="-2016" y="560"/>
      </p:cViewPr>
      <p:guideLst>
        <p:guide orient="horz" pos="4576"/>
        <p:guide pos="200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C2184-086B-A143-9FEB-952C215A0C14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4138" y="685800"/>
            <a:ext cx="4149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2FDC-BA4F-454C-B8F4-F9ED0457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5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1168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2336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03504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04672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05840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07008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08176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09344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58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391504"/>
            <a:ext cx="9464040" cy="29647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391504"/>
            <a:ext cx="27691080" cy="29647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9" y="22328295"/>
            <a:ext cx="35753040" cy="6901180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9" y="14727349"/>
            <a:ext cx="35753040" cy="7600948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116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107685"/>
            <a:ext cx="18577560" cy="22931545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107685"/>
            <a:ext cx="18577560" cy="22931545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1" y="7777908"/>
            <a:ext cx="18584865" cy="3241460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1019368"/>
            <a:ext cx="18584865" cy="20019860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20" y="7777908"/>
            <a:ext cx="18592167" cy="3241460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20" y="11019368"/>
            <a:ext cx="18592167" cy="20019860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4" y="1383453"/>
            <a:ext cx="13838239" cy="5887720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3" y="1383457"/>
            <a:ext cx="23514050" cy="29655772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4" y="7271177"/>
            <a:ext cx="13838239" cy="23768052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2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4100"/>
            </a:lvl1pPr>
            <a:lvl2pPr marL="2011680" indent="0">
              <a:buNone/>
              <a:defRPr sz="12300"/>
            </a:lvl2pPr>
            <a:lvl3pPr marL="4023360" indent="0">
              <a:buNone/>
              <a:defRPr sz="1060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2"/>
            <a:ext cx="25237440" cy="4077968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500"/>
            <a:ext cx="37856160" cy="5791200"/>
          </a:xfrm>
          <a:prstGeom prst="rect">
            <a:avLst/>
          </a:prstGeom>
        </p:spPr>
        <p:txBody>
          <a:bodyPr vert="horz" lIns="402336" tIns="201168" rIns="402336" bIns="2011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5"/>
            <a:ext cx="37856160" cy="22931545"/>
          </a:xfrm>
          <a:prstGeom prst="rect">
            <a:avLst/>
          </a:prstGeom>
        </p:spPr>
        <p:txBody>
          <a:bodyPr vert="horz" lIns="402336" tIns="201168" rIns="402336" bIns="2011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12"/>
            <a:ext cx="9814560" cy="18499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B576-ADC9-534D-8F03-2CBD97582A0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12"/>
            <a:ext cx="13319760" cy="18499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12"/>
            <a:ext cx="9814560" cy="18499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E091-D747-6349-84F1-D35DA4B6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11680" rtl="0" eaLnBrk="1" latinLnBrk="0" hangingPunct="1">
        <a:spcBef>
          <a:spcPct val="0"/>
        </a:spcBef>
        <a:buNone/>
        <a:defRPr sz="1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8760" indent="-1508760" algn="l" defTabSz="2011680" rtl="0" eaLnBrk="1" latinLnBrk="0" hangingPunct="1">
        <a:spcBef>
          <a:spcPct val="20000"/>
        </a:spcBef>
        <a:buFont typeface="Arial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8980" indent="-1257300" algn="l" defTabSz="2011680" rtl="0" eaLnBrk="1" latinLnBrk="0" hangingPunct="1">
        <a:spcBef>
          <a:spcPct val="20000"/>
        </a:spcBef>
        <a:buFont typeface="Arial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2011680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2011680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2011680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63" Type="http://schemas.openxmlformats.org/officeDocument/2006/relationships/image" Target="../media/image25.png"/><Relationship Id="rId64" Type="http://schemas.openxmlformats.org/officeDocument/2006/relationships/image" Target="../media/image26.png"/><Relationship Id="rId65" Type="http://schemas.openxmlformats.org/officeDocument/2006/relationships/image" Target="../media/image27.png"/><Relationship Id="rId66" Type="http://schemas.openxmlformats.org/officeDocument/2006/relationships/image" Target="../media/image28.png"/><Relationship Id="rId67" Type="http://schemas.openxmlformats.org/officeDocument/2006/relationships/image" Target="../media/image29.png"/><Relationship Id="rId68" Type="http://schemas.openxmlformats.org/officeDocument/2006/relationships/image" Target="../media/image30.png"/><Relationship Id="rId69" Type="http://schemas.openxmlformats.org/officeDocument/2006/relationships/image" Target="../media/image31.png"/><Relationship Id="rId50" Type="http://schemas.openxmlformats.org/officeDocument/2006/relationships/image" Target="../media/image12.png"/><Relationship Id="rId51" Type="http://schemas.openxmlformats.org/officeDocument/2006/relationships/image" Target="../media/image13.png"/><Relationship Id="rId52" Type="http://schemas.openxmlformats.org/officeDocument/2006/relationships/image" Target="../media/image14.png"/><Relationship Id="rId53" Type="http://schemas.openxmlformats.org/officeDocument/2006/relationships/image" Target="../media/image15.png"/><Relationship Id="rId54" Type="http://schemas.openxmlformats.org/officeDocument/2006/relationships/image" Target="../media/image16.png"/><Relationship Id="rId55" Type="http://schemas.openxmlformats.org/officeDocument/2006/relationships/image" Target="../media/image17.png"/><Relationship Id="rId56" Type="http://schemas.openxmlformats.org/officeDocument/2006/relationships/image" Target="../media/image18.png"/><Relationship Id="rId57" Type="http://schemas.openxmlformats.org/officeDocument/2006/relationships/image" Target="../media/image19.png"/><Relationship Id="rId58" Type="http://schemas.openxmlformats.org/officeDocument/2006/relationships/image" Target="../media/image20.png"/><Relationship Id="rId59" Type="http://schemas.openxmlformats.org/officeDocument/2006/relationships/image" Target="../media/image21.png"/><Relationship Id="rId40" Type="http://schemas.openxmlformats.org/officeDocument/2006/relationships/image" Target="../media/image2.emf"/><Relationship Id="rId41" Type="http://schemas.openxmlformats.org/officeDocument/2006/relationships/image" Target="../media/image3.png"/><Relationship Id="rId42" Type="http://schemas.openxmlformats.org/officeDocument/2006/relationships/image" Target="../media/image4.png"/><Relationship Id="rId43" Type="http://schemas.openxmlformats.org/officeDocument/2006/relationships/image" Target="../media/image5.png"/><Relationship Id="rId44" Type="http://schemas.openxmlformats.org/officeDocument/2006/relationships/image" Target="../media/image6.png"/><Relationship Id="rId45" Type="http://schemas.openxmlformats.org/officeDocument/2006/relationships/image" Target="../media/image7.wmf"/><Relationship Id="rId46" Type="http://schemas.openxmlformats.org/officeDocument/2006/relationships/image" Target="../media/image8.jpeg"/><Relationship Id="rId47" Type="http://schemas.openxmlformats.org/officeDocument/2006/relationships/image" Target="../media/image9.png"/><Relationship Id="rId48" Type="http://schemas.openxmlformats.org/officeDocument/2006/relationships/image" Target="../media/image10.png"/><Relationship Id="rId49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slideLayout" Target="../slideLayouts/slideLayout1.xml"/><Relationship Id="rId39" Type="http://schemas.openxmlformats.org/officeDocument/2006/relationships/image" Target="../media/image1.wmf"/><Relationship Id="rId70" Type="http://schemas.openxmlformats.org/officeDocument/2006/relationships/image" Target="../media/image32.png"/><Relationship Id="rId71" Type="http://schemas.openxmlformats.org/officeDocument/2006/relationships/image" Target="../media/image33.png"/><Relationship Id="rId72" Type="http://schemas.openxmlformats.org/officeDocument/2006/relationships/image" Target="../media/image34.png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73" Type="http://schemas.openxmlformats.org/officeDocument/2006/relationships/image" Target="../media/image35.png"/><Relationship Id="rId74" Type="http://schemas.openxmlformats.org/officeDocument/2006/relationships/image" Target="../media/image36.png"/><Relationship Id="rId75" Type="http://schemas.openxmlformats.org/officeDocument/2006/relationships/image" Target="../media/image37.png"/><Relationship Id="rId76" Type="http://schemas.openxmlformats.org/officeDocument/2006/relationships/image" Target="../media/image38.png"/><Relationship Id="rId77" Type="http://schemas.openxmlformats.org/officeDocument/2006/relationships/image" Target="../media/image39.png"/><Relationship Id="rId78" Type="http://schemas.openxmlformats.org/officeDocument/2006/relationships/image" Target="../media/image40.png"/><Relationship Id="rId60" Type="http://schemas.openxmlformats.org/officeDocument/2006/relationships/image" Target="../media/image22.png"/><Relationship Id="rId61" Type="http://schemas.openxmlformats.org/officeDocument/2006/relationships/image" Target="../media/image23.png"/><Relationship Id="rId62" Type="http://schemas.openxmlformats.org/officeDocument/2006/relationships/image" Target="../media/image24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tangle 11"/>
          <p:cNvSpPr>
            <a:spLocks noChangeArrowheads="1"/>
          </p:cNvSpPr>
          <p:nvPr/>
        </p:nvSpPr>
        <p:spPr bwMode="auto">
          <a:xfrm>
            <a:off x="22292738" y="5802967"/>
            <a:ext cx="9367213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1019175"/>
            <a:r>
              <a:rPr lang="en-US" sz="3500" dirty="0" smtClean="0"/>
              <a:t>Comparison of Two Architectures</a:t>
            </a:r>
            <a:endParaRPr lang="en-US" sz="3500" dirty="0"/>
          </a:p>
        </p:txBody>
      </p:sp>
      <p:sp>
        <p:nvSpPr>
          <p:cNvPr id="380" name="Rectangle 11"/>
          <p:cNvSpPr>
            <a:spLocks noChangeArrowheads="1"/>
          </p:cNvSpPr>
          <p:nvPr/>
        </p:nvSpPr>
        <p:spPr bwMode="auto">
          <a:xfrm>
            <a:off x="11214348" y="21615529"/>
            <a:ext cx="10055225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1019175"/>
            <a:r>
              <a:rPr lang="en-US" sz="3500" dirty="0" smtClean="0"/>
              <a:t>Solutions</a:t>
            </a:r>
            <a:endParaRPr lang="en-US" sz="3500" dirty="0"/>
          </a:p>
        </p:txBody>
      </p:sp>
      <p:sp>
        <p:nvSpPr>
          <p:cNvPr id="381" name="Rectangle 11"/>
          <p:cNvSpPr>
            <a:spLocks noChangeArrowheads="1"/>
          </p:cNvSpPr>
          <p:nvPr/>
        </p:nvSpPr>
        <p:spPr bwMode="auto">
          <a:xfrm>
            <a:off x="11111295" y="6356350"/>
            <a:ext cx="10055225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19175"/>
            <a:endParaRPr lang="en-US"/>
          </a:p>
        </p:txBody>
      </p:sp>
      <p:sp>
        <p:nvSpPr>
          <p:cNvPr id="382" name="Rectangle 11"/>
          <p:cNvSpPr>
            <a:spLocks noChangeArrowheads="1"/>
          </p:cNvSpPr>
          <p:nvPr/>
        </p:nvSpPr>
        <p:spPr bwMode="auto">
          <a:xfrm>
            <a:off x="962074" y="192425"/>
            <a:ext cx="40233600" cy="5486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/>
          <a:lstStyle/>
          <a:p>
            <a:pPr defTabSz="1019175"/>
            <a:endParaRPr lang="en-US"/>
          </a:p>
        </p:txBody>
      </p:sp>
      <p:sp>
        <p:nvSpPr>
          <p:cNvPr id="383" name="标题 1"/>
          <p:cNvSpPr txBox="1">
            <a:spLocks/>
          </p:cNvSpPr>
          <p:nvPr/>
        </p:nvSpPr>
        <p:spPr>
          <a:xfrm>
            <a:off x="1707381" y="235466"/>
            <a:ext cx="38385750" cy="3027356"/>
          </a:xfrm>
          <a:prstGeom prst="rect">
            <a:avLst/>
          </a:prstGeom>
        </p:spPr>
        <p:txBody>
          <a:bodyPr vert="horz" lIns="402336" tIns="201168" rIns="402336" bIns="201168" rtlCol="0" anchor="ctr">
            <a:normAutofit/>
          </a:bodyPr>
          <a:lstStyle>
            <a:lvl1pPr algn="ctr" defTabSz="2011680" rtl="0" eaLnBrk="1" latinLnBrk="0" hangingPunct="1">
              <a:spcBef>
                <a:spcPct val="0"/>
              </a:spcBef>
              <a:buNone/>
              <a:defRPr sz="1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Times"/>
                <a:cs typeface="Times"/>
              </a:rPr>
              <a:t>Smart Power Systems of the Future: </a:t>
            </a:r>
            <a:r>
              <a:rPr lang="en-US" sz="8000" dirty="0" smtClean="0">
                <a:latin typeface="Times"/>
                <a:cs typeface="Times"/>
              </a:rPr>
              <a:t>Foundations </a:t>
            </a:r>
            <a:r>
              <a:rPr lang="en-US" sz="8000" dirty="0">
                <a:latin typeface="Times"/>
                <a:cs typeface="Times"/>
              </a:rPr>
              <a:t>for Understanding</a:t>
            </a:r>
          </a:p>
          <a:p>
            <a:r>
              <a:rPr lang="en-US" sz="8000" dirty="0">
                <a:latin typeface="Times"/>
                <a:cs typeface="Times"/>
              </a:rPr>
              <a:t>Volatility and Improving Operational </a:t>
            </a:r>
            <a:r>
              <a:rPr lang="en-US" sz="8000" dirty="0" smtClean="0">
                <a:latin typeface="Times"/>
                <a:cs typeface="Times"/>
              </a:rPr>
              <a:t>Reliability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13671328" y="3392825"/>
            <a:ext cx="14173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Munther</a:t>
            </a:r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 </a:t>
            </a:r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Dahleh</a:t>
            </a:r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, </a:t>
            </a:r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Mardavij</a:t>
            </a:r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 </a:t>
            </a:r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Roozbehani</a:t>
            </a:r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, </a:t>
            </a:r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Sanjoy</a:t>
            </a:r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 </a:t>
            </a:r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Mitter</a:t>
            </a:r>
            <a:endParaRPr lang="en-US" altLang="zh-CN" sz="5000" dirty="0" smtClean="0">
              <a:latin typeface="Times"/>
              <a:ea typeface="宋体" charset="0"/>
              <a:cs typeface="Times"/>
            </a:endParaRPr>
          </a:p>
          <a:p>
            <a:pPr algn="ctr"/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Massachusetts Institute of Technology</a:t>
            </a:r>
            <a:endParaRPr lang="zh-CN" altLang="en-US" sz="5000" dirty="0" smtClean="0">
              <a:latin typeface="Times"/>
              <a:ea typeface="宋体" charset="0"/>
              <a:cs typeface="Times"/>
            </a:endParaRPr>
          </a:p>
        </p:txBody>
      </p:sp>
      <p:sp>
        <p:nvSpPr>
          <p:cNvPr id="387" name="Rectangle 11"/>
          <p:cNvSpPr>
            <a:spLocks noChangeArrowheads="1"/>
          </p:cNvSpPr>
          <p:nvPr/>
        </p:nvSpPr>
        <p:spPr bwMode="auto">
          <a:xfrm>
            <a:off x="153932" y="6010275"/>
            <a:ext cx="10055225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19175"/>
            <a:endParaRPr lang="en-US"/>
          </a:p>
        </p:txBody>
      </p:sp>
      <p:sp>
        <p:nvSpPr>
          <p:cNvPr id="388" name="TextBox 9"/>
          <p:cNvSpPr txBox="1">
            <a:spLocks noChangeArrowheads="1"/>
          </p:cNvSpPr>
          <p:nvPr/>
        </p:nvSpPr>
        <p:spPr bwMode="auto">
          <a:xfrm>
            <a:off x="153932" y="6011334"/>
            <a:ext cx="1005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Power Systems Are Large-Scale, Multi-Layer, Multi-Rate, </a:t>
            </a:r>
          </a:p>
          <a:p>
            <a:pPr algn="ctr" eaLnBrk="1" hangingPunct="1"/>
            <a:r>
              <a:rPr lang="en-US" sz="2800" dirty="0" smtClean="0"/>
              <a:t>Cyber</a:t>
            </a:r>
            <a:r>
              <a:rPr lang="en-US" sz="2800" dirty="0" smtClean="0"/>
              <a:t>-Physical Networks</a:t>
            </a:r>
            <a:endParaRPr lang="en-US" sz="2800" dirty="0"/>
          </a:p>
        </p:txBody>
      </p:sp>
      <p:sp>
        <p:nvSpPr>
          <p:cNvPr id="452" name="TextBox 98"/>
          <p:cNvSpPr txBox="1">
            <a:spLocks noChangeArrowheads="1"/>
          </p:cNvSpPr>
          <p:nvPr/>
        </p:nvSpPr>
        <p:spPr bwMode="auto">
          <a:xfrm>
            <a:off x="184731" y="19066363"/>
            <a:ext cx="1027853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dirty="0" smtClean="0"/>
              <a:t>Price volatility may increase or lead to demand volatility, undermining system reliability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sz="2200" dirty="0" smtClean="0"/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This </a:t>
            </a:r>
            <a:r>
              <a:rPr lang="en-US" dirty="0"/>
              <a:t>project addresses the impact of the integration </a:t>
            </a:r>
            <a:r>
              <a:rPr lang="en-US" dirty="0" smtClean="0"/>
              <a:t>of renewable </a:t>
            </a:r>
            <a:r>
              <a:rPr lang="en-US" dirty="0"/>
              <a:t>intermittent generation and the integration of sophisticated sensing, communication, and </a:t>
            </a:r>
            <a:r>
              <a:rPr lang="en-US" dirty="0" smtClean="0"/>
              <a:t>actuation capabilities </a:t>
            </a:r>
            <a:r>
              <a:rPr lang="en-US" dirty="0"/>
              <a:t>into </a:t>
            </a:r>
            <a:r>
              <a:rPr lang="en-US" dirty="0" smtClean="0"/>
              <a:t>the grid </a:t>
            </a:r>
            <a:r>
              <a:rPr lang="en-US" dirty="0"/>
              <a:t>on the system’s reliability</a:t>
            </a:r>
            <a:r>
              <a:rPr lang="en-US" dirty="0" smtClean="0"/>
              <a:t>, </a:t>
            </a:r>
            <a:r>
              <a:rPr lang="en-US" dirty="0"/>
              <a:t>volatility, and economic </a:t>
            </a:r>
            <a:r>
              <a:rPr lang="en-US" dirty="0" smtClean="0"/>
              <a:t>efficiency.</a:t>
            </a:r>
          </a:p>
        </p:txBody>
      </p:sp>
      <p:grpSp>
        <p:nvGrpSpPr>
          <p:cNvPr id="456" name="Group 7"/>
          <p:cNvGrpSpPr>
            <a:grpSpLocks/>
          </p:cNvGrpSpPr>
          <p:nvPr/>
        </p:nvGrpSpPr>
        <p:grpSpPr bwMode="auto">
          <a:xfrm>
            <a:off x="305519" y="21320995"/>
            <a:ext cx="10064750" cy="274637"/>
            <a:chOff x="-6" y="4729"/>
            <a:chExt cx="6340" cy="173"/>
          </a:xfrm>
        </p:grpSpPr>
        <p:sp>
          <p:nvSpPr>
            <p:cNvPr id="457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458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grpSp>
        <p:nvGrpSpPr>
          <p:cNvPr id="459" name="Group 458"/>
          <p:cNvGrpSpPr>
            <a:grpSpLocks noChangeAspect="1"/>
          </p:cNvGrpSpPr>
          <p:nvPr/>
        </p:nvGrpSpPr>
        <p:grpSpPr>
          <a:xfrm>
            <a:off x="5303054" y="15078722"/>
            <a:ext cx="5132729" cy="3118738"/>
            <a:chOff x="199298" y="21193394"/>
            <a:chExt cx="9782901" cy="5608738"/>
          </a:xfrm>
        </p:grpSpPr>
        <p:pic>
          <p:nvPicPr>
            <p:cNvPr id="460" name="Picture 14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98" y="21193394"/>
              <a:ext cx="9782901" cy="541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1" name="TextBox 460"/>
            <p:cNvSpPr txBox="1"/>
            <p:nvPr/>
          </p:nvSpPr>
          <p:spPr>
            <a:xfrm>
              <a:off x="265702" y="26276301"/>
              <a:ext cx="9635537" cy="525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Locational Marginal Prices at PJM/MISO 07-April-2011 13:45 EST</a:t>
              </a:r>
            </a:p>
          </p:txBody>
        </p:sp>
      </p:grpSp>
      <p:pic>
        <p:nvPicPr>
          <p:cNvPr id="462" name="Picture 461" descr="TheWholeX.pdf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32" y="7664294"/>
            <a:ext cx="6358751" cy="4415028"/>
          </a:xfrm>
          <a:prstGeom prst="rect">
            <a:avLst/>
          </a:prstGeom>
        </p:spPr>
      </p:pic>
      <p:sp>
        <p:nvSpPr>
          <p:cNvPr id="465" name="TextBox 98"/>
          <p:cNvSpPr txBox="1">
            <a:spLocks noChangeArrowheads="1"/>
          </p:cNvSpPr>
          <p:nvPr/>
        </p:nvSpPr>
        <p:spPr bwMode="auto">
          <a:xfrm>
            <a:off x="123822" y="12290995"/>
            <a:ext cx="100954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Complex intra-layer and </a:t>
            </a:r>
            <a:r>
              <a:rPr lang="en-US" dirty="0" smtClean="0"/>
              <a:t>cross</a:t>
            </a:r>
            <a:r>
              <a:rPr lang="en-US" dirty="0"/>
              <a:t>-layer interactions pose challenges for analysis/</a:t>
            </a:r>
            <a:r>
              <a:rPr lang="en-US" dirty="0" smtClean="0"/>
              <a:t>design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Introduction of new feedback loops can help mitigate some disturbances but can also lead to new </a:t>
            </a:r>
            <a:r>
              <a:rPr lang="en-US" dirty="0" smtClean="0"/>
              <a:t>fragilities</a:t>
            </a:r>
            <a:endParaRPr lang="en-US" b="1" dirty="0" smtClean="0"/>
          </a:p>
          <a:p>
            <a:pPr eaLnBrk="1" hangingPunct="1">
              <a:buFont typeface="Arial" charset="0"/>
              <a:buChar char="•"/>
            </a:pPr>
            <a:endParaRPr lang="en-US" b="1" dirty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Supply volatility will increase, leading to rapidly varying system configurations, undermining system reliability</a:t>
            </a:r>
          </a:p>
        </p:txBody>
      </p:sp>
      <p:sp>
        <p:nvSpPr>
          <p:cNvPr id="466" name="TextBox 98"/>
          <p:cNvSpPr txBox="1">
            <a:spLocks noChangeArrowheads="1"/>
          </p:cNvSpPr>
          <p:nvPr/>
        </p:nvSpPr>
        <p:spPr bwMode="auto">
          <a:xfrm>
            <a:off x="123822" y="22399438"/>
            <a:ext cx="102785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will </a:t>
            </a:r>
            <a:r>
              <a:rPr lang="en-US" dirty="0" smtClean="0"/>
              <a:t>increased </a:t>
            </a:r>
            <a:r>
              <a:rPr lang="en-US" dirty="0"/>
              <a:t>volatility impact the grid</a:t>
            </a:r>
            <a:r>
              <a:rPr lang="en-US" dirty="0" smtClean="0"/>
              <a:t>? How should the architecture of the future grid be designed so as to accommodate renewables at large scale? What are the </a:t>
            </a:r>
            <a:r>
              <a:rPr lang="en-US" b="1" dirty="0" smtClean="0"/>
              <a:t>fundamental limits</a:t>
            </a:r>
            <a:r>
              <a:rPr lang="en-US" dirty="0" smtClean="0"/>
              <a:t> and the </a:t>
            </a:r>
            <a:r>
              <a:rPr lang="en-US" b="1" dirty="0" smtClean="0"/>
              <a:t>tradeoffs</a:t>
            </a:r>
            <a:r>
              <a:rPr lang="en-US" dirty="0" smtClean="0"/>
              <a:t>?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 we </a:t>
            </a:r>
            <a:r>
              <a:rPr lang="en-US" dirty="0" smtClean="0"/>
              <a:t>systematically think </a:t>
            </a:r>
            <a:r>
              <a:rPr lang="en-US" dirty="0"/>
              <a:t>about </a:t>
            </a:r>
            <a:r>
              <a:rPr lang="en-US" dirty="0" smtClean="0"/>
              <a:t>markets, </a:t>
            </a:r>
            <a:r>
              <a:rPr lang="en-US" dirty="0"/>
              <a:t>incentives, </a:t>
            </a:r>
            <a:r>
              <a:rPr lang="en-US" dirty="0" smtClean="0"/>
              <a:t>policy, and their interactions with physical constraints </a:t>
            </a:r>
            <a:r>
              <a:rPr lang="en-US" dirty="0"/>
              <a:t>in a </a:t>
            </a:r>
            <a:r>
              <a:rPr lang="en-US" dirty="0" smtClean="0"/>
              <a:t>new energy </a:t>
            </a:r>
            <a:r>
              <a:rPr lang="en-US" dirty="0"/>
              <a:t>landscape</a:t>
            </a:r>
            <a:r>
              <a:rPr lang="en-US" dirty="0" smtClean="0"/>
              <a:t>?</a:t>
            </a:r>
          </a:p>
          <a:p>
            <a:pPr marL="0" indent="0" eaLnBrk="1" hangingPunct="1"/>
            <a:endParaRPr lang="en-US" dirty="0"/>
          </a:p>
        </p:txBody>
      </p:sp>
      <p:sp>
        <p:nvSpPr>
          <p:cNvPr id="471" name="Title 1"/>
          <p:cNvSpPr txBox="1">
            <a:spLocks/>
          </p:cNvSpPr>
          <p:nvPr/>
        </p:nvSpPr>
        <p:spPr>
          <a:xfrm>
            <a:off x="11880764" y="6365875"/>
            <a:ext cx="8229600" cy="990600"/>
          </a:xfrm>
          <a:prstGeom prst="rect">
            <a:avLst/>
          </a:prstGeom>
        </p:spPr>
        <p:txBody>
          <a:bodyPr vert="horz" lIns="402336" tIns="201168" rIns="402336" bIns="201168" rtlCol="0" anchor="ctr">
            <a:normAutofit/>
          </a:bodyPr>
          <a:lstStyle>
            <a:lvl1pPr algn="ctr" defTabSz="2011680" rtl="0" eaLnBrk="1" latinLnBrk="0" hangingPunct="1">
              <a:spcBef>
                <a:spcPct val="0"/>
              </a:spcBef>
              <a:buNone/>
              <a:defRPr sz="1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/>
                <a:cs typeface="Arial"/>
              </a:rPr>
              <a:t>Model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493" name="Group 8"/>
          <p:cNvGrpSpPr>
            <a:grpSpLocks/>
          </p:cNvGrpSpPr>
          <p:nvPr/>
        </p:nvGrpSpPr>
        <p:grpSpPr bwMode="auto">
          <a:xfrm>
            <a:off x="11114906" y="6044721"/>
            <a:ext cx="10064750" cy="274637"/>
            <a:chOff x="-6" y="4729"/>
            <a:chExt cx="6340" cy="173"/>
          </a:xfrm>
        </p:grpSpPr>
        <p:sp>
          <p:nvSpPr>
            <p:cNvPr id="494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495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sp>
        <p:nvSpPr>
          <p:cNvPr id="511" name="Rectangle 510"/>
          <p:cNvSpPr/>
          <p:nvPr/>
        </p:nvSpPr>
        <p:spPr>
          <a:xfrm>
            <a:off x="10664150" y="6010275"/>
            <a:ext cx="84515" cy="284200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Rectangle 511"/>
          <p:cNvSpPr/>
          <p:nvPr/>
        </p:nvSpPr>
        <p:spPr>
          <a:xfrm>
            <a:off x="21717307" y="5964364"/>
            <a:ext cx="84515" cy="28465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7" name="Group 8"/>
          <p:cNvGrpSpPr>
            <a:grpSpLocks/>
          </p:cNvGrpSpPr>
          <p:nvPr/>
        </p:nvGrpSpPr>
        <p:grpSpPr bwMode="auto">
          <a:xfrm>
            <a:off x="11203236" y="21336129"/>
            <a:ext cx="10064750" cy="274637"/>
            <a:chOff x="-6" y="4729"/>
            <a:chExt cx="6340" cy="173"/>
          </a:xfrm>
        </p:grpSpPr>
        <p:sp>
          <p:nvSpPr>
            <p:cNvPr id="528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529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sp>
        <p:nvSpPr>
          <p:cNvPr id="532" name="Rectangle 531"/>
          <p:cNvSpPr/>
          <p:nvPr/>
        </p:nvSpPr>
        <p:spPr>
          <a:xfrm>
            <a:off x="32347426" y="5964364"/>
            <a:ext cx="84515" cy="28465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9" name="Group 8"/>
          <p:cNvGrpSpPr>
            <a:grpSpLocks/>
          </p:cNvGrpSpPr>
          <p:nvPr/>
        </p:nvGrpSpPr>
        <p:grpSpPr bwMode="auto">
          <a:xfrm>
            <a:off x="22516479" y="12475012"/>
            <a:ext cx="9258865" cy="276653"/>
            <a:chOff x="-6" y="4729"/>
            <a:chExt cx="6340" cy="173"/>
          </a:xfrm>
        </p:grpSpPr>
        <p:sp>
          <p:nvSpPr>
            <p:cNvPr id="550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551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24643" y="15140279"/>
            <a:ext cx="4761230" cy="3289046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1108809" y="3392825"/>
            <a:ext cx="12981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Sean </a:t>
            </a:r>
            <a:r>
              <a:rPr lang="en-US" altLang="zh-CN" sz="5000" dirty="0" err="1" smtClean="0">
                <a:latin typeface="Times"/>
                <a:ea typeface="宋体" charset="0"/>
                <a:cs typeface="Times"/>
              </a:rPr>
              <a:t>Meyn</a:t>
            </a:r>
            <a:endParaRPr lang="en-US" altLang="zh-CN" sz="5000" dirty="0" smtClean="0">
              <a:latin typeface="Times"/>
              <a:ea typeface="宋体" charset="0"/>
              <a:cs typeface="Times"/>
            </a:endParaRPr>
          </a:p>
          <a:p>
            <a:pPr algn="ctr"/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University of Florida</a:t>
            </a:r>
            <a:endParaRPr lang="zh-CN" altLang="en-US" sz="5000" dirty="0" smtClean="0">
              <a:latin typeface="Times"/>
              <a:ea typeface="宋体" charset="0"/>
              <a:cs typeface="Time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8193317" y="3392825"/>
            <a:ext cx="12981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Alejandro Dominguez Garcia</a:t>
            </a:r>
          </a:p>
          <a:p>
            <a:pPr algn="ctr"/>
            <a:r>
              <a:rPr lang="en-US" altLang="zh-CN" sz="5000" dirty="0" smtClean="0">
                <a:latin typeface="Times"/>
                <a:ea typeface="宋体" charset="0"/>
                <a:cs typeface="Times"/>
              </a:rPr>
              <a:t>University of Illinois at Urbana-Champaign</a:t>
            </a:r>
            <a:endParaRPr lang="zh-CN" altLang="en-US" sz="5000" dirty="0" smtClean="0">
              <a:latin typeface="Times"/>
              <a:ea typeface="宋体" charset="0"/>
              <a:cs typeface="Times"/>
            </a:endParaRPr>
          </a:p>
        </p:txBody>
      </p:sp>
      <p:grpSp>
        <p:nvGrpSpPr>
          <p:cNvPr id="174" name="Group 7"/>
          <p:cNvGrpSpPr>
            <a:grpSpLocks/>
          </p:cNvGrpSpPr>
          <p:nvPr/>
        </p:nvGrpSpPr>
        <p:grpSpPr bwMode="auto">
          <a:xfrm>
            <a:off x="265504" y="25167955"/>
            <a:ext cx="10064750" cy="274637"/>
            <a:chOff x="-6" y="4729"/>
            <a:chExt cx="6340" cy="173"/>
          </a:xfrm>
        </p:grpSpPr>
        <p:sp>
          <p:nvSpPr>
            <p:cNvPr id="177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178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sp>
        <p:nvSpPr>
          <p:cNvPr id="179" name="Rectangle 11"/>
          <p:cNvSpPr>
            <a:spLocks noChangeArrowheads="1"/>
          </p:cNvSpPr>
          <p:nvPr/>
        </p:nvSpPr>
        <p:spPr bwMode="auto">
          <a:xfrm>
            <a:off x="299247" y="26775069"/>
            <a:ext cx="10055225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19175"/>
            <a:endParaRPr lang="en-US"/>
          </a:p>
        </p:txBody>
      </p:sp>
      <p:sp>
        <p:nvSpPr>
          <p:cNvPr id="180" name="TextBox 9"/>
          <p:cNvSpPr txBox="1">
            <a:spLocks noChangeArrowheads="1"/>
          </p:cNvSpPr>
          <p:nvPr/>
        </p:nvSpPr>
        <p:spPr bwMode="auto">
          <a:xfrm>
            <a:off x="299247" y="26776128"/>
            <a:ext cx="1005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 </a:t>
            </a:r>
            <a:r>
              <a:rPr lang="en-US" sz="2800" dirty="0" smtClean="0">
                <a:latin typeface="Arial"/>
                <a:cs typeface="Arial"/>
              </a:rPr>
              <a:t>Efficiency and Risk in Distributed Control with Strategic Complementarity</a:t>
            </a:r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181" name="Straight Connector 95"/>
          <p:cNvCxnSpPr>
            <a:cxnSpLocks noChangeShapeType="1"/>
          </p:cNvCxnSpPr>
          <p:nvPr/>
        </p:nvCxnSpPr>
        <p:spPr bwMode="auto">
          <a:xfrm>
            <a:off x="405610" y="27987919"/>
            <a:ext cx="9875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265504" y="28188257"/>
            <a:ext cx="9193717" cy="353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0200" indent="-3302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Decision making in multi-agent systems: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Well-known: strategic complementarity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  <a:sym typeface="Wingding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  <a:sym typeface="Wingdings"/>
              </a:rPr>
              <a:t>leads to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efficiency loss </a:t>
            </a:r>
          </a:p>
          <a:p>
            <a:pPr marL="0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		-- In an uncertain environment: efficiency ~ absorbing exogenous shocks</a:t>
            </a: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Multi agent collaboration can reduce externality, </a:t>
            </a:r>
          </a:p>
          <a:p>
            <a:pPr marL="0" indent="0">
              <a:spcBef>
                <a:spcPts val="638"/>
              </a:spcBef>
              <a:spcAft>
                <a:spcPts val="1425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		-- but 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also create endogenous risks </a:t>
            </a:r>
            <a:b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	-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- System can become more vulnerable to severe exogenous shocks</a:t>
            </a:r>
            <a:b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3" name="Text Box 2"/>
          <p:cNvSpPr txBox="1">
            <a:spLocks noChangeArrowheads="1"/>
          </p:cNvSpPr>
          <p:nvPr/>
        </p:nvSpPr>
        <p:spPr bwMode="auto">
          <a:xfrm>
            <a:off x="1184013" y="31718479"/>
            <a:ext cx="7807325" cy="1828800"/>
          </a:xfrm>
          <a:prstGeom prst="rect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0200" indent="-3302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In smart grid, real time electricity pricing and consumer side </a:t>
            </a:r>
            <a:b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load shifting may help</a:t>
            </a:r>
            <a:r>
              <a:rPr lang="en-US" sz="2000" dirty="0" smtClean="0">
                <a:solidFill>
                  <a:srgbClr val="404040"/>
                </a:solidFill>
                <a:latin typeface="Helvetica"/>
                <a:cs typeface="Helvetica"/>
              </a:rPr>
              <a:t> </a:t>
            </a:r>
            <a:r>
              <a:rPr lang="en-US" sz="2000" b="1" dirty="0" smtClean="0">
                <a:solidFill>
                  <a:srgbClr val="990000"/>
                </a:solidFill>
                <a:latin typeface="Helvetica"/>
                <a:cs typeface="Helvetica"/>
              </a:rPr>
              <a:t>absorb supply / demand uncertainties</a:t>
            </a:r>
            <a:r>
              <a:rPr lang="en-US" sz="2000" dirty="0" smtClean="0">
                <a:solidFill>
                  <a:srgbClr val="404040"/>
                </a:solidFill>
                <a:latin typeface="Helvetica"/>
                <a:cs typeface="Helvetica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Consumer interaction may</a:t>
            </a: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000" b="1" dirty="0">
                <a:solidFill>
                  <a:srgbClr val="990000"/>
                </a:solidFill>
                <a:latin typeface="Helvetica"/>
                <a:cs typeface="Helvetica"/>
              </a:rPr>
              <a:t>translate exogenous uncertainties to endogenous risk.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2" name="Text Box 2"/>
          <p:cNvSpPr txBox="1">
            <a:spLocks noChangeArrowheads="1"/>
          </p:cNvSpPr>
          <p:nvPr/>
        </p:nvSpPr>
        <p:spPr bwMode="auto">
          <a:xfrm>
            <a:off x="11291697" y="15543345"/>
            <a:ext cx="3736975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967" tIns="44985" rIns="89967" bIns="44985"/>
          <a:lstStyle>
            <a:lvl1pPr marL="342900" indent="-3429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69900" indent="-3429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27100" indent="-3429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Agent arrival:</a:t>
            </a:r>
            <a:br>
              <a:rPr lang="en-US" b="1" dirty="0">
                <a:solidFill>
                  <a:srgbClr val="000000"/>
                </a:solidFill>
                <a:cs typeface="Arial" pitchFamily="34" charset="0"/>
              </a:rPr>
            </a:br>
            <a:endParaRPr lang="en-US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types (deadline constraint)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Uncertainty</a:t>
            </a:r>
            <a:br>
              <a:rPr lang="en-US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- Bernoulli arrival</a:t>
            </a:r>
            <a:br>
              <a:rPr lang="en-US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- Workload distribution</a:t>
            </a:r>
          </a:p>
        </p:txBody>
      </p:sp>
      <p:pic>
        <p:nvPicPr>
          <p:cNvPr id="2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585" y="20497933"/>
            <a:ext cx="19716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Rectangle 1"/>
          <p:cNvSpPr>
            <a:spLocks noChangeArrowheads="1"/>
          </p:cNvSpPr>
          <p:nvPr/>
        </p:nvSpPr>
        <p:spPr bwMode="auto">
          <a:xfrm>
            <a:off x="10910697" y="20194625"/>
            <a:ext cx="10094913" cy="101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/>
          <a:p>
            <a:pPr marL="455613" lvl="1"/>
            <a:r>
              <a:rPr lang="en-US" sz="2000" b="1" dirty="0">
                <a:solidFill>
                  <a:srgbClr val="000000"/>
                </a:solidFill>
              </a:rPr>
              <a:t>Decision process and dynamics: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Each agent participates in a finite window</a:t>
            </a:r>
          </a:p>
          <a:p>
            <a:pPr marL="455613" lvl="1"/>
            <a:r>
              <a:rPr lang="en-US" sz="2000" dirty="0">
                <a:solidFill>
                  <a:srgbClr val="000000"/>
                </a:solidFill>
              </a:rPr>
              <a:t>Agent schedules demand to minimize his expected total payment</a:t>
            </a:r>
          </a:p>
        </p:txBody>
      </p:sp>
      <p:sp>
        <p:nvSpPr>
          <p:cNvPr id="215" name="Rectangle 7"/>
          <p:cNvSpPr>
            <a:spLocks noChangeArrowheads="1"/>
          </p:cNvSpPr>
          <p:nvPr/>
        </p:nvSpPr>
        <p:spPr bwMode="auto">
          <a:xfrm>
            <a:off x="18330672" y="19043783"/>
            <a:ext cx="933450" cy="735012"/>
          </a:xfrm>
          <a:prstGeom prst="rect">
            <a:avLst/>
          </a:prstGeom>
          <a:solidFill>
            <a:srgbClr val="FFFFFF"/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000" dirty="0">
                <a:solidFill>
                  <a:srgbClr val="0070C0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17382935" y="17751558"/>
            <a:ext cx="935037" cy="604837"/>
          </a:xfrm>
          <a:prstGeom prst="rect">
            <a:avLst/>
          </a:prstGeom>
          <a:solidFill>
            <a:srgbClr val="FFFFFF"/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000" dirty="0">
                <a:solidFill>
                  <a:srgbClr val="0070C0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15468410" y="15810045"/>
            <a:ext cx="933450" cy="538163"/>
          </a:xfrm>
          <a:prstGeom prst="rect">
            <a:avLst/>
          </a:prstGeom>
          <a:solidFill>
            <a:srgbClr val="FFFFFF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000" dirty="0">
                <a:solidFill>
                  <a:srgbClr val="7030A0"/>
                </a:solidFill>
                <a:ea typeface="ＭＳ Ｐゴシック" pitchFamily="34" charset="-128"/>
              </a:rPr>
              <a:t>3</a:t>
            </a:r>
          </a:p>
        </p:txBody>
      </p:sp>
      <p:sp>
        <p:nvSpPr>
          <p:cNvPr id="218" name="Line 3"/>
          <p:cNvSpPr>
            <a:spLocks noChangeShapeType="1"/>
          </p:cNvSpPr>
          <p:nvPr/>
        </p:nvSpPr>
        <p:spPr bwMode="auto">
          <a:xfrm flipV="1">
            <a:off x="15289022" y="15781470"/>
            <a:ext cx="5076825" cy="4763"/>
          </a:xfrm>
          <a:prstGeom prst="line">
            <a:avLst/>
          </a:prstGeom>
          <a:noFill/>
          <a:ln w="28440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1858" tIns="50929" rIns="101858" bIns="50929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9" name="Line 4"/>
          <p:cNvSpPr>
            <a:spLocks noChangeShapeType="1"/>
          </p:cNvSpPr>
          <p:nvPr/>
        </p:nvSpPr>
        <p:spPr bwMode="auto">
          <a:xfrm>
            <a:off x="15292197" y="16926058"/>
            <a:ext cx="5073650" cy="0"/>
          </a:xfrm>
          <a:prstGeom prst="line">
            <a:avLst/>
          </a:prstGeom>
          <a:noFill/>
          <a:ln w="28440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1858" tIns="50929" rIns="101858" bIns="50929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0" name="Line 5"/>
          <p:cNvSpPr>
            <a:spLocks noChangeShapeType="1"/>
          </p:cNvSpPr>
          <p:nvPr/>
        </p:nvSpPr>
        <p:spPr bwMode="auto">
          <a:xfrm>
            <a:off x="15289022" y="17737270"/>
            <a:ext cx="5076825" cy="11113"/>
          </a:xfrm>
          <a:prstGeom prst="line">
            <a:avLst/>
          </a:prstGeom>
          <a:noFill/>
          <a:ln w="28440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1858" tIns="50929" rIns="101858" bIns="50929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1" name="Line 6"/>
          <p:cNvSpPr>
            <a:spLocks noChangeShapeType="1"/>
          </p:cNvSpPr>
          <p:nvPr/>
        </p:nvSpPr>
        <p:spPr bwMode="auto">
          <a:xfrm>
            <a:off x="15292197" y="19021558"/>
            <a:ext cx="5073650" cy="0"/>
          </a:xfrm>
          <a:prstGeom prst="line">
            <a:avLst/>
          </a:prstGeom>
          <a:noFill/>
          <a:ln w="28440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1858" tIns="50929" rIns="101858" bIns="50929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15468410" y="15805283"/>
            <a:ext cx="933450" cy="144462"/>
          </a:xfrm>
          <a:prstGeom prst="rect">
            <a:avLst/>
          </a:prstGeom>
          <a:solidFill>
            <a:srgbClr val="FFFFFF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3" name="Rectangle 222"/>
          <p:cNvSpPr>
            <a:spLocks noChangeArrowheads="1"/>
          </p:cNvSpPr>
          <p:nvPr/>
        </p:nvSpPr>
        <p:spPr bwMode="auto">
          <a:xfrm>
            <a:off x="15468410" y="15314745"/>
            <a:ext cx="933450" cy="447675"/>
          </a:xfrm>
          <a:prstGeom prst="rect">
            <a:avLst/>
          </a:prstGeom>
          <a:solidFill>
            <a:srgbClr val="FFFFFF"/>
          </a:solidFill>
          <a:ln w="2556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224" name="Rectangle 13"/>
          <p:cNvSpPr>
            <a:spLocks noChangeArrowheads="1"/>
          </p:cNvSpPr>
          <p:nvPr/>
        </p:nvSpPr>
        <p:spPr bwMode="auto">
          <a:xfrm>
            <a:off x="18327497" y="18534195"/>
            <a:ext cx="933450" cy="468313"/>
          </a:xfrm>
          <a:prstGeom prst="rect">
            <a:avLst/>
          </a:prstGeom>
          <a:solidFill>
            <a:srgbClr val="FFFFFF"/>
          </a:solidFill>
          <a:ln w="2556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225" name="Rectangle 14"/>
          <p:cNvSpPr>
            <a:spLocks noChangeArrowheads="1"/>
          </p:cNvSpPr>
          <p:nvPr/>
        </p:nvSpPr>
        <p:spPr bwMode="auto">
          <a:xfrm>
            <a:off x="20542060" y="15532233"/>
            <a:ext cx="34448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255" tIns="50127" rIns="100255" bIns="50127">
            <a:spAutoFit/>
          </a:bodyPr>
          <a:lstStyle/>
          <a:p>
            <a:pPr>
              <a:tabLst>
                <a:tab pos="0" algn="l"/>
                <a:tab pos="509292" algn="l"/>
                <a:tab pos="1018586" algn="l"/>
                <a:tab pos="1527879" algn="l"/>
                <a:tab pos="2037173" algn="l"/>
                <a:tab pos="2546466" algn="l"/>
                <a:tab pos="3055758" algn="l"/>
                <a:tab pos="3565052" algn="l"/>
                <a:tab pos="4074344" algn="l"/>
                <a:tab pos="4583638" algn="l"/>
                <a:tab pos="5092930" algn="l"/>
                <a:tab pos="5602224" algn="l"/>
                <a:tab pos="6111518" algn="l"/>
                <a:tab pos="6620810" algn="l"/>
                <a:tab pos="7130103" algn="l"/>
                <a:tab pos="7639398" algn="l"/>
                <a:tab pos="8148691" algn="l"/>
                <a:tab pos="8657982" algn="l"/>
                <a:tab pos="9167275" algn="l"/>
                <a:tab pos="9676571" algn="l"/>
                <a:tab pos="10185863" algn="l"/>
              </a:tabLst>
              <a:defRPr/>
            </a:pPr>
            <a:r>
              <a:rPr lang="en-US" sz="2000" dirty="0">
                <a:solidFill>
                  <a:srgbClr val="404040"/>
                </a:solidFill>
                <a:ea typeface="ＭＳ Ｐゴシック" pitchFamily="34" charset="-128"/>
                <a:cs typeface="Arial Unicode MS" charset="0"/>
              </a:rPr>
              <a:t>t</a:t>
            </a:r>
          </a:p>
        </p:txBody>
      </p:sp>
      <p:sp>
        <p:nvSpPr>
          <p:cNvPr id="226" name="Rectangle 15"/>
          <p:cNvSpPr>
            <a:spLocks noChangeArrowheads="1"/>
          </p:cNvSpPr>
          <p:nvPr/>
        </p:nvSpPr>
        <p:spPr bwMode="auto">
          <a:xfrm>
            <a:off x="20499197" y="16700633"/>
            <a:ext cx="7747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255" tIns="50127" rIns="100255" bIns="50127">
            <a:spAutoFit/>
          </a:bodyPr>
          <a:lstStyle/>
          <a:p>
            <a:pPr>
              <a:tabLst>
                <a:tab pos="0" algn="l"/>
                <a:tab pos="509292" algn="l"/>
                <a:tab pos="1018586" algn="l"/>
                <a:tab pos="1527879" algn="l"/>
                <a:tab pos="2037173" algn="l"/>
                <a:tab pos="2546466" algn="l"/>
                <a:tab pos="3055758" algn="l"/>
                <a:tab pos="3565052" algn="l"/>
                <a:tab pos="4074344" algn="l"/>
                <a:tab pos="4583638" algn="l"/>
                <a:tab pos="5092930" algn="l"/>
                <a:tab pos="5602224" algn="l"/>
                <a:tab pos="6111518" algn="l"/>
                <a:tab pos="6620810" algn="l"/>
                <a:tab pos="7130103" algn="l"/>
                <a:tab pos="7639398" algn="l"/>
                <a:tab pos="8148691" algn="l"/>
                <a:tab pos="8657982" algn="l"/>
                <a:tab pos="9167275" algn="l"/>
                <a:tab pos="9676571" algn="l"/>
                <a:tab pos="10185863" algn="l"/>
              </a:tabLst>
              <a:defRPr/>
            </a:pPr>
            <a:r>
              <a:rPr lang="en-US" sz="2000" dirty="0">
                <a:solidFill>
                  <a:srgbClr val="404040"/>
                </a:solidFill>
                <a:ea typeface="ＭＳ Ｐゴシック" pitchFamily="34" charset="-128"/>
                <a:cs typeface="Arial Unicode MS" charset="0"/>
              </a:rPr>
              <a:t>t+1</a:t>
            </a:r>
          </a:p>
        </p:txBody>
      </p:sp>
      <p:sp>
        <p:nvSpPr>
          <p:cNvPr id="227" name="Rectangle 16"/>
          <p:cNvSpPr>
            <a:spLocks noChangeArrowheads="1"/>
          </p:cNvSpPr>
          <p:nvPr/>
        </p:nvSpPr>
        <p:spPr bwMode="auto">
          <a:xfrm>
            <a:off x="20516660" y="17591220"/>
            <a:ext cx="6651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255" tIns="50127" rIns="100255" bIns="50127">
            <a:spAutoFit/>
          </a:bodyPr>
          <a:lstStyle/>
          <a:p>
            <a:pPr>
              <a:tabLst>
                <a:tab pos="0" algn="l"/>
                <a:tab pos="509292" algn="l"/>
                <a:tab pos="1018586" algn="l"/>
                <a:tab pos="1527879" algn="l"/>
                <a:tab pos="2037173" algn="l"/>
                <a:tab pos="2546466" algn="l"/>
                <a:tab pos="3055758" algn="l"/>
                <a:tab pos="3565052" algn="l"/>
                <a:tab pos="4074344" algn="l"/>
                <a:tab pos="4583638" algn="l"/>
                <a:tab pos="5092930" algn="l"/>
                <a:tab pos="5602224" algn="l"/>
                <a:tab pos="6111518" algn="l"/>
                <a:tab pos="6620810" algn="l"/>
                <a:tab pos="7130103" algn="l"/>
                <a:tab pos="7639398" algn="l"/>
                <a:tab pos="8148691" algn="l"/>
                <a:tab pos="8657982" algn="l"/>
                <a:tab pos="9167275" algn="l"/>
                <a:tab pos="9676571" algn="l"/>
                <a:tab pos="10185863" algn="l"/>
              </a:tabLst>
              <a:defRPr/>
            </a:pPr>
            <a:r>
              <a:rPr lang="en-US" sz="2000" dirty="0">
                <a:solidFill>
                  <a:srgbClr val="404040"/>
                </a:solidFill>
                <a:ea typeface="ＭＳ Ｐゴシック" pitchFamily="34" charset="-128"/>
                <a:cs typeface="Arial Unicode MS" charset="0"/>
              </a:rPr>
              <a:t>t+2</a:t>
            </a:r>
          </a:p>
        </p:txBody>
      </p:sp>
      <p:sp>
        <p:nvSpPr>
          <p:cNvPr id="228" name="Rectangle 17"/>
          <p:cNvSpPr>
            <a:spLocks noChangeArrowheads="1"/>
          </p:cNvSpPr>
          <p:nvPr/>
        </p:nvSpPr>
        <p:spPr bwMode="auto">
          <a:xfrm>
            <a:off x="20499197" y="18770733"/>
            <a:ext cx="7000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255" tIns="50127" rIns="100255" bIns="50127">
            <a:spAutoFit/>
          </a:bodyPr>
          <a:lstStyle/>
          <a:p>
            <a:pPr>
              <a:tabLst>
                <a:tab pos="0" algn="l"/>
                <a:tab pos="509292" algn="l"/>
                <a:tab pos="1018586" algn="l"/>
                <a:tab pos="1527879" algn="l"/>
                <a:tab pos="2037173" algn="l"/>
                <a:tab pos="2546466" algn="l"/>
                <a:tab pos="3055758" algn="l"/>
                <a:tab pos="3565052" algn="l"/>
                <a:tab pos="4074344" algn="l"/>
                <a:tab pos="4583638" algn="l"/>
                <a:tab pos="5092930" algn="l"/>
                <a:tab pos="5602224" algn="l"/>
                <a:tab pos="6111518" algn="l"/>
                <a:tab pos="6620810" algn="l"/>
                <a:tab pos="7130103" algn="l"/>
                <a:tab pos="7639398" algn="l"/>
                <a:tab pos="8148691" algn="l"/>
                <a:tab pos="8657982" algn="l"/>
                <a:tab pos="9167275" algn="l"/>
                <a:tab pos="9676571" algn="l"/>
                <a:tab pos="10185863" algn="l"/>
              </a:tabLst>
              <a:defRPr/>
            </a:pPr>
            <a:r>
              <a:rPr lang="en-US" sz="2000" dirty="0">
                <a:solidFill>
                  <a:srgbClr val="404040"/>
                </a:solidFill>
                <a:ea typeface="ＭＳ Ｐゴシック" pitchFamily="34" charset="-128"/>
                <a:cs typeface="Arial Unicode MS" charset="0"/>
              </a:rPr>
              <a:t>t+3</a:t>
            </a:r>
          </a:p>
        </p:txBody>
      </p:sp>
      <p:sp>
        <p:nvSpPr>
          <p:cNvPr id="229" name="Rectangle 19"/>
          <p:cNvSpPr>
            <a:spLocks noChangeArrowheads="1"/>
          </p:cNvSpPr>
          <p:nvPr/>
        </p:nvSpPr>
        <p:spPr bwMode="auto">
          <a:xfrm>
            <a:off x="16425672" y="16670470"/>
            <a:ext cx="942975" cy="255588"/>
          </a:xfrm>
          <a:prstGeom prst="rect">
            <a:avLst/>
          </a:prstGeom>
          <a:solidFill>
            <a:srgbClr val="FFFFFF"/>
          </a:solidFill>
          <a:ln w="2556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230" name="Rectangle 7"/>
          <p:cNvSpPr>
            <a:spLocks noChangeArrowheads="1"/>
          </p:cNvSpPr>
          <p:nvPr/>
        </p:nvSpPr>
        <p:spPr bwMode="auto">
          <a:xfrm>
            <a:off x="18330672" y="19043783"/>
            <a:ext cx="933450" cy="288925"/>
          </a:xfrm>
          <a:prstGeom prst="rect">
            <a:avLst/>
          </a:prstGeom>
          <a:solidFill>
            <a:srgbClr val="FFFFFF"/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1" name="Rectangle 230"/>
          <p:cNvSpPr>
            <a:spLocks noChangeArrowheads="1"/>
          </p:cNvSpPr>
          <p:nvPr/>
        </p:nvSpPr>
        <p:spPr bwMode="auto">
          <a:xfrm>
            <a:off x="16416147" y="15805283"/>
            <a:ext cx="931863" cy="407987"/>
          </a:xfrm>
          <a:prstGeom prst="rect">
            <a:avLst/>
          </a:prstGeom>
          <a:solidFill>
            <a:srgbClr val="FFFFFF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2" name="Rectangle 231"/>
          <p:cNvSpPr>
            <a:spLocks noChangeArrowheads="1"/>
          </p:cNvSpPr>
          <p:nvPr/>
        </p:nvSpPr>
        <p:spPr bwMode="auto">
          <a:xfrm>
            <a:off x="17382935" y="17751558"/>
            <a:ext cx="935037" cy="409575"/>
          </a:xfrm>
          <a:prstGeom prst="rect">
            <a:avLst/>
          </a:prstGeom>
          <a:solidFill>
            <a:srgbClr val="FFFFFF"/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18330672" y="17737270"/>
            <a:ext cx="933450" cy="192088"/>
          </a:xfrm>
          <a:prstGeom prst="rect">
            <a:avLst/>
          </a:prstGeom>
          <a:solidFill>
            <a:srgbClr val="FFFFFF"/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4" name="Rectangle 7"/>
          <p:cNvSpPr>
            <a:spLocks noChangeArrowheads="1"/>
          </p:cNvSpPr>
          <p:nvPr/>
        </p:nvSpPr>
        <p:spPr bwMode="auto">
          <a:xfrm>
            <a:off x="19276822" y="19043783"/>
            <a:ext cx="933450" cy="5461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5" name="Rectangle 234"/>
          <p:cNvSpPr>
            <a:spLocks noChangeArrowheads="1"/>
          </p:cNvSpPr>
          <p:nvPr/>
        </p:nvSpPr>
        <p:spPr bwMode="auto">
          <a:xfrm>
            <a:off x="17373410" y="15816395"/>
            <a:ext cx="933450" cy="60325"/>
          </a:xfrm>
          <a:prstGeom prst="rect">
            <a:avLst/>
          </a:prstGeom>
          <a:solidFill>
            <a:srgbClr val="FFFFFF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6" name="Rectangle 235"/>
          <p:cNvSpPr>
            <a:spLocks noChangeArrowheads="1"/>
          </p:cNvSpPr>
          <p:nvPr/>
        </p:nvSpPr>
        <p:spPr bwMode="auto">
          <a:xfrm>
            <a:off x="16420910" y="15806870"/>
            <a:ext cx="933450" cy="201613"/>
          </a:xfrm>
          <a:prstGeom prst="rect">
            <a:avLst/>
          </a:prstGeom>
          <a:solidFill>
            <a:srgbClr val="FFFFFF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37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047" y="18912020"/>
            <a:ext cx="1885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TextBox 3"/>
          <p:cNvSpPr txBox="1">
            <a:spLocks noChangeArrowheads="1"/>
          </p:cNvSpPr>
          <p:nvPr/>
        </p:nvSpPr>
        <p:spPr bwMode="auto">
          <a:xfrm>
            <a:off x="11329797" y="18121445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Marginal cost pricing with quadratic cost</a:t>
            </a:r>
          </a:p>
        </p:txBody>
      </p:sp>
      <p:pic>
        <p:nvPicPr>
          <p:cNvPr id="239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297" y="17400720"/>
            <a:ext cx="2428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" name="Rectangle 16"/>
          <p:cNvSpPr>
            <a:spLocks noChangeArrowheads="1"/>
          </p:cNvSpPr>
          <p:nvPr/>
        </p:nvSpPr>
        <p:spPr bwMode="auto">
          <a:xfrm>
            <a:off x="14125588" y="8255865"/>
            <a:ext cx="3309938" cy="12223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7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Market</a:t>
            </a:r>
          </a:p>
          <a:p>
            <a:pPr algn="ctr">
              <a:defRPr/>
            </a:pPr>
            <a:r>
              <a:rPr lang="en-US" sz="19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state: backlogged loads</a:t>
            </a:r>
            <a:br>
              <a:rPr lang="en-US" sz="19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19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of existing agents</a:t>
            </a:r>
          </a:p>
        </p:txBody>
      </p:sp>
      <p:cxnSp>
        <p:nvCxnSpPr>
          <p:cNvPr id="241" name="AutoShape 107"/>
          <p:cNvCxnSpPr>
            <a:cxnSpLocks noChangeShapeType="1"/>
          </p:cNvCxnSpPr>
          <p:nvPr/>
        </p:nvCxnSpPr>
        <p:spPr bwMode="auto">
          <a:xfrm>
            <a:off x="17478388" y="9063903"/>
            <a:ext cx="881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Text Box 167"/>
          <p:cNvSpPr txBox="1">
            <a:spLocks noChangeArrowheads="1"/>
          </p:cNvSpPr>
          <p:nvPr/>
        </p:nvSpPr>
        <p:spPr bwMode="auto">
          <a:xfrm>
            <a:off x="18599163" y="9292503"/>
            <a:ext cx="2168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58" tIns="50929" rIns="101858" bIns="50929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state information</a:t>
            </a:r>
            <a:endParaRPr lang="en-US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43" name="AutoShape 107"/>
          <p:cNvCxnSpPr>
            <a:cxnSpLocks noChangeShapeType="1"/>
          </p:cNvCxnSpPr>
          <p:nvPr/>
        </p:nvCxnSpPr>
        <p:spPr bwMode="auto">
          <a:xfrm>
            <a:off x="17429176" y="8657503"/>
            <a:ext cx="11191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4" name="Text Box 167"/>
          <p:cNvSpPr txBox="1">
            <a:spLocks noChangeArrowheads="1"/>
          </p:cNvSpPr>
          <p:nvPr/>
        </p:nvSpPr>
        <p:spPr bwMode="auto">
          <a:xfrm>
            <a:off x="18599163" y="8332065"/>
            <a:ext cx="2362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58" tIns="50929" rIns="101858" bIns="50929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supply schedule = aggregate demand</a:t>
            </a:r>
          </a:p>
        </p:txBody>
      </p:sp>
      <p:sp>
        <p:nvSpPr>
          <p:cNvPr id="245" name="Rectangle 14"/>
          <p:cNvSpPr>
            <a:spLocks noChangeArrowheads="1"/>
          </p:cNvSpPr>
          <p:nvPr/>
        </p:nvSpPr>
        <p:spPr bwMode="auto">
          <a:xfrm>
            <a:off x="14125588" y="10186265"/>
            <a:ext cx="3309938" cy="12033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58" tIns="50929" rIns="101858" bIns="50929" anchor="ctr"/>
          <a:lstStyle/>
          <a:p>
            <a:pPr algn="ctr"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Dynamic </a:t>
            </a:r>
          </a:p>
          <a:p>
            <a:pPr algn="ctr"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demand scheduling</a:t>
            </a:r>
          </a:p>
        </p:txBody>
      </p:sp>
      <p:cxnSp>
        <p:nvCxnSpPr>
          <p:cNvPr id="246" name="Elbow Connector 245"/>
          <p:cNvCxnSpPr>
            <a:cxnSpLocks noChangeShapeType="1"/>
          </p:cNvCxnSpPr>
          <p:nvPr/>
        </p:nvCxnSpPr>
        <p:spPr bwMode="auto">
          <a:xfrm rot="5400000">
            <a:off x="17158507" y="9325047"/>
            <a:ext cx="1462087" cy="939800"/>
          </a:xfrm>
          <a:prstGeom prst="bentConnector3">
            <a:avLst>
              <a:gd name="adj1" fmla="val 10003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AutoShape 107"/>
          <p:cNvCxnSpPr>
            <a:cxnSpLocks noChangeShapeType="1"/>
          </p:cNvCxnSpPr>
          <p:nvPr/>
        </p:nvCxnSpPr>
        <p:spPr bwMode="auto">
          <a:xfrm flipH="1" flipV="1">
            <a:off x="12296788" y="8632103"/>
            <a:ext cx="18145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Arrow Connector 247"/>
          <p:cNvCxnSpPr>
            <a:cxnSpLocks noChangeShapeType="1"/>
            <a:endCxn id="240" idx="1"/>
          </p:cNvCxnSpPr>
          <p:nvPr/>
        </p:nvCxnSpPr>
        <p:spPr bwMode="auto">
          <a:xfrm>
            <a:off x="13184201" y="8867053"/>
            <a:ext cx="9413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</p:cNvCxnSpPr>
          <p:nvPr/>
        </p:nvCxnSpPr>
        <p:spPr bwMode="auto">
          <a:xfrm flipV="1">
            <a:off x="13184201" y="8867053"/>
            <a:ext cx="0" cy="1920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Connector 249"/>
          <p:cNvCxnSpPr>
            <a:cxnSpLocks noChangeShapeType="1"/>
            <a:stCxn id="245" idx="1"/>
          </p:cNvCxnSpPr>
          <p:nvPr/>
        </p:nvCxnSpPr>
        <p:spPr bwMode="auto">
          <a:xfrm flipH="1">
            <a:off x="13184201" y="10787928"/>
            <a:ext cx="941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1" name="Oval 250"/>
          <p:cNvSpPr/>
          <p:nvPr/>
        </p:nvSpPr>
        <p:spPr bwMode="auto">
          <a:xfrm>
            <a:off x="13806501" y="9835428"/>
            <a:ext cx="4084637" cy="1641475"/>
          </a:xfrm>
          <a:prstGeom prst="ellipse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858" tIns="50929" rIns="101858" bIns="50929"/>
          <a:lstStyle/>
          <a:p>
            <a:pPr defTabSz="1134798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52" name="Text Box 2"/>
          <p:cNvSpPr txBox="1">
            <a:spLocks noChangeArrowheads="1"/>
          </p:cNvSpPr>
          <p:nvPr/>
        </p:nvSpPr>
        <p:spPr bwMode="auto">
          <a:xfrm>
            <a:off x="15869457" y="11722965"/>
            <a:ext cx="4313237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967" tIns="44985" rIns="89967" bIns="44985"/>
          <a:lstStyle>
            <a:lvl1pPr marL="342900" indent="-3429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69900" indent="-3429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27100" indent="-3429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System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architectural properties</a:t>
            </a:r>
          </a:p>
          <a:p>
            <a:pPr lvl="2">
              <a:defRPr/>
            </a:pPr>
            <a:r>
              <a:rPr lang="en-US" dirty="0">
                <a:solidFill>
                  <a:srgbClr val="000090"/>
                </a:solidFill>
              </a:rPr>
              <a:t>Cooperative / non-cooperative</a:t>
            </a:r>
          </a:p>
          <a:p>
            <a:pPr lvl="2">
              <a:defRPr/>
            </a:pPr>
            <a:r>
              <a:rPr lang="en-US" dirty="0">
                <a:solidFill>
                  <a:srgbClr val="000090"/>
                </a:solidFill>
              </a:rPr>
              <a:t>Pricing method </a:t>
            </a:r>
          </a:p>
          <a:p>
            <a:pPr lvl="2">
              <a:defRPr/>
            </a:pPr>
            <a:r>
              <a:rPr lang="en-US" dirty="0">
                <a:solidFill>
                  <a:srgbClr val="000090"/>
                </a:solidFill>
              </a:rPr>
              <a:t>Risk sensitivity</a:t>
            </a:r>
          </a:p>
          <a:p>
            <a:pPr lvl="2">
              <a:defRPr/>
            </a:pPr>
            <a:r>
              <a:rPr lang="en-US" dirty="0">
                <a:solidFill>
                  <a:srgbClr val="000090"/>
                </a:solidFill>
              </a:rPr>
              <a:t>Information</a:t>
            </a:r>
          </a:p>
        </p:txBody>
      </p:sp>
      <p:sp>
        <p:nvSpPr>
          <p:cNvPr id="253" name="AutoShape 10"/>
          <p:cNvSpPr>
            <a:spLocks noChangeArrowheads="1"/>
          </p:cNvSpPr>
          <p:nvPr/>
        </p:nvSpPr>
        <p:spPr bwMode="auto">
          <a:xfrm>
            <a:off x="15597994" y="11710265"/>
            <a:ext cx="4586288" cy="164147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54" name="Straight Arrow Connector 253"/>
          <p:cNvCxnSpPr>
            <a:cxnSpLocks noChangeShapeType="1"/>
            <a:stCxn id="252" idx="0"/>
          </p:cNvCxnSpPr>
          <p:nvPr/>
        </p:nvCxnSpPr>
        <p:spPr bwMode="auto">
          <a:xfrm flipH="1" flipV="1">
            <a:off x="16275857" y="11464203"/>
            <a:ext cx="1749425" cy="25876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5" name="TextBox 32"/>
          <p:cNvSpPr txBox="1">
            <a:spLocks noChangeArrowheads="1"/>
          </p:cNvSpPr>
          <p:nvPr/>
        </p:nvSpPr>
        <p:spPr bwMode="auto">
          <a:xfrm>
            <a:off x="12380926" y="9668740"/>
            <a:ext cx="6715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u</a:t>
            </a:r>
            <a:r>
              <a:rPr lang="en-US">
                <a:solidFill>
                  <a:srgbClr val="000000"/>
                </a:solidFill>
              </a:rPr>
              <a:t>(t)</a:t>
            </a:r>
          </a:p>
        </p:txBody>
      </p:sp>
      <p:sp>
        <p:nvSpPr>
          <p:cNvPr id="256" name="Text Box 167"/>
          <p:cNvSpPr txBox="1">
            <a:spLocks noChangeArrowheads="1"/>
          </p:cNvSpPr>
          <p:nvPr/>
        </p:nvSpPr>
        <p:spPr bwMode="auto">
          <a:xfrm>
            <a:off x="12198363" y="7874865"/>
            <a:ext cx="19050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58" tIns="50929" rIns="101858" bIns="50929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exogenous disturbances</a:t>
            </a: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11512563" y="11735665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404040"/>
                </a:solidFill>
                <a:latin typeface="Helvetica" charset="0"/>
                <a:cs typeface="Helvetica" charset="0"/>
              </a:rPr>
              <a:t>Characteristics:</a:t>
            </a:r>
            <a:r>
              <a:rPr lang="en-US">
                <a:solidFill>
                  <a:srgbClr val="404040"/>
                </a:solidFill>
                <a:latin typeface="Helvetica" charset="0"/>
                <a:cs typeface="Helvetica" charset="0"/>
              </a:rPr>
              <a:t> </a:t>
            </a:r>
          </a:p>
          <a:p>
            <a:pPr eaLnBrk="1" hangingPunct="1"/>
            <a:r>
              <a:rPr lang="en-US">
                <a:solidFill>
                  <a:srgbClr val="404040"/>
                </a:solidFill>
                <a:latin typeface="Helvetica" charset="0"/>
                <a:cs typeface="Helvetica" charset="0"/>
              </a:rPr>
              <a:t>stringent deadlines, time-varying resource requirement, dynamics</a:t>
            </a:r>
            <a:endParaRPr lang="en-US"/>
          </a:p>
        </p:txBody>
      </p:sp>
      <p:sp>
        <p:nvSpPr>
          <p:cNvPr id="258" name="Rectangle 11"/>
          <p:cNvSpPr>
            <a:spLocks noChangeArrowheads="1"/>
          </p:cNvSpPr>
          <p:nvPr/>
        </p:nvSpPr>
        <p:spPr bwMode="auto">
          <a:xfrm>
            <a:off x="11190480" y="14255669"/>
            <a:ext cx="10055225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1019175"/>
            <a:r>
              <a:rPr lang="en-US" sz="3500" dirty="0" smtClean="0"/>
              <a:t>Load-shifting Model Setup </a:t>
            </a:r>
            <a:endParaRPr lang="en-US" sz="3500" dirty="0"/>
          </a:p>
        </p:txBody>
      </p:sp>
      <p:sp>
        <p:nvSpPr>
          <p:cNvPr id="263" name="Text Box 3"/>
          <p:cNvSpPr txBox="1">
            <a:spLocks noChangeArrowheads="1"/>
          </p:cNvSpPr>
          <p:nvPr/>
        </p:nvSpPr>
        <p:spPr bwMode="auto">
          <a:xfrm>
            <a:off x="12209711" y="23131662"/>
            <a:ext cx="28495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266" tIns="50133" rIns="100266" bIns="50133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spcBef>
                <a:spcPts val="711"/>
              </a:spcBef>
              <a:spcAft>
                <a:spcPts val="1588"/>
              </a:spcAft>
              <a:defRPr/>
            </a:pPr>
            <a:r>
              <a:rPr lang="en-US" sz="2000" b="1" dirty="0">
                <a:solidFill>
                  <a:srgbClr val="990000"/>
                </a:solidFill>
                <a:cs typeface="Arial" charset="0"/>
              </a:rPr>
              <a:t>Non-cooperative</a:t>
            </a:r>
          </a:p>
        </p:txBody>
      </p:sp>
      <p:sp>
        <p:nvSpPr>
          <p:cNvPr id="264" name="Text Box 4"/>
          <p:cNvSpPr txBox="1">
            <a:spLocks noChangeArrowheads="1"/>
          </p:cNvSpPr>
          <p:nvPr/>
        </p:nvSpPr>
        <p:spPr bwMode="auto">
          <a:xfrm>
            <a:off x="17086511" y="23131662"/>
            <a:ext cx="20796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0266" tIns="50133" rIns="100266" bIns="50133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spcBef>
                <a:spcPts val="711"/>
              </a:spcBef>
              <a:spcAft>
                <a:spcPts val="1588"/>
              </a:spcAft>
              <a:defRPr/>
            </a:pPr>
            <a:r>
              <a:rPr lang="en-US" sz="2000" b="1" dirty="0">
                <a:solidFill>
                  <a:srgbClr val="990000"/>
                </a:solidFill>
                <a:cs typeface="Arial" charset="0"/>
              </a:rPr>
              <a:t>Cooperative</a:t>
            </a:r>
          </a:p>
        </p:txBody>
      </p:sp>
      <p:sp>
        <p:nvSpPr>
          <p:cNvPr id="265" name="AutoShape 10"/>
          <p:cNvSpPr>
            <a:spLocks noChangeArrowheads="1"/>
          </p:cNvSpPr>
          <p:nvPr/>
        </p:nvSpPr>
        <p:spPr bwMode="auto">
          <a:xfrm>
            <a:off x="11203236" y="23106262"/>
            <a:ext cx="9639300" cy="152400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12219236" y="23650775"/>
            <a:ext cx="3317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Dynamic stochastic game</a:t>
            </a:r>
          </a:p>
          <a:p>
            <a:r>
              <a:rPr lang="en-US" sz="2000">
                <a:solidFill>
                  <a:srgbClr val="0070C0"/>
                </a:solidFill>
              </a:rPr>
              <a:t>Markov </a:t>
            </a:r>
            <a:r>
              <a:rPr lang="en-US" sz="2000">
                <a:solidFill>
                  <a:srgbClr val="0070C0"/>
                </a:solidFill>
                <a:sym typeface="Wingdings" charset="0"/>
              </a:rPr>
              <a:t>perfect</a:t>
            </a:r>
            <a:r>
              <a:rPr lang="en-US" sz="2000">
                <a:solidFill>
                  <a:srgbClr val="0070C0"/>
                </a:solidFill>
              </a:rPr>
              <a:t> equilibrium</a:t>
            </a:r>
          </a:p>
        </p:txBody>
      </p:sp>
      <p:sp>
        <p:nvSpPr>
          <p:cNvPr id="267" name="Rectangle 6"/>
          <p:cNvSpPr>
            <a:spLocks noChangeArrowheads="1"/>
          </p:cNvSpPr>
          <p:nvPr/>
        </p:nvSpPr>
        <p:spPr bwMode="auto">
          <a:xfrm>
            <a:off x="15751424" y="23749200"/>
            <a:ext cx="4337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/>
          <a:p>
            <a:pPr lvl="1" algn="ctr">
              <a:spcBef>
                <a:spcPts val="625"/>
              </a:spcBef>
              <a:spcAft>
                <a:spcPts val="1588"/>
              </a:spcAft>
            </a:pPr>
            <a:r>
              <a:rPr lang="en-US" sz="2000">
                <a:solidFill>
                  <a:srgbClr val="0070C0"/>
                </a:solidFill>
              </a:rPr>
              <a:t>Infinite horizon average cost MDP</a:t>
            </a:r>
          </a:p>
        </p:txBody>
      </p:sp>
      <p:grpSp>
        <p:nvGrpSpPr>
          <p:cNvPr id="268" name="Group 23"/>
          <p:cNvGrpSpPr>
            <a:grpSpLocks/>
          </p:cNvGrpSpPr>
          <p:nvPr/>
        </p:nvGrpSpPr>
        <p:grpSpPr bwMode="auto">
          <a:xfrm>
            <a:off x="11319054" y="25720675"/>
            <a:ext cx="2893722" cy="660400"/>
            <a:chOff x="1795" y="3632"/>
            <a:chExt cx="1050" cy="367"/>
          </a:xfrm>
        </p:grpSpPr>
        <p:sp>
          <p:nvSpPr>
            <p:cNvPr id="269" name="Rectangle 5"/>
            <p:cNvSpPr>
              <a:spLocks noChangeArrowheads="1"/>
            </p:cNvSpPr>
            <p:nvPr/>
          </p:nvSpPr>
          <p:spPr bwMode="auto">
            <a:xfrm flipV="1">
              <a:off x="1795" y="3722"/>
              <a:ext cx="292" cy="29"/>
            </a:xfrm>
            <a:prstGeom prst="rect">
              <a:avLst/>
            </a:prstGeom>
            <a:solidFill>
              <a:srgbClr val="C00000"/>
            </a:solidFill>
            <a:ln w="2556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270" name="Rectangle 6"/>
            <p:cNvSpPr>
              <a:spLocks noChangeArrowheads="1"/>
            </p:cNvSpPr>
            <p:nvPr/>
          </p:nvSpPr>
          <p:spPr bwMode="auto">
            <a:xfrm>
              <a:off x="1795" y="3894"/>
              <a:ext cx="292" cy="25"/>
            </a:xfrm>
            <a:prstGeom prst="rect">
              <a:avLst/>
            </a:prstGeom>
            <a:solidFill>
              <a:srgbClr val="3333CC"/>
            </a:solidFill>
            <a:ln w="2556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271" name="Rectangle 7"/>
            <p:cNvSpPr>
              <a:spLocks noChangeArrowheads="1"/>
            </p:cNvSpPr>
            <p:nvPr/>
          </p:nvSpPr>
          <p:spPr bwMode="auto">
            <a:xfrm>
              <a:off x="2099" y="3632"/>
              <a:ext cx="74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  <a:defRPr/>
              </a:pPr>
              <a:r>
                <a:rPr lang="en-US" sz="1800" dirty="0">
                  <a:solidFill>
                    <a:srgbClr val="404040"/>
                  </a:solidFill>
                  <a:cs typeface="Arial" charset="0"/>
                </a:rPr>
                <a:t>Cooperative</a:t>
              </a:r>
            </a:p>
            <a:p>
              <a:pPr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  <a:defRPr/>
              </a:pPr>
              <a:r>
                <a:rPr lang="en-US" sz="1800" dirty="0">
                  <a:solidFill>
                    <a:srgbClr val="404040"/>
                  </a:solidFill>
                  <a:cs typeface="Arial" charset="0"/>
                </a:rPr>
                <a:t>Non-cooperative</a:t>
              </a:r>
            </a:p>
          </p:txBody>
        </p:sp>
      </p:grpSp>
      <p:sp>
        <p:nvSpPr>
          <p:cNvPr id="272" name="Rectangle 28"/>
          <p:cNvSpPr>
            <a:spLocks noChangeArrowheads="1"/>
          </p:cNvSpPr>
          <p:nvPr/>
        </p:nvSpPr>
        <p:spPr bwMode="auto">
          <a:xfrm>
            <a:off x="15476614" y="24887620"/>
            <a:ext cx="40957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404040"/>
                </a:solidFill>
                <a:latin typeface="Helvetica" charset="0"/>
              </a:rPr>
              <a:t>Aggregate demand sample path</a:t>
            </a:r>
          </a:p>
        </p:txBody>
      </p:sp>
      <p:sp>
        <p:nvSpPr>
          <p:cNvPr id="273" name="TextBox 29"/>
          <p:cNvSpPr txBox="1">
            <a:spLocks noChangeArrowheads="1"/>
          </p:cNvSpPr>
          <p:nvPr/>
        </p:nvSpPr>
        <p:spPr bwMode="auto">
          <a:xfrm>
            <a:off x="14847964" y="28859065"/>
            <a:ext cx="2144712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</a:rPr>
              <a:t>small time scale</a:t>
            </a:r>
          </a:p>
        </p:txBody>
      </p:sp>
      <p:sp>
        <p:nvSpPr>
          <p:cNvPr id="274" name="TextBox 30"/>
          <p:cNvSpPr txBox="1">
            <a:spLocks noChangeArrowheads="1"/>
          </p:cNvSpPr>
          <p:nvPr/>
        </p:nvSpPr>
        <p:spPr bwMode="auto">
          <a:xfrm>
            <a:off x="18392851" y="28873352"/>
            <a:ext cx="2144713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</a:rPr>
              <a:t>large time scale</a:t>
            </a:r>
          </a:p>
        </p:txBody>
      </p:sp>
      <p:pic>
        <p:nvPicPr>
          <p:cNvPr id="275" name="Picture 4" descr="C:\Dropbox\1_research\5_smart_grid\doc\eps\samplepathTri.eps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589" y="25653902"/>
            <a:ext cx="76771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" name="Group 275"/>
          <p:cNvGrpSpPr>
            <a:grpSpLocks/>
          </p:cNvGrpSpPr>
          <p:nvPr/>
        </p:nvGrpSpPr>
        <p:grpSpPr bwMode="auto">
          <a:xfrm>
            <a:off x="19464414" y="24949052"/>
            <a:ext cx="1682750" cy="2047875"/>
            <a:chOff x="5846805" y="1115193"/>
            <a:chExt cx="1529433" cy="1808979"/>
          </a:xfrm>
        </p:grpSpPr>
        <p:sp>
          <p:nvSpPr>
            <p:cNvPr id="277" name="Oval 276"/>
            <p:cNvSpPr/>
            <p:nvPr/>
          </p:nvSpPr>
          <p:spPr>
            <a:xfrm>
              <a:off x="5846805" y="1831773"/>
              <a:ext cx="1152846" cy="109239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78" name="TextBox 34"/>
            <p:cNvSpPr txBox="1">
              <a:spLocks noChangeArrowheads="1"/>
            </p:cNvSpPr>
            <p:nvPr/>
          </p:nvSpPr>
          <p:spPr bwMode="auto">
            <a:xfrm>
              <a:off x="6547647" y="1115193"/>
              <a:ext cx="828591" cy="35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C00000"/>
                  </a:solidFill>
                </a:rPr>
                <a:t>spikes</a:t>
              </a:r>
            </a:p>
          </p:txBody>
        </p:sp>
        <p:cxnSp>
          <p:nvCxnSpPr>
            <p:cNvPr id="279" name="Straight Arrow Connector 278"/>
            <p:cNvCxnSpPr>
              <a:stCxn id="278" idx="2"/>
              <a:endCxn id="277" idx="0"/>
            </p:cNvCxnSpPr>
            <p:nvPr/>
          </p:nvCxnSpPr>
          <p:spPr>
            <a:xfrm flipH="1">
              <a:off x="6422506" y="1468575"/>
              <a:ext cx="539630" cy="3631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Arc 31"/>
          <p:cNvSpPr>
            <a:spLocks/>
          </p:cNvSpPr>
          <p:nvPr/>
        </p:nvSpPr>
        <p:spPr bwMode="auto">
          <a:xfrm rot="10604260">
            <a:off x="15023787" y="28493919"/>
            <a:ext cx="4870450" cy="4225925"/>
          </a:xfrm>
          <a:custGeom>
            <a:avLst/>
            <a:gdLst>
              <a:gd name="T0" fmla="*/ 2434579 w 4869158"/>
              <a:gd name="T1" fmla="*/ 0 h 4226792"/>
              <a:gd name="T2" fmla="*/ 4869158 w 4869158"/>
              <a:gd name="T3" fmla="*/ 2113396 h 42267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69158" h="4226792" stroke="0">
                <a:moveTo>
                  <a:pt x="2434579" y="0"/>
                </a:moveTo>
                <a:cubicBezTo>
                  <a:pt x="3779160" y="0"/>
                  <a:pt x="4869158" y="946200"/>
                  <a:pt x="4869158" y="2113396"/>
                </a:cubicBezTo>
                <a:lnTo>
                  <a:pt x="2434579" y="2113396"/>
                </a:lnTo>
                <a:lnTo>
                  <a:pt x="2434579" y="0"/>
                </a:lnTo>
                <a:close/>
              </a:path>
              <a:path w="4869158" h="4226792" fill="none">
                <a:moveTo>
                  <a:pt x="2434579" y="0"/>
                </a:moveTo>
                <a:cubicBezTo>
                  <a:pt x="3779160" y="0"/>
                  <a:pt x="4869158" y="946200"/>
                  <a:pt x="4869158" y="21133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18" name="Straight Arrow Connector 317"/>
          <p:cNvCxnSpPr>
            <a:cxnSpLocks noChangeShapeType="1"/>
          </p:cNvCxnSpPr>
          <p:nvPr/>
        </p:nvCxnSpPr>
        <p:spPr bwMode="auto">
          <a:xfrm>
            <a:off x="14072287" y="33391161"/>
            <a:ext cx="4108450" cy="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" name="Straight Arrow Connector 318"/>
          <p:cNvCxnSpPr>
            <a:cxnSpLocks noChangeShapeType="1"/>
          </p:cNvCxnSpPr>
          <p:nvPr/>
        </p:nvCxnSpPr>
        <p:spPr bwMode="auto">
          <a:xfrm flipH="1" flipV="1">
            <a:off x="14069112" y="30055823"/>
            <a:ext cx="0" cy="3335338"/>
          </a:xfrm>
          <a:prstGeom prst="straightConnector1">
            <a:avLst/>
          </a:prstGeom>
          <a:noFill/>
          <a:ln w="381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0" name="TextBox 16"/>
          <p:cNvSpPr txBox="1">
            <a:spLocks noChangeArrowheads="1"/>
          </p:cNvSpPr>
          <p:nvPr/>
        </p:nvSpPr>
        <p:spPr bwMode="auto">
          <a:xfrm>
            <a:off x="12916587" y="29941523"/>
            <a:ext cx="976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200" b="1">
                <a:solidFill>
                  <a:srgbClr val="7F7F7F"/>
                </a:solidFill>
              </a:rPr>
              <a:t>Risk</a:t>
            </a:r>
          </a:p>
        </p:txBody>
      </p:sp>
      <p:sp>
        <p:nvSpPr>
          <p:cNvPr id="321" name="TextBox 17"/>
          <p:cNvSpPr txBox="1">
            <a:spLocks noChangeArrowheads="1"/>
          </p:cNvSpPr>
          <p:nvPr/>
        </p:nvSpPr>
        <p:spPr bwMode="auto">
          <a:xfrm>
            <a:off x="18233125" y="33175261"/>
            <a:ext cx="19224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7F7F7F"/>
                </a:solidFill>
              </a:rPr>
              <a:t>Inefficiency</a:t>
            </a:r>
          </a:p>
        </p:txBody>
      </p:sp>
      <p:sp>
        <p:nvSpPr>
          <p:cNvPr id="322" name="Oval 321"/>
          <p:cNvSpPr>
            <a:spLocks noChangeArrowheads="1"/>
          </p:cNvSpPr>
          <p:nvPr/>
        </p:nvSpPr>
        <p:spPr bwMode="auto">
          <a:xfrm>
            <a:off x="14894612" y="30624148"/>
            <a:ext cx="222250" cy="209550"/>
          </a:xfrm>
          <a:prstGeom prst="ellipse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1858" tIns="50929" rIns="101858" bIns="5092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23" name="Oval 322"/>
          <p:cNvSpPr>
            <a:spLocks noChangeArrowheads="1"/>
          </p:cNvSpPr>
          <p:nvPr/>
        </p:nvSpPr>
        <p:spPr bwMode="auto">
          <a:xfrm>
            <a:off x="17444137" y="32629161"/>
            <a:ext cx="222250" cy="209550"/>
          </a:xfrm>
          <a:prstGeom prst="ellipse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1858" tIns="50929" rIns="101858" bIns="5092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24" name="TextBox 20"/>
          <p:cNvSpPr txBox="1">
            <a:spLocks noChangeArrowheads="1"/>
          </p:cNvSpPr>
          <p:nvPr/>
        </p:nvSpPr>
        <p:spPr bwMode="auto">
          <a:xfrm>
            <a:off x="14973987" y="30093923"/>
            <a:ext cx="1914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Cooperative</a:t>
            </a:r>
          </a:p>
        </p:txBody>
      </p:sp>
      <p:sp>
        <p:nvSpPr>
          <p:cNvPr id="325" name="TextBox 21"/>
          <p:cNvSpPr txBox="1">
            <a:spLocks noChangeArrowheads="1"/>
          </p:cNvSpPr>
          <p:nvPr/>
        </p:nvSpPr>
        <p:spPr bwMode="auto">
          <a:xfrm>
            <a:off x="17640987" y="32151323"/>
            <a:ext cx="2535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Non-cooperative</a:t>
            </a:r>
          </a:p>
        </p:txBody>
      </p:sp>
      <p:cxnSp>
        <p:nvCxnSpPr>
          <p:cNvPr id="326" name="Straight Connector 325"/>
          <p:cNvCxnSpPr>
            <a:cxnSpLocks noChangeShapeType="1"/>
            <a:stCxn id="322" idx="2"/>
          </p:cNvCxnSpPr>
          <p:nvPr/>
        </p:nvCxnSpPr>
        <p:spPr bwMode="auto">
          <a:xfrm flipH="1" flipV="1">
            <a:off x="14069112" y="30728923"/>
            <a:ext cx="825500" cy="0"/>
          </a:xfrm>
          <a:prstGeom prst="line">
            <a:avLst/>
          </a:prstGeom>
          <a:noFill/>
          <a:ln w="254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26"/>
          <p:cNvCxnSpPr>
            <a:cxnSpLocks noChangeShapeType="1"/>
          </p:cNvCxnSpPr>
          <p:nvPr/>
        </p:nvCxnSpPr>
        <p:spPr bwMode="auto">
          <a:xfrm flipH="1">
            <a:off x="14069112" y="32767273"/>
            <a:ext cx="3375025" cy="0"/>
          </a:xfrm>
          <a:prstGeom prst="line">
            <a:avLst/>
          </a:prstGeom>
          <a:noFill/>
          <a:ln w="254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" name="Straight Connector 327"/>
          <p:cNvCxnSpPr>
            <a:cxnSpLocks noChangeShapeType="1"/>
            <a:stCxn id="322" idx="4"/>
          </p:cNvCxnSpPr>
          <p:nvPr/>
        </p:nvCxnSpPr>
        <p:spPr bwMode="auto">
          <a:xfrm>
            <a:off x="15005737" y="30833698"/>
            <a:ext cx="0" cy="2557463"/>
          </a:xfrm>
          <a:prstGeom prst="line">
            <a:avLst/>
          </a:prstGeom>
          <a:noFill/>
          <a:ln w="28575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28"/>
          <p:cNvCxnSpPr>
            <a:cxnSpLocks noChangeShapeType="1"/>
          </p:cNvCxnSpPr>
          <p:nvPr/>
        </p:nvCxnSpPr>
        <p:spPr bwMode="auto">
          <a:xfrm>
            <a:off x="17555262" y="32837123"/>
            <a:ext cx="0" cy="554038"/>
          </a:xfrm>
          <a:prstGeom prst="line">
            <a:avLst/>
          </a:prstGeom>
          <a:noFill/>
          <a:ln w="28575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0" name="Group 26"/>
          <p:cNvGrpSpPr>
            <a:grpSpLocks/>
          </p:cNvGrpSpPr>
          <p:nvPr/>
        </p:nvGrpSpPr>
        <p:grpSpPr bwMode="auto">
          <a:xfrm>
            <a:off x="11849787" y="30728923"/>
            <a:ext cx="5834063" cy="3482975"/>
            <a:chOff x="692608" y="3176329"/>
            <a:chExt cx="5303807" cy="3073626"/>
          </a:xfrm>
        </p:grpSpPr>
        <p:sp>
          <p:nvSpPr>
            <p:cNvPr id="331" name="Left Brace 330"/>
            <p:cNvSpPr/>
            <p:nvPr/>
          </p:nvSpPr>
          <p:spPr>
            <a:xfrm>
              <a:off x="2402815" y="3176329"/>
              <a:ext cx="307404" cy="179878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32" name="TextBox 28"/>
            <p:cNvSpPr txBox="1">
              <a:spLocks noChangeArrowheads="1"/>
            </p:cNvSpPr>
            <p:nvPr/>
          </p:nvSpPr>
          <p:spPr bwMode="auto">
            <a:xfrm>
              <a:off x="692608" y="3759112"/>
              <a:ext cx="1674711" cy="62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7A9293"/>
                  </a:solidFill>
                </a:rPr>
                <a:t>Price of</a:t>
              </a:r>
            </a:p>
            <a:p>
              <a:pPr eaLnBrk="1" hangingPunct="1"/>
              <a:r>
                <a:rPr lang="en-US">
                  <a:solidFill>
                    <a:srgbClr val="7A9293"/>
                  </a:solidFill>
                </a:rPr>
                <a:t>Coordination?</a:t>
              </a:r>
            </a:p>
          </p:txBody>
        </p:sp>
        <p:sp>
          <p:nvSpPr>
            <p:cNvPr id="333" name="Left Brace 332"/>
            <p:cNvSpPr/>
            <p:nvPr/>
          </p:nvSpPr>
          <p:spPr>
            <a:xfrm rot="16200000">
              <a:off x="4576977" y="4520137"/>
              <a:ext cx="284388" cy="2320686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  <p:sp>
          <p:nvSpPr>
            <p:cNvPr id="334" name="TextBox 30"/>
            <p:cNvSpPr txBox="1">
              <a:spLocks noChangeArrowheads="1"/>
            </p:cNvSpPr>
            <p:nvPr/>
          </p:nvSpPr>
          <p:spPr bwMode="auto">
            <a:xfrm>
              <a:off x="3532851" y="5896870"/>
              <a:ext cx="2463564" cy="3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00000"/>
                  </a:solidFill>
                </a:rPr>
                <a:t>Price of Anarchy</a:t>
              </a:r>
            </a:p>
          </p:txBody>
        </p:sp>
      </p:grpSp>
      <p:sp>
        <p:nvSpPr>
          <p:cNvPr id="335" name="TextBox 334"/>
          <p:cNvSpPr txBox="1">
            <a:spLocks noChangeArrowheads="1"/>
          </p:cNvSpPr>
          <p:nvPr/>
        </p:nvSpPr>
        <p:spPr bwMode="auto">
          <a:xfrm>
            <a:off x="16726587" y="30106623"/>
            <a:ext cx="2682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6600"/>
                </a:solidFill>
              </a:rPr>
              <a:t>Robust</a:t>
            </a:r>
            <a:r>
              <a:rPr lang="en-US" sz="1800" b="1">
                <a:solidFill>
                  <a:srgbClr val="0000FF"/>
                </a:solidFill>
              </a:rPr>
              <a:t> (low variance) </a:t>
            </a:r>
            <a:r>
              <a:rPr lang="en-US" sz="1800" b="1">
                <a:solidFill>
                  <a:srgbClr val="FF6600"/>
                </a:solidFill>
              </a:rPr>
              <a:t>yet fragile </a:t>
            </a:r>
            <a:r>
              <a:rPr lang="en-US" sz="1800" b="1">
                <a:solidFill>
                  <a:srgbClr val="0000FF"/>
                </a:solidFill>
              </a:rPr>
              <a:t>(fat tail)</a:t>
            </a:r>
          </a:p>
        </p:txBody>
      </p:sp>
      <p:sp>
        <p:nvSpPr>
          <p:cNvPr id="362" name="Rectangle 20"/>
          <p:cNvSpPr>
            <a:spLocks noChangeArrowheads="1"/>
          </p:cNvSpPr>
          <p:nvPr/>
        </p:nvSpPr>
        <p:spPr bwMode="auto">
          <a:xfrm>
            <a:off x="24829570" y="6793567"/>
            <a:ext cx="132836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404040"/>
                </a:solidFill>
              </a:rPr>
              <a:t>System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404040"/>
                </a:solidFill>
              </a:rPr>
              <a:t>architecture</a:t>
            </a:r>
          </a:p>
        </p:txBody>
      </p:sp>
      <p:sp>
        <p:nvSpPr>
          <p:cNvPr id="363" name="Rectangle 21"/>
          <p:cNvSpPr>
            <a:spLocks noChangeArrowheads="1"/>
          </p:cNvSpPr>
          <p:nvPr/>
        </p:nvSpPr>
        <p:spPr bwMode="auto">
          <a:xfrm>
            <a:off x="29648529" y="6945967"/>
            <a:ext cx="9312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>
                <a:solidFill>
                  <a:srgbClr val="404040"/>
                </a:solidFill>
              </a:rPr>
              <a:t>Welfare</a:t>
            </a:r>
          </a:p>
        </p:txBody>
      </p:sp>
      <p:sp>
        <p:nvSpPr>
          <p:cNvPr id="364" name="Rectangle 22"/>
          <p:cNvSpPr>
            <a:spLocks noChangeArrowheads="1"/>
          </p:cNvSpPr>
          <p:nvPr/>
        </p:nvSpPr>
        <p:spPr bwMode="auto">
          <a:xfrm>
            <a:off x="27261361" y="6793567"/>
            <a:ext cx="103678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404040"/>
                </a:solidFill>
              </a:rPr>
              <a:t>Demand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404040"/>
                </a:solidFill>
              </a:rPr>
              <a:t>response</a:t>
            </a:r>
          </a:p>
        </p:txBody>
      </p:sp>
      <p:sp>
        <p:nvSpPr>
          <p:cNvPr id="365" name="AutoShape 2"/>
          <p:cNvSpPr>
            <a:spLocks noChangeArrowheads="1"/>
          </p:cNvSpPr>
          <p:nvPr/>
        </p:nvSpPr>
        <p:spPr bwMode="auto">
          <a:xfrm>
            <a:off x="24434892" y="10097155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990000"/>
                </a:solidFill>
                <a:cs typeface="Arial Unicode MS" charset="0"/>
              </a:rPr>
              <a:t>Cooperative</a:t>
            </a:r>
          </a:p>
        </p:txBody>
      </p:sp>
      <p:sp>
        <p:nvSpPr>
          <p:cNvPr id="366" name="AutoShape 3"/>
          <p:cNvSpPr>
            <a:spLocks noChangeArrowheads="1"/>
          </p:cNvSpPr>
          <p:nvPr/>
        </p:nvSpPr>
        <p:spPr bwMode="auto">
          <a:xfrm>
            <a:off x="26644692" y="10097155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404040"/>
                </a:solidFill>
              </a:rPr>
              <a:t>More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990000"/>
                </a:solidFill>
              </a:rPr>
              <a:t>aggressive</a:t>
            </a:r>
            <a:endParaRPr lang="en-US" sz="1800" b="1">
              <a:solidFill>
                <a:srgbClr val="404040"/>
              </a:solidFill>
            </a:endParaRPr>
          </a:p>
        </p:txBody>
      </p:sp>
      <p:sp>
        <p:nvSpPr>
          <p:cNvPr id="367" name="AutoShape 4"/>
          <p:cNvSpPr>
            <a:spLocks noChangeArrowheads="1"/>
          </p:cNvSpPr>
          <p:nvPr/>
        </p:nvSpPr>
        <p:spPr bwMode="auto">
          <a:xfrm>
            <a:off x="23168067" y="10476567"/>
            <a:ext cx="990600" cy="234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cs typeface="Arial Unicode MS" charset="0"/>
              </a:rPr>
              <a:t>Consumer</a:t>
            </a:r>
          </a:p>
        </p:txBody>
      </p:sp>
      <p:sp>
        <p:nvSpPr>
          <p:cNvPr id="368" name="AutoShape 5"/>
          <p:cNvSpPr>
            <a:spLocks noChangeArrowheads="1"/>
          </p:cNvSpPr>
          <p:nvPr/>
        </p:nvSpPr>
        <p:spPr bwMode="auto">
          <a:xfrm>
            <a:off x="29000542" y="10127317"/>
            <a:ext cx="1939925" cy="920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990000"/>
                </a:solidFill>
                <a:cs typeface="Arial Unicode MS" charset="0"/>
              </a:rPr>
              <a:t>More</a:t>
            </a:r>
            <a:r>
              <a:rPr lang="en-US" sz="1800" b="1">
                <a:solidFill>
                  <a:srgbClr val="404040"/>
                </a:solidFill>
                <a:cs typeface="Arial Unicode MS" charset="0"/>
              </a:rPr>
              <a:t> efficient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990000"/>
                </a:solidFill>
                <a:cs typeface="Arial Unicode MS" charset="0"/>
              </a:rPr>
              <a:t>High</a:t>
            </a:r>
            <a:r>
              <a:rPr lang="en-US" sz="1800" b="1">
                <a:solidFill>
                  <a:srgbClr val="404040"/>
                </a:solidFill>
                <a:cs typeface="Arial Unicode MS" charset="0"/>
              </a:rPr>
              <a:t> risk</a:t>
            </a:r>
          </a:p>
        </p:txBody>
      </p:sp>
      <p:cxnSp>
        <p:nvCxnSpPr>
          <p:cNvPr id="369" name="AutoShape 6"/>
          <p:cNvCxnSpPr>
            <a:cxnSpLocks noChangeShapeType="1"/>
            <a:endCxn id="365" idx="1"/>
          </p:cNvCxnSpPr>
          <p:nvPr/>
        </p:nvCxnSpPr>
        <p:spPr bwMode="auto">
          <a:xfrm>
            <a:off x="24150729" y="9997142"/>
            <a:ext cx="284163" cy="595313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70" name="AutoShape 7"/>
          <p:cNvCxnSpPr>
            <a:cxnSpLocks noChangeShapeType="1"/>
            <a:stCxn id="367" idx="3"/>
            <a:endCxn id="365" idx="1"/>
          </p:cNvCxnSpPr>
          <p:nvPr/>
        </p:nvCxnSpPr>
        <p:spPr bwMode="auto">
          <a:xfrm flipV="1">
            <a:off x="24158667" y="10592455"/>
            <a:ext cx="276225" cy="1587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71" name="AutoShape 8"/>
          <p:cNvCxnSpPr>
            <a:cxnSpLocks noChangeShapeType="1"/>
            <a:endCxn id="365" idx="1"/>
          </p:cNvCxnSpPr>
          <p:nvPr/>
        </p:nvCxnSpPr>
        <p:spPr bwMode="auto">
          <a:xfrm flipV="1">
            <a:off x="24150729" y="10592455"/>
            <a:ext cx="284163" cy="569912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72" name="AutoShape 9"/>
          <p:cNvCxnSpPr>
            <a:cxnSpLocks noChangeShapeType="1"/>
            <a:stCxn id="365" idx="3"/>
            <a:endCxn id="366" idx="1"/>
          </p:cNvCxnSpPr>
          <p:nvPr/>
        </p:nvCxnSpPr>
        <p:spPr bwMode="auto">
          <a:xfrm>
            <a:off x="26263692" y="10592455"/>
            <a:ext cx="381000" cy="0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73" name="AutoShape 10"/>
          <p:cNvCxnSpPr>
            <a:cxnSpLocks noChangeShapeType="1"/>
            <a:stCxn id="366" idx="3"/>
            <a:endCxn id="368" idx="1"/>
          </p:cNvCxnSpPr>
          <p:nvPr/>
        </p:nvCxnSpPr>
        <p:spPr bwMode="auto">
          <a:xfrm flipV="1">
            <a:off x="28625892" y="10587692"/>
            <a:ext cx="374650" cy="4763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374" name="AutoShape 11"/>
          <p:cNvSpPr>
            <a:spLocks noChangeArrowheads="1"/>
          </p:cNvSpPr>
          <p:nvPr/>
        </p:nvSpPr>
        <p:spPr bwMode="auto">
          <a:xfrm>
            <a:off x="24455529" y="7841317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 dirty="0">
                <a:solidFill>
                  <a:srgbClr val="990000"/>
                </a:solidFill>
                <a:cs typeface="Arial Unicode MS" charset="0"/>
              </a:rPr>
              <a:t>Non-cooperative</a:t>
            </a:r>
          </a:p>
        </p:txBody>
      </p:sp>
      <p:sp>
        <p:nvSpPr>
          <p:cNvPr id="375" name="AutoShape 12"/>
          <p:cNvSpPr>
            <a:spLocks noChangeArrowheads="1"/>
          </p:cNvSpPr>
          <p:nvPr/>
        </p:nvSpPr>
        <p:spPr bwMode="auto">
          <a:xfrm>
            <a:off x="26665329" y="7841317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 dirty="0">
                <a:solidFill>
                  <a:srgbClr val="404040"/>
                </a:solidFill>
                <a:cs typeface="Arial Unicode MS" charset="0"/>
              </a:rPr>
              <a:t>More </a:t>
            </a:r>
            <a:r>
              <a:rPr lang="en-US" sz="1800" b="1" dirty="0">
                <a:solidFill>
                  <a:srgbClr val="990000"/>
                </a:solidFill>
                <a:cs typeface="Arial Unicode MS" charset="0"/>
              </a:rPr>
              <a:t>conservative</a:t>
            </a:r>
            <a:r>
              <a:rPr lang="en-US" sz="1800" b="1" dirty="0">
                <a:solidFill>
                  <a:srgbClr val="404040"/>
                </a:solidFill>
                <a:cs typeface="Arial Unicode MS" charset="0"/>
              </a:rPr>
              <a:t> </a:t>
            </a:r>
          </a:p>
        </p:txBody>
      </p:sp>
      <p:sp>
        <p:nvSpPr>
          <p:cNvPr id="385" name="AutoShape 13"/>
          <p:cNvSpPr>
            <a:spLocks noChangeArrowheads="1"/>
          </p:cNvSpPr>
          <p:nvPr/>
        </p:nvSpPr>
        <p:spPr bwMode="auto">
          <a:xfrm>
            <a:off x="23168067" y="8222317"/>
            <a:ext cx="990600" cy="2333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cs typeface="Arial Unicode MS" charset="0"/>
              </a:rPr>
              <a:t>Consumer</a:t>
            </a:r>
          </a:p>
        </p:txBody>
      </p:sp>
      <p:sp>
        <p:nvSpPr>
          <p:cNvPr id="386" name="AutoShape 14"/>
          <p:cNvSpPr>
            <a:spLocks noChangeArrowheads="1"/>
          </p:cNvSpPr>
          <p:nvPr/>
        </p:nvSpPr>
        <p:spPr bwMode="auto">
          <a:xfrm>
            <a:off x="29000542" y="7860367"/>
            <a:ext cx="1939925" cy="971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BCBC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990000"/>
                </a:solidFill>
                <a:cs typeface="Arial Unicode MS" charset="0"/>
              </a:rPr>
              <a:t>Less </a:t>
            </a:r>
            <a:r>
              <a:rPr lang="en-US" sz="1800" b="1">
                <a:solidFill>
                  <a:srgbClr val="404040"/>
                </a:solidFill>
                <a:cs typeface="Arial Unicode MS" charset="0"/>
              </a:rPr>
              <a:t>efficient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990000"/>
                </a:solidFill>
                <a:cs typeface="Arial Unicode MS" charset="0"/>
              </a:rPr>
              <a:t>Low</a:t>
            </a:r>
            <a:r>
              <a:rPr lang="en-US" sz="1800" b="1">
                <a:solidFill>
                  <a:srgbClr val="404040"/>
                </a:solidFill>
                <a:cs typeface="Arial Unicode MS" charset="0"/>
              </a:rPr>
              <a:t> risk</a:t>
            </a:r>
          </a:p>
        </p:txBody>
      </p:sp>
      <p:cxnSp>
        <p:nvCxnSpPr>
          <p:cNvPr id="453" name="AutoShape 15"/>
          <p:cNvCxnSpPr>
            <a:cxnSpLocks noChangeShapeType="1"/>
            <a:endCxn id="374" idx="1"/>
          </p:cNvCxnSpPr>
          <p:nvPr/>
        </p:nvCxnSpPr>
        <p:spPr bwMode="auto">
          <a:xfrm>
            <a:off x="24171367" y="7728605"/>
            <a:ext cx="284162" cy="608012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534" name="AutoShape 16"/>
          <p:cNvCxnSpPr>
            <a:cxnSpLocks noChangeShapeType="1"/>
            <a:stCxn id="385" idx="3"/>
            <a:endCxn id="374" idx="1"/>
          </p:cNvCxnSpPr>
          <p:nvPr/>
        </p:nvCxnSpPr>
        <p:spPr bwMode="auto">
          <a:xfrm flipV="1">
            <a:off x="24158667" y="8336617"/>
            <a:ext cx="296862" cy="3175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535" name="AutoShape 17"/>
          <p:cNvCxnSpPr>
            <a:cxnSpLocks noChangeShapeType="1"/>
            <a:endCxn id="374" idx="1"/>
          </p:cNvCxnSpPr>
          <p:nvPr/>
        </p:nvCxnSpPr>
        <p:spPr bwMode="auto">
          <a:xfrm flipV="1">
            <a:off x="24171367" y="8336617"/>
            <a:ext cx="284162" cy="558800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536" name="AutoShape 18"/>
          <p:cNvCxnSpPr>
            <a:cxnSpLocks noChangeShapeType="1"/>
            <a:stCxn id="374" idx="3"/>
            <a:endCxn id="375" idx="1"/>
          </p:cNvCxnSpPr>
          <p:nvPr/>
        </p:nvCxnSpPr>
        <p:spPr bwMode="auto">
          <a:xfrm>
            <a:off x="26284329" y="8336617"/>
            <a:ext cx="381000" cy="0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537" name="AutoShape 19"/>
          <p:cNvCxnSpPr>
            <a:cxnSpLocks noChangeShapeType="1"/>
            <a:stCxn id="375" idx="3"/>
            <a:endCxn id="386" idx="1"/>
          </p:cNvCxnSpPr>
          <p:nvPr/>
        </p:nvCxnSpPr>
        <p:spPr bwMode="auto">
          <a:xfrm>
            <a:off x="28646529" y="8336617"/>
            <a:ext cx="354013" cy="9525"/>
          </a:xfrm>
          <a:prstGeom prst="straightConnector1">
            <a:avLst/>
          </a:prstGeom>
          <a:noFill/>
          <a:ln w="28440">
            <a:solidFill>
              <a:srgbClr val="B3B3B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538" name="Line 23"/>
          <p:cNvSpPr>
            <a:spLocks noChangeShapeType="1"/>
          </p:cNvSpPr>
          <p:nvPr/>
        </p:nvSpPr>
        <p:spPr bwMode="auto">
          <a:xfrm>
            <a:off x="23664954" y="7504767"/>
            <a:ext cx="1588" cy="539750"/>
          </a:xfrm>
          <a:prstGeom prst="line">
            <a:avLst/>
          </a:prstGeom>
          <a:noFill/>
          <a:ln w="57240">
            <a:solidFill>
              <a:srgbClr val="B3B3B3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539" name="Line 24"/>
          <p:cNvSpPr>
            <a:spLocks noChangeShapeType="1"/>
          </p:cNvSpPr>
          <p:nvPr/>
        </p:nvSpPr>
        <p:spPr bwMode="auto">
          <a:xfrm>
            <a:off x="23663367" y="8633480"/>
            <a:ext cx="1587" cy="539750"/>
          </a:xfrm>
          <a:prstGeom prst="line">
            <a:avLst/>
          </a:prstGeom>
          <a:noFill/>
          <a:ln w="57240">
            <a:solidFill>
              <a:srgbClr val="B3B3B3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540" name="Line 25"/>
          <p:cNvSpPr>
            <a:spLocks noChangeShapeType="1"/>
          </p:cNvSpPr>
          <p:nvPr/>
        </p:nvSpPr>
        <p:spPr bwMode="auto">
          <a:xfrm>
            <a:off x="23666542" y="9778067"/>
            <a:ext cx="1587" cy="539750"/>
          </a:xfrm>
          <a:prstGeom prst="line">
            <a:avLst/>
          </a:prstGeom>
          <a:noFill/>
          <a:ln w="57240">
            <a:solidFill>
              <a:srgbClr val="B3B3B3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541" name="Line 26"/>
          <p:cNvSpPr>
            <a:spLocks noChangeShapeType="1"/>
          </p:cNvSpPr>
          <p:nvPr/>
        </p:nvSpPr>
        <p:spPr bwMode="auto">
          <a:xfrm>
            <a:off x="23664954" y="10855980"/>
            <a:ext cx="1588" cy="539750"/>
          </a:xfrm>
          <a:prstGeom prst="line">
            <a:avLst/>
          </a:prstGeom>
          <a:noFill/>
          <a:ln w="57240">
            <a:solidFill>
              <a:srgbClr val="B3B3B3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542" name="Rectangle 70"/>
          <p:cNvSpPr>
            <a:spLocks noChangeArrowheads="1"/>
          </p:cNvSpPr>
          <p:nvPr/>
        </p:nvSpPr>
        <p:spPr bwMode="auto">
          <a:xfrm>
            <a:off x="26741529" y="8919230"/>
            <a:ext cx="190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404040"/>
                </a:solidFill>
              </a:rPr>
              <a:t>absorbing exogenous disturbances</a:t>
            </a:r>
          </a:p>
        </p:txBody>
      </p:sp>
      <p:sp>
        <p:nvSpPr>
          <p:cNvPr id="543" name="Content Placeholder 2"/>
          <p:cNvSpPr txBox="1">
            <a:spLocks/>
          </p:cNvSpPr>
          <p:nvPr/>
        </p:nvSpPr>
        <p:spPr bwMode="auto">
          <a:xfrm>
            <a:off x="22445138" y="13595482"/>
            <a:ext cx="92503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700"/>
              <a:t>Approximations: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200"/>
              <a:t>Study the limit case: arrival rate </a:t>
            </a:r>
            <a:r>
              <a:rPr lang="en-US" sz="2200" b="1"/>
              <a:t>q</a:t>
            </a:r>
            <a:r>
              <a:rPr lang="en-US" sz="2200"/>
              <a:t> = 1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200"/>
              <a:t>Use variance of aggregate backlog as a substitute measure of risk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200"/>
              <a:t>Normalization to mean zero processes</a:t>
            </a:r>
          </a:p>
        </p:txBody>
      </p:sp>
      <p:pic>
        <p:nvPicPr>
          <p:cNvPr id="544" name="Picture 2" descr="C:\Dropbox\1_research\5_smart_grid\doc\Sept2012\eps\sys_diag_old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38" y="15949745"/>
            <a:ext cx="45243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5" name="Group 16"/>
          <p:cNvGrpSpPr>
            <a:grpSpLocks/>
          </p:cNvGrpSpPr>
          <p:nvPr/>
        </p:nvGrpSpPr>
        <p:grpSpPr bwMode="auto">
          <a:xfrm>
            <a:off x="26939350" y="15884657"/>
            <a:ext cx="4770438" cy="2752725"/>
            <a:chOff x="1472459" y="1277070"/>
            <a:chExt cx="6641650" cy="3599730"/>
          </a:xfrm>
        </p:grpSpPr>
        <p:sp>
          <p:nvSpPr>
            <p:cNvPr id="556" name="Rectangle 555"/>
            <p:cNvSpPr/>
            <p:nvPr/>
          </p:nvSpPr>
          <p:spPr>
            <a:xfrm>
              <a:off x="2438317" y="1277070"/>
              <a:ext cx="3885531" cy="24558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3275982" y="4036033"/>
              <a:ext cx="2287557" cy="8407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Arrow Connector 558"/>
            <p:cNvCxnSpPr/>
            <p:nvPr/>
          </p:nvCxnSpPr>
          <p:spPr>
            <a:xfrm>
              <a:off x="1487931" y="2819516"/>
              <a:ext cx="9658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0" name="Straight Arrow Connector 559"/>
            <p:cNvCxnSpPr/>
            <p:nvPr/>
          </p:nvCxnSpPr>
          <p:spPr>
            <a:xfrm>
              <a:off x="6323847" y="1883253"/>
              <a:ext cx="9923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1" name="Straight Arrow Connector 560"/>
            <p:cNvCxnSpPr/>
            <p:nvPr/>
          </p:nvCxnSpPr>
          <p:spPr>
            <a:xfrm>
              <a:off x="6323847" y="2265231"/>
              <a:ext cx="9923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2" name="Elbow Connector 561"/>
            <p:cNvCxnSpPr/>
            <p:nvPr/>
          </p:nvCxnSpPr>
          <p:spPr>
            <a:xfrm rot="5400000">
              <a:off x="5553172" y="2790439"/>
              <a:ext cx="1696067" cy="1675331"/>
            </a:xfrm>
            <a:prstGeom prst="bentConnector3">
              <a:avLst>
                <a:gd name="adj1" fmla="val 9980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6323847" y="2780071"/>
              <a:ext cx="9150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>
              <a:endCxn id="557" idx="1"/>
            </p:cNvCxnSpPr>
            <p:nvPr/>
          </p:nvCxnSpPr>
          <p:spPr>
            <a:xfrm>
              <a:off x="1472459" y="4455379"/>
              <a:ext cx="18035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65" name="Picture 2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26" y="1732718"/>
              <a:ext cx="3028950" cy="154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" name="Picture 26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396" y="4305041"/>
              <a:ext cx="1726406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7" name="Picture 27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890" y="3414210"/>
              <a:ext cx="519113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8" name="Picture 28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890" y="1740694"/>
              <a:ext cx="607219" cy="6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9" name="Picture 29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683" y="1653540"/>
              <a:ext cx="521494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0" name="Picture 30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923" y="2452300"/>
              <a:ext cx="521494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71" name="Straight Connector 570"/>
            <p:cNvCxnSpPr/>
            <p:nvPr/>
          </p:nvCxnSpPr>
          <p:spPr>
            <a:xfrm flipV="1">
              <a:off x="1487931" y="2819516"/>
              <a:ext cx="0" cy="16441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2" name="Straight Arrow Connector 571"/>
            <p:cNvCxnSpPr/>
            <p:nvPr/>
          </p:nvCxnSpPr>
          <p:spPr>
            <a:xfrm>
              <a:off x="1472459" y="2028571"/>
              <a:ext cx="9658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3" name="TextBox 1"/>
          <p:cNvSpPr txBox="1">
            <a:spLocks noChangeArrowheads="1"/>
          </p:cNvSpPr>
          <p:nvPr/>
        </p:nvSpPr>
        <p:spPr bwMode="auto">
          <a:xfrm>
            <a:off x="23534163" y="18700882"/>
            <a:ext cx="46164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Non-linear                             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74" name="TextBox 34"/>
          <p:cNvSpPr txBox="1">
            <a:spLocks noChangeArrowheads="1"/>
          </p:cNvSpPr>
          <p:nvPr/>
        </p:nvSpPr>
        <p:spPr bwMode="auto">
          <a:xfrm>
            <a:off x="27855338" y="18700882"/>
            <a:ext cx="24336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Linear time-invariant</a:t>
            </a:r>
          </a:p>
        </p:txBody>
      </p:sp>
      <p:pic>
        <p:nvPicPr>
          <p:cNvPr id="575" name="Picture 57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33145" y="16383859"/>
            <a:ext cx="507496" cy="2788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6" name="Picture 57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5145" y="16160475"/>
            <a:ext cx="507496" cy="2788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7" name="Picture 57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8965" y="16627839"/>
            <a:ext cx="405997" cy="2231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8" name="Content Placeholder 2"/>
          <p:cNvSpPr txBox="1">
            <a:spLocks/>
          </p:cNvSpPr>
          <p:nvPr/>
        </p:nvSpPr>
        <p:spPr>
          <a:xfrm>
            <a:off x="22292738" y="27767809"/>
            <a:ext cx="9051925" cy="3094038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2" lvl="1" indent="0">
              <a:buFont typeface="Arial" pitchFamily="34" charset="0"/>
              <a:buNone/>
              <a:defRPr/>
            </a:pPr>
            <a:r>
              <a:rPr lang="en-US" sz="2200" dirty="0">
                <a:latin typeface="Calibri"/>
                <a:cs typeface="Calibri"/>
              </a:rPr>
              <a:t>	   </a:t>
            </a:r>
            <a:r>
              <a:rPr lang="en-US" sz="2000" dirty="0">
                <a:latin typeface="Calibri"/>
                <a:cs typeface="Calibri"/>
              </a:rPr>
              <a:t>: closed loop       norm of aggregate demand (-efficiency)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	   : closed loop       norm of aggregate backlog  (risk)</a:t>
            </a:r>
          </a:p>
          <a:p>
            <a:pPr lvl="1">
              <a:defRPr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sz="2000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sz="2000" dirty="0">
                <a:latin typeface="Calibri"/>
                <a:cs typeface="Calibri"/>
              </a:rPr>
              <a:t>pricing policies class                             </a:t>
            </a:r>
          </a:p>
          <a:p>
            <a:pPr lvl="1">
              <a:defRPr/>
            </a:pPr>
            <a:r>
              <a:rPr lang="en-US" sz="2000" dirty="0">
                <a:latin typeface="Calibri"/>
                <a:cs typeface="Calibri"/>
              </a:rPr>
              <a:t>inducible agent response </a:t>
            </a:r>
          </a:p>
          <a:p>
            <a:pPr lvl="1">
              <a:defRPr/>
            </a:pPr>
            <a:r>
              <a:rPr lang="en-US" sz="2000" dirty="0">
                <a:latin typeface="Calibri"/>
                <a:cs typeface="Calibri"/>
              </a:rPr>
              <a:t>Pareto efficient agent response </a:t>
            </a:r>
          </a:p>
          <a:p>
            <a:pPr lvl="1">
              <a:defRPr/>
            </a:pPr>
            <a:r>
              <a:rPr lang="en-US" sz="2000" dirty="0">
                <a:latin typeface="Calibri"/>
                <a:cs typeface="Calibri"/>
              </a:rPr>
              <a:t>Pareto efficient pricing policies   </a:t>
            </a:r>
            <a:r>
              <a:rPr lang="en-US" sz="2000" dirty="0" smtClean="0">
                <a:latin typeface="Calibri"/>
                <a:cs typeface="Calibri"/>
              </a:rPr>
              <a:t>     </a:t>
            </a:r>
            <a:endParaRPr lang="en-US" sz="2700" dirty="0">
              <a:latin typeface="Calibri"/>
              <a:cs typeface="Calibri"/>
            </a:endParaRPr>
          </a:p>
          <a:p>
            <a:pPr lvl="1">
              <a:defRPr/>
            </a:pPr>
            <a:endParaRPr lang="en-US" sz="2200" dirty="0"/>
          </a:p>
          <a:p>
            <a:pPr>
              <a:defRPr/>
            </a:pPr>
            <a:endParaRPr lang="en-US" sz="2700" dirty="0"/>
          </a:p>
        </p:txBody>
      </p:sp>
      <p:pic>
        <p:nvPicPr>
          <p:cNvPr id="57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76" y="29692244"/>
            <a:ext cx="53546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" name="Picture 952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88" y="27882494"/>
            <a:ext cx="504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" name="Picture 952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263" y="28228569"/>
            <a:ext cx="506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" name="Picture 9523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738" y="27955519"/>
            <a:ext cx="2794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" name="Pictur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51" y="29330294"/>
            <a:ext cx="171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" name="Picture 952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738" y="28301594"/>
            <a:ext cx="279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" name="Picture 952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076" y="30414557"/>
            <a:ext cx="56594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" name="Picture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63" y="28861982"/>
            <a:ext cx="22431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" name="TextBox 34"/>
          <p:cNvSpPr txBox="1">
            <a:spLocks noChangeArrowheads="1"/>
          </p:cNvSpPr>
          <p:nvPr/>
        </p:nvSpPr>
        <p:spPr bwMode="auto">
          <a:xfrm>
            <a:off x="24578738" y="32911694"/>
            <a:ext cx="5667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L=3</a:t>
            </a:r>
          </a:p>
        </p:txBody>
      </p:sp>
      <p:pic>
        <p:nvPicPr>
          <p:cNvPr id="588" name="Picture 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088" y="33092669"/>
            <a:ext cx="81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" name="Picture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976" y="33576857"/>
            <a:ext cx="595312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" name="Picture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026" y="32378294"/>
            <a:ext cx="595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1" name="Picture 3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938" y="33116482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2" name="Picture 3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938" y="31865532"/>
            <a:ext cx="3151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" name="Picture 4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938" y="31476594"/>
            <a:ext cx="3146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2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538" y="30968594"/>
            <a:ext cx="28860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5" name="Straight Arrow Connector 594"/>
          <p:cNvCxnSpPr/>
          <p:nvPr/>
        </p:nvCxnSpPr>
        <p:spPr>
          <a:xfrm flipV="1">
            <a:off x="26178938" y="32414807"/>
            <a:ext cx="2492375" cy="187325"/>
          </a:xfrm>
          <a:prstGeom prst="straightConnector1">
            <a:avLst/>
          </a:prstGeom>
          <a:ln>
            <a:solidFill>
              <a:srgbClr val="D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27855338" y="32711669"/>
            <a:ext cx="1631950" cy="519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H="1">
            <a:off x="23999301" y="32460844"/>
            <a:ext cx="1874837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98" name="Picture 4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938" y="32260819"/>
            <a:ext cx="2133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9" name="Group 7"/>
          <p:cNvGrpSpPr>
            <a:grpSpLocks/>
          </p:cNvGrpSpPr>
          <p:nvPr/>
        </p:nvGrpSpPr>
        <p:grpSpPr bwMode="auto">
          <a:xfrm>
            <a:off x="25366138" y="31222594"/>
            <a:ext cx="1676400" cy="2133600"/>
            <a:chOff x="3149600" y="4711700"/>
            <a:chExt cx="1676400" cy="2133600"/>
          </a:xfrm>
        </p:grpSpPr>
        <p:cxnSp>
          <p:nvCxnSpPr>
            <p:cNvPr id="600" name="Straight Connector 3"/>
            <p:cNvCxnSpPr>
              <a:cxnSpLocks noChangeShapeType="1"/>
            </p:cNvCxnSpPr>
            <p:nvPr/>
          </p:nvCxnSpPr>
          <p:spPr bwMode="auto">
            <a:xfrm>
              <a:off x="3149600" y="4711700"/>
              <a:ext cx="457200" cy="1600200"/>
            </a:xfrm>
            <a:prstGeom prst="line">
              <a:avLst/>
            </a:prstGeom>
            <a:noFill/>
            <a:ln w="25400">
              <a:solidFill>
                <a:srgbClr val="4FF5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1" name="Straight Connector 6"/>
            <p:cNvCxnSpPr>
              <a:cxnSpLocks noChangeShapeType="1"/>
            </p:cNvCxnSpPr>
            <p:nvPr/>
          </p:nvCxnSpPr>
          <p:spPr bwMode="auto">
            <a:xfrm>
              <a:off x="3606800" y="6311900"/>
              <a:ext cx="1219200" cy="533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2" name="Rectangle 11"/>
          <p:cNvSpPr>
            <a:spLocks noChangeArrowheads="1"/>
          </p:cNvSpPr>
          <p:nvPr/>
        </p:nvSpPr>
        <p:spPr bwMode="auto">
          <a:xfrm>
            <a:off x="22054819" y="20008192"/>
            <a:ext cx="10055225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defTabSz="1017588"/>
            <a:endParaRPr lang="en-US" sz="1800"/>
          </a:p>
        </p:txBody>
      </p:sp>
      <p:sp>
        <p:nvSpPr>
          <p:cNvPr id="603" name="TextBox 9"/>
          <p:cNvSpPr txBox="1">
            <a:spLocks noChangeArrowheads="1"/>
          </p:cNvSpPr>
          <p:nvPr/>
        </p:nvSpPr>
        <p:spPr bwMode="auto">
          <a:xfrm>
            <a:off x="22054819" y="20016130"/>
            <a:ext cx="1005840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Operator’s problem</a:t>
            </a:r>
            <a:br>
              <a:rPr lang="en-US" sz="1800"/>
            </a:br>
            <a:r>
              <a:rPr lang="en-US" sz="1800"/>
              <a:t> Full Automation</a:t>
            </a:r>
          </a:p>
        </p:txBody>
      </p:sp>
      <p:pic>
        <p:nvPicPr>
          <p:cNvPr id="604" name="Picture 2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182" y="22826005"/>
            <a:ext cx="34163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5" name="Picture 1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882" y="25137405"/>
            <a:ext cx="5953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" name="Picture 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144" y="26148642"/>
            <a:ext cx="5953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7" name="Picture 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119" y="24207130"/>
            <a:ext cx="5953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" name="Picture 2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132" y="21514730"/>
            <a:ext cx="4587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9" name="Picture 24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194" y="21860805"/>
            <a:ext cx="4572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0" name="Picture 25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557" y="21584580"/>
            <a:ext cx="25241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1" name="Picture 2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557" y="21930655"/>
            <a:ext cx="252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482" y="22224342"/>
            <a:ext cx="4572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3" name="Picture 3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319" y="22294192"/>
            <a:ext cx="25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" name="Content Placeholder 2"/>
          <p:cNvSpPr txBox="1">
            <a:spLocks/>
          </p:cNvSpPr>
          <p:nvPr/>
        </p:nvSpPr>
        <p:spPr bwMode="auto">
          <a:xfrm>
            <a:off x="21999257" y="21206755"/>
            <a:ext cx="90519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800" dirty="0">
                <a:solidFill>
                  <a:srgbClr val="1F0EF8"/>
                </a:solidFill>
              </a:rPr>
              <a:t>3-way tradeoff</a:t>
            </a:r>
          </a:p>
          <a:p>
            <a:pPr marL="0" lvl="1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dirty="0"/>
              <a:t>	   : </a:t>
            </a:r>
            <a:r>
              <a:rPr lang="en-US" sz="1800" dirty="0">
                <a:latin typeface="Calibri" charset="0"/>
                <a:cs typeface="Calibri" charset="0"/>
              </a:rPr>
              <a:t>closed loop       norm of aggregate demand (-efficiency)</a:t>
            </a:r>
            <a:br>
              <a:rPr lang="en-US" sz="1800" dirty="0">
                <a:latin typeface="Calibri" charset="0"/>
                <a:cs typeface="Calibri" charset="0"/>
              </a:rPr>
            </a:br>
            <a:r>
              <a:rPr lang="en-US" sz="1800" dirty="0">
                <a:latin typeface="Calibri" charset="0"/>
                <a:cs typeface="Calibri" charset="0"/>
              </a:rPr>
              <a:t>	   : closed loop       norm of aggregate backlog  (risk)</a:t>
            </a:r>
            <a:br>
              <a:rPr lang="en-US" sz="1800" dirty="0">
                <a:latin typeface="Calibri" charset="0"/>
                <a:cs typeface="Calibri" charset="0"/>
              </a:rPr>
            </a:br>
            <a:r>
              <a:rPr lang="en-US" sz="1800" dirty="0">
                <a:latin typeface="Calibri" charset="0"/>
                <a:cs typeface="Calibri" charset="0"/>
              </a:rPr>
              <a:t>	   : closed loop       norm of aggregate load mismatch upon deadline</a:t>
            </a:r>
          </a:p>
        </p:txBody>
      </p:sp>
      <p:cxnSp>
        <p:nvCxnSpPr>
          <p:cNvPr id="615" name="Straight Arrow Connector 614"/>
          <p:cNvCxnSpPr/>
          <p:nvPr/>
        </p:nvCxnSpPr>
        <p:spPr>
          <a:xfrm flipH="1">
            <a:off x="26915744" y="24142042"/>
            <a:ext cx="1006475" cy="4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6" name="TextBox 615"/>
          <p:cNvSpPr txBox="1"/>
          <p:nvPr/>
        </p:nvSpPr>
        <p:spPr>
          <a:xfrm>
            <a:off x="28006357" y="23854705"/>
            <a:ext cx="4106862" cy="656875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marL="318383" indent="-31838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</a:rPr>
              <a:t>The best Pareto front </a:t>
            </a: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</a:rPr>
              <a:t>      Under any market architecture</a:t>
            </a:r>
          </a:p>
        </p:txBody>
      </p:sp>
      <p:sp>
        <p:nvSpPr>
          <p:cNvPr id="617" name="Rectangle 14"/>
          <p:cNvSpPr>
            <a:spLocks noChangeArrowheads="1"/>
          </p:cNvSpPr>
          <p:nvPr/>
        </p:nvSpPr>
        <p:spPr bwMode="auto">
          <a:xfrm>
            <a:off x="22558057" y="26259767"/>
            <a:ext cx="9304337" cy="6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/>
          <a:p>
            <a:pPr marL="0" lvl="1"/>
            <a:endParaRPr lang="en-US" sz="1800"/>
          </a:p>
          <a:p>
            <a:pPr marL="0" lvl="1"/>
            <a:r>
              <a:rPr lang="en-US" sz="1800"/>
              <a:t>            when                        , the deadline constraints are enforced</a:t>
            </a:r>
          </a:p>
        </p:txBody>
      </p:sp>
      <p:pic>
        <p:nvPicPr>
          <p:cNvPr id="618" name="Picture 1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207" y="26626480"/>
            <a:ext cx="10779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" name="Rectangle 11"/>
          <p:cNvSpPr>
            <a:spLocks noChangeArrowheads="1"/>
          </p:cNvSpPr>
          <p:nvPr/>
        </p:nvSpPr>
        <p:spPr bwMode="auto">
          <a:xfrm>
            <a:off x="32577430" y="6208447"/>
            <a:ext cx="9367213" cy="990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1019175"/>
            <a:r>
              <a:rPr lang="en-US" sz="3500" dirty="0" smtClean="0"/>
              <a:t>Architectures for Congestion Control and Scheduling</a:t>
            </a:r>
            <a:endParaRPr lang="en-US" sz="3500" dirty="0"/>
          </a:p>
        </p:txBody>
      </p:sp>
      <p:grpSp>
        <p:nvGrpSpPr>
          <p:cNvPr id="621" name="Group 8"/>
          <p:cNvGrpSpPr>
            <a:grpSpLocks/>
          </p:cNvGrpSpPr>
          <p:nvPr/>
        </p:nvGrpSpPr>
        <p:grpSpPr bwMode="auto">
          <a:xfrm>
            <a:off x="32600363" y="5906394"/>
            <a:ext cx="9258865" cy="276653"/>
            <a:chOff x="-6" y="4729"/>
            <a:chExt cx="6340" cy="173"/>
          </a:xfrm>
        </p:grpSpPr>
        <p:sp>
          <p:nvSpPr>
            <p:cNvPr id="622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623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2826335" y="7858863"/>
            <a:ext cx="9042400" cy="556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2570759" y="13953467"/>
            <a:ext cx="9251819" cy="6062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33134199" y="21377011"/>
            <a:ext cx="3431679" cy="3995524"/>
          </a:xfrm>
          <a:prstGeom prst="rect">
            <a:avLst/>
          </a:prstGeom>
        </p:spPr>
      </p:pic>
      <p:grpSp>
        <p:nvGrpSpPr>
          <p:cNvPr id="627" name="Group 8"/>
          <p:cNvGrpSpPr>
            <a:grpSpLocks/>
          </p:cNvGrpSpPr>
          <p:nvPr/>
        </p:nvGrpSpPr>
        <p:grpSpPr bwMode="auto">
          <a:xfrm>
            <a:off x="32621629" y="20778410"/>
            <a:ext cx="9258865" cy="276653"/>
            <a:chOff x="-6" y="4729"/>
            <a:chExt cx="6340" cy="173"/>
          </a:xfrm>
        </p:grpSpPr>
        <p:sp>
          <p:nvSpPr>
            <p:cNvPr id="628" name="Rectangle 6"/>
            <p:cNvSpPr>
              <a:spLocks noChangeArrowheads="1"/>
            </p:cNvSpPr>
            <p:nvPr/>
          </p:nvSpPr>
          <p:spPr bwMode="auto">
            <a:xfrm>
              <a:off x="0" y="4729"/>
              <a:ext cx="6334" cy="173"/>
            </a:xfrm>
            <a:prstGeom prst="rect">
              <a:avLst/>
            </a:prstGeom>
            <a:solidFill>
              <a:srgbClr val="ACACAC"/>
            </a:solidFill>
            <a:ln w="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  <p:sp>
          <p:nvSpPr>
            <p:cNvPr id="629" name="Rectangle 7"/>
            <p:cNvSpPr>
              <a:spLocks noChangeArrowheads="1"/>
            </p:cNvSpPr>
            <p:nvPr/>
          </p:nvSpPr>
          <p:spPr bwMode="auto">
            <a:xfrm>
              <a:off x="-6" y="4729"/>
              <a:ext cx="3174" cy="173"/>
            </a:xfrm>
            <a:prstGeom prst="rect">
              <a:avLst/>
            </a:prstGeom>
            <a:solidFill>
              <a:srgbClr val="80110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1019175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38131648" y="22115427"/>
            <a:ext cx="2743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31648" y="22211706"/>
            <a:ext cx="2743200" cy="17891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32479988" y="25704045"/>
            <a:ext cx="9584988" cy="522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2710886" y="31763973"/>
            <a:ext cx="8996243" cy="22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$\mathbf E[\sum_{\tau = t}^{t+l}u_{i}(t)p(t)]$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mathcal H_2\]&#10;\end{document}"/>
  <p:tag name="IGUANATEXSIZ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usepackage[usenames]{color}&#10;\begin{document}&#10;\textcolor{black}{$\mathcal Q$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mathcal H_2\]&#10;\end{document}"/>
  <p:tag name="IGUANATEXSIZE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graphicx,amsmath,amssymb,multirow}&#10;\usepackage[usenames]{color}&#10;\newcommand{\mb}{\mathbf}&#10;\begin{document}&#10;\begin{align*}&#10;\text{&#10;\textcolor{red}{$&#10;\mathcal Q^*&#10;$}} &#10;= &#10;\{&#10;&amp;(\mb q_1, \mb q_2)\in\mathcal Q: \mb F = f_{(\mb q_1, \mb q_2)}(\mb F)&#10;\text{ for some } \mb F\in\mathcal F_a^*&#10;\}&#10;\end{align*}&#10;\end{document}"/>
  <p:tag name="IGUANATEXSIZE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[usenames]{color}&#10;\newcommand{\mb}{\mathbf}&#10;\begin{document}&#10;\textcolor{red}{&#10;\[\mb p(t) =&#10;\mb q_{1}'\mb x(t)&#10;+ \mb q_{2}'\mb u(t)\]&#10;}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[usenames]{color}&#10;\newcommand{\mb}{\mathbf}&#10;\begin{document}&#10;\textcolor{red}{$\mathcal Q^*$, $\mathcal F_a^*$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1\|_2^2\]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2\|_2^2\]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[usenames]{color}&#10;\newcommand{\mb}{\mathbf}&#10;\begin{document}&#10;\textcolor{black}{$\mathcal Q$, $\mathcal F_a$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fonts,mathrsfs,amsfonts, array, geometry}&#10;\usepackage{graphicx,amsmath,amssymb,multirow}&#10;\usepackage[usenames]{color}&#10;\newcommand{\mb}{\mathbf}&#10;\begin{document}&#10;\textcolor{blue}{&#10;fix $\mb q_1 = \mb 0$, random sampling $\mb q_2$&#10;}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p(t)=\sum_i u_i(t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6"/>
  <p:tag name="PICTUREFILESIZE" val="50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fonts,mathrsfs,amsfonts, array, geometry}&#10;\usepackage{graphicx,amsmath,amssymb,multirow}&#10;\usepackage[usenames]{color}&#10;\newcommand{\mb}{\mathbf}&#10;\begin{document}&#10;\textcolor{green}{&#10;fix $\mb q_2 = \mb 1$, random sampling $\mb q_1$&#10;}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fonts,mathrsfs,amsfonts, array, geometry}&#10;\usepackage{graphicx,amsmath,amssymb,multirow}&#10;\usepackage[usenames]{color}&#10;\newcommand{\mb}{\mathbf}&#10;\begin{document}&#10;\textcolor{red}{&#10;MCP: $\mb q_1 = \mb 0$, $\mb q_2 = \mb 1$&#10;}&#10;\end{document}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1\|_2^2\]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2\|_2^2\]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3\|_2^2\]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1\|_2^2\]&#10;\end{document}"/>
  <p:tag name="IGUANATEXSIZE" val="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2\|_2^2\]&#10;\end{document}"/>
  <p:tag name="IGUANATEXSIZE" val="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mathcal H_2\]&#10;\end{document}"/>
  <p:tag name="IGUANATEXSIZE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mathcal H_2\]&#10;\end{document}"/>
  <p:tag name="IGUANATEXSIZE" val="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3\|_2^2\]&#10;\end{document}"/>
  <p:tag name="IGUANATEXSIZE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w_l(t) , l\in \{1,\dots,L\} 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50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mathcal H_2\]&#10;\end{document}"/>
  <p:tag name="IGUANATEXSIZE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3\|_2^2\to 0\]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rydshln}&#10;\newcommand{\mb}{\mathbf}&#10;\begin{document}&#10;\[&#10;\begin{array}{c|cc}&#10;\mb R_1 &amp;\mb R_2 &amp;-\mb R_1&#10;\\&#10;\hline&#10;\mb 0   &amp;\mb 0   &amp;\alpha_1\mb e'&#10;\\&#10;\alpha_2\mb e' &amp;\mb 0   &amp;\mb 0   &#10;\\&#10;\hdashline&#10;\mb I_{D_c\times D_c} &amp;\mb 0 &amp;\mb 0&#10;\end{array}&#10;\]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&#10;\mb u(t) = \mb F\mb x(t)&#10;\]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&#10;\mb x(t)&#10;\]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&#10;\begin{array}{c}&#10;z_1(t)&#10;\\&#10;z_2(t)&#10;\end{array}&#10;\]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&#10;\mb d(t)&#10;\]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&#10;\mb u(t)&#10;\]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bf{w}(t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21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bf{w}(t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21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\textbf{w}(t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21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[usenames]{color}&#10;\usepackage{graphicx,amsmath,amssymb,multirow}&#10;\newcommand{\mb}{\mathbf}&#10;\begin{document}&#10;\begin{align*}&#10;\text{&#10;\textcolor{black}{$\mathcal F_a$}&#10;} = \{&#10;&amp;\mb F: \mb F = f_{(\mb q_1, \mb q_2)}(\mb F)&#10;\text{ for some } (\mb q_1,\mb q_2)\in \mathcal Q\}&#10;\\&#10;\text{&#10;\textcolor{red}{$\mathcal F_a^*$}&#10;}&#10;= \{&#10;&amp;\mb F\in \mathcal F_a:&#10;\exists \alpha_1, \alpha_2&gt;0,&#10;\mb F^* = \arg\min_{\mb F\in\mathcal F_a} \alpha_1 z_1 + \alpha_2 z_2 &#10;\}&#10;\end{align*}&#10;\end{document}"/>
  <p:tag name="IGUANATEXSIZE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1\|_2^2\]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newcommand{\mb}{\mathbf}&#10;\begin{document}&#10;\[\|z_2\|_2^2\]&#10;\end{document}"/>
  <p:tag name="IGUANATEXSIZE" val="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511</Words>
  <Application>Microsoft Macintosh PowerPoint</Application>
  <PresentationFormat>Custom</PresentationFormat>
  <Paragraphs>124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M R</dc:creator>
  <cp:lastModifiedBy>M</cp:lastModifiedBy>
  <cp:revision>363</cp:revision>
  <dcterms:created xsi:type="dcterms:W3CDTF">2012-08-20T18:15:42Z</dcterms:created>
  <dcterms:modified xsi:type="dcterms:W3CDTF">2013-10-10T18:09:59Z</dcterms:modified>
</cp:coreProperties>
</file>