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3891200" cy="32918400"/>
  <p:notesSz cx="6858000" cy="91440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86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1A1"/>
    <a:srgbClr val="DE6225"/>
    <a:srgbClr val="05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23" d="100"/>
          <a:sy n="23" d="100"/>
        </p:scale>
        <p:origin x="1761" y="13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91F10-F105-F240-BB11-F3B68964609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13593-E61B-054B-81C4-FAE256538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4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B9E5EC-0846-6941-8703-CD90130FC354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2C3E04-EAED-7A4D-B838-0B5ADB096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1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193925" fontAlgn="base">
              <a:spcBef>
                <a:spcPct val="0"/>
              </a:spcBef>
              <a:spcAft>
                <a:spcPct val="0"/>
              </a:spcAft>
              <a:defRPr/>
            </a:pPr>
            <a:fld id="{5EECD738-4B14-F841-9471-716CEC54BDFE}" type="slidenum">
              <a:rPr lang="en-US" smtClean="0">
                <a:ea typeface="ＭＳ Ｐゴシック" pitchFamily="-108" charset="-128"/>
                <a:cs typeface="ＭＳ Ｐゴシック" pitchFamily="-108" charset="-128"/>
              </a:rPr>
              <a:pPr defTabSz="219392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9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0DC0-DEB6-5245-9786-81835CA7B236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B6CD-A896-034E-886C-9AD731625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52F3-A628-174C-B1C5-D7957B5E1D38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F62F-1C22-F342-AEF6-5751E4D1B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D483-D49F-FF4D-A9BE-F07770943FEC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BD7-0588-6F4B-AC48-26B402219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EE88-36B3-3346-BBA2-F431CBED7E14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6FE8-16DA-394E-A83E-457833639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A6E3-440A-4444-BB11-7B989A77FD77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8EF9-EBE1-BB4A-BC45-FEB94B053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4EE3-BE6B-6F40-8449-0EE688B334C3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0E92-9676-0646-8393-C6A115322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5384-CBCF-B646-AF0F-35BE8D53D802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1054D-299A-2D4B-A58E-B6B2DCDDC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7E24-7DE0-2049-B283-98D5EA78F8EA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0871-0703-CC4C-A829-D75B00D0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595BF-B042-E74D-B532-F84F734A770B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1F58-CED8-114E-989B-FAB78C499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B32-3A3A-1442-B647-28E14D9E02CB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C1B3-1A4E-1147-990C-E994497E5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6D99-5BC1-9447-9734-C2AA085436E8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3B32-3A11-C34E-B587-0381224FD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63A7D0-97BF-1846-9583-B99EC1CA1C7E}" type="datetime1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219456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63F8FF-54E3-2749-9438-DED0CB148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3925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1644650" indent="-1644650" algn="l" defTabSz="2193925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•"/>
        <a:defRPr sz="15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3565525" indent="-1371600" algn="l" defTabSz="2193925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–"/>
        <a:defRPr sz="13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548640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•"/>
        <a:defRPr sz="115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7680325" indent="-1096963" algn="l" defTabSz="2193925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–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987425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pitchFamily="-107" charset="0"/>
        <a:buChar char="»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DE6225"/>
            </a:gs>
            <a:gs pos="90000">
              <a:schemeClr val="bg1"/>
            </a:gs>
          </a:gsLst>
          <a:lin ang="153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4114800"/>
            <a:ext cx="43891200" cy="1588"/>
          </a:xfrm>
          <a:prstGeom prst="line">
            <a:avLst/>
          </a:prstGeom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143000" y="2441575"/>
            <a:ext cx="41605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3" tIns="45614" rIns="91243" bIns="45614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b="1" dirty="0" smtClean="0"/>
              <a:t>Yu Wang</a:t>
            </a:r>
            <a:r>
              <a:rPr lang="en-US" sz="5000" b="1" dirty="0"/>
              <a:t>, Nima Roohi, Matthew West, Mahesh Viswanathan, Geir Dullerud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2800" b="1" dirty="0"/>
              <a:t>Coordinate Science Laboratory, Department of Computer Science, Department of Mechanical Science and Engineering, University of Illinois at </a:t>
            </a:r>
            <a:r>
              <a:rPr lang="en-US" sz="2800" b="1" dirty="0" smtClean="0"/>
              <a:t>Urbana-Champaign</a:t>
            </a:r>
            <a:endParaRPr lang="en-US" sz="2800" b="1" dirty="0"/>
          </a:p>
        </p:txBody>
      </p:sp>
      <p:sp>
        <p:nvSpPr>
          <p:cNvPr id="14340" name="TextBox 93"/>
          <p:cNvSpPr txBox="1">
            <a:spLocks noChangeArrowheads="1"/>
          </p:cNvSpPr>
          <p:nvPr/>
        </p:nvSpPr>
        <p:spPr bwMode="auto">
          <a:xfrm>
            <a:off x="1143000" y="887413"/>
            <a:ext cx="416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8000" dirty="0" smtClean="0">
                <a:solidFill>
                  <a:srgbClr val="052754"/>
                </a:solidFill>
                <a:latin typeface="Arial Black" pitchFamily="-107" charset="0"/>
              </a:rPr>
              <a:t>Statistical </a:t>
            </a:r>
            <a:r>
              <a:rPr lang="en-US" sz="8000" dirty="0">
                <a:solidFill>
                  <a:srgbClr val="052754"/>
                </a:solidFill>
                <a:latin typeface="Arial Black" pitchFamily="-107" charset="0"/>
              </a:rPr>
              <a:t>Verification of Dynamical Systems U</a:t>
            </a:r>
            <a:r>
              <a:rPr lang="en-US" sz="8000" dirty="0" smtClean="0">
                <a:solidFill>
                  <a:srgbClr val="052754"/>
                </a:solidFill>
                <a:latin typeface="Arial Black" pitchFamily="-107" charset="0"/>
              </a:rPr>
              <a:t>sing </a:t>
            </a:r>
            <a:r>
              <a:rPr lang="en-US" sz="8000" dirty="0">
                <a:solidFill>
                  <a:srgbClr val="052754"/>
                </a:solidFill>
                <a:latin typeface="Arial Black" pitchFamily="-107" charset="0"/>
              </a:rPr>
              <a:t>Set Oriented Methods</a:t>
            </a:r>
          </a:p>
        </p:txBody>
      </p:sp>
      <p:sp>
        <p:nvSpPr>
          <p:cNvPr id="14341" name="Rectangle 35"/>
          <p:cNvSpPr>
            <a:spLocks noChangeArrowheads="1"/>
          </p:cNvSpPr>
          <p:nvPr/>
        </p:nvSpPr>
        <p:spPr bwMode="auto">
          <a:xfrm>
            <a:off x="32918399" y="23802945"/>
            <a:ext cx="5438746" cy="43910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srgbClr val="CC3300"/>
                </a:solidFill>
              </a:rPr>
              <a:t>Acknowledgments</a:t>
            </a:r>
            <a:endParaRPr lang="en-GB" sz="4000" b="1" dirty="0">
              <a:solidFill>
                <a:srgbClr val="CC3300"/>
              </a:solidFill>
            </a:endParaRPr>
          </a:p>
          <a:p>
            <a:endParaRPr lang="en-US" sz="2800" dirty="0" smtClean="0"/>
          </a:p>
          <a:p>
            <a:pPr algn="just"/>
            <a:r>
              <a:rPr lang="en-US" sz="2800" dirty="0"/>
              <a:t>The authors acknowledge </a:t>
            </a:r>
            <a:r>
              <a:rPr lang="en-US" sz="2800" dirty="0" smtClean="0"/>
              <a:t>support for </a:t>
            </a:r>
            <a:r>
              <a:rPr lang="en-US" sz="2800" dirty="0"/>
              <a:t>this work from NSF CPS grant 1329991.  Program Manager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Dr. </a:t>
            </a:r>
            <a:r>
              <a:rPr lang="en-US" sz="2800" dirty="0"/>
              <a:t>David Corman.</a:t>
            </a:r>
          </a:p>
          <a:p>
            <a:endParaRPr lang="en-US" sz="2800" dirty="0"/>
          </a:p>
        </p:txBody>
      </p:sp>
      <p:sp>
        <p:nvSpPr>
          <p:cNvPr id="14342" name="Rectangle 34"/>
          <p:cNvSpPr>
            <a:spLocks noChangeArrowheads="1"/>
          </p:cNvSpPr>
          <p:nvPr/>
        </p:nvSpPr>
        <p:spPr bwMode="auto">
          <a:xfrm>
            <a:off x="32918400" y="18002310"/>
            <a:ext cx="9829800" cy="5162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000" b="1" dirty="0" smtClean="0">
                <a:solidFill>
                  <a:srgbClr val="CC3300"/>
                </a:solidFill>
              </a:rPr>
              <a:t>Conclusions</a:t>
            </a:r>
          </a:p>
          <a:p>
            <a:endParaRPr lang="en-US" sz="2800" dirty="0"/>
          </a:p>
          <a:p>
            <a:pPr algn="just"/>
            <a:r>
              <a:rPr lang="en-US" sz="2800" dirty="0" smtClean="0"/>
              <a:t>In this work, we proposed a framework for statistical verification of temporal formulae on nonlinear systems using the set oriented model reduction methods. </a:t>
            </a:r>
            <a:r>
              <a:rPr lang="en-US" sz="2800" smtClean="0"/>
              <a:t>Using the </a:t>
            </a:r>
            <a:r>
              <a:rPr lang="en-US" sz="2800" dirty="0" smtClean="0"/>
              <a:t>uniform  </a:t>
            </a:r>
            <a:r>
              <a:rPr lang="en-US" sz="2800" smtClean="0"/>
              <a:t>bound on the </a:t>
            </a:r>
            <a:r>
              <a:rPr lang="en-US" sz="2800" dirty="0" smtClean="0"/>
              <a:t>model reduction error, we </a:t>
            </a:r>
            <a:r>
              <a:rPr lang="en-US" sz="2800" smtClean="0"/>
              <a:t>rigorously linked </a:t>
            </a:r>
            <a:r>
              <a:rPr lang="en-US" sz="2800" dirty="0" smtClean="0"/>
              <a:t>model reduction and statistical verification together. In addition, we proposed a statistical verification algorithm for iLTL, and proved the validity of the algorithm.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Rectangle 33"/>
              <p:cNvSpPr>
                <a:spLocks noChangeArrowheads="1"/>
              </p:cNvSpPr>
              <p:nvPr/>
            </p:nvSpPr>
            <p:spPr bwMode="auto">
              <a:xfrm>
                <a:off x="1143000" y="21745972"/>
                <a:ext cx="9829800" cy="100103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0" tIns="360000" rIns="360000" bIns="360000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4000" b="1" dirty="0" smtClean="0">
                    <a:solidFill>
                      <a:srgbClr val="CC3300"/>
                    </a:solidFill>
                  </a:rPr>
                  <a:t>System Formulation</a:t>
                </a:r>
                <a:endParaRPr lang="en-US" sz="2800" dirty="0"/>
              </a:p>
              <a:p>
                <a:endParaRPr lang="en-US" sz="2800" dirty="0" smtClean="0"/>
              </a:p>
              <a:p>
                <a:pPr algn="just"/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be a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. A map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→[0,1]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i="1" dirty="0" smtClean="0"/>
                  <a:t>Markov kernel </a:t>
                </a:r>
                <a:r>
                  <a:rPr lang="en-US" sz="2800" dirty="0" smtClean="0"/>
                  <a:t>if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a measurable function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smtClean="0"/>
                  <a:t>a probability measure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endParaRPr lang="en-US" sz="2800" dirty="0"/>
              </a:p>
              <a:p>
                <a:pPr algn="just"/>
                <a:r>
                  <a:rPr lang="en-US" sz="2800" dirty="0"/>
                  <a:t>w</a:t>
                </a:r>
                <a:r>
                  <a:rPr lang="en-US" sz="28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the Borel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800" dirty="0" smtClean="0"/>
                  <a:t>-algebra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. By the definition,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/>
                  <a:t> can also be viewed as a map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𝑀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→</m:t>
                    </m:r>
                    <m:r>
                      <a:rPr lang="en-US" sz="280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𝑀</m:t>
                    </m:r>
                    <m:r>
                      <a:rPr lang="en-US" sz="280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(</m:t>
                    </m:r>
                    <m:r>
                      <a:rPr lang="en-US" sz="280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𝑋</m:t>
                    </m:r>
                    <m:r>
                      <a:rPr lang="en-US" sz="280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)</m:t>
                    </m:r>
                  </m:oMath>
                </a14:m>
                <a:r>
                  <a:rPr lang="en-US" sz="2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𝑀</m:t>
                    </m:r>
                    <m:r>
                      <a:rPr lang="en-US" sz="2800" i="1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𝑋</m:t>
                    </m:r>
                    <m:r>
                      <a:rPr lang="en-US" sz="2800" i="1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)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the set of probability distributions </a:t>
                </a:r>
                <a:r>
                  <a:rPr lang="en-US" sz="2800" dirty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on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𝑋</m:t>
                    </m:r>
                  </m:oMath>
                </a14:m>
                <a:r>
                  <a:rPr lang="en-US" sz="2800" dirty="0" smtClean="0"/>
                  <a:t>. Given an initial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, we can generate a Markov process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:endParaRPr lang="en-US" sz="2800" dirty="0" smtClean="0"/>
              </a:p>
              <a:p>
                <a:pPr algn="just"/>
                <a:r>
                  <a:rPr lang="en-US" sz="2800" dirty="0" smtClean="0"/>
                  <a:t>Consider a discrete-time nonlinear </a:t>
                </a:r>
                <a:r>
                  <a:rPr lang="en-US" sz="2800" dirty="0"/>
                  <a:t>dynamical </a:t>
                </a:r>
                <a:r>
                  <a:rPr lang="en-US" sz="2800" dirty="0" smtClean="0"/>
                  <a:t>system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algn="just"/>
                <a:r>
                  <a:rPr lang="en-US" sz="2800" dirty="0"/>
                  <a:t>w</a:t>
                </a:r>
                <a:r>
                  <a:rPr lang="en-US" sz="2800" dirty="0" smtClean="0"/>
                  <a:t>here the system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=0,1,2,…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is a diffeomorphism.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is a compact </a:t>
                </a:r>
                <a:r>
                  <a:rPr lang="en-US" sz="2800" i="1" dirty="0" smtClean="0"/>
                  <a:t>invariant </a:t>
                </a:r>
                <a:r>
                  <a:rPr lang="en-US" sz="2800" dirty="0" smtClean="0"/>
                  <a:t>set, 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)⊆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, then we can derive a dynamical system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 by restricting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. Then by letting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 we reformulate the nonlinear dynamical system into a Markov process on the state space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4343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21745972"/>
                <a:ext cx="9829800" cy="10010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Rectangle 29"/>
          <p:cNvSpPr>
            <a:spLocks noChangeArrowheads="1"/>
          </p:cNvSpPr>
          <p:nvPr/>
        </p:nvSpPr>
        <p:spPr bwMode="auto">
          <a:xfrm>
            <a:off x="1160929" y="4724400"/>
            <a:ext cx="9829800" cy="1615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000" b="1" dirty="0">
                <a:solidFill>
                  <a:srgbClr val="CC3300"/>
                </a:solidFill>
              </a:rPr>
              <a:t>Introduction</a:t>
            </a:r>
          </a:p>
          <a:p>
            <a:r>
              <a:rPr lang="en-US" sz="2800" b="1" dirty="0"/>
              <a:t> </a:t>
            </a:r>
            <a:endParaRPr lang="en-US" sz="2800" dirty="0"/>
          </a:p>
          <a:p>
            <a:pPr algn="just"/>
            <a:r>
              <a:rPr lang="en-US" sz="2800" dirty="0"/>
              <a:t>Modeling, analyzing and verifying real physical systems have long been a changeling task </a:t>
            </a:r>
            <a:r>
              <a:rPr lang="en-US" sz="2800" dirty="0" smtClean="0"/>
              <a:t>since the dynamics are usually nonlinear and </a:t>
            </a:r>
            <a:r>
              <a:rPr lang="en-US" sz="2800" dirty="0"/>
              <a:t>the state </a:t>
            </a:r>
            <a:r>
              <a:rPr lang="en-US" sz="2800" dirty="0" smtClean="0"/>
              <a:t>spaces are </a:t>
            </a:r>
            <a:r>
              <a:rPr lang="en-US" sz="2800" dirty="0"/>
              <a:t>always </a:t>
            </a:r>
            <a:r>
              <a:rPr lang="en-US" sz="2800" dirty="0" smtClean="0"/>
              <a:t>continuous. </a:t>
            </a:r>
            <a:r>
              <a:rPr lang="en-US" sz="2800" dirty="0"/>
              <a:t>In this work, </a:t>
            </a:r>
            <a:r>
              <a:rPr lang="en-US" sz="2800" dirty="0" smtClean="0"/>
              <a:t>we use linear inequality LTL (iLTL), </a:t>
            </a:r>
            <a:r>
              <a:rPr lang="en-US" sz="2800" dirty="0"/>
              <a:t>a temporal </a:t>
            </a:r>
            <a:r>
              <a:rPr lang="en-US" sz="2800" dirty="0" smtClean="0"/>
              <a:t>logic, </a:t>
            </a:r>
            <a:r>
              <a:rPr lang="en-US" sz="2800" dirty="0"/>
              <a:t>to specify the behavior of </a:t>
            </a:r>
            <a:r>
              <a:rPr lang="en-US" sz="2800" dirty="0" smtClean="0"/>
              <a:t>nonlinear dynamical systems over time </a:t>
            </a:r>
            <a:r>
              <a:rPr lang="en-US" sz="2800" dirty="0"/>
              <a:t>and </a:t>
            </a:r>
            <a:r>
              <a:rPr lang="en-US" sz="2800" dirty="0" smtClean="0"/>
              <a:t>propose a framework for statistical verification of temporal formulae on nonlinear systems using </a:t>
            </a:r>
            <a:r>
              <a:rPr lang="en-US" sz="2800" dirty="0"/>
              <a:t>set oriented </a:t>
            </a:r>
            <a:r>
              <a:rPr lang="en-US" sz="2800" dirty="0" smtClean="0"/>
              <a:t>methods. As shown in Figure 1, </a:t>
            </a:r>
            <a:r>
              <a:rPr lang="en-US" sz="2800" dirty="0"/>
              <a:t>a discrete-time nonlinear dynamical system is first transformed into a Markov process </a:t>
            </a:r>
            <a:r>
              <a:rPr lang="en-US" sz="2800" dirty="0" smtClean="0"/>
              <a:t>on the </a:t>
            </a:r>
            <a:r>
              <a:rPr lang="en-US" sz="2800" dirty="0"/>
              <a:t>continuous state </a:t>
            </a:r>
            <a:r>
              <a:rPr lang="en-US" sz="2800" dirty="0" smtClean="0"/>
              <a:t>space. </a:t>
            </a:r>
            <a:r>
              <a:rPr lang="en-US" sz="2800" dirty="0"/>
              <a:t>Then the Markov </a:t>
            </a:r>
            <a:r>
              <a:rPr lang="en-US" sz="2800" dirty="0" smtClean="0"/>
              <a:t>process </a:t>
            </a:r>
            <a:r>
              <a:rPr lang="en-US" sz="2800" dirty="0"/>
              <a:t>is reduced to </a:t>
            </a:r>
            <a:r>
              <a:rPr lang="en-US" sz="2800" dirty="0" smtClean="0"/>
              <a:t>a new Markov process that is equivalent to a discrete time Markov chain (DTMC), using </a:t>
            </a:r>
            <a:r>
              <a:rPr lang="en-US" sz="2800" dirty="0"/>
              <a:t>set oriented </a:t>
            </a:r>
            <a:r>
              <a:rPr lang="en-US" sz="2800" dirty="0" smtClean="0"/>
              <a:t>method. Furthermore, the iLTL formulae of the original Markov chain are also </a:t>
            </a:r>
            <a:r>
              <a:rPr lang="en-US" sz="2800" dirty="0"/>
              <a:t>reduced</a:t>
            </a:r>
            <a:r>
              <a:rPr lang="en-US" sz="2800" dirty="0" smtClean="0"/>
              <a:t> to iLTL formulae </a:t>
            </a:r>
            <a:r>
              <a:rPr lang="en-US" sz="2800" dirty="0"/>
              <a:t>of the </a:t>
            </a:r>
            <a:r>
              <a:rPr lang="en-US" sz="2800" dirty="0" smtClean="0"/>
              <a:t>new </a:t>
            </a:r>
            <a:r>
              <a:rPr lang="en-US" sz="2800" dirty="0"/>
              <a:t>Markov </a:t>
            </a:r>
            <a:r>
              <a:rPr lang="en-US" sz="2800" dirty="0" smtClean="0"/>
              <a:t>chain. Finally, the reduced iLTL formulae </a:t>
            </a:r>
            <a:r>
              <a:rPr lang="en-US" sz="2800" dirty="0"/>
              <a:t>are verified  using a </a:t>
            </a:r>
            <a:r>
              <a:rPr lang="en-US" sz="2800" dirty="0" smtClean="0"/>
              <a:t>statistical model checker. </a:t>
            </a:r>
            <a:r>
              <a:rPr lang="en-US" sz="2800" dirty="0"/>
              <a:t>The correctness of this </a:t>
            </a:r>
            <a:r>
              <a:rPr lang="en-US" sz="2800" dirty="0" smtClean="0"/>
              <a:t>framework is guaranteed by combining the errors introduced in every step. We point out that this framework have may also extend to the study of hybrid systems. </a:t>
            </a:r>
          </a:p>
          <a:p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1734800" y="4724400"/>
                <a:ext cx="9829800" cy="2705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0" tIns="360000" rIns="360000" bIns="360000">
                <a:prstTxWarp prst="textNoShape">
                  <a:avLst/>
                </a:prstTxWarp>
              </a:bodyPr>
              <a:lstStyle/>
              <a:p>
                <a:pPr marL="381000" indent="-381000" algn="just">
                  <a:spcBef>
                    <a:spcPct val="50000"/>
                  </a:spcBef>
                  <a:defRPr/>
                </a:pPr>
                <a:r>
                  <a:rPr lang="en-GB" sz="4000" b="1" dirty="0" smtClean="0">
                    <a:solidFill>
                      <a:srgbClr val="CC3300"/>
                    </a:solidFill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iLTL</a:t>
                </a:r>
                <a:endParaRPr lang="en-GB" sz="4000" b="1" dirty="0">
                  <a:solidFill>
                    <a:srgbClr val="CC3300"/>
                  </a:solidFill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381000" indent="-381000" algn="just">
                  <a:defRPr/>
                </a:pPr>
                <a:endParaRPr lang="en-US" sz="2800" b="1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indent="-381000" algn="just">
                  <a:defRPr/>
                </a:pP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iLTL </a:t>
                </a:r>
                <a:r>
                  <a:rPr lang="en-US" sz="2800" dirty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is derived by assigning linear inequalities 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on the </a:t>
                </a:r>
                <a:r>
                  <a:rPr lang="en-US" sz="2800" dirty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distributions 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of the </a:t>
                </a:r>
                <a:r>
                  <a:rPr lang="en-US" sz="2800" dirty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state 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space </a:t>
                </a:r>
                <a:r>
                  <a:rPr lang="en-US" sz="2800" dirty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as atomic propositions 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in the </a:t>
                </a:r>
                <a:r>
                  <a:rPr lang="en-US" sz="2800" i="1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Linear Temporal Logic 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(LTL). The syntax of iLTL is </a:t>
                </a:r>
              </a:p>
              <a:p>
                <a:pPr indent="-38100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∷=⊤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  <m:t>⊥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80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</a:rPr>
                              <m:t>ineq</m:t>
                            </m:r>
                            <m:r>
                              <a:rPr lang="en-US" sz="280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∧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𝜙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𝜓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𝜙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X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𝜓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/>
                                  </a:rPr>
                                  <m:t>U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𝜙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𝜓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R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𝜙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</a:rPr>
                              <m:t>ineq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∷=</m:t>
                            </m:r>
                            <m:nary>
                              <m:naryPr>
                                <m:sup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sub>
                              <m:sup/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𝑓𝑑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indent="-381000" algn="just">
                  <a:defRPr/>
                </a:pP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𝑓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is an </a:t>
                </a:r>
                <a:r>
                  <a:rPr lang="en-US" sz="2800" i="1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essentially bounded 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integrable function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𝑋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∈</m:t>
                    </m:r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. The semantics of iLTL is associated with a Markov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ＭＳ Ｐゴシック" pitchFamily="-108" charset="-128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:</a:t>
                </a: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⊤                          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  <a:cs typeface="ＭＳ Ｐゴシック" pitchFamily="-108" charset="-128"/>
                        </a:rPr>
                        <m:t>⊭ ⊥</m:t>
                      </m:r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⊨"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𝑓𝑑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nary>
                      <m:r>
                        <a:rPr lang="en-US" sz="2800" i="1">
                          <a:latin typeface="Cambria Math"/>
                          <a:ea typeface="Cambria Math"/>
                        </a:rPr>
                        <m:t>"⟺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𝑓𝑑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⊨¬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  <a:cs typeface="ＭＳ Ｐゴシック" pitchFamily="-108" charset="-128"/>
                        </a:rPr>
                        <m:t>⊭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or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</a:rPr>
                        <m:t>U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⟺∃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ℕ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3721100" lvl="1" indent="-19081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∀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  <a:ea typeface="Cambria Math"/>
                </a:endParaRPr>
              </a:p>
              <a:p>
                <a:pPr marL="971550" lvl="1" indent="841375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𝜙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R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⟺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ＭＳ Ｐゴシック" pitchFamily="-108" charset="-128"/>
                                  <a:cs typeface="ＭＳ Ｐゴシック" pitchFamily="-108" charset="-128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  <a:cs typeface="ＭＳ Ｐゴシック" pitchFamily="-108" charset="-128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  <a:cs typeface="ＭＳ Ｐゴシック" pitchFamily="-108" charset="-128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  <a:cs typeface="ＭＳ Ｐゴシック" pitchFamily="-108" charset="-128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  <a:cs typeface="ＭＳ Ｐゴシック" pitchFamily="-108" charset="-128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⊨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or</m:t>
                      </m:r>
                    </m:oMath>
                  </m:oMathPara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3721100" lvl="1" indent="0" algn="just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ℕ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  <a:cs typeface="ＭＳ Ｐゴシック" pitchFamily="-108" charset="-128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⊨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latin typeface="Cambria Math"/>
                  <a:ea typeface="Cambria Math"/>
                </a:endParaRPr>
              </a:p>
              <a:p>
                <a:pPr marL="971550" lvl="1" indent="1200150" algn="just">
                  <a:defRPr/>
                </a:pPr>
                <a:r>
                  <a:rPr lang="en-US" sz="2800" dirty="0">
                    <a:ea typeface="Cambria Math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∀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𝑇</m:t>
                        </m:r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ＭＳ Ｐゴシック" pitchFamily="-108" charset="-128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ＭＳ Ｐゴシック" pitchFamily="-108" charset="-128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)  </m:t>
                    </m:r>
                  </m:oMath>
                </a14:m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971550" lvl="1" indent="1200150"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381000" indent="-381000" algn="just">
                  <a:spcBef>
                    <a:spcPct val="50000"/>
                  </a:spcBef>
                  <a:defRPr/>
                </a:pPr>
                <a:r>
                  <a:rPr lang="en-GB" sz="4000" b="1" dirty="0" smtClean="0">
                    <a:solidFill>
                      <a:srgbClr val="CC3300"/>
                    </a:solidFill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Model Reduction</a:t>
                </a:r>
              </a:p>
              <a:p>
                <a:pPr indent="-381000"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indent="-381000" algn="just"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is a measurable partition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𝑋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is a measurable,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ＭＳ Ｐゴシック" pitchFamily="-108" charset="-128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ea typeface="ＭＳ Ｐゴシック" pitchFamily="-108" charset="-128"/>
                      </a:rPr>
                      <m:t> </m:t>
                    </m:r>
                    <m:nary>
                      <m:naryPr>
                        <m:chr m:val="⋃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</a:rPr>
                      <m:t>𝑋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. The partition generates a projection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by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ＭＳ Ｐゴシック" pitchFamily="-108" charset="-128"/>
                          <a:cs typeface="ＭＳ Ｐゴシック" pitchFamily="-108" charset="-128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ＭＳ Ｐゴシック" pitchFamily="-108" charset="-128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ＭＳ Ｐゴシック" pitchFamily="-108" charset="-128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nary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is the uniform distribution supported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𝑠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.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ＭＳ Ｐゴシック" pitchFamily="-108" charset="-128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ＭＳ Ｐゴシック" pitchFamily="-108" charset="-128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ＭＳ Ｐゴシック" pitchFamily="-108" charset="-128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ＭＳ Ｐゴシック" pitchFamily="-108" charset="-128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ＭＳ Ｐゴシック" pitchFamily="-108" charset="-128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, we can write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.</a:t>
                </a: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The projection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𝑃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induces a reduction on the Markov kernel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𝑋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by Galerkin 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</a:rPr>
                          <m:t>𝑟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ＭＳ Ｐゴシック" pitchFamily="-108" charset="-128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ＭＳ Ｐゴシック" pitchFamily="-108" charset="-128"/>
                      </a:rPr>
                      <m:t>𝑃𝑇𝑄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, as shown in Figure 2. In particular,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ＭＳ Ｐゴシック" pitchFamily="-108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ＭＳ Ｐゴシック" pitchFamily="-108" charset="-128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where</a:t>
                </a:r>
              </a:p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</a:rPr>
                            <m:t>𝑗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ＭＳ Ｐゴシック" pitchFamily="-108" charset="-128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</m:nary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,⋅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Therefore, a </a:t>
                </a:r>
                <a:r>
                  <a:rPr lang="en-US" sz="2800" i="1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reduced</a:t>
                </a: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Markov chain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ＭＳ Ｐゴシック" pitchFamily="-108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is derived from the original Markov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𝑇</m:t>
                        </m:r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ＭＳ Ｐゴシック" pitchFamily="-108" charset="-128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. Note that the reduced Markov process is equivalent to a DTMC.</a:t>
                </a: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projection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also induces a reduction on the atomic propositions of iLTL formulae. </a:t>
                </a:r>
                <a:r>
                  <a:rPr lang="en-US" sz="2800" dirty="0" smtClean="0"/>
                  <a:t>A iLTL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sz="2800" dirty="0" smtClean="0"/>
                  <a:t> of the original Markov process is reduced to a iLTL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𝜓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/>
                  <a:t> by replacing integration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𝑓𝑑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</m:nary>
                  </m:oMath>
                </a14:m>
                <a:r>
                  <a:rPr lang="en-US" sz="2800" dirty="0" smtClean="0"/>
                  <a:t> by summation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sz="2800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8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𝑓𝑑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b="0" dirty="0" smtClean="0"/>
                  <a:t>.</a:t>
                </a:r>
              </a:p>
              <a:p>
                <a:pPr algn="just">
                  <a:defRPr/>
                </a:pPr>
                <a:r>
                  <a:rPr lang="en-US" sz="2800" dirty="0" smtClean="0"/>
                  <a:t> </a:t>
                </a:r>
                <a:endParaRPr lang="en-US" sz="2800" dirty="0"/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algn="just"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133350" indent="-514350" algn="just">
                  <a:buFont typeface="+mj-lt"/>
                  <a:buAutoNum type="arabicPeriod"/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133350" indent="-514350" algn="just">
                  <a:buFont typeface="+mj-lt"/>
                  <a:buAutoNum type="arabicPeriod"/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133350" indent="-514350" algn="just">
                  <a:buFont typeface="+mj-lt"/>
                  <a:buAutoNum type="arabicPeriod"/>
                  <a:defRPr/>
                </a:pPr>
                <a:endParaRPr lang="en-US" sz="2800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indent="-381000" algn="just">
                  <a:defRPr/>
                </a:pPr>
                <a:endParaRPr lang="en-US" sz="2800" dirty="0" smtClean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0" y="4724400"/>
                <a:ext cx="9829800" cy="27051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1"/>
              <p:cNvSpPr>
                <a:spLocks noChangeArrowheads="1"/>
              </p:cNvSpPr>
              <p:nvPr/>
            </p:nvSpPr>
            <p:spPr bwMode="auto">
              <a:xfrm>
                <a:off x="22326600" y="4724400"/>
                <a:ext cx="9829800" cy="270510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0" tIns="360000" rIns="360000" bIns="360000">
                <a:prstTxWarp prst="textNoShape">
                  <a:avLst/>
                </a:prstTxWarp>
              </a:bodyPr>
              <a:lstStyle/>
              <a:p>
                <a:pPr marL="381000" indent="-381000">
                  <a:spcBef>
                    <a:spcPct val="50000"/>
                  </a:spcBef>
                  <a:defRPr/>
                </a:pPr>
                <a:r>
                  <a:rPr lang="en-GB" sz="4000" b="1" dirty="0" smtClean="0">
                    <a:solidFill>
                      <a:srgbClr val="CC3300"/>
                    </a:solidFill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Error Bounds</a:t>
                </a:r>
                <a:endParaRPr lang="en-GB" sz="4000" b="1" dirty="0">
                  <a:solidFill>
                    <a:srgbClr val="CC3300"/>
                  </a:solidFill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marL="381000" indent="-381000">
                  <a:defRPr/>
                </a:pPr>
                <a:endParaRPr lang="en-US" sz="2800" b="1" dirty="0">
                  <a:latin typeface="Arial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  <a:p>
                <a:pPr indent="-381000" algn="just">
                  <a:defRPr/>
                </a:pPr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The errors incurred by the model reduction procedure are summarized as follows. The error of projection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𝑃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with respect to probability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ＭＳ Ｐゴシック" pitchFamily="-108" charset="-128"/>
                        <a:cs typeface="ＭＳ Ｐゴシック" pitchFamily="-108" charset="-128"/>
                      </a:rPr>
                      <m:t>𝜇</m:t>
                    </m:r>
                  </m:oMath>
                </a14:m>
                <a:r>
                  <a:rPr lang="en-US" sz="2800" dirty="0" smtClean="0">
                    <a:latin typeface="Arial" pitchFamily="-108" charset="0"/>
                    <a:ea typeface="ＭＳ Ｐゴシック" pitchFamily="-108" charset="-128"/>
                    <a:cs typeface="ＭＳ Ｐゴシック" pitchFamily="-108" charset="-128"/>
                  </a:rPr>
                  <a:t> is </a:t>
                </a:r>
              </a:p>
              <a:p>
                <a:pPr indent="-38100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  <a:cs typeface="ＭＳ Ｐゴシック" pitchFamily="-108" charset="-128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  <a:cs typeface="ＭＳ Ｐゴシック" pitchFamily="-108" charset="-128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ea typeface="ＭＳ Ｐゴシック" pitchFamily="-108" charset="-128"/>
                          <a:cs typeface="ＭＳ Ｐゴシック" pitchFamily="-108" charset="-128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ＭＳ Ｐゴシック" pitchFamily="-108" charset="-128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𝜇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𝜇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</a:rPr>
                            <m:t>𝑇𝑉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indent="-381000" algn="just">
                  <a:defRPr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𝜇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𝜈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𝑇𝑉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sup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 smtClean="0"/>
                  <a:t> is the total variance between two probability measures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𝜇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sz="2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indent="-381000">
                  <a:defRPr/>
                </a:pPr>
                <a:endParaRPr lang="en-US" sz="2800" dirty="0"/>
              </a:p>
              <a:p>
                <a:pPr indent="-381000">
                  <a:defRPr/>
                </a:pPr>
                <a:endParaRPr lang="en-US" sz="2800" dirty="0" smtClean="0"/>
              </a:p>
              <a:p>
                <a:pPr indent="-381000">
                  <a:defRPr/>
                </a:pPr>
                <a:endParaRPr lang="en-US" sz="2800" dirty="0"/>
              </a:p>
              <a:p>
                <a:pPr indent="-381000">
                  <a:defRPr/>
                </a:pPr>
                <a:endParaRPr lang="en-US" sz="2800" dirty="0" smtClean="0"/>
              </a:p>
              <a:p>
                <a:pPr indent="-381000">
                  <a:defRPr/>
                </a:pPr>
                <a:endParaRPr lang="en-US" sz="2800" dirty="0"/>
              </a:p>
              <a:p>
                <a:pPr indent="-381000">
                  <a:defRPr/>
                </a:pPr>
                <a:endParaRPr lang="en-US" sz="2800" dirty="0" smtClean="0"/>
              </a:p>
              <a:p>
                <a:pPr indent="-381000">
                  <a:defRPr/>
                </a:pPr>
                <a:endParaRPr lang="en-US" sz="2800" dirty="0"/>
              </a:p>
              <a:p>
                <a:pPr indent="-381000">
                  <a:defRPr/>
                </a:pPr>
                <a:endParaRPr lang="en-US" sz="2800" dirty="0" smtClean="0"/>
              </a:p>
              <a:p>
                <a:pPr indent="-381000">
                  <a:defRPr/>
                </a:pPr>
                <a:r>
                  <a:rPr lang="en-US" sz="2800" dirty="0" smtClean="0"/>
                  <a:t>As shown in Figure 3,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/>
                  <a:t>-step</a:t>
                </a:r>
                <a:r>
                  <a:rPr lang="en-US" sz="2800" dirty="0" smtClean="0"/>
                  <a:t> model reduction error is </a:t>
                </a:r>
              </a:p>
              <a:p>
                <a:pPr indent="-3810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ＭＳ Ｐゴシック" pitchFamily="-108" charset="-128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ＭＳ Ｐゴシック" pitchFamily="-108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)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ＭＳ Ｐゴシック" pitchFamily="-108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ＭＳ Ｐゴシック" pitchFamily="-108" charset="-128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ＭＳ Ｐゴシック" pitchFamily="-108" charset="-128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ＭＳ Ｐゴシック" pitchFamily="-108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ＭＳ Ｐゴシック" pitchFamily="-108" charset="-128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ＭＳ Ｐゴシック" pitchFamily="-108" charset="-128"/>
                                        </a:rPr>
                                        <m:t>𝑟</m:t>
                                      </m:r>
                                    </m:sub>
                                    <m:sup/>
                                  </m:sSubSup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𝑃</m:t>
                              </m:r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𝜇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</a:rPr>
                            <m:t>𝑇𝑉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ＭＳ Ｐゴシック" pitchFamily="-108" charset="-128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ＭＳ Ｐゴシック" pitchFamily="-108" charset="-128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ＭＳ Ｐゴシック" pitchFamily="-108" charset="-128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ＭＳ Ｐゴシック" pitchFamily="-108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ＭＳ Ｐゴシック" pitchFamily="-108" charset="-128"/>
                                    </a:rPr>
                                    <m:t>𝑇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ＭＳ Ｐゴシック" pitchFamily="-108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ＭＳ Ｐゴシック" pitchFamily="-108" charset="-128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ＭＳ Ｐゴシック" pitchFamily="-108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ＭＳ Ｐゴシック" pitchFamily="-108" charset="-128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ＭＳ Ｐゴシック" pitchFamily="-108" charset="-128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𝑃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ＭＳ Ｐゴシック" pitchFamily="-108" charset="-128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𝑇𝑃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ＭＳ Ｐゴシック" pitchFamily="-108" charset="-128"/>
                                    </a:rPr>
                                    <m:t>)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ＭＳ Ｐゴシック" pitchFamily="-108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ＭＳ Ｐゴシック" pitchFamily="-108" charset="-128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𝜇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ＭＳ Ｐゴシック" pitchFamily="-108" charset="-128"/>
                            </a:rPr>
                            <m:t>𝑇𝑉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ea typeface="ＭＳ Ｐゴシック" pitchFamily="-108" charset="-128"/>
                </a:endParaRPr>
              </a:p>
              <a:p>
                <a:pPr indent="-381000">
                  <a:defRPr/>
                </a:pPr>
                <a:r>
                  <a:rPr lang="en-US" sz="2800" b="0" dirty="0" smtClean="0"/>
                  <a:t>In general, the error </a:t>
                </a:r>
              </a:p>
              <a:p>
                <a:pPr indent="-38100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 smtClean="0"/>
                  <a:t> </a:t>
                </a:r>
              </a:p>
              <a:p>
                <a:pPr indent="-381000">
                  <a:defRPr/>
                </a:pPr>
                <a:r>
                  <a:rPr lang="en-US" sz="2800" b="0" dirty="0" smtClean="0"/>
                  <a:t>When the Markov kernel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𝑇𝑃</m:t>
                    </m:r>
                  </m:oMath>
                </a14:m>
                <a:r>
                  <a:rPr lang="en-US" sz="2800" b="0" dirty="0" smtClean="0"/>
                  <a:t> is strictly contractive </a:t>
                </a:r>
                <a:r>
                  <a:rPr lang="en-US" sz="2800" dirty="0" smtClean="0"/>
                  <a:t>with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b="0" dirty="0" smtClean="0"/>
                  <a:t>, i.e. </a:t>
                </a:r>
              </a:p>
              <a:p>
                <a:pPr indent="-3810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ＭＳ Ｐゴシック" pitchFamily="-108" charset="-128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𝑇𝑃</m:t>
                              </m:r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𝑇𝑃</m:t>
                              </m:r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𝜇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</a:rPr>
                            <m:t>𝑇𝑉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ＭＳ Ｐゴシック" pitchFamily="-108" charset="-128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  <a:ea typeface="ＭＳ Ｐゴシック" pitchFamily="-108" charset="-128"/>
                        </a:rPr>
                        <m:t>𝛼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ＭＳ Ｐゴシック" pitchFamily="-108" charset="-128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ＭＳ Ｐゴシック" pitchFamily="-108" charset="-128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𝜇</m:t>
                              </m:r>
                              <m:r>
                                <a:rPr lang="en-US" sz="2800" i="1">
                                  <a:latin typeface="Cambria Math"/>
                                  <a:ea typeface="ＭＳ Ｐゴシック" pitchFamily="-108" charset="-128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ＭＳ Ｐゴシック" pitchFamily="-108" charset="-128"/>
                                </a:rPr>
                                <m:t>𝜈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/>
                              <a:ea typeface="ＭＳ Ｐゴシック" pitchFamily="-108" charset="-128"/>
                            </a:rPr>
                            <m:t>𝑇𝑉</m:t>
                          </m:r>
                        </m:sub>
                      </m:sSub>
                    </m:oMath>
                  </m:oMathPara>
                </a14:m>
                <a:endParaRPr lang="en-US" sz="2800" b="0" dirty="0" smtClean="0"/>
              </a:p>
              <a:p>
                <a:pPr indent="-381000">
                  <a:defRPr/>
                </a:pPr>
                <a:r>
                  <a:rPr lang="en-US" sz="2800" dirty="0" smtClean="0"/>
                  <a:t>Then there exists a uniform error bound over time </a:t>
                </a:r>
              </a:p>
              <a:p>
                <a:pPr indent="-38100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indent="-381000">
                  <a:defRPr/>
                </a:pPr>
                <a:r>
                  <a:rPr lang="en-US" sz="2800" dirty="0" smtClean="0"/>
                  <a:t>This implies that </a:t>
                </a:r>
              </a:p>
              <a:p>
                <a:pPr marL="133350" indent="-51435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  <m:t>𝑟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⊨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𝑇</m:t>
                        </m:r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⊨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sz="2800" b="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𝜓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b="0" dirty="0" smtClean="0"/>
                  <a:t> is derived by replacing atomic propositions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𝑓𝑑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8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𝜓</m:t>
                    </m:r>
                  </m:oMath>
                </a14:m>
                <a:r>
                  <a:rPr lang="en-US" sz="2800" b="0" dirty="0" smtClean="0"/>
                  <a:t> by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 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b="0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𝑓𝑑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𝜓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 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pPr marL="133350" indent="-514350">
                  <a:buFont typeface="+mj-lt"/>
                  <a:buAutoNum type="arabicPeriod"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  <a:cs typeface="ＭＳ Ｐゴシック" pitchFamily="-108" charset="-128"/>
                      </a:rPr>
                      <m:t>⊭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𝑇</m:t>
                        </m:r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  <a:cs typeface="ＭＳ Ｐゴシック" pitchFamily="-108" charset="-128"/>
                      </a:rPr>
                      <m:t>⊭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𝜓</m:t>
                    </m:r>
                    <m:r>
                      <a:rPr lang="en-US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is derived by replacing atomic propositions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𝑓𝑑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𝜓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 </m:t>
                        </m:r>
                      </m:e>
                    </m:nary>
                    <m:r>
                      <a:rPr lang="en-US" sz="2800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𝑓𝑑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𝜓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 </m:t>
                        </m:r>
                      </m:e>
                    </m:nary>
                    <m:r>
                      <a:rPr lang="en-US" sz="28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1−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>
                  <a:defRPr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𝑒𝑠𝑠𝑠𝑢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133350" indent="-514350">
                  <a:buFont typeface="+mj-lt"/>
                  <a:buAutoNum type="arabicPeriod"/>
                  <a:defRPr/>
                </a:pPr>
                <a:endParaRPr lang="en-US" sz="2800" b="0" dirty="0" smtClean="0"/>
              </a:p>
              <a:p>
                <a:pPr>
                  <a:spcBef>
                    <a:spcPct val="50000"/>
                  </a:spcBef>
                </a:pPr>
                <a:r>
                  <a:rPr lang="en-GB" sz="4000" b="1" dirty="0">
                    <a:solidFill>
                      <a:srgbClr val="CC3300"/>
                    </a:solidFill>
                  </a:rPr>
                  <a:t>Algorithm</a:t>
                </a:r>
              </a:p>
              <a:p>
                <a:endParaRPr lang="en-US" sz="2800" dirty="0"/>
              </a:p>
              <a:p>
                <a:pPr algn="just"/>
                <a:r>
                  <a:rPr lang="en-US" sz="2800" dirty="0" smtClean="0"/>
                  <a:t>Given the reduced Markov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ＭＳ Ｐゴシック" pitchFamily="-108" charset="-128"/>
                            <a:cs typeface="ＭＳ Ｐゴシック" pitchFamily="-108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ＭＳ Ｐゴシック" pitchFamily="-108" charset="-128"/>
                                <a:cs typeface="ＭＳ Ｐゴシック" pitchFamily="-108" charset="-128"/>
                              </a:rPr>
                              <m:t>𝑟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ＭＳ Ｐゴシック" pitchFamily="-108" charset="-128"/>
                            <a:cs typeface="ＭＳ Ｐゴシック" pitchFamily="-108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and a reduced </a:t>
                </a:r>
                <a:r>
                  <a:rPr lang="en-US" sz="2800" dirty="0"/>
                  <a:t>iLTL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/>
                  <a:t>, the statistical verification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𝛿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𝑖𝑛𝑣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𝛼</m:t>
                        </m:r>
                        <m:r>
                          <a:rPr lang="en-US" sz="2800" i="1">
                            <a:latin typeface="Cambria Math"/>
                          </a:rPr>
                          <m:t>, </m:t>
                        </m:r>
                        <m:r>
                          <a:rPr lang="en-US" sz="2800" i="1">
                            <a:latin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800" dirty="0" smtClean="0"/>
                  <a:t>, together with the validity analysis, is presented by the </a:t>
                </a:r>
                <a:r>
                  <a:rPr lang="en-US" sz="2800" dirty="0"/>
                  <a:t>following pseudo </a:t>
                </a:r>
                <a:r>
                  <a:rPr lang="en-US" sz="2800" dirty="0" smtClean="0"/>
                  <a:t>codes. </a:t>
                </a:r>
                <a:r>
                  <a:rPr lang="en-US" sz="2800" dirty="0"/>
                  <a:t>W</a:t>
                </a:r>
                <a:r>
                  <a:rPr lang="en-US" sz="2800" dirty="0" smtClean="0"/>
                  <a:t>e assume a priori knowledge of a unique invariant distribution of the reduced Markov process. </a:t>
                </a:r>
                <a:endParaRPr lang="en-US" sz="2800" dirty="0"/>
              </a:p>
              <a:p>
                <a:endParaRPr lang="en-US" sz="2800" b="0" dirty="0" smtClean="0"/>
              </a:p>
              <a:p>
                <a:r>
                  <a:rPr lang="en-US" sz="2800" b="1" dirty="0"/>
                  <a:t>Input: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number of states,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𝛿</m:t>
                    </m:r>
                  </m:oMath>
                </a14:m>
                <a:r>
                  <a:rPr lang="en-US" sz="2800" dirty="0"/>
                  <a:t> indifference parameter,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sz="2800" dirty="0"/>
                  <a:t> invariant distribution,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initial distribution,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𝜓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 iLTL formula,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/>
                  <a:t> probability bound on incorrect Yes / No answer,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sz="2800" dirty="0"/>
                  <a:t> probability bound on incorrect Undecided answer.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 </a:t>
                </a:r>
              </a:p>
              <a:p>
                <a:endParaRPr lang="en-US" sz="2800" dirty="0" smtClean="0"/>
              </a:p>
              <a:p>
                <a:pPr>
                  <a:spcBef>
                    <a:spcPct val="50000"/>
                  </a:spcBef>
                </a:pPr>
                <a:endParaRPr lang="en-US" sz="4000" b="1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14346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26600" y="4724400"/>
                <a:ext cx="9829800" cy="27051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Rectangle 32"/>
              <p:cNvSpPr>
                <a:spLocks noChangeArrowheads="1"/>
              </p:cNvSpPr>
              <p:nvPr/>
            </p:nvSpPr>
            <p:spPr bwMode="auto">
              <a:xfrm>
                <a:off x="32918400" y="4724400"/>
                <a:ext cx="9829800" cy="12725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360000" tIns="360000" rIns="360000" bIns="360000">
                <a:prstTxWarp prst="textNoShape">
                  <a:avLst/>
                </a:prstTxWarp>
              </a:bodyPr>
              <a:lstStyle/>
              <a:p>
                <a:r>
                  <a:rPr lang="en-US" sz="2800" b="1" dirty="0" smtClean="0"/>
                  <a:t>Output</a:t>
                </a:r>
                <a:r>
                  <a:rPr lang="en-US" sz="2800" b="1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Yes, No, Undecided</a:t>
                </a:r>
              </a:p>
              <a:p>
                <a:r>
                  <a:rPr lang="en-US" sz="2800" b="1" dirty="0" smtClean="0"/>
                  <a:t>Ensures</a:t>
                </a:r>
                <a:r>
                  <a:rPr lang="en-US" sz="2800" b="1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out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Yes</m:t>
                        </m:r>
                        <m:r>
                          <a:rPr lang="en-US" sz="2800" i="1">
                            <a:latin typeface="Cambria Math"/>
                          </a:rPr>
                          <m:t> |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⊭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𝜓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out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No</m:t>
                        </m:r>
                        <m:r>
                          <a:rPr lang="en-US" sz="2800" i="1">
                            <a:latin typeface="Cambria Math"/>
                          </a:rPr>
                          <m:t>  |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⊨</m:t>
                        </m:r>
                        <m:r>
                          <a:rPr lang="en-US" sz="2800" i="1">
                            <a:latin typeface="Cambria Math"/>
                          </a:rPr>
                          <m:t>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out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Undecided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ℕ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•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/>
                                                </a:rPr>
                                                <m:t>𝑖𝑛𝑣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𝑇𝑉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≥</m:t>
                                  </m:r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𝛿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2800" i="1">
                                      <a:latin typeface="Cambria Math"/>
                                    </a:rPr>
                                    <m:t>⇒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∄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: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𝐴𝑃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•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: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≤</m:t>
                    </m:r>
                    <m:r>
                      <a:rPr lang="en-US" sz="2800" i="1">
                        <a:latin typeface="Cambria Math"/>
                      </a:rPr>
                      <m:t>𝛾</m:t>
                    </m:r>
                  </m:oMath>
                </a14:m>
                <a:endParaRPr lang="en-US" sz="2800" dirty="0"/>
              </a:p>
              <a:p>
                <a:r>
                  <a:rPr lang="en-US" sz="2800" b="1" dirty="0"/>
                  <a:t>Procedure: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←1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𝐰𝐡𝐢𝐥𝐞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𝑡𝑒𝑠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𝑖𝑛𝑣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𝛾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𝛿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failed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en-US" sz="2800" b="1">
                        <a:latin typeface="Cambria Math"/>
                      </a:rPr>
                      <m:t>𝐝𝐨</m:t>
                    </m:r>
                  </m:oMath>
                </a14:m>
                <a:r>
                  <a:rPr lang="en-US" sz="2800" b="1" dirty="0" smtClean="0"/>
                  <a:t/>
                </a:r>
                <a:br>
                  <a:rPr lang="en-US" sz="2800" b="1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𝑡𝑒𝑠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checks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and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are close</a:t>
                </a: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𝐟𝐨𝐫𝐚𝐥𝐥</m:t>
                    </m:r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  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𝐴𝑃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b="1">
                        <a:latin typeface="Cambria Math"/>
                      </a:rPr>
                      <m:t>𝐝𝐨</m:t>
                    </m:r>
                  </m:oMath>
                </a14:m>
                <a:endParaRPr lang="en-US" sz="28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𝑎𝑠𝑔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←</m:t>
                    </m:r>
                    <m:r>
                      <a:rPr lang="en-US" sz="2800" i="1">
                        <a:latin typeface="Cambria Math"/>
                      </a:rPr>
                      <m:t>𝑡𝑒𝑠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𝛿</m:t>
                        </m:r>
                      </m:sup>
                    </m:sSub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𝐴𝑃</m:t>
                                </m:r>
                              </m:e>
                            </m:d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𝐴𝑃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2800" dirty="0" smtClean="0"/>
                  <a:t>   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𝑡𝑒𝑠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 tells us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⊨</m:t>
                    </m:r>
                    <m:r>
                      <a:rPr lang="en-US" sz="2800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. Possible values are Yes, No, Undecided</a:t>
                </a:r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𝐟𝐨𝐫𝐚𝐥𝐥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𝑞</m:t>
                    </m:r>
                    <m:r>
                      <a:rPr lang="en-US" sz="2800" i="1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𝐴𝑃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b="1">
                        <a:latin typeface="Cambria Math"/>
                      </a:rPr>
                      <m:t>𝐝𝐨</m:t>
                    </m:r>
                  </m:oMath>
                </a14:m>
                <a:endParaRPr lang="en-US" sz="28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𝑎𝑠𝑔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←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/>
                          </a:rPr>
                          <m:t>𝑠</m:t>
                        </m:r>
                        <m:r>
                          <a:rPr lang="en-US" sz="2800" i="1">
                            <a:latin typeface="Cambria Math"/>
                          </a:rPr>
                          <m:t>:</m:t>
                        </m:r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800" dirty="0"/>
                  <a:t>  Considering Undecided answers in step 5 as both Yes and No,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𝑎𝑠𝑔</m:t>
                    </m:r>
                  </m:oMath>
                </a14:m>
                <a:r>
                  <a:rPr lang="en-US" sz="2800" dirty="0"/>
                  <a:t> is defining a (possibly empty) set of infinite paths.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←</m:t>
                    </m:r>
                  </m:oMath>
                </a14:m>
                <a:r>
                  <a:rPr lang="en-US" sz="2800" dirty="0"/>
                  <a:t> B</a:t>
                </a:r>
                <a:r>
                  <a:rPr lang="en-US" sz="2800" dirty="0">
                    <a:latin typeface="Calibri"/>
                  </a:rPr>
                  <a:t>üchi automaton correspond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𝜓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𝐢𝐟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𝐿𝑎𝑛𝑔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𝑎𝑠𝑔</m:t>
                    </m:r>
                    <m:r>
                      <a:rPr lang="en-US" sz="2800" i="1">
                        <a:latin typeface="Cambria Math"/>
                      </a:rPr>
                      <m:t>≠∅∧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𝐿𝑎𝑛𝑔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𝑎𝑠𝑔</m:t>
                    </m:r>
                    <m:r>
                      <a:rPr lang="en-US" sz="2800" i="1">
                        <a:latin typeface="Cambria Math"/>
                      </a:rPr>
                      <m:t>=∅ </m:t>
                    </m:r>
                    <m:r>
                      <a:rPr lang="en-US" sz="2800" b="1">
                        <a:latin typeface="Cambria Math"/>
                      </a:rPr>
                      <m:t>𝐭𝐡𝐞𝐧</m:t>
                    </m:r>
                  </m:oMath>
                </a14:m>
                <a:endParaRPr lang="en-US" sz="2800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𝐫𝐞𝐭𝐮𝐫𝐧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Undecided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𝐢𝐟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𝐿𝑎𝑛𝑔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𝜓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𝑎𝑠𝑔</m:t>
                    </m:r>
                    <m:r>
                      <a:rPr lang="en-US" sz="2800" i="1">
                        <a:latin typeface="Cambria Math"/>
                      </a:rPr>
                      <m:t>≠∅ </m:t>
                    </m:r>
                    <m:r>
                      <a:rPr lang="en-US" sz="2800" b="1">
                        <a:latin typeface="Cambria Math"/>
                      </a:rPr>
                      <m:t>𝐭𝐡𝐞𝐧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</a:rPr>
                      <m:t>𝐫𝐞𝐭𝐮𝐫𝐧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Yes</m:t>
                    </m:r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/>
                      </a:rPr>
                      <m:t>𝐫𝐞𝐭𝐮𝐫𝐧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No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347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18400" y="4724400"/>
                <a:ext cx="9829800" cy="127254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60" name="Rectangle 35"/>
          <p:cNvSpPr>
            <a:spLocks noChangeArrowheads="1"/>
          </p:cNvSpPr>
          <p:nvPr/>
        </p:nvSpPr>
        <p:spPr bwMode="auto">
          <a:xfrm>
            <a:off x="32918400" y="28803600"/>
            <a:ext cx="98298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pic>
        <p:nvPicPr>
          <p:cNvPr id="14361" name="Picture 90" descr="wordmark_horz_bold.eps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99400" y="29337000"/>
            <a:ext cx="77136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21" y="15209855"/>
            <a:ext cx="5295900" cy="494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618129" y="2025009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000" i="1" dirty="0" smtClean="0"/>
              <a:t>Figure 1.  Flow chart for this work</a:t>
            </a:r>
            <a:endParaRPr lang="en-AU" sz="2000" i="1" dirty="0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12192000" y="23108695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000" i="1" dirty="0" smtClean="0"/>
              <a:t>Figure </a:t>
            </a:r>
            <a:r>
              <a:rPr lang="en-AU" sz="2000" i="1" dirty="0"/>
              <a:t>2</a:t>
            </a:r>
            <a:r>
              <a:rPr lang="en-AU" sz="2000" i="1" dirty="0" smtClean="0"/>
              <a:t>.  Diagram for single-step Galerkin projection</a:t>
            </a:r>
            <a:endParaRPr lang="en-AU" sz="2000" i="1" dirty="0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2783800" y="11639490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  <a:spAutoFit/>
          </a:bodyPr>
          <a:lstStyle/>
          <a:p>
            <a:pPr algn="ctr"/>
            <a:r>
              <a:rPr lang="en-AU" sz="2000" i="1" dirty="0" smtClean="0"/>
              <a:t>Figure 3.  Diagram for t-step Galerkin projection</a:t>
            </a:r>
            <a:endParaRPr lang="en-AU" sz="2000" i="1" dirty="0"/>
          </a:p>
        </p:txBody>
      </p:sp>
      <p:pic>
        <p:nvPicPr>
          <p:cNvPr id="20" name="Picture 19" descr="nsf1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85745" y="23802945"/>
            <a:ext cx="4391055" cy="43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763" y="20497800"/>
            <a:ext cx="4333874" cy="26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284" y="9076577"/>
            <a:ext cx="8784431" cy="250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Postertemplate</Template>
  <TotalTime>572</TotalTime>
  <Words>216</Words>
  <Application>Microsoft Office PowerPoint</Application>
  <PresentationFormat>Custom</PresentationFormat>
  <Paragraphs>135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Arial Black</vt:lpstr>
      <vt:lpstr>Calibri</vt:lpstr>
      <vt:lpstr>Cambria Math</vt:lpstr>
      <vt:lpstr>Postertemplate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yuwang</dc:creator>
  <cp:lastModifiedBy>dullerud</cp:lastModifiedBy>
  <cp:revision>90</cp:revision>
  <cp:lastPrinted>2009-06-18T18:06:01Z</cp:lastPrinted>
  <dcterms:created xsi:type="dcterms:W3CDTF">2014-10-20T14:37:14Z</dcterms:created>
  <dcterms:modified xsi:type="dcterms:W3CDTF">2014-10-21T03:02:49Z</dcterms:modified>
</cp:coreProperties>
</file>