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diagrams/layout1.xml" ContentType="application/vnd.openxmlformats-officedocument.drawingml.diagramLayout+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Default Extension="gif" ContentType="image/gif"/>
  <Override PartName="/ppt/diagrams/layout2.xml" ContentType="application/vnd.openxmlformats-officedocument.drawingml.diagramLayout+xml"/>
  <Override PartName="/ppt/notesSlides/notesSlide31.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diagrams/quickStyle1.xml" ContentType="application/vnd.openxmlformats-officedocument.drawingml.diagramStyle+xml"/>
  <Override PartName="/ppt/tags/tag3.xml" ContentType="application/vnd.openxmlformats-officedocument.presentationml.tags+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Default Extension="tiff" ContentType="image/tif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648" r:id="rId2"/>
    <p:sldMasterId id="2147483698" r:id="rId3"/>
  </p:sldMasterIdLst>
  <p:notesMasterIdLst>
    <p:notesMasterId r:id="rId64"/>
  </p:notesMasterIdLst>
  <p:sldIdLst>
    <p:sldId id="342" r:id="rId4"/>
    <p:sldId id="383" r:id="rId5"/>
    <p:sldId id="381" r:id="rId6"/>
    <p:sldId id="382" r:id="rId7"/>
    <p:sldId id="356" r:id="rId8"/>
    <p:sldId id="357" r:id="rId9"/>
    <p:sldId id="291" r:id="rId10"/>
    <p:sldId id="300" r:id="rId11"/>
    <p:sldId id="358" r:id="rId12"/>
    <p:sldId id="302" r:id="rId13"/>
    <p:sldId id="293" r:id="rId14"/>
    <p:sldId id="345" r:id="rId15"/>
    <p:sldId id="359" r:id="rId16"/>
    <p:sldId id="305" r:id="rId17"/>
    <p:sldId id="360" r:id="rId18"/>
    <p:sldId id="361" r:id="rId19"/>
    <p:sldId id="362" r:id="rId20"/>
    <p:sldId id="303" r:id="rId21"/>
    <p:sldId id="304" r:id="rId22"/>
    <p:sldId id="346" r:id="rId23"/>
    <p:sldId id="347" r:id="rId24"/>
    <p:sldId id="306" r:id="rId25"/>
    <p:sldId id="314" r:id="rId26"/>
    <p:sldId id="316" r:id="rId27"/>
    <p:sldId id="308" r:id="rId28"/>
    <p:sldId id="310" r:id="rId29"/>
    <p:sldId id="311" r:id="rId30"/>
    <p:sldId id="363" r:id="rId31"/>
    <p:sldId id="317" r:id="rId32"/>
    <p:sldId id="319" r:id="rId33"/>
    <p:sldId id="320" r:id="rId34"/>
    <p:sldId id="312" r:id="rId35"/>
    <p:sldId id="324" r:id="rId36"/>
    <p:sldId id="326" r:id="rId37"/>
    <p:sldId id="295" r:id="rId38"/>
    <p:sldId id="298" r:id="rId39"/>
    <p:sldId id="329" r:id="rId40"/>
    <p:sldId id="340" r:id="rId41"/>
    <p:sldId id="318" r:id="rId42"/>
    <p:sldId id="336" r:id="rId43"/>
    <p:sldId id="334" r:id="rId44"/>
    <p:sldId id="365" r:id="rId45"/>
    <p:sldId id="366" r:id="rId46"/>
    <p:sldId id="367" r:id="rId47"/>
    <p:sldId id="368" r:id="rId48"/>
    <p:sldId id="369" r:id="rId49"/>
    <p:sldId id="370" r:id="rId50"/>
    <p:sldId id="371" r:id="rId51"/>
    <p:sldId id="372" r:id="rId52"/>
    <p:sldId id="373" r:id="rId53"/>
    <p:sldId id="374" r:id="rId54"/>
    <p:sldId id="375" r:id="rId55"/>
    <p:sldId id="376" r:id="rId56"/>
    <p:sldId id="377" r:id="rId57"/>
    <p:sldId id="380" r:id="rId58"/>
    <p:sldId id="379" r:id="rId59"/>
    <p:sldId id="332" r:id="rId60"/>
    <p:sldId id="337" r:id="rId61"/>
    <p:sldId id="333" r:id="rId62"/>
    <p:sldId id="343" r:id="rId63"/>
  </p:sldIdLst>
  <p:sldSz cx="9144000" cy="6858000" type="screen4x3"/>
  <p:notesSz cx="7315200" cy="9601200"/>
  <p:defaultText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8"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4" algn="l" defTabSz="457174"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66A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59" autoAdjust="0"/>
    <p:restoredTop sz="99642" autoAdjust="0"/>
  </p:normalViewPr>
  <p:slideViewPr>
    <p:cSldViewPr snapToGrid="0" showGuides="1">
      <p:cViewPr varScale="1">
        <p:scale>
          <a:sx n="94" d="100"/>
          <a:sy n="94" d="100"/>
        </p:scale>
        <p:origin x="-600" y="-62"/>
      </p:cViewPr>
      <p:guideLst>
        <p:guide orient="horz" pos="2047"/>
        <p:guide/>
      </p:guideLst>
    </p:cSldViewPr>
  </p:slideViewPr>
  <p:notesTextViewPr>
    <p:cViewPr>
      <p:scale>
        <a:sx n="100" d="100"/>
        <a:sy n="100" d="100"/>
      </p:scale>
      <p:origin x="0" y="0"/>
    </p:cViewPr>
  </p:notesTextViewPr>
  <p:sorterViewPr>
    <p:cViewPr>
      <p:scale>
        <a:sx n="100" d="100"/>
        <a:sy n="100" d="100"/>
      </p:scale>
      <p:origin x="0" y="7086"/>
    </p:cViewPr>
  </p:sorterViewPr>
  <p:notesViewPr>
    <p:cSldViewPr snapToGrid="0">
      <p:cViewPr varScale="1">
        <p:scale>
          <a:sx n="50" d="100"/>
          <a:sy n="50" d="100"/>
        </p:scale>
        <p:origin x="-2802" y="-96"/>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barChart>
        <c:barDir val="col"/>
        <c:grouping val="clustered"/>
        <c:varyColors val="1"/>
        <c:ser>
          <c:idx val="0"/>
          <c:order val="0"/>
          <c:tx>
            <c:strRef>
              <c:f>Sheet1!$B$1</c:f>
              <c:strCache>
                <c:ptCount val="1"/>
                <c:pt idx="0">
                  <c:v>Series 1</c:v>
                </c:pt>
              </c:strCache>
            </c:strRef>
          </c:tx>
          <c:spPr>
            <a:solidFill>
              <a:srgbClr val="0A60A3"/>
            </a:solidFill>
          </c:spPr>
          <c:dPt>
            <c:idx val="0"/>
            <c:spPr>
              <a:solidFill>
                <a:srgbClr val="FF0000"/>
              </a:solidFill>
            </c:spPr>
          </c:dPt>
          <c:cat>
            <c:strRef>
              <c:f>Sheet1!$A$2:$A$11</c:f>
              <c:strCache>
                <c:ptCount val="10"/>
                <c:pt idx="0">
                  <c:v>HDL experts</c:v>
                </c:pt>
                <c:pt idx="1">
                  <c:v>TOTAL Eng</c:v>
                </c:pt>
                <c:pt idx="2">
                  <c:v>Aerospace</c:v>
                </c:pt>
                <c:pt idx="3">
                  <c:v>Chemical</c:v>
                </c:pt>
                <c:pt idx="4">
                  <c:v>Civil</c:v>
                </c:pt>
                <c:pt idx="5">
                  <c:v>Electrical</c:v>
                </c:pt>
                <c:pt idx="6">
                  <c:v>Industrial</c:v>
                </c:pt>
                <c:pt idx="7">
                  <c:v>Materials</c:v>
                </c:pt>
                <c:pt idx="8">
                  <c:v>Mechanical</c:v>
                </c:pt>
                <c:pt idx="9">
                  <c:v>Other</c:v>
                </c:pt>
              </c:strCache>
            </c:strRef>
          </c:cat>
          <c:val>
            <c:numRef>
              <c:f>Sheet1!$B$2:$B$11</c:f>
              <c:numCache>
                <c:formatCode>#,##0</c:formatCode>
                <c:ptCount val="10"/>
                <c:pt idx="0">
                  <c:v>9000</c:v>
                </c:pt>
                <c:pt idx="1">
                  <c:v>68000</c:v>
                </c:pt>
                <c:pt idx="2">
                  <c:v>2000</c:v>
                </c:pt>
                <c:pt idx="3">
                  <c:v>5000</c:v>
                </c:pt>
                <c:pt idx="4">
                  <c:v>11000</c:v>
                </c:pt>
                <c:pt idx="5">
                  <c:v>18000</c:v>
                </c:pt>
                <c:pt idx="6">
                  <c:v>3000</c:v>
                </c:pt>
                <c:pt idx="7">
                  <c:v>1000</c:v>
                </c:pt>
                <c:pt idx="8">
                  <c:v>17000</c:v>
                </c:pt>
                <c:pt idx="9">
                  <c:v>9000</c:v>
                </c:pt>
              </c:numCache>
            </c:numRef>
          </c:val>
        </c:ser>
        <c:axId val="59208832"/>
        <c:axId val="59210368"/>
      </c:barChart>
      <c:catAx>
        <c:axId val="59208832"/>
        <c:scaling>
          <c:orientation val="minMax"/>
        </c:scaling>
        <c:axPos val="b"/>
        <c:tickLblPos val="nextTo"/>
        <c:crossAx val="59210368"/>
        <c:crosses val="autoZero"/>
        <c:auto val="1"/>
        <c:lblAlgn val="ctr"/>
        <c:lblOffset val="100"/>
      </c:catAx>
      <c:valAx>
        <c:axId val="59210368"/>
        <c:scaling>
          <c:orientation val="minMax"/>
        </c:scaling>
        <c:axPos val="l"/>
        <c:majorGridlines/>
        <c:numFmt formatCode="#,##0" sourceLinked="1"/>
        <c:tickLblPos val="nextTo"/>
        <c:crossAx val="59208832"/>
        <c:crosses val="autoZero"/>
        <c:crossBetween val="between"/>
      </c:valAx>
    </c:plotArea>
    <c:plotVisOnly val="1"/>
    <c:dispBlanksAs val="gap"/>
  </c:chart>
  <c:txPr>
    <a:bodyPr/>
    <a:lstStyle/>
    <a:p>
      <a:pPr>
        <a:defRPr sz="1800"/>
      </a:pPr>
      <a:endParaRPr lang="en-US"/>
    </a:p>
  </c:txPr>
  <c:externalData r:id="rId1"/>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D8B527-AA5D-4731-88F3-19B2E3011668}" type="doc">
      <dgm:prSet loTypeId="urn:microsoft.com/office/officeart/2005/8/layout/pyramid4" loCatId="relationship" qsTypeId="urn:microsoft.com/office/officeart/2005/8/quickstyle/3d3" qsCatId="3D" csTypeId="urn:microsoft.com/office/officeart/2005/8/colors/colorful1" csCatId="colorful" phldr="1"/>
      <dgm:spPr/>
      <dgm:t>
        <a:bodyPr/>
        <a:lstStyle/>
        <a:p>
          <a:endParaRPr lang="en-US"/>
        </a:p>
      </dgm:t>
    </dgm:pt>
    <dgm:pt modelId="{B84904C9-65FE-4B20-9948-CD8F2FD14B0C}">
      <dgm:prSet phldrT="[Text]"/>
      <dgm:spPr/>
      <dgm:t>
        <a:bodyPr/>
        <a:lstStyle/>
        <a:p>
          <a:r>
            <a:rPr lang="en-US" dirty="0" smtClean="0"/>
            <a:t>ADE</a:t>
          </a:r>
          <a:endParaRPr lang="en-US" dirty="0"/>
        </a:p>
      </dgm:t>
    </dgm:pt>
    <dgm:pt modelId="{CEAF63B6-4600-4D68-8F38-AA142DF78C95}" type="parTrans" cxnId="{3D0AFE0E-1F1E-4609-8130-D02925834585}">
      <dgm:prSet/>
      <dgm:spPr/>
      <dgm:t>
        <a:bodyPr/>
        <a:lstStyle/>
        <a:p>
          <a:endParaRPr lang="en-US"/>
        </a:p>
      </dgm:t>
    </dgm:pt>
    <dgm:pt modelId="{0DFC1C55-84E1-49D7-866E-E88EA7070B1A}" type="sibTrans" cxnId="{3D0AFE0E-1F1E-4609-8130-D02925834585}">
      <dgm:prSet/>
      <dgm:spPr/>
      <dgm:t>
        <a:bodyPr/>
        <a:lstStyle/>
        <a:p>
          <a:endParaRPr lang="en-US"/>
        </a:p>
      </dgm:t>
    </dgm:pt>
    <dgm:pt modelId="{DC477423-825B-4CA7-9604-3E1EF0D2B61F}">
      <dgm:prSet phldrT="[Text]"/>
      <dgm:spPr/>
      <dgm:t>
        <a:bodyPr/>
        <a:lstStyle/>
        <a:p>
          <a:r>
            <a:rPr lang="en-US" dirty="0" smtClean="0"/>
            <a:t>CAD</a:t>
          </a:r>
          <a:endParaRPr lang="en-US" dirty="0"/>
        </a:p>
      </dgm:t>
    </dgm:pt>
    <dgm:pt modelId="{0CBE57BC-A52E-4E20-ACA3-371557558463}" type="parTrans" cxnId="{6AC1989D-A7E6-4AD0-826A-DB69D66B0F37}">
      <dgm:prSet/>
      <dgm:spPr/>
      <dgm:t>
        <a:bodyPr/>
        <a:lstStyle/>
        <a:p>
          <a:endParaRPr lang="en-US"/>
        </a:p>
      </dgm:t>
    </dgm:pt>
    <dgm:pt modelId="{A2EAE481-F0D1-4B84-8D0F-4C2F6519E78B}" type="sibTrans" cxnId="{6AC1989D-A7E6-4AD0-826A-DB69D66B0F37}">
      <dgm:prSet/>
      <dgm:spPr/>
      <dgm:t>
        <a:bodyPr/>
        <a:lstStyle/>
        <a:p>
          <a:endParaRPr lang="en-US"/>
        </a:p>
      </dgm:t>
    </dgm:pt>
    <dgm:pt modelId="{9A051B84-282B-4FD8-9CF7-E541E65268B2}">
      <dgm:prSet phldrT="[Text]"/>
      <dgm:spPr/>
      <dgm:t>
        <a:bodyPr/>
        <a:lstStyle/>
        <a:p>
          <a:r>
            <a:rPr lang="en-US" dirty="0" smtClean="0"/>
            <a:t>Graphical</a:t>
          </a:r>
          <a:endParaRPr lang="en-US" dirty="0"/>
        </a:p>
      </dgm:t>
    </dgm:pt>
    <dgm:pt modelId="{45699A81-E633-4050-A220-11408AD61DAA}" type="parTrans" cxnId="{4F7FE270-BA4A-446B-A52A-E880103061DD}">
      <dgm:prSet/>
      <dgm:spPr/>
      <dgm:t>
        <a:bodyPr/>
        <a:lstStyle/>
        <a:p>
          <a:endParaRPr lang="en-US"/>
        </a:p>
      </dgm:t>
    </dgm:pt>
    <dgm:pt modelId="{67F582C9-783E-4800-BC23-9AC876088685}" type="sibTrans" cxnId="{4F7FE270-BA4A-446B-A52A-E880103061DD}">
      <dgm:prSet/>
      <dgm:spPr/>
      <dgm:t>
        <a:bodyPr/>
        <a:lstStyle/>
        <a:p>
          <a:endParaRPr lang="en-US"/>
        </a:p>
      </dgm:t>
    </dgm:pt>
    <dgm:pt modelId="{EA0ADC19-7D3C-4460-A874-7F0E42E69B99}">
      <dgm:prSet phldrT="[Text]"/>
      <dgm:spPr/>
      <dgm:t>
        <a:bodyPr/>
        <a:lstStyle/>
        <a:p>
          <a:r>
            <a:rPr lang="en-US" dirty="0" smtClean="0"/>
            <a:t>EDA</a:t>
          </a:r>
          <a:endParaRPr lang="en-US" dirty="0"/>
        </a:p>
      </dgm:t>
    </dgm:pt>
    <dgm:pt modelId="{28B18E25-C01F-4706-8D8E-D2C971E60CD1}" type="parTrans" cxnId="{3DE9E101-8218-462A-8818-5624E12DBCC8}">
      <dgm:prSet/>
      <dgm:spPr/>
      <dgm:t>
        <a:bodyPr/>
        <a:lstStyle/>
        <a:p>
          <a:endParaRPr lang="en-US"/>
        </a:p>
      </dgm:t>
    </dgm:pt>
    <dgm:pt modelId="{3C710963-D947-4E62-BD63-39C20B91A31D}" type="sibTrans" cxnId="{3DE9E101-8218-462A-8818-5624E12DBCC8}">
      <dgm:prSet/>
      <dgm:spPr/>
      <dgm:t>
        <a:bodyPr/>
        <a:lstStyle/>
        <a:p>
          <a:endParaRPr lang="en-US"/>
        </a:p>
      </dgm:t>
    </dgm:pt>
    <dgm:pt modelId="{3DABAB98-E363-4F6D-90D6-88D4A49A73AD}" type="pres">
      <dgm:prSet presAssocID="{1FD8B527-AA5D-4731-88F3-19B2E3011668}" presName="compositeShape" presStyleCnt="0">
        <dgm:presLayoutVars>
          <dgm:chMax val="9"/>
          <dgm:dir/>
          <dgm:resizeHandles val="exact"/>
        </dgm:presLayoutVars>
      </dgm:prSet>
      <dgm:spPr/>
      <dgm:t>
        <a:bodyPr/>
        <a:lstStyle/>
        <a:p>
          <a:endParaRPr lang="en-US"/>
        </a:p>
      </dgm:t>
    </dgm:pt>
    <dgm:pt modelId="{8A645F06-BA31-4300-A840-E6FBC7CCD8AE}" type="pres">
      <dgm:prSet presAssocID="{1FD8B527-AA5D-4731-88F3-19B2E3011668}" presName="triangle1" presStyleLbl="node1" presStyleIdx="0" presStyleCnt="4">
        <dgm:presLayoutVars>
          <dgm:bulletEnabled val="1"/>
        </dgm:presLayoutVars>
      </dgm:prSet>
      <dgm:spPr/>
      <dgm:t>
        <a:bodyPr/>
        <a:lstStyle/>
        <a:p>
          <a:endParaRPr lang="en-US"/>
        </a:p>
      </dgm:t>
    </dgm:pt>
    <dgm:pt modelId="{D0617540-51AF-4926-BE5A-9230EC3AA232}" type="pres">
      <dgm:prSet presAssocID="{1FD8B527-AA5D-4731-88F3-19B2E3011668}" presName="triangle2" presStyleLbl="node1" presStyleIdx="1" presStyleCnt="4">
        <dgm:presLayoutVars>
          <dgm:bulletEnabled val="1"/>
        </dgm:presLayoutVars>
      </dgm:prSet>
      <dgm:spPr/>
      <dgm:t>
        <a:bodyPr/>
        <a:lstStyle/>
        <a:p>
          <a:endParaRPr lang="en-US"/>
        </a:p>
      </dgm:t>
    </dgm:pt>
    <dgm:pt modelId="{BC7D38F6-0B84-4644-97A8-F0DE258C4AC9}" type="pres">
      <dgm:prSet presAssocID="{1FD8B527-AA5D-4731-88F3-19B2E3011668}" presName="triangle3" presStyleLbl="node1" presStyleIdx="2" presStyleCnt="4">
        <dgm:presLayoutVars>
          <dgm:bulletEnabled val="1"/>
        </dgm:presLayoutVars>
      </dgm:prSet>
      <dgm:spPr/>
      <dgm:t>
        <a:bodyPr/>
        <a:lstStyle/>
        <a:p>
          <a:endParaRPr lang="en-US"/>
        </a:p>
      </dgm:t>
    </dgm:pt>
    <dgm:pt modelId="{08FDE7A8-6D1B-4090-A0D5-9A0DA9024590}" type="pres">
      <dgm:prSet presAssocID="{1FD8B527-AA5D-4731-88F3-19B2E3011668}" presName="triangle4" presStyleLbl="node1" presStyleIdx="3" presStyleCnt="4">
        <dgm:presLayoutVars>
          <dgm:bulletEnabled val="1"/>
        </dgm:presLayoutVars>
      </dgm:prSet>
      <dgm:spPr/>
      <dgm:t>
        <a:bodyPr/>
        <a:lstStyle/>
        <a:p>
          <a:endParaRPr lang="en-US"/>
        </a:p>
      </dgm:t>
    </dgm:pt>
  </dgm:ptLst>
  <dgm:cxnLst>
    <dgm:cxn modelId="{62C9E214-303D-4288-AD0E-42B466D9C466}" type="presOf" srcId="{1FD8B527-AA5D-4731-88F3-19B2E3011668}" destId="{3DABAB98-E363-4F6D-90D6-88D4A49A73AD}" srcOrd="0" destOrd="0" presId="urn:microsoft.com/office/officeart/2005/8/layout/pyramid4"/>
    <dgm:cxn modelId="{3DE9E101-8218-462A-8818-5624E12DBCC8}" srcId="{1FD8B527-AA5D-4731-88F3-19B2E3011668}" destId="{EA0ADC19-7D3C-4460-A874-7F0E42E69B99}" srcOrd="3" destOrd="0" parTransId="{28B18E25-C01F-4706-8D8E-D2C971E60CD1}" sibTransId="{3C710963-D947-4E62-BD63-39C20B91A31D}"/>
    <dgm:cxn modelId="{3D0AFE0E-1F1E-4609-8130-D02925834585}" srcId="{1FD8B527-AA5D-4731-88F3-19B2E3011668}" destId="{B84904C9-65FE-4B20-9948-CD8F2FD14B0C}" srcOrd="0" destOrd="0" parTransId="{CEAF63B6-4600-4D68-8F38-AA142DF78C95}" sibTransId="{0DFC1C55-84E1-49D7-866E-E88EA7070B1A}"/>
    <dgm:cxn modelId="{40C26391-71D3-4417-852A-76753067BB67}" type="presOf" srcId="{DC477423-825B-4CA7-9604-3E1EF0D2B61F}" destId="{D0617540-51AF-4926-BE5A-9230EC3AA232}" srcOrd="0" destOrd="0" presId="urn:microsoft.com/office/officeart/2005/8/layout/pyramid4"/>
    <dgm:cxn modelId="{6AC1989D-A7E6-4AD0-826A-DB69D66B0F37}" srcId="{1FD8B527-AA5D-4731-88F3-19B2E3011668}" destId="{DC477423-825B-4CA7-9604-3E1EF0D2B61F}" srcOrd="1" destOrd="0" parTransId="{0CBE57BC-A52E-4E20-ACA3-371557558463}" sibTransId="{A2EAE481-F0D1-4B84-8D0F-4C2F6519E78B}"/>
    <dgm:cxn modelId="{4F7FE270-BA4A-446B-A52A-E880103061DD}" srcId="{1FD8B527-AA5D-4731-88F3-19B2E3011668}" destId="{9A051B84-282B-4FD8-9CF7-E541E65268B2}" srcOrd="2" destOrd="0" parTransId="{45699A81-E633-4050-A220-11408AD61DAA}" sibTransId="{67F582C9-783E-4800-BC23-9AC876088685}"/>
    <dgm:cxn modelId="{D656BE8D-57F0-4F4C-B9A7-9841987A8ED4}" type="presOf" srcId="{B84904C9-65FE-4B20-9948-CD8F2FD14B0C}" destId="{8A645F06-BA31-4300-A840-E6FBC7CCD8AE}" srcOrd="0" destOrd="0" presId="urn:microsoft.com/office/officeart/2005/8/layout/pyramid4"/>
    <dgm:cxn modelId="{A2FB3C28-7165-4F39-8EA7-6BDCE0AB0C74}" type="presOf" srcId="{9A051B84-282B-4FD8-9CF7-E541E65268B2}" destId="{BC7D38F6-0B84-4644-97A8-F0DE258C4AC9}" srcOrd="0" destOrd="0" presId="urn:microsoft.com/office/officeart/2005/8/layout/pyramid4"/>
    <dgm:cxn modelId="{C066C447-4D20-436A-A9E4-A3725D17691F}" type="presOf" srcId="{EA0ADC19-7D3C-4460-A874-7F0E42E69B99}" destId="{08FDE7A8-6D1B-4090-A0D5-9A0DA9024590}" srcOrd="0" destOrd="0" presId="urn:microsoft.com/office/officeart/2005/8/layout/pyramid4"/>
    <dgm:cxn modelId="{A17588F3-5DE5-4D91-AF0F-5656F5F84756}" type="presParOf" srcId="{3DABAB98-E363-4F6D-90D6-88D4A49A73AD}" destId="{8A645F06-BA31-4300-A840-E6FBC7CCD8AE}" srcOrd="0" destOrd="0" presId="urn:microsoft.com/office/officeart/2005/8/layout/pyramid4"/>
    <dgm:cxn modelId="{6FBDBD8F-4C4A-4ED0-AD30-09A58BC48B41}" type="presParOf" srcId="{3DABAB98-E363-4F6D-90D6-88D4A49A73AD}" destId="{D0617540-51AF-4926-BE5A-9230EC3AA232}" srcOrd="1" destOrd="0" presId="urn:microsoft.com/office/officeart/2005/8/layout/pyramid4"/>
    <dgm:cxn modelId="{92382F6D-66C9-4FAC-8470-77E058E20C55}" type="presParOf" srcId="{3DABAB98-E363-4F6D-90D6-88D4A49A73AD}" destId="{BC7D38F6-0B84-4644-97A8-F0DE258C4AC9}" srcOrd="2" destOrd="0" presId="urn:microsoft.com/office/officeart/2005/8/layout/pyramid4"/>
    <dgm:cxn modelId="{E87AD2C8-3AF6-4614-8F18-6108C92BA263}" type="presParOf" srcId="{3DABAB98-E363-4F6D-90D6-88D4A49A73AD}" destId="{08FDE7A8-6D1B-4090-A0D5-9A0DA9024590}" srcOrd="3" destOrd="0" presId="urn:microsoft.com/office/officeart/2005/8/layout/pyramid4"/>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4AA895-8BE3-4716-9F33-BBED9FB4F0A3}" type="doc">
      <dgm:prSet loTypeId="urn:microsoft.com/office/officeart/2005/8/layout/venn1" loCatId="relationship" qsTypeId="urn:microsoft.com/office/officeart/2005/8/quickstyle/simple1" qsCatId="simple" csTypeId="urn:microsoft.com/office/officeart/2005/8/colors/accent1_2" csCatId="accent1" phldr="1"/>
      <dgm:spPr/>
    </dgm:pt>
    <dgm:pt modelId="{9A93FA64-D1B5-40CE-97D3-A5FD68C9C2CA}">
      <dgm:prSet phldrT="[Text]"/>
      <dgm:spPr/>
      <dgm:t>
        <a:bodyPr/>
        <a:lstStyle/>
        <a:p>
          <a:r>
            <a:rPr lang="en-US" dirty="0" smtClean="0">
              <a:solidFill>
                <a:schemeClr val="bg1">
                  <a:lumMod val="95000"/>
                </a:schemeClr>
              </a:solidFill>
            </a:rPr>
            <a:t>Power Electronics Control</a:t>
          </a:r>
          <a:endParaRPr lang="en-US" dirty="0">
            <a:solidFill>
              <a:schemeClr val="bg1">
                <a:lumMod val="95000"/>
              </a:schemeClr>
            </a:solidFill>
          </a:endParaRPr>
        </a:p>
      </dgm:t>
    </dgm:pt>
    <dgm:pt modelId="{5B71D3AC-7888-4257-89BD-C4A383A4E266}" type="parTrans" cxnId="{ACD7CB9F-F828-4CD8-8197-6BA544C7BAD0}">
      <dgm:prSet/>
      <dgm:spPr/>
      <dgm:t>
        <a:bodyPr/>
        <a:lstStyle/>
        <a:p>
          <a:endParaRPr lang="en-US"/>
        </a:p>
      </dgm:t>
    </dgm:pt>
    <dgm:pt modelId="{F6F0C141-4FC0-4DF1-9127-8110957F6954}" type="sibTrans" cxnId="{ACD7CB9F-F828-4CD8-8197-6BA544C7BAD0}">
      <dgm:prSet/>
      <dgm:spPr/>
      <dgm:t>
        <a:bodyPr/>
        <a:lstStyle/>
        <a:p>
          <a:endParaRPr lang="en-US"/>
        </a:p>
      </dgm:t>
    </dgm:pt>
    <dgm:pt modelId="{30DFD15C-B14F-445E-99AD-92548A83B160}">
      <dgm:prSet phldrT="[Text]"/>
      <dgm:spPr/>
      <dgm:t>
        <a:bodyPr/>
        <a:lstStyle/>
        <a:p>
          <a:r>
            <a:rPr lang="en-US" dirty="0" smtClean="0">
              <a:solidFill>
                <a:schemeClr val="bg1">
                  <a:lumMod val="95000"/>
                </a:schemeClr>
              </a:solidFill>
            </a:rPr>
            <a:t>Power</a:t>
          </a:r>
        </a:p>
        <a:p>
          <a:r>
            <a:rPr lang="en-US" dirty="0" smtClean="0">
              <a:solidFill>
                <a:schemeClr val="bg1">
                  <a:lumMod val="95000"/>
                </a:schemeClr>
              </a:solidFill>
            </a:rPr>
            <a:t>Monitoring</a:t>
          </a:r>
          <a:endParaRPr lang="en-US" dirty="0">
            <a:solidFill>
              <a:schemeClr val="bg1">
                <a:lumMod val="95000"/>
              </a:schemeClr>
            </a:solidFill>
          </a:endParaRPr>
        </a:p>
      </dgm:t>
    </dgm:pt>
    <dgm:pt modelId="{885990EF-30C4-466B-BCB0-8ACABC0D9275}" type="parTrans" cxnId="{78593D54-3614-49CE-B1CD-51AD4A492AD0}">
      <dgm:prSet/>
      <dgm:spPr/>
      <dgm:t>
        <a:bodyPr/>
        <a:lstStyle/>
        <a:p>
          <a:endParaRPr lang="en-US"/>
        </a:p>
      </dgm:t>
    </dgm:pt>
    <dgm:pt modelId="{41F05D4A-23B4-42C6-A727-CB5C8E5DE098}" type="sibTrans" cxnId="{78593D54-3614-49CE-B1CD-51AD4A492AD0}">
      <dgm:prSet/>
      <dgm:spPr/>
      <dgm:t>
        <a:bodyPr/>
        <a:lstStyle/>
        <a:p>
          <a:endParaRPr lang="en-US"/>
        </a:p>
      </dgm:t>
    </dgm:pt>
    <dgm:pt modelId="{E2EE7A17-4FF3-4434-A919-B0344AE681C6}">
      <dgm:prSet phldrT="[Text]"/>
      <dgm:spPr/>
      <dgm:t>
        <a:bodyPr/>
        <a:lstStyle/>
        <a:p>
          <a:r>
            <a:rPr lang="en-US" dirty="0" smtClean="0">
              <a:solidFill>
                <a:schemeClr val="bg1">
                  <a:lumMod val="95000"/>
                </a:schemeClr>
              </a:solidFill>
            </a:rPr>
            <a:t>Power Electronics Test</a:t>
          </a:r>
          <a:endParaRPr lang="en-US" dirty="0">
            <a:solidFill>
              <a:schemeClr val="bg1">
                <a:lumMod val="95000"/>
              </a:schemeClr>
            </a:solidFill>
          </a:endParaRPr>
        </a:p>
      </dgm:t>
    </dgm:pt>
    <dgm:pt modelId="{E5C9BBBB-9672-4A23-AE8A-47C80DA81BE4}" type="parTrans" cxnId="{1E5C7494-AAA8-4FCB-8C37-AB3697805FFC}">
      <dgm:prSet/>
      <dgm:spPr/>
      <dgm:t>
        <a:bodyPr/>
        <a:lstStyle/>
        <a:p>
          <a:endParaRPr lang="en-US"/>
        </a:p>
      </dgm:t>
    </dgm:pt>
    <dgm:pt modelId="{DC9E5375-B3C5-49D8-A54A-387C89A34460}" type="sibTrans" cxnId="{1E5C7494-AAA8-4FCB-8C37-AB3697805FFC}">
      <dgm:prSet/>
      <dgm:spPr/>
      <dgm:t>
        <a:bodyPr/>
        <a:lstStyle/>
        <a:p>
          <a:endParaRPr lang="en-US"/>
        </a:p>
      </dgm:t>
    </dgm:pt>
    <dgm:pt modelId="{334673A9-F066-42AE-9F16-109913A96A8E}" type="pres">
      <dgm:prSet presAssocID="{A74AA895-8BE3-4716-9F33-BBED9FB4F0A3}" presName="compositeShape" presStyleCnt="0">
        <dgm:presLayoutVars>
          <dgm:chMax val="7"/>
          <dgm:dir/>
          <dgm:resizeHandles val="exact"/>
        </dgm:presLayoutVars>
      </dgm:prSet>
      <dgm:spPr/>
    </dgm:pt>
    <dgm:pt modelId="{3848F506-BAD7-4215-98E3-B12BD14F74C1}" type="pres">
      <dgm:prSet presAssocID="{9A93FA64-D1B5-40CE-97D3-A5FD68C9C2CA}" presName="circ1" presStyleLbl="vennNode1" presStyleIdx="0" presStyleCnt="3"/>
      <dgm:spPr/>
      <dgm:t>
        <a:bodyPr/>
        <a:lstStyle/>
        <a:p>
          <a:endParaRPr lang="en-US"/>
        </a:p>
      </dgm:t>
    </dgm:pt>
    <dgm:pt modelId="{2BEA09BD-20F8-4A4A-B0B5-1EFE6D56ABDB}" type="pres">
      <dgm:prSet presAssocID="{9A93FA64-D1B5-40CE-97D3-A5FD68C9C2CA}" presName="circ1Tx" presStyleLbl="revTx" presStyleIdx="0" presStyleCnt="0">
        <dgm:presLayoutVars>
          <dgm:chMax val="0"/>
          <dgm:chPref val="0"/>
          <dgm:bulletEnabled val="1"/>
        </dgm:presLayoutVars>
      </dgm:prSet>
      <dgm:spPr/>
      <dgm:t>
        <a:bodyPr/>
        <a:lstStyle/>
        <a:p>
          <a:endParaRPr lang="en-US"/>
        </a:p>
      </dgm:t>
    </dgm:pt>
    <dgm:pt modelId="{B813F53B-3F90-4C3E-A195-14195B52089C}" type="pres">
      <dgm:prSet presAssocID="{30DFD15C-B14F-445E-99AD-92548A83B160}" presName="circ2" presStyleLbl="vennNode1" presStyleIdx="1" presStyleCnt="3"/>
      <dgm:spPr/>
      <dgm:t>
        <a:bodyPr/>
        <a:lstStyle/>
        <a:p>
          <a:endParaRPr lang="en-US"/>
        </a:p>
      </dgm:t>
    </dgm:pt>
    <dgm:pt modelId="{35EF4548-C5D2-4375-9E49-24FE118D8DBA}" type="pres">
      <dgm:prSet presAssocID="{30DFD15C-B14F-445E-99AD-92548A83B160}" presName="circ2Tx" presStyleLbl="revTx" presStyleIdx="0" presStyleCnt="0">
        <dgm:presLayoutVars>
          <dgm:chMax val="0"/>
          <dgm:chPref val="0"/>
          <dgm:bulletEnabled val="1"/>
        </dgm:presLayoutVars>
      </dgm:prSet>
      <dgm:spPr/>
      <dgm:t>
        <a:bodyPr/>
        <a:lstStyle/>
        <a:p>
          <a:endParaRPr lang="en-US"/>
        </a:p>
      </dgm:t>
    </dgm:pt>
    <dgm:pt modelId="{1A21DC5E-87C8-4ED0-9BC4-27B027D9836F}" type="pres">
      <dgm:prSet presAssocID="{E2EE7A17-4FF3-4434-A919-B0344AE681C6}" presName="circ3" presStyleLbl="vennNode1" presStyleIdx="2" presStyleCnt="3"/>
      <dgm:spPr/>
      <dgm:t>
        <a:bodyPr/>
        <a:lstStyle/>
        <a:p>
          <a:endParaRPr lang="en-US"/>
        </a:p>
      </dgm:t>
    </dgm:pt>
    <dgm:pt modelId="{7BC9886A-2FBB-43FD-A930-AD96DF0BD407}" type="pres">
      <dgm:prSet presAssocID="{E2EE7A17-4FF3-4434-A919-B0344AE681C6}" presName="circ3Tx" presStyleLbl="revTx" presStyleIdx="0" presStyleCnt="0">
        <dgm:presLayoutVars>
          <dgm:chMax val="0"/>
          <dgm:chPref val="0"/>
          <dgm:bulletEnabled val="1"/>
        </dgm:presLayoutVars>
      </dgm:prSet>
      <dgm:spPr/>
      <dgm:t>
        <a:bodyPr/>
        <a:lstStyle/>
        <a:p>
          <a:endParaRPr lang="en-US"/>
        </a:p>
      </dgm:t>
    </dgm:pt>
  </dgm:ptLst>
  <dgm:cxnLst>
    <dgm:cxn modelId="{6DC4D358-38AC-49D5-AB87-17AA15B3A17A}" type="presOf" srcId="{9A93FA64-D1B5-40CE-97D3-A5FD68C9C2CA}" destId="{3848F506-BAD7-4215-98E3-B12BD14F74C1}" srcOrd="0" destOrd="0" presId="urn:microsoft.com/office/officeart/2005/8/layout/venn1"/>
    <dgm:cxn modelId="{78593D54-3614-49CE-B1CD-51AD4A492AD0}" srcId="{A74AA895-8BE3-4716-9F33-BBED9FB4F0A3}" destId="{30DFD15C-B14F-445E-99AD-92548A83B160}" srcOrd="1" destOrd="0" parTransId="{885990EF-30C4-466B-BCB0-8ACABC0D9275}" sibTransId="{41F05D4A-23B4-42C6-A727-CB5C8E5DE098}"/>
    <dgm:cxn modelId="{FF9E25F0-9FEB-4690-966D-E28371BF9314}" type="presOf" srcId="{E2EE7A17-4FF3-4434-A919-B0344AE681C6}" destId="{1A21DC5E-87C8-4ED0-9BC4-27B027D9836F}" srcOrd="0" destOrd="0" presId="urn:microsoft.com/office/officeart/2005/8/layout/venn1"/>
    <dgm:cxn modelId="{ACD7CB9F-F828-4CD8-8197-6BA544C7BAD0}" srcId="{A74AA895-8BE3-4716-9F33-BBED9FB4F0A3}" destId="{9A93FA64-D1B5-40CE-97D3-A5FD68C9C2CA}" srcOrd="0" destOrd="0" parTransId="{5B71D3AC-7888-4257-89BD-C4A383A4E266}" sibTransId="{F6F0C141-4FC0-4DF1-9127-8110957F6954}"/>
    <dgm:cxn modelId="{9B9CD0D6-3B7F-468A-BC05-BFFCF99F612C}" type="presOf" srcId="{E2EE7A17-4FF3-4434-A919-B0344AE681C6}" destId="{7BC9886A-2FBB-43FD-A930-AD96DF0BD407}" srcOrd="1" destOrd="0" presId="urn:microsoft.com/office/officeart/2005/8/layout/venn1"/>
    <dgm:cxn modelId="{6176682A-1373-4FBA-AA71-5508AE302D77}" type="presOf" srcId="{30DFD15C-B14F-445E-99AD-92548A83B160}" destId="{35EF4548-C5D2-4375-9E49-24FE118D8DBA}" srcOrd="1" destOrd="0" presId="urn:microsoft.com/office/officeart/2005/8/layout/venn1"/>
    <dgm:cxn modelId="{8F057B6B-2443-4D3F-852A-F2D381127D15}" type="presOf" srcId="{A74AA895-8BE3-4716-9F33-BBED9FB4F0A3}" destId="{334673A9-F066-42AE-9F16-109913A96A8E}" srcOrd="0" destOrd="0" presId="urn:microsoft.com/office/officeart/2005/8/layout/venn1"/>
    <dgm:cxn modelId="{CEEA7A90-6884-474E-BED9-A221C9692705}" type="presOf" srcId="{9A93FA64-D1B5-40CE-97D3-A5FD68C9C2CA}" destId="{2BEA09BD-20F8-4A4A-B0B5-1EFE6D56ABDB}" srcOrd="1" destOrd="0" presId="urn:microsoft.com/office/officeart/2005/8/layout/venn1"/>
    <dgm:cxn modelId="{1E5C7494-AAA8-4FCB-8C37-AB3697805FFC}" srcId="{A74AA895-8BE3-4716-9F33-BBED9FB4F0A3}" destId="{E2EE7A17-4FF3-4434-A919-B0344AE681C6}" srcOrd="2" destOrd="0" parTransId="{E5C9BBBB-9672-4A23-AE8A-47C80DA81BE4}" sibTransId="{DC9E5375-B3C5-49D8-A54A-387C89A34460}"/>
    <dgm:cxn modelId="{11AD354D-AAEC-4332-8EE9-737C855CD4EF}" type="presOf" srcId="{30DFD15C-B14F-445E-99AD-92548A83B160}" destId="{B813F53B-3F90-4C3E-A195-14195B52089C}" srcOrd="0" destOrd="0" presId="urn:microsoft.com/office/officeart/2005/8/layout/venn1"/>
    <dgm:cxn modelId="{85435BC8-33D2-4F2A-B641-5CC6B0034804}" type="presParOf" srcId="{334673A9-F066-42AE-9F16-109913A96A8E}" destId="{3848F506-BAD7-4215-98E3-B12BD14F74C1}" srcOrd="0" destOrd="0" presId="urn:microsoft.com/office/officeart/2005/8/layout/venn1"/>
    <dgm:cxn modelId="{69F94DBF-AA49-4659-837D-8E18C71BA7C1}" type="presParOf" srcId="{334673A9-F066-42AE-9F16-109913A96A8E}" destId="{2BEA09BD-20F8-4A4A-B0B5-1EFE6D56ABDB}" srcOrd="1" destOrd="0" presId="urn:microsoft.com/office/officeart/2005/8/layout/venn1"/>
    <dgm:cxn modelId="{187A380D-A116-4338-A86C-BC6CC3CBC677}" type="presParOf" srcId="{334673A9-F066-42AE-9F16-109913A96A8E}" destId="{B813F53B-3F90-4C3E-A195-14195B52089C}" srcOrd="2" destOrd="0" presId="urn:microsoft.com/office/officeart/2005/8/layout/venn1"/>
    <dgm:cxn modelId="{F435DFF5-A1B8-4ABF-BA64-981E58649100}" type="presParOf" srcId="{334673A9-F066-42AE-9F16-109913A96A8E}" destId="{35EF4548-C5D2-4375-9E49-24FE118D8DBA}" srcOrd="3" destOrd="0" presId="urn:microsoft.com/office/officeart/2005/8/layout/venn1"/>
    <dgm:cxn modelId="{5D57CC31-2015-4507-BBDA-8210C8857C48}" type="presParOf" srcId="{334673A9-F066-42AE-9F16-109913A96A8E}" destId="{1A21DC5E-87C8-4ED0-9BC4-27B027D9836F}" srcOrd="4" destOrd="0" presId="urn:microsoft.com/office/officeart/2005/8/layout/venn1"/>
    <dgm:cxn modelId="{61A12642-0581-438E-BB72-7D2EFCA811ED}" type="presParOf" srcId="{334673A9-F066-42AE-9F16-109913A96A8E}" destId="{7BC9886A-2FBB-43FD-A930-AD96DF0BD407}" srcOrd="5" destOrd="0" presId="urn:microsoft.com/office/officeart/2005/8/layout/ven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97386B8-5647-49D0-968A-C87F5AB19D96}"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US"/>
        </a:p>
      </dgm:t>
    </dgm:pt>
    <dgm:pt modelId="{662D97F8-EC74-4E15-988C-36E8B429F03D}">
      <dgm:prSet phldrT="[Text]"/>
      <dgm:spPr/>
      <dgm:t>
        <a:bodyPr/>
        <a:lstStyle/>
        <a:p>
          <a:r>
            <a:rPr lang="en-US" dirty="0" err="1" smtClean="0"/>
            <a:t>LabVIEW</a:t>
          </a:r>
          <a:endParaRPr lang="en-US" dirty="0"/>
        </a:p>
      </dgm:t>
    </dgm:pt>
    <dgm:pt modelId="{6967E356-3F4B-4E25-B97F-7FD5DACC7E61}" type="parTrans" cxnId="{18493B94-491E-417F-99D0-F45E9C1FA6D3}">
      <dgm:prSet/>
      <dgm:spPr/>
      <dgm:t>
        <a:bodyPr/>
        <a:lstStyle/>
        <a:p>
          <a:endParaRPr lang="en-US"/>
        </a:p>
      </dgm:t>
    </dgm:pt>
    <dgm:pt modelId="{4D7F1E92-A671-4157-9933-AEEBDB8FFA50}" type="sibTrans" cxnId="{18493B94-491E-417F-99D0-F45E9C1FA6D3}">
      <dgm:prSet/>
      <dgm:spPr/>
      <dgm:t>
        <a:bodyPr/>
        <a:lstStyle/>
        <a:p>
          <a:endParaRPr lang="en-US"/>
        </a:p>
      </dgm:t>
    </dgm:pt>
    <dgm:pt modelId="{6F456EF9-2B81-4AA3-AC1E-A7B0069CC01A}">
      <dgm:prSet phldrT="[Text]"/>
      <dgm:spPr/>
      <dgm:t>
        <a:bodyPr/>
        <a:lstStyle/>
        <a:p>
          <a:r>
            <a:rPr lang="en-US" dirty="0" err="1" smtClean="0"/>
            <a:t>MultiSim</a:t>
          </a:r>
          <a:endParaRPr lang="en-US" dirty="0"/>
        </a:p>
      </dgm:t>
    </dgm:pt>
    <dgm:pt modelId="{7F0AC3AB-B278-4015-BC84-A4BB897BB705}" type="parTrans" cxnId="{635CDEC1-D971-4B57-80DB-5E3F6FC3A092}">
      <dgm:prSet/>
      <dgm:spPr/>
      <dgm:t>
        <a:bodyPr/>
        <a:lstStyle/>
        <a:p>
          <a:endParaRPr lang="en-US"/>
        </a:p>
      </dgm:t>
    </dgm:pt>
    <dgm:pt modelId="{921D1CA1-F6C4-412A-9B80-84A206C9FDAD}" type="sibTrans" cxnId="{635CDEC1-D971-4B57-80DB-5E3F6FC3A092}">
      <dgm:prSet/>
      <dgm:spPr/>
      <dgm:t>
        <a:bodyPr/>
        <a:lstStyle/>
        <a:p>
          <a:endParaRPr lang="en-US"/>
        </a:p>
      </dgm:t>
    </dgm:pt>
    <dgm:pt modelId="{151DD1CB-A13A-45EB-A890-B05ACBBD8004}">
      <dgm:prSet phldrT="[Text]"/>
      <dgm:spPr/>
      <dgm:t>
        <a:bodyPr/>
        <a:lstStyle/>
        <a:p>
          <a:r>
            <a:rPr lang="en-US" dirty="0" err="1" smtClean="0"/>
            <a:t>SolidWorks</a:t>
          </a:r>
          <a:endParaRPr lang="en-US" dirty="0"/>
        </a:p>
      </dgm:t>
    </dgm:pt>
    <dgm:pt modelId="{A946E0D9-71EE-4A4C-84C9-BE411A18367A}" type="parTrans" cxnId="{3D7128F5-1D17-4994-9824-E14879238901}">
      <dgm:prSet/>
      <dgm:spPr/>
      <dgm:t>
        <a:bodyPr/>
        <a:lstStyle/>
        <a:p>
          <a:endParaRPr lang="en-US"/>
        </a:p>
      </dgm:t>
    </dgm:pt>
    <dgm:pt modelId="{B120981D-C79D-4069-B2A4-40E483EE7C2A}" type="sibTrans" cxnId="{3D7128F5-1D17-4994-9824-E14879238901}">
      <dgm:prSet/>
      <dgm:spPr/>
      <dgm:t>
        <a:bodyPr/>
        <a:lstStyle/>
        <a:p>
          <a:endParaRPr lang="en-US"/>
        </a:p>
      </dgm:t>
    </dgm:pt>
    <dgm:pt modelId="{FD9F04F1-E61F-42DD-905F-757281754D6D}">
      <dgm:prSet phldrT="[Text]"/>
      <dgm:spPr/>
      <dgm:t>
        <a:bodyPr/>
        <a:lstStyle/>
        <a:p>
          <a:r>
            <a:rPr lang="en-US" dirty="0" smtClean="0"/>
            <a:t>SCADE</a:t>
          </a:r>
          <a:endParaRPr lang="en-US" dirty="0"/>
        </a:p>
      </dgm:t>
    </dgm:pt>
    <dgm:pt modelId="{9F82F812-F76C-4850-A1BE-F2BED3173D12}" type="parTrans" cxnId="{E0A49FA1-C0C3-46C6-A5D7-8D2A306B3CD4}">
      <dgm:prSet/>
      <dgm:spPr/>
      <dgm:t>
        <a:bodyPr/>
        <a:lstStyle/>
        <a:p>
          <a:endParaRPr lang="en-US"/>
        </a:p>
      </dgm:t>
    </dgm:pt>
    <dgm:pt modelId="{A7E15F36-2F69-496D-B954-4A4D44D9660C}" type="sibTrans" cxnId="{E0A49FA1-C0C3-46C6-A5D7-8D2A306B3CD4}">
      <dgm:prSet/>
      <dgm:spPr/>
      <dgm:t>
        <a:bodyPr/>
        <a:lstStyle/>
        <a:p>
          <a:endParaRPr lang="en-US"/>
        </a:p>
      </dgm:t>
    </dgm:pt>
    <dgm:pt modelId="{F957C174-415A-485D-96DB-FCF23F536631}">
      <dgm:prSet phldrT="[Text]"/>
      <dgm:spPr/>
      <dgm:t>
        <a:bodyPr/>
        <a:lstStyle/>
        <a:p>
          <a:r>
            <a:rPr lang="en-US" dirty="0" err="1" smtClean="0"/>
            <a:t>Modelica</a:t>
          </a:r>
          <a:endParaRPr lang="en-US" dirty="0"/>
        </a:p>
      </dgm:t>
    </dgm:pt>
    <dgm:pt modelId="{DBC659B7-8A67-4AE0-93AF-3620AF926007}" type="parTrans" cxnId="{B787C8BF-953C-4114-8D26-78A0F5F29842}">
      <dgm:prSet/>
      <dgm:spPr/>
      <dgm:t>
        <a:bodyPr/>
        <a:lstStyle/>
        <a:p>
          <a:endParaRPr lang="en-US"/>
        </a:p>
      </dgm:t>
    </dgm:pt>
    <dgm:pt modelId="{775DCA97-DE4F-40D6-90F9-CBF2E09CAAE8}" type="sibTrans" cxnId="{B787C8BF-953C-4114-8D26-78A0F5F29842}">
      <dgm:prSet/>
      <dgm:spPr/>
      <dgm:t>
        <a:bodyPr/>
        <a:lstStyle/>
        <a:p>
          <a:endParaRPr lang="en-US"/>
        </a:p>
      </dgm:t>
    </dgm:pt>
    <dgm:pt modelId="{B761A25B-3B96-4BC9-BD5B-905B74E2AA6C}" type="pres">
      <dgm:prSet presAssocID="{197386B8-5647-49D0-968A-C87F5AB19D96}" presName="Name0" presStyleCnt="0">
        <dgm:presLayoutVars>
          <dgm:chMax val="1"/>
          <dgm:dir/>
          <dgm:animLvl val="ctr"/>
          <dgm:resizeHandles val="exact"/>
        </dgm:presLayoutVars>
      </dgm:prSet>
      <dgm:spPr/>
      <dgm:t>
        <a:bodyPr/>
        <a:lstStyle/>
        <a:p>
          <a:endParaRPr lang="en-US"/>
        </a:p>
      </dgm:t>
    </dgm:pt>
    <dgm:pt modelId="{FF2E5126-CE79-4467-A5A9-EE39E0672C47}" type="pres">
      <dgm:prSet presAssocID="{662D97F8-EC74-4E15-988C-36E8B429F03D}" presName="centerShape" presStyleLbl="node0" presStyleIdx="0" presStyleCnt="1"/>
      <dgm:spPr/>
      <dgm:t>
        <a:bodyPr/>
        <a:lstStyle/>
        <a:p>
          <a:endParaRPr lang="en-US"/>
        </a:p>
      </dgm:t>
    </dgm:pt>
    <dgm:pt modelId="{8A3D0F0A-102E-4A40-9C5B-D90411939B40}" type="pres">
      <dgm:prSet presAssocID="{7F0AC3AB-B278-4015-BC84-A4BB897BB705}" presName="parTrans" presStyleLbl="sibTrans2D1" presStyleIdx="0" presStyleCnt="4"/>
      <dgm:spPr/>
      <dgm:t>
        <a:bodyPr/>
        <a:lstStyle/>
        <a:p>
          <a:endParaRPr lang="en-US"/>
        </a:p>
      </dgm:t>
    </dgm:pt>
    <dgm:pt modelId="{FA01A463-2E9A-471A-A6A3-7042949EC842}" type="pres">
      <dgm:prSet presAssocID="{7F0AC3AB-B278-4015-BC84-A4BB897BB705}" presName="connectorText" presStyleLbl="sibTrans2D1" presStyleIdx="0" presStyleCnt="4"/>
      <dgm:spPr/>
      <dgm:t>
        <a:bodyPr/>
        <a:lstStyle/>
        <a:p>
          <a:endParaRPr lang="en-US"/>
        </a:p>
      </dgm:t>
    </dgm:pt>
    <dgm:pt modelId="{4F944B49-01B2-479B-A781-803B51D75885}" type="pres">
      <dgm:prSet presAssocID="{6F456EF9-2B81-4AA3-AC1E-A7B0069CC01A}" presName="node" presStyleLbl="node1" presStyleIdx="0" presStyleCnt="4">
        <dgm:presLayoutVars>
          <dgm:bulletEnabled val="1"/>
        </dgm:presLayoutVars>
      </dgm:prSet>
      <dgm:spPr/>
      <dgm:t>
        <a:bodyPr/>
        <a:lstStyle/>
        <a:p>
          <a:endParaRPr lang="en-US"/>
        </a:p>
      </dgm:t>
    </dgm:pt>
    <dgm:pt modelId="{97BB9CAF-3A05-4D3E-9E28-A0504FB3F6FF}" type="pres">
      <dgm:prSet presAssocID="{A946E0D9-71EE-4A4C-84C9-BE411A18367A}" presName="parTrans" presStyleLbl="sibTrans2D1" presStyleIdx="1" presStyleCnt="4"/>
      <dgm:spPr/>
      <dgm:t>
        <a:bodyPr/>
        <a:lstStyle/>
        <a:p>
          <a:endParaRPr lang="en-US"/>
        </a:p>
      </dgm:t>
    </dgm:pt>
    <dgm:pt modelId="{D5E54D96-B9E3-492D-A5F2-B30B27E233EC}" type="pres">
      <dgm:prSet presAssocID="{A946E0D9-71EE-4A4C-84C9-BE411A18367A}" presName="connectorText" presStyleLbl="sibTrans2D1" presStyleIdx="1" presStyleCnt="4"/>
      <dgm:spPr/>
      <dgm:t>
        <a:bodyPr/>
        <a:lstStyle/>
        <a:p>
          <a:endParaRPr lang="en-US"/>
        </a:p>
      </dgm:t>
    </dgm:pt>
    <dgm:pt modelId="{741DD8E3-6C1B-481D-B4F7-12B644318F73}" type="pres">
      <dgm:prSet presAssocID="{151DD1CB-A13A-45EB-A890-B05ACBBD8004}" presName="node" presStyleLbl="node1" presStyleIdx="1" presStyleCnt="4">
        <dgm:presLayoutVars>
          <dgm:bulletEnabled val="1"/>
        </dgm:presLayoutVars>
      </dgm:prSet>
      <dgm:spPr/>
      <dgm:t>
        <a:bodyPr/>
        <a:lstStyle/>
        <a:p>
          <a:endParaRPr lang="en-US"/>
        </a:p>
      </dgm:t>
    </dgm:pt>
    <dgm:pt modelId="{61E21FBE-3833-443F-84C6-3625FE0E1DB8}" type="pres">
      <dgm:prSet presAssocID="{9F82F812-F76C-4850-A1BE-F2BED3173D12}" presName="parTrans" presStyleLbl="sibTrans2D1" presStyleIdx="2" presStyleCnt="4"/>
      <dgm:spPr/>
      <dgm:t>
        <a:bodyPr/>
        <a:lstStyle/>
        <a:p>
          <a:endParaRPr lang="en-US"/>
        </a:p>
      </dgm:t>
    </dgm:pt>
    <dgm:pt modelId="{8F3EA460-0AD1-4381-89EE-C68312D12B16}" type="pres">
      <dgm:prSet presAssocID="{9F82F812-F76C-4850-A1BE-F2BED3173D12}" presName="connectorText" presStyleLbl="sibTrans2D1" presStyleIdx="2" presStyleCnt="4"/>
      <dgm:spPr/>
      <dgm:t>
        <a:bodyPr/>
        <a:lstStyle/>
        <a:p>
          <a:endParaRPr lang="en-US"/>
        </a:p>
      </dgm:t>
    </dgm:pt>
    <dgm:pt modelId="{EDB3E8D4-5F29-4489-8393-F9D34A970E8F}" type="pres">
      <dgm:prSet presAssocID="{FD9F04F1-E61F-42DD-905F-757281754D6D}" presName="node" presStyleLbl="node1" presStyleIdx="2" presStyleCnt="4">
        <dgm:presLayoutVars>
          <dgm:bulletEnabled val="1"/>
        </dgm:presLayoutVars>
      </dgm:prSet>
      <dgm:spPr/>
      <dgm:t>
        <a:bodyPr/>
        <a:lstStyle/>
        <a:p>
          <a:endParaRPr lang="en-US"/>
        </a:p>
      </dgm:t>
    </dgm:pt>
    <dgm:pt modelId="{53E28172-5D6F-4CCF-B51B-62141A720EE3}" type="pres">
      <dgm:prSet presAssocID="{DBC659B7-8A67-4AE0-93AF-3620AF926007}" presName="parTrans" presStyleLbl="sibTrans2D1" presStyleIdx="3" presStyleCnt="4"/>
      <dgm:spPr/>
      <dgm:t>
        <a:bodyPr/>
        <a:lstStyle/>
        <a:p>
          <a:endParaRPr lang="en-US"/>
        </a:p>
      </dgm:t>
    </dgm:pt>
    <dgm:pt modelId="{CFB4E44C-E625-46D8-BB9B-04542C0B0F3C}" type="pres">
      <dgm:prSet presAssocID="{DBC659B7-8A67-4AE0-93AF-3620AF926007}" presName="connectorText" presStyleLbl="sibTrans2D1" presStyleIdx="3" presStyleCnt="4"/>
      <dgm:spPr/>
      <dgm:t>
        <a:bodyPr/>
        <a:lstStyle/>
        <a:p>
          <a:endParaRPr lang="en-US"/>
        </a:p>
      </dgm:t>
    </dgm:pt>
    <dgm:pt modelId="{AAB5CAC9-7E77-40F9-8240-AE6FE513921B}" type="pres">
      <dgm:prSet presAssocID="{F957C174-415A-485D-96DB-FCF23F536631}" presName="node" presStyleLbl="node1" presStyleIdx="3" presStyleCnt="4">
        <dgm:presLayoutVars>
          <dgm:bulletEnabled val="1"/>
        </dgm:presLayoutVars>
      </dgm:prSet>
      <dgm:spPr/>
      <dgm:t>
        <a:bodyPr/>
        <a:lstStyle/>
        <a:p>
          <a:endParaRPr lang="en-US"/>
        </a:p>
      </dgm:t>
    </dgm:pt>
  </dgm:ptLst>
  <dgm:cxnLst>
    <dgm:cxn modelId="{E8EB4E0C-7B6C-4A32-A001-FEF967437D16}" type="presOf" srcId="{9F82F812-F76C-4850-A1BE-F2BED3173D12}" destId="{61E21FBE-3833-443F-84C6-3625FE0E1DB8}" srcOrd="0" destOrd="0" presId="urn:microsoft.com/office/officeart/2005/8/layout/radial5"/>
    <dgm:cxn modelId="{7BE59508-7CE7-4B11-AAB6-741AEAF488EA}" type="presOf" srcId="{A946E0D9-71EE-4A4C-84C9-BE411A18367A}" destId="{D5E54D96-B9E3-492D-A5F2-B30B27E233EC}" srcOrd="1" destOrd="0" presId="urn:microsoft.com/office/officeart/2005/8/layout/radial5"/>
    <dgm:cxn modelId="{B787C8BF-953C-4114-8D26-78A0F5F29842}" srcId="{662D97F8-EC74-4E15-988C-36E8B429F03D}" destId="{F957C174-415A-485D-96DB-FCF23F536631}" srcOrd="3" destOrd="0" parTransId="{DBC659B7-8A67-4AE0-93AF-3620AF926007}" sibTransId="{775DCA97-DE4F-40D6-90F9-CBF2E09CAAE8}"/>
    <dgm:cxn modelId="{E0A49FA1-C0C3-46C6-A5D7-8D2A306B3CD4}" srcId="{662D97F8-EC74-4E15-988C-36E8B429F03D}" destId="{FD9F04F1-E61F-42DD-905F-757281754D6D}" srcOrd="2" destOrd="0" parTransId="{9F82F812-F76C-4850-A1BE-F2BED3173D12}" sibTransId="{A7E15F36-2F69-496D-B954-4A4D44D9660C}"/>
    <dgm:cxn modelId="{419E4FFC-8788-41AE-B1A9-27BCA6EB8358}" type="presOf" srcId="{A946E0D9-71EE-4A4C-84C9-BE411A18367A}" destId="{97BB9CAF-3A05-4D3E-9E28-A0504FB3F6FF}" srcOrd="0" destOrd="0" presId="urn:microsoft.com/office/officeart/2005/8/layout/radial5"/>
    <dgm:cxn modelId="{3D7128F5-1D17-4994-9824-E14879238901}" srcId="{662D97F8-EC74-4E15-988C-36E8B429F03D}" destId="{151DD1CB-A13A-45EB-A890-B05ACBBD8004}" srcOrd="1" destOrd="0" parTransId="{A946E0D9-71EE-4A4C-84C9-BE411A18367A}" sibTransId="{B120981D-C79D-4069-B2A4-40E483EE7C2A}"/>
    <dgm:cxn modelId="{C4F6DD23-BEF1-4F09-86A7-3A8DDFEB084D}" type="presOf" srcId="{6F456EF9-2B81-4AA3-AC1E-A7B0069CC01A}" destId="{4F944B49-01B2-479B-A781-803B51D75885}" srcOrd="0" destOrd="0" presId="urn:microsoft.com/office/officeart/2005/8/layout/radial5"/>
    <dgm:cxn modelId="{1E5F49CE-B5E9-4958-8F32-23B5C7557A0B}" type="presOf" srcId="{DBC659B7-8A67-4AE0-93AF-3620AF926007}" destId="{CFB4E44C-E625-46D8-BB9B-04542C0B0F3C}" srcOrd="1" destOrd="0" presId="urn:microsoft.com/office/officeart/2005/8/layout/radial5"/>
    <dgm:cxn modelId="{DECF941D-0DE2-4045-B28A-5B2B4DF09D62}" type="presOf" srcId="{FD9F04F1-E61F-42DD-905F-757281754D6D}" destId="{EDB3E8D4-5F29-4489-8393-F9D34A970E8F}" srcOrd="0" destOrd="0" presId="urn:microsoft.com/office/officeart/2005/8/layout/radial5"/>
    <dgm:cxn modelId="{2F84E03A-F4E0-4015-BC53-5C4274969983}" type="presOf" srcId="{F957C174-415A-485D-96DB-FCF23F536631}" destId="{AAB5CAC9-7E77-40F9-8240-AE6FE513921B}" srcOrd="0" destOrd="0" presId="urn:microsoft.com/office/officeart/2005/8/layout/radial5"/>
    <dgm:cxn modelId="{18493B94-491E-417F-99D0-F45E9C1FA6D3}" srcId="{197386B8-5647-49D0-968A-C87F5AB19D96}" destId="{662D97F8-EC74-4E15-988C-36E8B429F03D}" srcOrd="0" destOrd="0" parTransId="{6967E356-3F4B-4E25-B97F-7FD5DACC7E61}" sibTransId="{4D7F1E92-A671-4157-9933-AEEBDB8FFA50}"/>
    <dgm:cxn modelId="{66DD52ED-BBDA-4A15-916D-9D539F734CFC}" type="presOf" srcId="{662D97F8-EC74-4E15-988C-36E8B429F03D}" destId="{FF2E5126-CE79-4467-A5A9-EE39E0672C47}" srcOrd="0" destOrd="0" presId="urn:microsoft.com/office/officeart/2005/8/layout/radial5"/>
    <dgm:cxn modelId="{2A96DF00-52CD-4973-8B26-4E02A77AADBD}" type="presOf" srcId="{DBC659B7-8A67-4AE0-93AF-3620AF926007}" destId="{53E28172-5D6F-4CCF-B51B-62141A720EE3}" srcOrd="0" destOrd="0" presId="urn:microsoft.com/office/officeart/2005/8/layout/radial5"/>
    <dgm:cxn modelId="{B82C9B1E-4CE9-4604-9DD6-C0BE247A35A5}" type="presOf" srcId="{7F0AC3AB-B278-4015-BC84-A4BB897BB705}" destId="{8A3D0F0A-102E-4A40-9C5B-D90411939B40}" srcOrd="0" destOrd="0" presId="urn:microsoft.com/office/officeart/2005/8/layout/radial5"/>
    <dgm:cxn modelId="{07215AE9-716C-4654-8860-9A2D6BBE3576}" type="presOf" srcId="{197386B8-5647-49D0-968A-C87F5AB19D96}" destId="{B761A25B-3B96-4BC9-BD5B-905B74E2AA6C}" srcOrd="0" destOrd="0" presId="urn:microsoft.com/office/officeart/2005/8/layout/radial5"/>
    <dgm:cxn modelId="{635CDEC1-D971-4B57-80DB-5E3F6FC3A092}" srcId="{662D97F8-EC74-4E15-988C-36E8B429F03D}" destId="{6F456EF9-2B81-4AA3-AC1E-A7B0069CC01A}" srcOrd="0" destOrd="0" parTransId="{7F0AC3AB-B278-4015-BC84-A4BB897BB705}" sibTransId="{921D1CA1-F6C4-412A-9B80-84A206C9FDAD}"/>
    <dgm:cxn modelId="{0376B23F-F609-417A-A60A-EDA05338F87C}" type="presOf" srcId="{9F82F812-F76C-4850-A1BE-F2BED3173D12}" destId="{8F3EA460-0AD1-4381-89EE-C68312D12B16}" srcOrd="1" destOrd="0" presId="urn:microsoft.com/office/officeart/2005/8/layout/radial5"/>
    <dgm:cxn modelId="{BC6CA4AA-D2AC-4872-9B9A-933B1A7926E8}" type="presOf" srcId="{7F0AC3AB-B278-4015-BC84-A4BB897BB705}" destId="{FA01A463-2E9A-471A-A6A3-7042949EC842}" srcOrd="1" destOrd="0" presId="urn:microsoft.com/office/officeart/2005/8/layout/radial5"/>
    <dgm:cxn modelId="{BB60D26B-8AAB-4301-BA06-6760C1EC1CEF}" type="presOf" srcId="{151DD1CB-A13A-45EB-A890-B05ACBBD8004}" destId="{741DD8E3-6C1B-481D-B4F7-12B644318F73}" srcOrd="0" destOrd="0" presId="urn:microsoft.com/office/officeart/2005/8/layout/radial5"/>
    <dgm:cxn modelId="{5E4B3924-64B5-4D41-8EDF-272CDCFCF2FB}" type="presParOf" srcId="{B761A25B-3B96-4BC9-BD5B-905B74E2AA6C}" destId="{FF2E5126-CE79-4467-A5A9-EE39E0672C47}" srcOrd="0" destOrd="0" presId="urn:microsoft.com/office/officeart/2005/8/layout/radial5"/>
    <dgm:cxn modelId="{1BB445D4-6F14-46C8-976E-3AEF22847765}" type="presParOf" srcId="{B761A25B-3B96-4BC9-BD5B-905B74E2AA6C}" destId="{8A3D0F0A-102E-4A40-9C5B-D90411939B40}" srcOrd="1" destOrd="0" presId="urn:microsoft.com/office/officeart/2005/8/layout/radial5"/>
    <dgm:cxn modelId="{AAA5EA3B-1207-4E75-8AE8-58675A7C8FA9}" type="presParOf" srcId="{8A3D0F0A-102E-4A40-9C5B-D90411939B40}" destId="{FA01A463-2E9A-471A-A6A3-7042949EC842}" srcOrd="0" destOrd="0" presId="urn:microsoft.com/office/officeart/2005/8/layout/radial5"/>
    <dgm:cxn modelId="{CFE04B8B-1762-4C35-B730-46EA407D96B3}" type="presParOf" srcId="{B761A25B-3B96-4BC9-BD5B-905B74E2AA6C}" destId="{4F944B49-01B2-479B-A781-803B51D75885}" srcOrd="2" destOrd="0" presId="urn:microsoft.com/office/officeart/2005/8/layout/radial5"/>
    <dgm:cxn modelId="{4DE676B4-F8DA-4665-A6E2-E273D7B44EAF}" type="presParOf" srcId="{B761A25B-3B96-4BC9-BD5B-905B74E2AA6C}" destId="{97BB9CAF-3A05-4D3E-9E28-A0504FB3F6FF}" srcOrd="3" destOrd="0" presId="urn:microsoft.com/office/officeart/2005/8/layout/radial5"/>
    <dgm:cxn modelId="{495915BC-7644-4FDF-B24D-E45ACE5B27FA}" type="presParOf" srcId="{97BB9CAF-3A05-4D3E-9E28-A0504FB3F6FF}" destId="{D5E54D96-B9E3-492D-A5F2-B30B27E233EC}" srcOrd="0" destOrd="0" presId="urn:microsoft.com/office/officeart/2005/8/layout/radial5"/>
    <dgm:cxn modelId="{5257E495-57D2-4190-A8AD-B0BF42AE3B0A}" type="presParOf" srcId="{B761A25B-3B96-4BC9-BD5B-905B74E2AA6C}" destId="{741DD8E3-6C1B-481D-B4F7-12B644318F73}" srcOrd="4" destOrd="0" presId="urn:microsoft.com/office/officeart/2005/8/layout/radial5"/>
    <dgm:cxn modelId="{184E3B6D-A9E9-40D1-AB53-78ADB2F535A8}" type="presParOf" srcId="{B761A25B-3B96-4BC9-BD5B-905B74E2AA6C}" destId="{61E21FBE-3833-443F-84C6-3625FE0E1DB8}" srcOrd="5" destOrd="0" presId="urn:microsoft.com/office/officeart/2005/8/layout/radial5"/>
    <dgm:cxn modelId="{F250BD40-EBC6-473C-AC27-05BDC4715546}" type="presParOf" srcId="{61E21FBE-3833-443F-84C6-3625FE0E1DB8}" destId="{8F3EA460-0AD1-4381-89EE-C68312D12B16}" srcOrd="0" destOrd="0" presId="urn:microsoft.com/office/officeart/2005/8/layout/radial5"/>
    <dgm:cxn modelId="{62BCC95F-AA53-49FA-90C4-54A198419A63}" type="presParOf" srcId="{B761A25B-3B96-4BC9-BD5B-905B74E2AA6C}" destId="{EDB3E8D4-5F29-4489-8393-F9D34A970E8F}" srcOrd="6" destOrd="0" presId="urn:microsoft.com/office/officeart/2005/8/layout/radial5"/>
    <dgm:cxn modelId="{065FA960-7AAC-4DC2-9899-C99EA8A832D0}" type="presParOf" srcId="{B761A25B-3B96-4BC9-BD5B-905B74E2AA6C}" destId="{53E28172-5D6F-4CCF-B51B-62141A720EE3}" srcOrd="7" destOrd="0" presId="urn:microsoft.com/office/officeart/2005/8/layout/radial5"/>
    <dgm:cxn modelId="{D117906B-AEC3-4EC0-8CE5-B38ABA8AC25F}" type="presParOf" srcId="{53E28172-5D6F-4CCF-B51B-62141A720EE3}" destId="{CFB4E44C-E625-46D8-BB9B-04542C0B0F3C}" srcOrd="0" destOrd="0" presId="urn:microsoft.com/office/officeart/2005/8/layout/radial5"/>
    <dgm:cxn modelId="{EF15ABDC-5B58-4833-AC19-34FFC3AFA25D}" type="presParOf" srcId="{B761A25B-3B96-4BC9-BD5B-905B74E2AA6C}" destId="{AAB5CAC9-7E77-40F9-8240-AE6FE513921B}" srcOrd="8" destOrd="0" presId="urn:microsoft.com/office/officeart/2005/8/layout/radial5"/>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A645F06-BA31-4300-A840-E6FBC7CCD8AE}">
      <dsp:nvSpPr>
        <dsp:cNvPr id="0" name=""/>
        <dsp:cNvSpPr/>
      </dsp:nvSpPr>
      <dsp:spPr>
        <a:xfrm>
          <a:off x="2032000" y="0"/>
          <a:ext cx="2032000" cy="2032000"/>
        </a:xfrm>
        <a:prstGeom prst="triangle">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ADE</a:t>
          </a:r>
          <a:endParaRPr lang="en-US" sz="1600" kern="1200" dirty="0"/>
        </a:p>
      </dsp:txBody>
      <dsp:txXfrm>
        <a:off x="2032000" y="0"/>
        <a:ext cx="2032000" cy="2032000"/>
      </dsp:txXfrm>
    </dsp:sp>
    <dsp:sp modelId="{D0617540-51AF-4926-BE5A-9230EC3AA232}">
      <dsp:nvSpPr>
        <dsp:cNvPr id="0" name=""/>
        <dsp:cNvSpPr/>
      </dsp:nvSpPr>
      <dsp:spPr>
        <a:xfrm>
          <a:off x="1016000" y="2032000"/>
          <a:ext cx="2032000" cy="2032000"/>
        </a:xfrm>
        <a:prstGeom prst="triangle">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CAD</a:t>
          </a:r>
          <a:endParaRPr lang="en-US" sz="1600" kern="1200" dirty="0"/>
        </a:p>
      </dsp:txBody>
      <dsp:txXfrm>
        <a:off x="1016000" y="2032000"/>
        <a:ext cx="2032000" cy="2032000"/>
      </dsp:txXfrm>
    </dsp:sp>
    <dsp:sp modelId="{BC7D38F6-0B84-4644-97A8-F0DE258C4AC9}">
      <dsp:nvSpPr>
        <dsp:cNvPr id="0" name=""/>
        <dsp:cNvSpPr/>
      </dsp:nvSpPr>
      <dsp:spPr>
        <a:xfrm rot="10800000">
          <a:off x="2032000" y="2032000"/>
          <a:ext cx="2032000" cy="2032000"/>
        </a:xfrm>
        <a:prstGeom prst="triangle">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Graphical</a:t>
          </a:r>
          <a:endParaRPr lang="en-US" sz="1600" kern="1200" dirty="0"/>
        </a:p>
      </dsp:txBody>
      <dsp:txXfrm rot="10800000">
        <a:off x="2032000" y="2032000"/>
        <a:ext cx="2032000" cy="2032000"/>
      </dsp:txXfrm>
    </dsp:sp>
    <dsp:sp modelId="{08FDE7A8-6D1B-4090-A0D5-9A0DA9024590}">
      <dsp:nvSpPr>
        <dsp:cNvPr id="0" name=""/>
        <dsp:cNvSpPr/>
      </dsp:nvSpPr>
      <dsp:spPr>
        <a:xfrm>
          <a:off x="3048000" y="2032000"/>
          <a:ext cx="2032000" cy="2032000"/>
        </a:xfrm>
        <a:prstGeom prst="triangle">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EDA</a:t>
          </a:r>
          <a:endParaRPr lang="en-US" sz="1600" kern="1200" dirty="0"/>
        </a:p>
      </dsp:txBody>
      <dsp:txXfrm>
        <a:off x="3048000" y="2032000"/>
        <a:ext cx="2032000" cy="203200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848F506-BAD7-4215-98E3-B12BD14F74C1}">
      <dsp:nvSpPr>
        <dsp:cNvPr id="0" name=""/>
        <dsp:cNvSpPr/>
      </dsp:nvSpPr>
      <dsp:spPr>
        <a:xfrm>
          <a:off x="2747029" y="55798"/>
          <a:ext cx="2678340" cy="267834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r>
            <a:rPr lang="en-US" sz="2500" kern="1200" dirty="0" smtClean="0">
              <a:solidFill>
                <a:schemeClr val="bg1">
                  <a:lumMod val="95000"/>
                </a:schemeClr>
              </a:solidFill>
            </a:rPr>
            <a:t>Power Electronics Control</a:t>
          </a:r>
          <a:endParaRPr lang="en-US" sz="2500" kern="1200" dirty="0">
            <a:solidFill>
              <a:schemeClr val="bg1">
                <a:lumMod val="95000"/>
              </a:schemeClr>
            </a:solidFill>
          </a:endParaRPr>
        </a:p>
      </dsp:txBody>
      <dsp:txXfrm>
        <a:off x="3104141" y="524508"/>
        <a:ext cx="1964116" cy="1205253"/>
      </dsp:txXfrm>
    </dsp:sp>
    <dsp:sp modelId="{B813F53B-3F90-4C3E-A195-14195B52089C}">
      <dsp:nvSpPr>
        <dsp:cNvPr id="0" name=""/>
        <dsp:cNvSpPr/>
      </dsp:nvSpPr>
      <dsp:spPr>
        <a:xfrm>
          <a:off x="3713464" y="1729761"/>
          <a:ext cx="2678340" cy="267834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r>
            <a:rPr lang="en-US" sz="2500" kern="1200" dirty="0" smtClean="0">
              <a:solidFill>
                <a:schemeClr val="bg1">
                  <a:lumMod val="95000"/>
                </a:schemeClr>
              </a:solidFill>
            </a:rPr>
            <a:t>Power</a:t>
          </a:r>
        </a:p>
        <a:p>
          <a:pPr lvl="0" algn="ctr" defTabSz="1111250">
            <a:lnSpc>
              <a:spcPct val="90000"/>
            </a:lnSpc>
            <a:spcBef>
              <a:spcPct val="0"/>
            </a:spcBef>
            <a:spcAft>
              <a:spcPct val="35000"/>
            </a:spcAft>
          </a:pPr>
          <a:r>
            <a:rPr lang="en-US" sz="2500" kern="1200" dirty="0" smtClean="0">
              <a:solidFill>
                <a:schemeClr val="bg1">
                  <a:lumMod val="95000"/>
                </a:schemeClr>
              </a:solidFill>
            </a:rPr>
            <a:t>Monitoring</a:t>
          </a:r>
          <a:endParaRPr lang="en-US" sz="2500" kern="1200" dirty="0">
            <a:solidFill>
              <a:schemeClr val="bg1">
                <a:lumMod val="95000"/>
              </a:schemeClr>
            </a:solidFill>
          </a:endParaRPr>
        </a:p>
      </dsp:txBody>
      <dsp:txXfrm>
        <a:off x="4532590" y="2421666"/>
        <a:ext cx="1607004" cy="1473087"/>
      </dsp:txXfrm>
    </dsp:sp>
    <dsp:sp modelId="{1A21DC5E-87C8-4ED0-9BC4-27B027D9836F}">
      <dsp:nvSpPr>
        <dsp:cNvPr id="0" name=""/>
        <dsp:cNvSpPr/>
      </dsp:nvSpPr>
      <dsp:spPr>
        <a:xfrm>
          <a:off x="1780595" y="1729761"/>
          <a:ext cx="2678340" cy="267834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r>
            <a:rPr lang="en-US" sz="2500" kern="1200" dirty="0" smtClean="0">
              <a:solidFill>
                <a:schemeClr val="bg1">
                  <a:lumMod val="95000"/>
                </a:schemeClr>
              </a:solidFill>
            </a:rPr>
            <a:t>Power Electronics Test</a:t>
          </a:r>
          <a:endParaRPr lang="en-US" sz="2500" kern="1200" dirty="0">
            <a:solidFill>
              <a:schemeClr val="bg1">
                <a:lumMod val="95000"/>
              </a:schemeClr>
            </a:solidFill>
          </a:endParaRPr>
        </a:p>
      </dsp:txBody>
      <dsp:txXfrm>
        <a:off x="2032805" y="2421666"/>
        <a:ext cx="1607004" cy="1473087"/>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F2E5126-CE79-4467-A5A9-EE39E0672C47}">
      <dsp:nvSpPr>
        <dsp:cNvPr id="0" name=""/>
        <dsp:cNvSpPr/>
      </dsp:nvSpPr>
      <dsp:spPr>
        <a:xfrm>
          <a:off x="3463825" y="1825525"/>
          <a:ext cx="1301948" cy="130194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err="1" smtClean="0"/>
            <a:t>LabVIEW</a:t>
          </a:r>
          <a:endParaRPr lang="en-US" sz="1600" kern="1200" dirty="0"/>
        </a:p>
      </dsp:txBody>
      <dsp:txXfrm>
        <a:off x="3463825" y="1825525"/>
        <a:ext cx="1301948" cy="1301948"/>
      </dsp:txXfrm>
    </dsp:sp>
    <dsp:sp modelId="{8A3D0F0A-102E-4A40-9C5B-D90411939B40}">
      <dsp:nvSpPr>
        <dsp:cNvPr id="0" name=""/>
        <dsp:cNvSpPr/>
      </dsp:nvSpPr>
      <dsp:spPr>
        <a:xfrm rot="16200000">
          <a:off x="3976905" y="1351821"/>
          <a:ext cx="275789" cy="44266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16200000">
        <a:off x="3976905" y="1351821"/>
        <a:ext cx="275789" cy="442662"/>
      </dsp:txXfrm>
    </dsp:sp>
    <dsp:sp modelId="{4F944B49-01B2-479B-A781-803B51D75885}">
      <dsp:nvSpPr>
        <dsp:cNvPr id="0" name=""/>
        <dsp:cNvSpPr/>
      </dsp:nvSpPr>
      <dsp:spPr>
        <a:xfrm>
          <a:off x="3463825" y="3220"/>
          <a:ext cx="1301948" cy="130194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err="1" smtClean="0"/>
            <a:t>MultiSim</a:t>
          </a:r>
          <a:endParaRPr lang="en-US" sz="1300" kern="1200" dirty="0"/>
        </a:p>
      </dsp:txBody>
      <dsp:txXfrm>
        <a:off x="3463825" y="3220"/>
        <a:ext cx="1301948" cy="1301948"/>
      </dsp:txXfrm>
    </dsp:sp>
    <dsp:sp modelId="{97BB9CAF-3A05-4D3E-9E28-A0504FB3F6FF}">
      <dsp:nvSpPr>
        <dsp:cNvPr id="0" name=""/>
        <dsp:cNvSpPr/>
      </dsp:nvSpPr>
      <dsp:spPr>
        <a:xfrm>
          <a:off x="4880252" y="2255168"/>
          <a:ext cx="275789" cy="44266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4880252" y="2255168"/>
        <a:ext cx="275789" cy="442662"/>
      </dsp:txXfrm>
    </dsp:sp>
    <dsp:sp modelId="{741DD8E3-6C1B-481D-B4F7-12B644318F73}">
      <dsp:nvSpPr>
        <dsp:cNvPr id="0" name=""/>
        <dsp:cNvSpPr/>
      </dsp:nvSpPr>
      <dsp:spPr>
        <a:xfrm>
          <a:off x="5286130" y="1825525"/>
          <a:ext cx="1301948" cy="130194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err="1" smtClean="0"/>
            <a:t>SolidWorks</a:t>
          </a:r>
          <a:endParaRPr lang="en-US" sz="1300" kern="1200" dirty="0"/>
        </a:p>
      </dsp:txBody>
      <dsp:txXfrm>
        <a:off x="5286130" y="1825525"/>
        <a:ext cx="1301948" cy="1301948"/>
      </dsp:txXfrm>
    </dsp:sp>
    <dsp:sp modelId="{61E21FBE-3833-443F-84C6-3625FE0E1DB8}">
      <dsp:nvSpPr>
        <dsp:cNvPr id="0" name=""/>
        <dsp:cNvSpPr/>
      </dsp:nvSpPr>
      <dsp:spPr>
        <a:xfrm rot="5400000">
          <a:off x="3976905" y="3158516"/>
          <a:ext cx="275789" cy="44266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5400000">
        <a:off x="3976905" y="3158516"/>
        <a:ext cx="275789" cy="442662"/>
      </dsp:txXfrm>
    </dsp:sp>
    <dsp:sp modelId="{EDB3E8D4-5F29-4489-8393-F9D34A970E8F}">
      <dsp:nvSpPr>
        <dsp:cNvPr id="0" name=""/>
        <dsp:cNvSpPr/>
      </dsp:nvSpPr>
      <dsp:spPr>
        <a:xfrm>
          <a:off x="3463825" y="3647830"/>
          <a:ext cx="1301948" cy="130194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SCADE</a:t>
          </a:r>
          <a:endParaRPr lang="en-US" sz="1300" kern="1200" dirty="0"/>
        </a:p>
      </dsp:txBody>
      <dsp:txXfrm>
        <a:off x="3463825" y="3647830"/>
        <a:ext cx="1301948" cy="1301948"/>
      </dsp:txXfrm>
    </dsp:sp>
    <dsp:sp modelId="{53E28172-5D6F-4CCF-B51B-62141A720EE3}">
      <dsp:nvSpPr>
        <dsp:cNvPr id="0" name=""/>
        <dsp:cNvSpPr/>
      </dsp:nvSpPr>
      <dsp:spPr>
        <a:xfrm rot="10800000">
          <a:off x="3073558" y="2255168"/>
          <a:ext cx="275789" cy="44266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10800000">
        <a:off x="3073558" y="2255168"/>
        <a:ext cx="275789" cy="442662"/>
      </dsp:txXfrm>
    </dsp:sp>
    <dsp:sp modelId="{AAB5CAC9-7E77-40F9-8240-AE6FE513921B}">
      <dsp:nvSpPr>
        <dsp:cNvPr id="0" name=""/>
        <dsp:cNvSpPr/>
      </dsp:nvSpPr>
      <dsp:spPr>
        <a:xfrm>
          <a:off x="1641520" y="1825525"/>
          <a:ext cx="1301948" cy="130194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err="1" smtClean="0"/>
            <a:t>Modelica</a:t>
          </a:r>
          <a:endParaRPr lang="en-US" sz="1300" kern="1200" dirty="0"/>
        </a:p>
      </dsp:txBody>
      <dsp:txXfrm>
        <a:off x="1641520" y="1825525"/>
        <a:ext cx="1301948" cy="1301948"/>
      </dsp:txXfrm>
    </dsp:sp>
  </dsp:spTree>
</dsp:drawing>
</file>

<file path=ppt/diagrams/layout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 Id="rId5" Type="http://schemas.openxmlformats.org/officeDocument/2006/relationships/image" Target="../media/image37.png"/><Relationship Id="rId4" Type="http://schemas.openxmlformats.org/officeDocument/2006/relationships/image" Target="../media/image3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74EAA763-DFDB-A243-96D7-A1FF8549B507}" type="datetimeFigureOut">
              <a:rPr lang="en-US" smtClean="0"/>
              <a:pPr/>
              <a:t>9/28/2012</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29B424A6-7593-2C46-9CCA-8596FB18DBBE}" type="slidenum">
              <a:rPr lang="en-US" smtClean="0"/>
              <a:pPr/>
              <a:t>‹#›</a:t>
            </a:fld>
            <a:endParaRPr lang="en-US"/>
          </a:p>
        </p:txBody>
      </p:sp>
    </p:spTree>
    <p:extLst>
      <p:ext uri="{BB962C8B-B14F-4D97-AF65-F5344CB8AC3E}">
        <p14:creationId xmlns="" xmlns:p14="http://schemas.microsoft.com/office/powerpoint/2010/main" val="3264919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fontAlgn="base">
              <a:spcBef>
                <a:spcPct val="0"/>
              </a:spcBef>
              <a:spcAft>
                <a:spcPct val="0"/>
              </a:spcAft>
            </a:pPr>
            <a:fld id="{5702A7CF-1CED-497C-8BEA-CE1F3CDBA39E}" type="slidenum">
              <a:rPr lang="en-US">
                <a:solidFill>
                  <a:prstClr val="black"/>
                </a:solidFill>
                <a:latin typeface="Arial" charset="0"/>
                <a:ea typeface="ＭＳ Ｐゴシック" charset="-128"/>
              </a:rPr>
              <a:pPr fontAlgn="base">
                <a:spcBef>
                  <a:spcPct val="0"/>
                </a:spcBef>
                <a:spcAft>
                  <a:spcPct val="0"/>
                </a:spcAft>
              </a:pPr>
              <a:t>3</a:t>
            </a:fld>
            <a:endParaRPr lang="en-US" dirty="0">
              <a:solidFill>
                <a:prstClr val="black"/>
              </a:solidFill>
              <a:latin typeface="Arial" charset="0"/>
              <a:ea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EE08F2D-6102-4F76-9164-DC9D9EF24F8C}" type="slidenum">
              <a:rPr lang="en-US" smtClean="0"/>
              <a:pPr/>
              <a:t>13</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1255713" y="720725"/>
            <a:ext cx="4803775" cy="3602038"/>
          </a:xfrm>
          <a:ln/>
        </p:spPr>
      </p:sp>
      <p:sp>
        <p:nvSpPr>
          <p:cNvPr id="103427" name="Notes Placeholder 2"/>
          <p:cNvSpPr>
            <a:spLocks noGrp="1"/>
          </p:cNvSpPr>
          <p:nvPr>
            <p:ph type="body" idx="1"/>
          </p:nvPr>
        </p:nvSpPr>
        <p:spPr>
          <a:noFill/>
          <a:ln/>
        </p:spPr>
        <p:txBody>
          <a:bodyPr/>
          <a:lstStyle/>
          <a:p>
            <a:endParaRPr lang="en-US" dirty="0" smtClean="0"/>
          </a:p>
        </p:txBody>
      </p:sp>
      <p:sp>
        <p:nvSpPr>
          <p:cNvPr id="4" name="Slide Number Placeholder 3"/>
          <p:cNvSpPr>
            <a:spLocks noGrp="1"/>
          </p:cNvSpPr>
          <p:nvPr>
            <p:ph type="sldNum" sz="quarter" idx="5"/>
          </p:nvPr>
        </p:nvSpPr>
        <p:spPr/>
        <p:txBody>
          <a:bodyPr/>
          <a:lstStyle/>
          <a:p>
            <a:pPr>
              <a:defRPr/>
            </a:pPr>
            <a:fld id="{B58EB3EC-BB76-4C64-9CFB-A323123BB194}" type="slidenum">
              <a:rPr lang="en-US">
                <a:solidFill>
                  <a:prstClr val="white"/>
                </a:solidFill>
                <a:effectLst>
                  <a:outerShdw blurRad="38100" dist="38100" dir="2700000" algn="tl">
                    <a:srgbClr val="000000">
                      <a:alpha val="43137"/>
                    </a:srgbClr>
                  </a:outerShdw>
                </a:effectLst>
                <a:latin typeface="Times New Roman" pitchFamily="18" charset="0"/>
              </a:rPr>
              <a:pPr>
                <a:defRPr/>
              </a:pPr>
              <a:t>15</a:t>
            </a:fld>
            <a:endParaRPr lang="en-US" dirty="0">
              <a:solidFill>
                <a:prstClr val="white"/>
              </a:solidFill>
              <a:effectLst>
                <a:outerShdw blurRad="38100" dist="38100" dir="2700000" algn="tl">
                  <a:srgbClr val="000000">
                    <a:alpha val="43137"/>
                  </a:srgbClr>
                </a:outerShdw>
              </a:effectLst>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xfrm>
            <a:off x="1255713" y="720725"/>
            <a:ext cx="4803775" cy="3602038"/>
          </a:xfrm>
          <a:ln/>
        </p:spPr>
      </p:sp>
      <p:sp>
        <p:nvSpPr>
          <p:cNvPr id="104451" name="Notes Placeholder 2"/>
          <p:cNvSpPr>
            <a:spLocks noGrp="1"/>
          </p:cNvSpPr>
          <p:nvPr>
            <p:ph type="body" idx="1"/>
          </p:nvPr>
        </p:nvSpPr>
        <p:spPr>
          <a:noFill/>
          <a:ln/>
        </p:spPr>
        <p:txBody>
          <a:bodyPr/>
          <a:lstStyle/>
          <a:p>
            <a:endParaRPr lang="en-US" dirty="0" smtClean="0"/>
          </a:p>
        </p:txBody>
      </p:sp>
      <p:sp>
        <p:nvSpPr>
          <p:cNvPr id="4" name="Slide Number Placeholder 3"/>
          <p:cNvSpPr>
            <a:spLocks noGrp="1"/>
          </p:cNvSpPr>
          <p:nvPr>
            <p:ph type="sldNum" sz="quarter" idx="5"/>
          </p:nvPr>
        </p:nvSpPr>
        <p:spPr/>
        <p:txBody>
          <a:bodyPr/>
          <a:lstStyle/>
          <a:p>
            <a:pPr>
              <a:defRPr/>
            </a:pPr>
            <a:fld id="{B1DD74A6-FF5A-4429-83DE-122CD23A5F34}" type="slidenum">
              <a:rPr lang="en-US">
                <a:solidFill>
                  <a:prstClr val="white"/>
                </a:solidFill>
                <a:effectLst>
                  <a:outerShdw blurRad="38100" dist="38100" dir="2700000" algn="tl">
                    <a:srgbClr val="000000">
                      <a:alpha val="43137"/>
                    </a:srgbClr>
                  </a:outerShdw>
                </a:effectLst>
                <a:latin typeface="Times New Roman" pitchFamily="18" charset="0"/>
              </a:rPr>
              <a:pPr>
                <a:defRPr/>
              </a:pPr>
              <a:t>16</a:t>
            </a:fld>
            <a:endParaRPr lang="en-US" dirty="0">
              <a:solidFill>
                <a:prstClr val="white"/>
              </a:solidFill>
              <a:effectLst>
                <a:outerShdw blurRad="38100" dist="38100" dir="2700000" algn="tl">
                  <a:srgbClr val="000000">
                    <a:alpha val="43137"/>
                  </a:srgbClr>
                </a:outerShdw>
              </a:effectLst>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52AC92-226D-4D5E-9C57-814C6EA41E2D}" type="slidenum">
              <a:rPr lang="en-US"/>
              <a:pPr/>
              <a:t>18</a:t>
            </a:fld>
            <a:endParaRPr lang="en-US" dirty="0"/>
          </a:p>
        </p:txBody>
      </p:sp>
      <p:sp>
        <p:nvSpPr>
          <p:cNvPr id="133122" name="Rectangle 2"/>
          <p:cNvSpPr>
            <a:spLocks noGrp="1" noRot="1" noChangeAspect="1" noChangeArrowheads="1" noTextEdit="1"/>
          </p:cNvSpPr>
          <p:nvPr>
            <p:ph type="sldImg"/>
          </p:nvPr>
        </p:nvSpPr>
        <p:spPr>
          <a:xfrm>
            <a:off x="1258888" y="720725"/>
            <a:ext cx="4800600" cy="3600450"/>
          </a:xfrm>
          <a:ln/>
        </p:spPr>
      </p:sp>
      <p:sp>
        <p:nvSpPr>
          <p:cNvPr id="133123" name="Rectangle 3"/>
          <p:cNvSpPr>
            <a:spLocks noGrp="1" noChangeArrowheads="1"/>
          </p:cNvSpPr>
          <p:nvPr>
            <p:ph type="body" idx="1"/>
          </p:nvPr>
        </p:nvSpPr>
        <p:spPr>
          <a:xfrm>
            <a:off x="731520" y="4563904"/>
            <a:ext cx="5852160" cy="4317206"/>
          </a:xfrm>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9901A2-C65B-4F8C-A107-A157661D0BB9}" type="slidenum">
              <a:rPr lang="en-US"/>
              <a:pPr/>
              <a:t>19</a:t>
            </a:fld>
            <a:endParaRPr lang="en-US" dirty="0"/>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p:txBody>
          <a:bodyPr/>
          <a:lstStyle/>
          <a:p>
            <a:r>
              <a:rPr lang="en-US" dirty="0"/>
              <a:t>We define the tasks associated with Algorithm Design and Prototyping as “Algorithm Engineering”.</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Some released robots</a:t>
            </a:r>
            <a:endParaRPr lang="en-US" dirty="0"/>
          </a:p>
        </p:txBody>
      </p:sp>
      <p:sp>
        <p:nvSpPr>
          <p:cNvPr id="4" name="灯片编号占位符 3"/>
          <p:cNvSpPr>
            <a:spLocks noGrp="1"/>
          </p:cNvSpPr>
          <p:nvPr>
            <p:ph type="sldNum" sz="quarter" idx="10"/>
          </p:nvPr>
        </p:nvSpPr>
        <p:spPr/>
        <p:txBody>
          <a:bodyPr/>
          <a:lstStyle/>
          <a:p>
            <a:fld id="{2E69B223-DA2E-449D-84B5-A6EF9A6C06E9}" type="slidenum">
              <a:rPr lang="en-US" smtClean="0"/>
              <a:pPr/>
              <a:t>20</a:t>
            </a:fld>
            <a:endParaRPr lang="en-US"/>
          </a:p>
        </p:txBody>
      </p:sp>
    </p:spTree>
    <p:extLst>
      <p:ext uri="{BB962C8B-B14F-4D97-AF65-F5344CB8AC3E}">
        <p14:creationId xmlns:p14="http://schemas.microsoft.com/office/powerpoint/2010/main" xmlns="" val="2174903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B424A6-7593-2C46-9CCA-8596FB18DBBE}" type="slidenum">
              <a:rPr lang="en-US" smtClean="0"/>
              <a:pPr/>
              <a:t>21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4400603C-5119-4502-8873-1D658E049AD9}" type="slidenum">
              <a:rPr lang="en-US" smtClean="0">
                <a:solidFill>
                  <a:srgbClr val="000000"/>
                </a:solidFill>
                <a:latin typeface="Calibri"/>
              </a:rPr>
              <a:pPr/>
              <a:t>22</a:t>
            </a:fld>
            <a:endParaRPr lang="en-US" dirty="0" smtClean="0">
              <a:solidFill>
                <a:srgbClr val="000000"/>
              </a:solidFill>
              <a:latin typeface="Calibri"/>
            </a:endParaRPr>
          </a:p>
        </p:txBody>
      </p:sp>
      <p:sp>
        <p:nvSpPr>
          <p:cNvPr id="92163" name="Rectangle 2"/>
          <p:cNvSpPr>
            <a:spLocks noGrp="1" noRot="1" noChangeAspect="1" noChangeArrowheads="1" noTextEdit="1"/>
          </p:cNvSpPr>
          <p:nvPr>
            <p:ph type="sldImg"/>
          </p:nvPr>
        </p:nvSpPr>
        <p:spPr>
          <a:xfrm>
            <a:off x="1271588" y="728663"/>
            <a:ext cx="4772025" cy="3579812"/>
          </a:xfrm>
          <a:ln/>
        </p:spPr>
      </p:sp>
      <p:sp>
        <p:nvSpPr>
          <p:cNvPr id="92164" name="Rectangle 3"/>
          <p:cNvSpPr>
            <a:spLocks noGrp="1" noChangeArrowheads="1"/>
          </p:cNvSpPr>
          <p:nvPr>
            <p:ph type="body" idx="1"/>
          </p:nvPr>
        </p:nvSpPr>
        <p:spPr>
          <a:xfrm>
            <a:off x="975360" y="4560191"/>
            <a:ext cx="5364480" cy="4320624"/>
          </a:xfrm>
          <a:noFill/>
          <a:ln/>
        </p:spPr>
        <p:txBody>
          <a:bodyPr/>
          <a:lstStyle/>
          <a:p>
            <a:pPr eaLnBrk="1" hangingPunct="1"/>
            <a:r>
              <a:rPr lang="en-US" dirty="0" smtClean="0"/>
              <a:t>The</a:t>
            </a:r>
            <a:r>
              <a:rPr lang="en-US" baseline="0" dirty="0" smtClean="0"/>
              <a:t> problems today need higher level tools. Gone are the days where we could simply throw more people at the problem, more resources. Tools not only need to keep pace with the latest high performance technologies available, but they need to make them accessible through higher levels of abstraction.</a:t>
            </a:r>
          </a:p>
          <a:p>
            <a:pPr eaLnBrk="1" hangingPunct="1"/>
            <a:endParaRPr lang="en-US" baseline="0" dirty="0" smtClean="0"/>
          </a:p>
          <a:p>
            <a:pPr eaLnBrk="1" hangingPunct="1"/>
            <a:r>
              <a:rPr lang="en-US" baseline="0" dirty="0" smtClean="0"/>
              <a:t>Imagine if you were all required to become thread experts in order to build a system that used a multicore processor. How much training would you need? How many experts would it take? This is not only the benefit of a tool like LabVIEW, but it also identifies the absolute necessity to be using a system level design tool to build real-world systems.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LV Multiprocessor – 1997</a:t>
            </a:r>
          </a:p>
          <a:p>
            <a:r>
              <a:rPr lang="en-US" dirty="0" smtClean="0"/>
              <a:t>Our Scan mode is Giotto for Ptolemy</a:t>
            </a:r>
            <a:endParaRPr lang="en-US" dirty="0"/>
          </a:p>
        </p:txBody>
      </p:sp>
      <p:sp>
        <p:nvSpPr>
          <p:cNvPr id="4" name="Slide Number Placeholder 3"/>
          <p:cNvSpPr>
            <a:spLocks noGrp="1"/>
          </p:cNvSpPr>
          <p:nvPr>
            <p:ph type="sldNum" sz="quarter" idx="10"/>
          </p:nvPr>
        </p:nvSpPr>
        <p:spPr/>
        <p:txBody>
          <a:bodyPr/>
          <a:lstStyle/>
          <a:p>
            <a:fld id="{1AA7FC61-AE5E-4C4A-9501-45E2C873FC87}" type="slidenum">
              <a:rPr lang="en-US" smtClean="0"/>
              <a:pPr/>
              <a:t>23</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21070B-7079-4408-88E1-B60ADAF9C39E}" type="slidenum">
              <a:rPr lang="en-US"/>
              <a:pPr/>
              <a:t>24</a:t>
            </a:fld>
            <a:endParaRPr lang="en-US" dirty="0"/>
          </a:p>
        </p:txBody>
      </p:sp>
      <p:sp>
        <p:nvSpPr>
          <p:cNvPr id="1116162" name="Rectangle 2"/>
          <p:cNvSpPr>
            <a:spLocks noGrp="1" noRot="1" noChangeAspect="1" noChangeArrowheads="1" noTextEdit="1"/>
          </p:cNvSpPr>
          <p:nvPr>
            <p:ph type="sldImg"/>
          </p:nvPr>
        </p:nvSpPr>
        <p:spPr>
          <a:xfrm>
            <a:off x="1257300" y="719138"/>
            <a:ext cx="4802188" cy="3602037"/>
          </a:xfrm>
          <a:ln/>
        </p:spPr>
      </p:sp>
      <p:sp>
        <p:nvSpPr>
          <p:cNvPr id="1116163" name="Rectangle 3"/>
          <p:cNvSpPr>
            <a:spLocks noGrp="1" noChangeArrowheads="1"/>
          </p:cNvSpPr>
          <p:nvPr>
            <p:ph type="body" idx="1"/>
          </p:nvPr>
        </p:nvSpPr>
        <p:spPr>
          <a:xfrm>
            <a:off x="731520" y="4559587"/>
            <a:ext cx="5852160" cy="4321852"/>
          </a:xfrm>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fontAlgn="base">
              <a:spcBef>
                <a:spcPct val="0"/>
              </a:spcBef>
              <a:spcAft>
                <a:spcPct val="0"/>
              </a:spcAft>
            </a:pPr>
            <a:fld id="{5702A7CF-1CED-497C-8BEA-CE1F3CDBA39E}" type="slidenum">
              <a:rPr lang="en-US">
                <a:solidFill>
                  <a:prstClr val="black"/>
                </a:solidFill>
                <a:latin typeface="Arial" charset="0"/>
                <a:ea typeface="ＭＳ Ｐゴシック" charset="-128"/>
              </a:rPr>
              <a:pPr fontAlgn="base">
                <a:spcBef>
                  <a:spcPct val="0"/>
                </a:spcBef>
                <a:spcAft>
                  <a:spcPct val="0"/>
                </a:spcAft>
              </a:pPr>
              <a:t>4</a:t>
            </a:fld>
            <a:endParaRPr lang="en-US" dirty="0">
              <a:solidFill>
                <a:prstClr val="black"/>
              </a:solidFill>
              <a:latin typeface="Arial" charset="0"/>
              <a:ea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121C294C-A04E-4D0A-A788-9462501FC54B}" type="slidenum">
              <a:rPr lang="en-US" smtClean="0"/>
              <a:pPr/>
              <a:t>25</a:t>
            </a:fld>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Graphical system design is a platform-based approach to accelerating the development of any system that needs measurement and control, in test, monitoring, embedded, control, or any combination of these applications.</a:t>
            </a:r>
          </a:p>
          <a:p>
            <a:endParaRPr lang="en-US" baseline="0" dirty="0" smtClean="0"/>
          </a:p>
          <a:p>
            <a:r>
              <a:rPr lang="en-US" dirty="0" smtClean="0">
                <a:sym typeface="Lucida Grande" charset="0"/>
              </a:rPr>
              <a:t>With growing expectations of performance, footprint, reliability, and ease of use, you need a faster, high performance way to integrate new technologies to meet new challenges. This approach gives you reuse of a software centered platform targeting to multiple hardware footprints that share a reconfigurable architecture. Once you’ve applied the platform to a single problem, you can use it to scale to multiple problems, including future requirements and technologies to meet new challenges. LabVIEW is the key as the ultimate system design software to integrate the platforms and I/O you need to create your systems. </a:t>
            </a:r>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7D18CCEF-35D8-4F34-A4D4-2705893162EA}" type="slidenum">
              <a:rPr lang="en-US" smtClean="0">
                <a:solidFill>
                  <a:prstClr val="black"/>
                </a:solidFill>
                <a:latin typeface="Calibri"/>
              </a:rPr>
              <a:pPr/>
              <a:t>26</a:t>
            </a:fld>
            <a:endParaRPr lang="en-US" dirty="0">
              <a:solidFill>
                <a:prstClr val="black"/>
              </a:solidFill>
              <a:latin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xfrm>
            <a:off x="1258888" y="719138"/>
            <a:ext cx="4802187" cy="3600450"/>
          </a:xfrm>
          <a:ln/>
        </p:spPr>
      </p:sp>
      <p:sp>
        <p:nvSpPr>
          <p:cNvPr id="63491" name="Rectangle 3"/>
          <p:cNvSpPr>
            <a:spLocks noGrp="1" noChangeArrowheads="1"/>
          </p:cNvSpPr>
          <p:nvPr>
            <p:ph type="body" idx="1"/>
          </p:nvPr>
        </p:nvSpPr>
        <p:spPr>
          <a:xfrm>
            <a:off x="731520" y="4561879"/>
            <a:ext cx="5852160" cy="4320625"/>
          </a:xfrm>
          <a:ln/>
        </p:spPr>
        <p:txBody>
          <a:bodyPr>
            <a:normAutofit/>
          </a:bodyPr>
          <a:lstStyle/>
          <a:p>
            <a:pPr defTabSz="966450">
              <a:defRPr/>
            </a:pPr>
            <a:r>
              <a:rPr lang="en-US" baseline="0" dirty="0" smtClean="0"/>
              <a:t>The integrated software and hardware nature of this platform makes it easier to visualize and implement all of the technology, I/O, math and models needed for a system. Within LabVIEW you can use different models of computation to describe the way the system works, and then compile to the best target to run your system. With graphical system design, you can close quickly on not just the visualization, but the implementation, of the systems you need.</a:t>
            </a:r>
          </a:p>
          <a:p>
            <a:pPr defTabSz="966450">
              <a:defRPr/>
            </a:pPr>
            <a:endParaRPr lang="en-US" dirty="0" smtClean="0">
              <a:sym typeface="Lucida Grande"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40014F94-9D9F-4FDE-82C0-B6C72D02D65B}" type="slidenum">
              <a:rPr lang="en-US" smtClean="0"/>
              <a:pPr/>
              <a:t>28</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481027"/>
            <a:fld id="{FF0C118D-5A88-4FC8-AAF2-A4DAC497797A}" type="slidenum">
              <a:rPr lang="en-US">
                <a:solidFill>
                  <a:prstClr val="black"/>
                </a:solidFill>
              </a:rPr>
              <a:pPr defTabSz="481027"/>
              <a:t>29</a:t>
            </a:fld>
            <a:endParaRPr lang="en-US" dirty="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xfrm>
            <a:off x="1257300" y="720725"/>
            <a:ext cx="4800600" cy="3600450"/>
          </a:xfrm>
          <a:ln/>
        </p:spPr>
      </p:sp>
      <p:sp>
        <p:nvSpPr>
          <p:cNvPr id="3" name="Notes Placeholder 2"/>
          <p:cNvSpPr>
            <a:spLocks noGrp="1"/>
          </p:cNvSpPr>
          <p:nvPr>
            <p:ph type="body" idx="1"/>
          </p:nvPr>
        </p:nvSpPr>
        <p:spPr/>
        <p:txBody>
          <a:bodyPr>
            <a:normAutofit/>
          </a:bodyPr>
          <a:lstStyle/>
          <a:p>
            <a:pPr>
              <a:defRPr/>
            </a:pPr>
            <a:r>
              <a:rPr lang="en-US" dirty="0" smtClean="0"/>
              <a:t>Matrix vector multiplication shown. Split matrix into 8 sub-matrices. Each does 1/8 of computation, recombined later to get to result.</a:t>
            </a:r>
          </a:p>
          <a:p>
            <a:pPr>
              <a:defRPr/>
            </a:pPr>
            <a:endParaRPr lang="en-US" dirty="0" smtClean="0"/>
          </a:p>
          <a:p>
            <a:pPr>
              <a:defRPr/>
            </a:pPr>
            <a:r>
              <a:rPr lang="en-US" dirty="0" smtClean="0"/>
              <a:t>Compiler clumps</a:t>
            </a:r>
          </a:p>
          <a:p>
            <a:pPr>
              <a:defRPr/>
            </a:pPr>
            <a:endParaRPr lang="en-US" dirty="0" smtClean="0"/>
          </a:p>
          <a:p>
            <a:pPr marL="483181" indent="-483181">
              <a:spcBef>
                <a:spcPct val="20000"/>
              </a:spcBef>
              <a:buFontTx/>
              <a:buAutoNum type="arabicPeriod"/>
              <a:defRPr/>
            </a:pPr>
            <a:r>
              <a:rPr lang="en-US" kern="0" dirty="0" smtClean="0">
                <a:latin typeface="Calibri" pitchFamily="34" charset="0"/>
              </a:rPr>
              <a:t>Sequential code instructions and dependencies are grouped</a:t>
            </a:r>
          </a:p>
          <a:p>
            <a:pPr marL="483181" indent="-483181">
              <a:spcBef>
                <a:spcPct val="20000"/>
              </a:spcBef>
              <a:buFontTx/>
              <a:buAutoNum type="arabicPeriod"/>
              <a:defRPr/>
            </a:pPr>
            <a:r>
              <a:rPr lang="en-US" kern="0" dirty="0" smtClean="0">
                <a:latin typeface="Calibri" pitchFamily="34" charset="0"/>
              </a:rPr>
              <a:t>Information about which pieces of code can run together are stored in a run queue</a:t>
            </a:r>
          </a:p>
          <a:p>
            <a:pPr marL="483181" indent="-483181">
              <a:spcBef>
                <a:spcPct val="20000"/>
              </a:spcBef>
              <a:buFontTx/>
              <a:buAutoNum type="arabicPeriod"/>
              <a:defRPr/>
            </a:pPr>
            <a:r>
              <a:rPr lang="en-US" kern="0" dirty="0" smtClean="0">
                <a:latin typeface="Calibri" pitchFamily="34" charset="0"/>
              </a:rPr>
              <a:t>If block diagram contains enough parallelism, it will simultaneously execute in all system threads</a:t>
            </a:r>
          </a:p>
          <a:p>
            <a:pPr>
              <a:defRPr/>
            </a:pPr>
            <a:endParaRPr lang="en-US" dirty="0"/>
          </a:p>
        </p:txBody>
      </p:sp>
      <p:sp>
        <p:nvSpPr>
          <p:cNvPr id="98308" name="Slide Number Placeholder 3"/>
          <p:cNvSpPr>
            <a:spLocks noGrp="1"/>
          </p:cNvSpPr>
          <p:nvPr>
            <p:ph type="sldNum" sz="quarter" idx="5"/>
          </p:nvPr>
        </p:nvSpPr>
        <p:spPr>
          <a:noFill/>
        </p:spPr>
        <p:txBody>
          <a:bodyPr/>
          <a:lstStyle/>
          <a:p>
            <a:fld id="{FDA41B4E-5BD4-41BA-B518-5C57A104843C}" type="slidenum">
              <a:rPr lang="en-US" smtClean="0">
                <a:solidFill>
                  <a:srgbClr val="000000"/>
                </a:solidFill>
                <a:latin typeface="Calibri" pitchFamily="34" charset="0"/>
              </a:rPr>
              <a:pPr/>
              <a:t>30</a:t>
            </a:fld>
            <a:endParaRPr lang="en-US" dirty="0" smtClean="0">
              <a:solidFill>
                <a:srgbClr val="000000"/>
              </a:solidFill>
              <a:latin typeface="Calibri"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800" dirty="0" smtClean="0">
                <a:latin typeface="Times" pitchFamily="18" charset="0"/>
                <a:cs typeface="Arial"/>
              </a:rPr>
              <a:t>Parallel Programming with LabVIEW</a:t>
            </a:r>
            <a:endParaRPr lang="en-US" dirty="0"/>
          </a:p>
        </p:txBody>
      </p:sp>
      <p:sp>
        <p:nvSpPr>
          <p:cNvPr id="4" name="Slide Number Placeholder 3"/>
          <p:cNvSpPr>
            <a:spLocks noGrp="1"/>
          </p:cNvSpPr>
          <p:nvPr>
            <p:ph type="sldNum" sz="quarter" idx="10"/>
          </p:nvPr>
        </p:nvSpPr>
        <p:spPr/>
        <p:txBody>
          <a:bodyPr/>
          <a:lstStyle/>
          <a:p>
            <a:fld id="{49BFCF3C-784D-41BB-9EB6-7888042FCE6A}" type="slidenum">
              <a:rPr lang="en-US">
                <a:solidFill>
                  <a:prstClr val="black"/>
                </a:solidFill>
                <a:latin typeface="Calibri"/>
              </a:rPr>
              <a:pPr/>
              <a:t>31</a:t>
            </a:fld>
            <a:endParaRPr lang="en-US" dirty="0">
              <a:solidFill>
                <a:prstClr val="black"/>
              </a:solidFill>
              <a:latin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7"/>
          <p:cNvSpPr>
            <a:spLocks noGrp="1" noChangeArrowheads="1"/>
          </p:cNvSpPr>
          <p:nvPr>
            <p:ph type="sldNum" sz="quarter" idx="5"/>
          </p:nvPr>
        </p:nvSpPr>
        <p:spPr>
          <a:noFill/>
        </p:spPr>
        <p:txBody>
          <a:bodyPr/>
          <a:lstStyle/>
          <a:p>
            <a:fld id="{471C33DF-BC22-4F1A-8EC5-C5C272ED487F}" type="slidenum">
              <a:rPr lang="en-US" smtClean="0">
                <a:solidFill>
                  <a:prstClr val="black"/>
                </a:solidFill>
                <a:latin typeface="Arial" pitchFamily="34" charset="0"/>
              </a:rPr>
              <a:pPr/>
              <a:t>32</a:t>
            </a:fld>
            <a:endParaRPr lang="en-US" dirty="0" smtClean="0">
              <a:solidFill>
                <a:prstClr val="black"/>
              </a:solidFill>
              <a:latin typeface="Arial" pitchFamily="34" charset="0"/>
            </a:endParaRPr>
          </a:p>
        </p:txBody>
      </p:sp>
      <p:sp>
        <p:nvSpPr>
          <p:cNvPr id="20486" name="Rectangle 2"/>
          <p:cNvSpPr>
            <a:spLocks noGrp="1" noRot="1" noChangeAspect="1" noChangeArrowheads="1" noTextEdit="1"/>
          </p:cNvSpPr>
          <p:nvPr>
            <p:ph type="sldImg"/>
          </p:nvPr>
        </p:nvSpPr>
        <p:spPr>
          <a:xfrm>
            <a:off x="1262063" y="720725"/>
            <a:ext cx="4800600" cy="3600450"/>
          </a:xfrm>
          <a:ln/>
        </p:spPr>
      </p:sp>
      <p:sp>
        <p:nvSpPr>
          <p:cNvPr id="20487" name="Rectangle 3"/>
          <p:cNvSpPr>
            <a:spLocks noGrp="1" noChangeArrowheads="1"/>
          </p:cNvSpPr>
          <p:nvPr>
            <p:ph type="body" idx="1"/>
          </p:nvPr>
        </p:nvSpPr>
        <p:spPr>
          <a:noFill/>
          <a:ln/>
        </p:spPr>
        <p:txBody>
          <a:bodyPr/>
          <a:lstStyle/>
          <a:p>
            <a:pPr eaLnBrk="1" hangingPunct="1"/>
            <a:r>
              <a:rPr lang="en-US" sz="1100" dirty="0">
                <a:latin typeface="Arial" pitchFamily="34" charset="0"/>
                <a:cs typeface="Times New Roman" pitchFamily="18" charset="0"/>
              </a:rPr>
              <a:t>The </a:t>
            </a:r>
            <a:r>
              <a:rPr lang="en-US" sz="1100" b="1" dirty="0">
                <a:latin typeface="Arial" pitchFamily="34" charset="0"/>
                <a:cs typeface="Times New Roman" pitchFamily="18" charset="0"/>
              </a:rPr>
              <a:t>Advanced Signal Processing Toolkit</a:t>
            </a:r>
            <a:r>
              <a:rPr lang="en-US" sz="1100" dirty="0">
                <a:latin typeface="Arial" pitchFamily="34" charset="0"/>
                <a:cs typeface="Times New Roman" pitchFamily="18" charset="0"/>
              </a:rPr>
              <a:t> provides powerful tools for Joint Time-Frequency Analysis (JTFA), digital filter design, super-resolution spectral analysis, and wavelet/filter bank design. With JTFA, you can simultaneously examine the time and frequency domain representations of a signal. You also can quickly design lowpass, highpass, bandpass, bandstop FIR and IIR filters interactively, and output filter coefficients for use in LabVIEW and other applications. Super-resolution spectral analysis provides a model-based alternative to the FFT and delivers estimates of amplitude, phase, damping factor, and frequency of the damped sinusoidal components of a signal. The wavelet and filter bank design component decomposes a signal into multiple bands, representing the signal in terms of varying time and scales through a bank of filters. This decomposition facilitates extraction of signal features, noise reduction, and other operations.</a:t>
            </a:r>
            <a:r>
              <a:rPr lang="en-US" sz="1100" b="1" i="1" dirty="0">
                <a:latin typeface="Arial" pitchFamily="34" charset="0"/>
                <a:cs typeface="Times New Roman" pitchFamily="18" charset="0"/>
              </a:rPr>
              <a:t>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998A65-3F3A-4A44-9CA5-E82AE6A10F6C}" type="slidenum">
              <a:rPr lang="en-US" smtClean="0"/>
              <a:pPr/>
              <a:t>33</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EC392709-05CA-4C0D-A335-928F239C23D0}" type="slidenum">
              <a:rPr lang="en-US">
                <a:solidFill>
                  <a:prstClr val="black"/>
                </a:solidFill>
                <a:latin typeface="Arial" pitchFamily="34" charset="0"/>
                <a:cs typeface="Arial" pitchFamily="34" charset="0"/>
              </a:rPr>
              <a:pPr eaLnBrk="0" fontAlgn="base" hangingPunct="0">
                <a:spcBef>
                  <a:spcPct val="0"/>
                </a:spcBef>
                <a:spcAft>
                  <a:spcPct val="0"/>
                </a:spcAft>
              </a:pPr>
              <a:t>34</a:t>
            </a:fld>
            <a:endParaRPr lang="en-US" dirty="0">
              <a:solidFill>
                <a:prstClr val="black"/>
              </a:solidFill>
              <a:latin typeface="Arial" pitchFamily="34" charset="0"/>
              <a:cs typeface="Arial" pitchFamily="34" charset="0"/>
            </a:endParaRPr>
          </a:p>
        </p:txBody>
      </p:sp>
      <p:sp>
        <p:nvSpPr>
          <p:cNvPr id="100355" name="Rectangle 7"/>
          <p:cNvSpPr txBox="1">
            <a:spLocks noGrp="1" noChangeArrowheads="1"/>
          </p:cNvSpPr>
          <p:nvPr/>
        </p:nvSpPr>
        <p:spPr bwMode="auto">
          <a:xfrm>
            <a:off x="4143848" y="9119497"/>
            <a:ext cx="3169699" cy="480060"/>
          </a:xfrm>
          <a:prstGeom prst="rect">
            <a:avLst/>
          </a:prstGeom>
          <a:noFill/>
          <a:ln w="9525">
            <a:noFill/>
            <a:miter lim="800000"/>
            <a:headEnd/>
            <a:tailEnd/>
          </a:ln>
        </p:spPr>
        <p:txBody>
          <a:bodyPr lIns="95787" tIns="47893" rIns="95787" bIns="47893" anchor="b"/>
          <a:lstStyle/>
          <a:p>
            <a:pPr algn="r" defTabSz="957026">
              <a:lnSpc>
                <a:spcPct val="90000"/>
              </a:lnSpc>
            </a:pPr>
            <a:fld id="{B840D930-265E-4F36-B27C-57452CA2BCC2}" type="slidenum">
              <a:rPr lang="en-US">
                <a:solidFill>
                  <a:prstClr val="black"/>
                </a:solidFill>
                <a:latin typeface="Times" pitchFamily="18" charset="0"/>
              </a:rPr>
              <a:pPr algn="r" defTabSz="957026">
                <a:lnSpc>
                  <a:spcPct val="90000"/>
                </a:lnSpc>
              </a:pPr>
              <a:t>34</a:t>
            </a:fld>
            <a:endParaRPr lang="en-US" dirty="0">
              <a:solidFill>
                <a:prstClr val="black"/>
              </a:solidFill>
              <a:latin typeface="Times" pitchFamily="18" charset="0"/>
            </a:endParaRPr>
          </a:p>
        </p:txBody>
      </p:sp>
      <p:sp>
        <p:nvSpPr>
          <p:cNvPr id="100356" name="Rectangle 2"/>
          <p:cNvSpPr>
            <a:spLocks noGrp="1" noRot="1" noChangeAspect="1" noChangeArrowheads="1" noTextEdit="1"/>
          </p:cNvSpPr>
          <p:nvPr>
            <p:ph type="sldImg"/>
          </p:nvPr>
        </p:nvSpPr>
        <p:spPr>
          <a:xfrm>
            <a:off x="1258888" y="722313"/>
            <a:ext cx="4797425" cy="3598862"/>
          </a:xfrm>
        </p:spPr>
      </p:sp>
      <p:sp>
        <p:nvSpPr>
          <p:cNvPr id="100357" name="Rectangle 3"/>
          <p:cNvSpPr>
            <a:spLocks noGrp="1" noChangeArrowheads="1"/>
          </p:cNvSpPr>
          <p:nvPr>
            <p:ph type="body" idx="1"/>
          </p:nvPr>
        </p:nvSpPr>
        <p:spPr>
          <a:xfrm>
            <a:off x="731855" y="4560570"/>
            <a:ext cx="5851497" cy="4320540"/>
          </a:xfrm>
        </p:spPr>
        <p:txBody>
          <a:bodyPr/>
          <a:lstStyle/>
          <a:p>
            <a:pPr eaLnBrk="1" hangingPunct="1">
              <a:buFont typeface="Arial" charset="0"/>
              <a:buChar char="•"/>
            </a:pPr>
            <a:r>
              <a:rPr lang="en-US" dirty="0" smtClean="0">
                <a:latin typeface="Arial" pitchFamily="34" charset="0"/>
              </a:rPr>
              <a:t> This represents a</a:t>
            </a:r>
            <a:r>
              <a:rPr lang="en-US" baseline="0" dirty="0" smtClean="0">
                <a:latin typeface="Arial" pitchFamily="34" charset="0"/>
              </a:rPr>
              <a:t> standard process flow involved in plasma control – relevant to any design.</a:t>
            </a:r>
          </a:p>
          <a:p>
            <a:pPr eaLnBrk="1" hangingPunct="1">
              <a:buFont typeface="Arial" charset="0"/>
              <a:buChar char="•"/>
            </a:pPr>
            <a:r>
              <a:rPr lang="en-US" baseline="0" dirty="0" smtClean="0">
                <a:latin typeface="Arial" pitchFamily="34" charset="0"/>
              </a:rPr>
              <a:t> Soft X-ray tomography coupled with other sensor data feeds the Grad-Shafranov solver (i.e. a PDE-constrained optimization).</a:t>
            </a:r>
          </a:p>
          <a:p>
            <a:pPr eaLnBrk="1" hangingPunct="1">
              <a:buFont typeface="Arial" charset="0"/>
              <a:buChar char="•"/>
            </a:pPr>
            <a:r>
              <a:rPr lang="en-US" baseline="0" dirty="0" smtClean="0">
                <a:latin typeface="Arial" pitchFamily="34" charset="0"/>
              </a:rPr>
              <a:t> The boundary of the plasma is constructed from the solver solution and compared against the gold standard to determine how to adjust the magnetic field.</a:t>
            </a:r>
            <a:endParaRPr lang="en-US" dirty="0"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p:spPr>
        <p:txBody>
          <a:bodyPr/>
          <a:lstStyle/>
          <a:p>
            <a:endParaRPr lang="en-US" smtClean="0"/>
          </a:p>
        </p:txBody>
      </p:sp>
      <p:sp>
        <p:nvSpPr>
          <p:cNvPr id="95236" name="Slide Number Placeholder 3"/>
          <p:cNvSpPr>
            <a:spLocks noGrp="1"/>
          </p:cNvSpPr>
          <p:nvPr>
            <p:ph type="sldNum" sz="quarter" idx="5"/>
          </p:nvPr>
        </p:nvSpPr>
        <p:spPr>
          <a:noFill/>
        </p:spPr>
        <p:txBody>
          <a:bodyPr/>
          <a:lstStyle/>
          <a:p>
            <a:fld id="{782D10B2-8805-4EC9-A143-71A0C0259687}" type="slidenum">
              <a:rPr lang="en-US" smtClean="0"/>
              <a:pPr/>
              <a:t>5</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2500" b="1" dirty="0" smtClean="0"/>
              <a:t>Other</a:t>
            </a:r>
          </a:p>
          <a:p>
            <a:r>
              <a:rPr lang="en-US" sz="2500" dirty="0" smtClean="0"/>
              <a:t>Welding machines, laser control, electromagnetic catapults, …</a:t>
            </a:r>
          </a:p>
          <a:p>
            <a:r>
              <a:rPr lang="en-US" sz="2500" b="1" dirty="0" smtClean="0"/>
              <a:t>Power Electronics Test</a:t>
            </a:r>
          </a:p>
          <a:p>
            <a:pPr lvl="1"/>
            <a:r>
              <a:rPr lang="en-US" sz="2300" dirty="0" smtClean="0"/>
              <a:t>Functional/Life Cycle Test </a:t>
            </a:r>
            <a:r>
              <a:rPr lang="en-US" sz="2100" dirty="0" smtClean="0"/>
              <a:t>(battery management systems, solar inverters, fuel cell controls, smart grid components), </a:t>
            </a:r>
            <a:r>
              <a:rPr lang="en-US" sz="2300" dirty="0" smtClean="0"/>
              <a:t>Performance Characterization </a:t>
            </a:r>
            <a:r>
              <a:rPr lang="en-US" sz="2100" dirty="0" smtClean="0"/>
              <a:t>(batteries, fuel cells, solar modules), </a:t>
            </a:r>
            <a:r>
              <a:rPr lang="en-US" sz="2300" dirty="0" smtClean="0"/>
              <a:t>Real-Time HIL Testing </a:t>
            </a:r>
            <a:r>
              <a:rPr lang="en-US" sz="2500" dirty="0" smtClean="0"/>
              <a:t>(</a:t>
            </a:r>
            <a:r>
              <a:rPr lang="en-US" sz="2100" dirty="0" smtClean="0"/>
              <a:t>Motor/generator control software, wind turbine control software)</a:t>
            </a:r>
          </a:p>
          <a:p>
            <a:r>
              <a:rPr lang="en-US" sz="2500" b="1" dirty="0" smtClean="0"/>
              <a:t>Power Electronics Control</a:t>
            </a:r>
          </a:p>
          <a:p>
            <a:pPr lvl="1"/>
            <a:r>
              <a:rPr lang="en-US" sz="2300" dirty="0" smtClean="0"/>
              <a:t>Motor/Generator Inverter/Converters </a:t>
            </a:r>
            <a:r>
              <a:rPr lang="en-US" sz="2100" dirty="0" smtClean="0"/>
              <a:t>(wind, solar, hydro generators, field oriented motor control), </a:t>
            </a:r>
            <a:r>
              <a:rPr lang="en-US" sz="2300" dirty="0" smtClean="0"/>
              <a:t>Smart Grid Power Distribution </a:t>
            </a:r>
            <a:r>
              <a:rPr lang="en-US" sz="2100" dirty="0" smtClean="0"/>
              <a:t>(smart </a:t>
            </a:r>
            <a:r>
              <a:rPr lang="en-US" sz="2100" dirty="0" err="1" smtClean="0"/>
              <a:t>reclosers</a:t>
            </a:r>
            <a:r>
              <a:rPr lang="en-US" sz="2100" dirty="0" smtClean="0"/>
              <a:t>, smart switches)</a:t>
            </a:r>
            <a:endParaRPr lang="en-US" sz="2500" dirty="0" smtClean="0"/>
          </a:p>
          <a:p>
            <a:r>
              <a:rPr lang="en-US" sz="2500" b="1" dirty="0" smtClean="0"/>
              <a:t>Power Monitoring</a:t>
            </a:r>
          </a:p>
          <a:p>
            <a:pPr lvl="1"/>
            <a:r>
              <a:rPr lang="en-US" sz="2300" dirty="0" smtClean="0"/>
              <a:t>Field Monitoring/Analysis </a:t>
            </a:r>
            <a:r>
              <a:rPr lang="en-US" sz="2100" dirty="0" smtClean="0"/>
              <a:t>(Smart grid power analyzers, flicker meters, </a:t>
            </a:r>
            <a:r>
              <a:rPr lang="en-US" sz="2100" dirty="0" err="1" smtClean="0"/>
              <a:t>phasor</a:t>
            </a:r>
            <a:r>
              <a:rPr lang="en-US" sz="2100" dirty="0" smtClean="0"/>
              <a:t> measurement units (PMUs), substation automated power metering), </a:t>
            </a:r>
            <a:r>
              <a:rPr lang="en-US" sz="2300" dirty="0" smtClean="0"/>
              <a:t>Asset Monitoring &amp; Predictive Maintenance</a:t>
            </a:r>
            <a:r>
              <a:rPr lang="en-US" sz="2500" dirty="0" smtClean="0"/>
              <a:t> </a:t>
            </a:r>
            <a:r>
              <a:rPr lang="en-US" sz="2100" dirty="0" smtClean="0"/>
              <a:t>(inverter fault prediction, motor current signature analysis, turbine sound &amp; vibration analysis)</a:t>
            </a:r>
          </a:p>
          <a:p>
            <a:endParaRPr lang="en-US" dirty="0"/>
          </a:p>
        </p:txBody>
      </p:sp>
      <p:sp>
        <p:nvSpPr>
          <p:cNvPr id="4" name="Slide Number Placeholder 3"/>
          <p:cNvSpPr>
            <a:spLocks noGrp="1"/>
          </p:cNvSpPr>
          <p:nvPr>
            <p:ph type="sldNum" sz="quarter" idx="10"/>
          </p:nvPr>
        </p:nvSpPr>
        <p:spPr/>
        <p:txBody>
          <a:bodyPr/>
          <a:lstStyle/>
          <a:p>
            <a:fld id="{05BDC929-9B87-45C0-B483-828842BE2395}" type="slidenum">
              <a:rPr lang="en-US" smtClean="0">
                <a:solidFill>
                  <a:prstClr val="black"/>
                </a:solidFill>
              </a:rPr>
              <a:pPr/>
              <a:t>35</a:t>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CABE537-15D2-4F90-9D14-D43E852871B3}" type="slidenum">
              <a:rPr lang="en-US" smtClean="0">
                <a:solidFill>
                  <a:prstClr val="black"/>
                </a:solidFill>
              </a:rPr>
              <a:pPr/>
              <a:t>36</a:t>
            </a:fld>
            <a:endParaRPr 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417">
              <a:defRPr/>
            </a:pPr>
            <a:r>
              <a:rPr lang="en-US" dirty="0" smtClean="0"/>
              <a:t>…With the NI RIO off-the-shelf platform, we can do X, Y, Z.</a:t>
            </a:r>
          </a:p>
          <a:p>
            <a:endParaRPr lang="en-US" dirty="0" smtClean="0"/>
          </a:p>
          <a:p>
            <a:r>
              <a:rPr lang="en-US" dirty="0" smtClean="0"/>
              <a:t>NIWeek Keynote</a:t>
            </a:r>
            <a:r>
              <a:rPr lang="en-US" baseline="0" dirty="0" smtClean="0"/>
              <a:t> Video: http://zone.ni.com/wv/app/doc/p/id/wv-2860</a:t>
            </a:r>
            <a:endParaRPr lang="en-US" dirty="0" smtClean="0"/>
          </a:p>
          <a:p>
            <a:endParaRPr lang="en-US" dirty="0" smtClean="0"/>
          </a:p>
          <a:p>
            <a:r>
              <a:rPr lang="en-US" dirty="0" smtClean="0"/>
              <a:t>NREL News Release: http://www.nrel.gov/news/features/feature_detail.cfm/feature_id=1570</a:t>
            </a:r>
            <a:endParaRPr lang="en-US" dirty="0"/>
          </a:p>
        </p:txBody>
      </p:sp>
      <p:sp>
        <p:nvSpPr>
          <p:cNvPr id="4" name="Slide Number Placeholder 3"/>
          <p:cNvSpPr>
            <a:spLocks noGrp="1"/>
          </p:cNvSpPr>
          <p:nvPr>
            <p:ph type="sldNum" sz="quarter" idx="10"/>
          </p:nvPr>
        </p:nvSpPr>
        <p:spPr/>
        <p:txBody>
          <a:bodyPr/>
          <a:lstStyle/>
          <a:p>
            <a:fld id="{155698ED-9C32-47AF-8554-E790F50E7186}" type="slidenum">
              <a:rPr lang="en-US" smtClean="0">
                <a:solidFill>
                  <a:prstClr val="black"/>
                </a:solidFill>
              </a:rPr>
              <a:pPr/>
              <a:t>37</a:t>
            </a:fld>
            <a:endParaRPr lang="en-US" dirty="0">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p:spPr>
        <p:txBody>
          <a:bodyPr/>
          <a:lstStyle/>
          <a:p>
            <a:endParaRPr lang="en-US" dirty="0" smtClean="0"/>
          </a:p>
        </p:txBody>
      </p:sp>
      <p:sp>
        <p:nvSpPr>
          <p:cNvPr id="95236" name="Slide Number Placeholder 3"/>
          <p:cNvSpPr>
            <a:spLocks noGrp="1"/>
          </p:cNvSpPr>
          <p:nvPr>
            <p:ph type="sldNum" sz="quarter" idx="5"/>
          </p:nvPr>
        </p:nvSpPr>
        <p:spPr>
          <a:noFill/>
        </p:spPr>
        <p:txBody>
          <a:bodyPr/>
          <a:lstStyle/>
          <a:p>
            <a:fld id="{FF3DEFCD-D1F6-47EA-BAA3-E7BB55FD3435}" type="slidenum">
              <a:rPr lang="en-US" smtClean="0">
                <a:solidFill>
                  <a:srgbClr val="000000"/>
                </a:solidFill>
                <a:latin typeface="Calibri" pitchFamily="34" charset="0"/>
              </a:rPr>
              <a:pPr/>
              <a:t>39</a:t>
            </a:fld>
            <a:endParaRPr lang="en-US" dirty="0" smtClean="0">
              <a:solidFill>
                <a:srgbClr val="000000"/>
              </a:solidFill>
              <a:latin typeface="Calibri"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A7FC61-AE5E-4C4A-9501-45E2C873FC87}" type="slidenum">
              <a:rPr lang="en-US">
                <a:solidFill>
                  <a:prstClr val="black"/>
                </a:solidFill>
              </a:rPr>
              <a:pPr/>
              <a:t>40</a:t>
            </a:fld>
            <a:endParaRPr lang="en-US" dirty="0">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36C2AE-9277-B74D-9F7F-7CED63B8EC90}" type="slidenum">
              <a:rPr lang="en-US"/>
              <a:pPr/>
              <a:t>41</a:t>
            </a:fld>
            <a:endParaRPr lang="en-US" dirty="0"/>
          </a:p>
        </p:txBody>
      </p:sp>
      <p:sp>
        <p:nvSpPr>
          <p:cNvPr id="204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048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A7FC61-AE5E-4C4A-9501-45E2C873FC87}" type="slidenum">
              <a:rPr lang="en-US">
                <a:solidFill>
                  <a:prstClr val="black"/>
                </a:solidFill>
              </a:rPr>
              <a:pPr/>
              <a:t>57</a:t>
            </a:fld>
            <a:endParaRPr lang="en-US" dirty="0">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EE08F2D-6102-4F76-9164-DC9D9EF24F8C}" type="slidenum">
              <a:rPr lang="en-US" smtClean="0"/>
              <a:pPr/>
              <a:t>58</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5713" y="720725"/>
            <a:ext cx="4803775" cy="36020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479904" eaLnBrk="0" fontAlgn="base" hangingPunct="0">
              <a:spcBef>
                <a:spcPct val="0"/>
              </a:spcBef>
              <a:spcAft>
                <a:spcPct val="0"/>
              </a:spcAft>
            </a:pPr>
            <a:fld id="{FF0C118D-5A88-4FC8-AAF2-A4DAC497797A}" type="slidenum">
              <a:rPr lang="en-US">
                <a:solidFill>
                  <a:prstClr val="black"/>
                </a:solidFill>
                <a:latin typeface="Calibri"/>
              </a:rPr>
              <a:pPr defTabSz="479904" eaLnBrk="0" fontAlgn="base" hangingPunct="0">
                <a:spcBef>
                  <a:spcPct val="0"/>
                </a:spcBef>
                <a:spcAft>
                  <a:spcPct val="0"/>
                </a:spcAft>
              </a:pPr>
              <a:t>59</a:t>
            </a:fld>
            <a:endParaRPr lang="en-US" dirty="0">
              <a:solidFill>
                <a:prstClr val="black"/>
              </a:solidFill>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BC4CD90F-C710-4C86-9D1F-F0A40172953C}" type="slidenum">
              <a:rPr lang="en-US">
                <a:solidFill>
                  <a:prstClr val="black"/>
                </a:solidFill>
                <a:latin typeface="Times" pitchFamily="18" charset="0"/>
              </a:rPr>
              <a:pPr algn="r" rtl="0" eaLnBrk="0" fontAlgn="base" hangingPunct="0">
                <a:spcBef>
                  <a:spcPct val="0"/>
                </a:spcBef>
                <a:spcAft>
                  <a:spcPct val="0"/>
                </a:spcAft>
              </a:pPr>
              <a:t>6</a:t>
            </a:fld>
            <a:endParaRPr lang="en-US" dirty="0">
              <a:solidFill>
                <a:prstClr val="black"/>
              </a:solidFill>
              <a:latin typeface="Times" pitchFamily="18" charset="0"/>
            </a:endParaRPr>
          </a:p>
        </p:txBody>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DE8069AB-9D4B-43B5-A9EB-55362E9D21EE}" type="slidenum">
              <a:rPr lang="en-US">
                <a:solidFill>
                  <a:prstClr val="black"/>
                </a:solidFill>
              </a:rPr>
              <a:pPr/>
              <a:t>7</a:t>
            </a:fld>
            <a:endParaRPr lang="en-US" dirty="0">
              <a:solidFill>
                <a:prstClr val="black"/>
              </a:solidFill>
            </a:endParaRPr>
          </a:p>
        </p:txBody>
      </p:sp>
      <p:sp>
        <p:nvSpPr>
          <p:cNvPr id="135171" name="Rectangle 2"/>
          <p:cNvSpPr>
            <a:spLocks noGrp="1" noRot="1" noChangeAspect="1" noChangeArrowheads="1" noTextEdit="1"/>
          </p:cNvSpPr>
          <p:nvPr>
            <p:ph type="sldImg"/>
          </p:nvPr>
        </p:nvSpPr>
        <p:spPr>
          <a:xfrm>
            <a:off x="1271588" y="728663"/>
            <a:ext cx="4772025" cy="3579812"/>
          </a:xfrm>
          <a:ln/>
        </p:spPr>
      </p:sp>
      <p:sp>
        <p:nvSpPr>
          <p:cNvPr id="135172" name="Rectangle 3"/>
          <p:cNvSpPr>
            <a:spLocks noGrp="1" noChangeArrowheads="1"/>
          </p:cNvSpPr>
          <p:nvPr>
            <p:ph type="body" idx="1"/>
          </p:nvPr>
        </p:nvSpPr>
        <p:spPr>
          <a:xfrm>
            <a:off x="975360" y="4559591"/>
            <a:ext cx="5364480" cy="4321851"/>
          </a:xfrm>
          <a:noFill/>
          <a:ln/>
        </p:spPr>
        <p:txBody>
          <a:bodyPr/>
          <a:lstStyle/>
          <a:p>
            <a:pPr eaLnBrk="1" hangingPunct="1"/>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Tools for engineers and scientists</a:t>
            </a:r>
            <a:r>
              <a:rPr lang="en-US" baseline="0" dirty="0" smtClean="0"/>
              <a:t> have always leveraged the technology of the era. The era we live in today is all about software, the interface between human beings and the equipment, machines, and the devices we use. </a:t>
            </a:r>
            <a:r>
              <a:rPr lang="en-US" dirty="0" smtClean="0"/>
              <a:t>Graphical</a:t>
            </a:r>
            <a:r>
              <a:rPr lang="en-US" baseline="0" dirty="0" smtClean="0"/>
              <a:t> system design and this software-centric platform-based approach is the technology for measurement and control that gives you the best productivity for building systems today and scalability to meet future needs. </a:t>
            </a:r>
            <a:endParaRPr lang="en-US" dirty="0"/>
          </a:p>
        </p:txBody>
      </p:sp>
      <p:sp>
        <p:nvSpPr>
          <p:cNvPr id="4" name="Slide Number Placeholder 3"/>
          <p:cNvSpPr>
            <a:spLocks noGrp="1"/>
          </p:cNvSpPr>
          <p:nvPr>
            <p:ph type="sldNum" sz="quarter" idx="10"/>
          </p:nvPr>
        </p:nvSpPr>
        <p:spPr/>
        <p:txBody>
          <a:bodyPr/>
          <a:lstStyle/>
          <a:p>
            <a:fld id="{7D18CCEF-35D8-4F34-A4D4-2705893162EA}" type="slidenum">
              <a:rPr lang="en-US" smtClean="0"/>
              <a:pPr/>
              <a:t>8</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a:lstStyle/>
          <a:p>
            <a:endParaRPr lang="en-US" dirty="0" smtClean="0">
              <a:ea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A15FAE3-CE55-4B42-8A19-D18FFD42B724}" type="slidenum">
              <a:rPr lang="en-US" smtClean="0">
                <a:solidFill>
                  <a:prstClr val="black"/>
                </a:solidFill>
              </a:rPr>
              <a:pPr/>
              <a:t>10</a:t>
            </a:fld>
            <a:endParaRPr lang="en-US" dirty="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257300" y="719138"/>
            <a:ext cx="4800600" cy="3600450"/>
          </a:xfrm>
          <a:ln/>
        </p:spPr>
      </p:sp>
      <p:sp>
        <p:nvSpPr>
          <p:cNvPr id="100355" name="Notes Placeholder 2"/>
          <p:cNvSpPr>
            <a:spLocks noGrp="1"/>
          </p:cNvSpPr>
          <p:nvPr>
            <p:ph type="body" idx="1"/>
          </p:nvPr>
        </p:nvSpPr>
        <p:spPr>
          <a:noFill/>
          <a:ln/>
        </p:spPr>
        <p:txBody>
          <a:bodyPr/>
          <a:lstStyle/>
          <a:p>
            <a:endParaRPr lang="en-US" smtClean="0"/>
          </a:p>
        </p:txBody>
      </p:sp>
      <p:sp>
        <p:nvSpPr>
          <p:cNvPr id="100356" name="Slide Number Placeholder 3"/>
          <p:cNvSpPr>
            <a:spLocks noGrp="1"/>
          </p:cNvSpPr>
          <p:nvPr>
            <p:ph type="sldNum" sz="quarter" idx="5"/>
          </p:nvPr>
        </p:nvSpPr>
        <p:spPr>
          <a:noFill/>
        </p:spPr>
        <p:txBody>
          <a:bodyPr/>
          <a:lstStyle/>
          <a:p>
            <a:fld id="{AA13D679-3FE0-49C5-9370-567AA6A1DD66}" type="slidenum">
              <a:rPr lang="en-US" smtClean="0">
                <a:solidFill>
                  <a:srgbClr val="000000"/>
                </a:solidFill>
              </a:rPr>
              <a:pPr/>
              <a:t>11</a:t>
            </a:fld>
            <a:endParaRPr lang="en-US" smtClean="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tro Slide">
    <p:spTree>
      <p:nvGrpSpPr>
        <p:cNvPr id="1" name=""/>
        <p:cNvGrpSpPr/>
        <p:nvPr/>
      </p:nvGrpSpPr>
      <p:grpSpPr>
        <a:xfrm>
          <a:off x="0" y="0"/>
          <a:ext cx="0" cy="0"/>
          <a:chOff x="0" y="0"/>
          <a:chExt cx="0" cy="0"/>
        </a:xfrm>
      </p:grpSpPr>
      <p:pic>
        <p:nvPicPr>
          <p:cNvPr id="4" name="Picture 3" descr="PPT-corporate-background-16x9_wlogo.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3" name="TextBox 2"/>
          <p:cNvSpPr txBox="1"/>
          <p:nvPr userDrawn="1"/>
        </p:nvSpPr>
        <p:spPr>
          <a:xfrm>
            <a:off x="350489" y="6330967"/>
            <a:ext cx="646484" cy="276999"/>
          </a:xfrm>
          <a:prstGeom prst="rect">
            <a:avLst/>
          </a:prstGeom>
          <a:noFill/>
        </p:spPr>
        <p:txBody>
          <a:bodyPr wrap="none" rtlCol="0">
            <a:spAutoFit/>
          </a:bodyPr>
          <a:lstStyle/>
          <a:p>
            <a:r>
              <a:rPr lang="en-US" sz="1200" b="0" i="0" dirty="0" smtClean="0">
                <a:solidFill>
                  <a:prstClr val="black"/>
                </a:solidFill>
                <a:latin typeface="Univers LT Std 45 Light"/>
                <a:cs typeface="Univers LT Std 45 Light"/>
              </a:rPr>
              <a:t>ni.com</a:t>
            </a:r>
            <a:endParaRPr lang="en-US" sz="1200" b="0" i="0" dirty="0">
              <a:solidFill>
                <a:prstClr val="black"/>
              </a:solidFill>
              <a:latin typeface="Univers LT Std 45 Light"/>
              <a:cs typeface="Univers LT Std 45 Light"/>
            </a:endParaRPr>
          </a:p>
        </p:txBody>
      </p:sp>
    </p:spTree>
    <p:extLst>
      <p:ext uri="{BB962C8B-B14F-4D97-AF65-F5344CB8AC3E}">
        <p14:creationId xmlns="" xmlns:p14="http://schemas.microsoft.com/office/powerpoint/2010/main" val="963566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534400"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81000" y="1295400"/>
            <a:ext cx="8534400" cy="4267200"/>
          </a:xfrm>
        </p:spPr>
        <p:txBody>
          <a:bodyPr/>
          <a:lstStyle/>
          <a:p>
            <a:pPr lvl="0"/>
            <a:endParaRPr lang="en-US" noProof="0" dirty="0"/>
          </a:p>
        </p:txBody>
      </p:sp>
    </p:spTree>
    <p:extLst>
      <p:ext uri="{BB962C8B-B14F-4D97-AF65-F5344CB8AC3E}">
        <p14:creationId xmlns:p14="http://schemas.microsoft.com/office/powerpoint/2010/main" xmlns="" val="3549058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218210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Intro Slide">
    <p:spTree>
      <p:nvGrpSpPr>
        <p:cNvPr id="1" name=""/>
        <p:cNvGrpSpPr/>
        <p:nvPr/>
      </p:nvGrpSpPr>
      <p:grpSpPr>
        <a:xfrm>
          <a:off x="0" y="0"/>
          <a:ext cx="0" cy="0"/>
          <a:chOff x="0" y="0"/>
          <a:chExt cx="0" cy="0"/>
        </a:xfrm>
      </p:grpSpPr>
      <p:pic>
        <p:nvPicPr>
          <p:cNvPr id="3" name="Picture 2" descr="PPT-corporate-background-16x9_wlogo.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5" name="TextBox 4"/>
          <p:cNvSpPr txBox="1"/>
          <p:nvPr userDrawn="1"/>
        </p:nvSpPr>
        <p:spPr>
          <a:xfrm>
            <a:off x="350506" y="6330967"/>
            <a:ext cx="680493" cy="276999"/>
          </a:xfrm>
          <a:prstGeom prst="rect">
            <a:avLst/>
          </a:prstGeom>
          <a:noFill/>
        </p:spPr>
        <p:txBody>
          <a:bodyPr wrap="none" rtlCol="0">
            <a:spAutoFit/>
          </a:bodyPr>
          <a:lstStyle/>
          <a:p>
            <a:r>
              <a:rPr lang="en-US" sz="1200" dirty="0" smtClean="0">
                <a:latin typeface="Univers LT Std 55"/>
                <a:cs typeface="Univers LT Std 55"/>
              </a:rPr>
              <a:t>ni.com</a:t>
            </a:r>
            <a:endParaRPr lang="en-US" sz="1200" b="0" dirty="0">
              <a:solidFill>
                <a:schemeClr val="tx1"/>
              </a:solidFill>
              <a:latin typeface="Univers LT Std 55"/>
              <a:cs typeface="Univers LT Std 55"/>
            </a:endParaRPr>
          </a:p>
        </p:txBody>
      </p:sp>
    </p:spTree>
    <p:extLst>
      <p:ext uri="{BB962C8B-B14F-4D97-AF65-F5344CB8AC3E}">
        <p14:creationId xmlns="" xmlns:p14="http://schemas.microsoft.com/office/powerpoint/2010/main" val="3738709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NI Conf Title Slide">
    <p:spTree>
      <p:nvGrpSpPr>
        <p:cNvPr id="1" name=""/>
        <p:cNvGrpSpPr/>
        <p:nvPr/>
      </p:nvGrpSpPr>
      <p:grpSpPr>
        <a:xfrm>
          <a:off x="0" y="0"/>
          <a:ext cx="0" cy="0"/>
          <a:chOff x="0" y="0"/>
          <a:chExt cx="0" cy="0"/>
        </a:xfrm>
      </p:grpSpPr>
      <p:pic>
        <p:nvPicPr>
          <p:cNvPr id="5" name="Picture 4" descr="PPT corporate background 16x9.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590567" y="921237"/>
            <a:ext cx="8053387" cy="2498255"/>
          </a:xfrm>
        </p:spPr>
        <p:txBody>
          <a:bodyPr anchor="b">
            <a:normAutofit/>
          </a:bodyPr>
          <a:lstStyle>
            <a:lvl1pPr algn="ctr">
              <a:lnSpc>
                <a:spcPts val="4498"/>
              </a:lnSpc>
              <a:defRPr sz="4500" b="0" i="0" spc="-150">
                <a:solidFill>
                  <a:schemeClr val="tx2"/>
                </a:solidFill>
                <a:latin typeface="Univers LT Std 45 Light"/>
                <a:cs typeface="Univers LT Std 45 Light"/>
              </a:defRPr>
            </a:lvl1pPr>
          </a:lstStyle>
          <a:p>
            <a:r>
              <a:rPr lang="en-US" dirty="0" smtClean="0"/>
              <a:t>Click to edit title</a:t>
            </a:r>
            <a:endParaRPr lang="en-US" dirty="0"/>
          </a:p>
        </p:txBody>
      </p:sp>
      <p:sp>
        <p:nvSpPr>
          <p:cNvPr id="3" name="Subtitle 2"/>
          <p:cNvSpPr>
            <a:spLocks noGrp="1"/>
          </p:cNvSpPr>
          <p:nvPr>
            <p:ph type="subTitle" idx="1" hasCustomPrompt="1"/>
          </p:nvPr>
        </p:nvSpPr>
        <p:spPr>
          <a:xfrm>
            <a:off x="590550" y="3634649"/>
            <a:ext cx="8053388" cy="771275"/>
          </a:xfrm>
        </p:spPr>
        <p:txBody>
          <a:bodyPr>
            <a:noAutofit/>
          </a:bodyPr>
          <a:lstStyle>
            <a:lvl1pPr marL="0" indent="0" algn="ctr">
              <a:buNone/>
              <a:defRPr sz="2300" b="0" i="0">
                <a:solidFill>
                  <a:schemeClr val="tx1">
                    <a:lumMod val="50000"/>
                    <a:lumOff val="50000"/>
                  </a:schemeClr>
                </a:solidFill>
                <a:latin typeface="Univers LT Std 45 Light"/>
                <a:cs typeface="Univers LT Std 45 Light"/>
              </a:defRPr>
            </a:lvl1pPr>
            <a:lvl2pPr marL="457174" indent="0" algn="ctr">
              <a:buNone/>
              <a:defRPr>
                <a:solidFill>
                  <a:schemeClr val="tx1">
                    <a:tint val="75000"/>
                  </a:schemeClr>
                </a:solidFill>
              </a:defRPr>
            </a:lvl2pPr>
            <a:lvl3pPr marL="914348" indent="0" algn="ctr">
              <a:buNone/>
              <a:defRPr>
                <a:solidFill>
                  <a:schemeClr val="tx1">
                    <a:tint val="75000"/>
                  </a:schemeClr>
                </a:solidFill>
              </a:defRPr>
            </a:lvl3pPr>
            <a:lvl4pPr marL="1371523" indent="0" algn="ctr">
              <a:buNone/>
              <a:defRPr>
                <a:solidFill>
                  <a:schemeClr val="tx1">
                    <a:tint val="75000"/>
                  </a:schemeClr>
                </a:solidFill>
              </a:defRPr>
            </a:lvl4pPr>
            <a:lvl5pPr marL="1828698" indent="0" algn="ctr">
              <a:buNone/>
              <a:defRPr>
                <a:solidFill>
                  <a:schemeClr val="tx1">
                    <a:tint val="75000"/>
                  </a:schemeClr>
                </a:solidFill>
              </a:defRPr>
            </a:lvl5pPr>
            <a:lvl6pPr marL="2285872" indent="0" algn="ctr">
              <a:buNone/>
              <a:defRPr>
                <a:solidFill>
                  <a:schemeClr val="tx1">
                    <a:tint val="75000"/>
                  </a:schemeClr>
                </a:solidFill>
              </a:defRPr>
            </a:lvl6pPr>
            <a:lvl7pPr marL="2743046" indent="0" algn="ctr">
              <a:buNone/>
              <a:defRPr>
                <a:solidFill>
                  <a:schemeClr val="tx1">
                    <a:tint val="75000"/>
                  </a:schemeClr>
                </a:solidFill>
              </a:defRPr>
            </a:lvl7pPr>
            <a:lvl8pPr marL="3200220" indent="0" algn="ctr">
              <a:buNone/>
              <a:defRPr>
                <a:solidFill>
                  <a:schemeClr val="tx1">
                    <a:tint val="75000"/>
                  </a:schemeClr>
                </a:solidFill>
              </a:defRPr>
            </a:lvl8pPr>
            <a:lvl9pPr marL="3657394" indent="0" algn="ctr">
              <a:buNone/>
              <a:defRPr>
                <a:solidFill>
                  <a:schemeClr val="tx1">
                    <a:tint val="75000"/>
                  </a:schemeClr>
                </a:solidFill>
              </a:defRPr>
            </a:lvl9pPr>
          </a:lstStyle>
          <a:p>
            <a:r>
              <a:rPr lang="en-US" dirty="0" smtClean="0"/>
              <a:t>Click to edit subtitle</a:t>
            </a:r>
            <a:endParaRPr lang="en-US" dirty="0"/>
          </a:p>
        </p:txBody>
      </p:sp>
      <p:sp>
        <p:nvSpPr>
          <p:cNvPr id="6" name="TextBox 5"/>
          <p:cNvSpPr txBox="1"/>
          <p:nvPr userDrawn="1"/>
        </p:nvSpPr>
        <p:spPr>
          <a:xfrm>
            <a:off x="350490" y="6330967"/>
            <a:ext cx="2146742" cy="276999"/>
          </a:xfrm>
          <a:prstGeom prst="rect">
            <a:avLst/>
          </a:prstGeom>
          <a:noFill/>
        </p:spPr>
        <p:txBody>
          <a:bodyPr wrap="none" rtlCol="0">
            <a:spAutoFit/>
          </a:bodyPr>
          <a:lstStyle/>
          <a:p>
            <a:r>
              <a:rPr lang="en-US" sz="1200" b="0" i="0" dirty="0" smtClean="0">
                <a:latin typeface="Univers LT Std 45 Light"/>
                <a:cs typeface="Univers LT Std 45 Light"/>
              </a:rPr>
              <a:t>ni.com  |  </a:t>
            </a:r>
            <a:r>
              <a:rPr lang="en-US" sz="1200" b="0" i="0" dirty="0" smtClean="0">
                <a:solidFill>
                  <a:schemeClr val="tx1"/>
                </a:solidFill>
                <a:latin typeface="Univers LT Std 45 Light"/>
                <a:cs typeface="Univers LT Std 45 Light"/>
              </a:rPr>
              <a:t>NI</a:t>
            </a:r>
            <a:r>
              <a:rPr lang="en-US" sz="1200" b="0" i="0" baseline="0" dirty="0" smtClean="0">
                <a:solidFill>
                  <a:schemeClr val="tx1"/>
                </a:solidFill>
                <a:latin typeface="Univers LT Std 45 Light"/>
                <a:cs typeface="Univers LT Std 45 Light"/>
              </a:rPr>
              <a:t> </a:t>
            </a:r>
            <a:r>
              <a:rPr lang="en-US" sz="1200" b="0" i="0" dirty="0" smtClean="0">
                <a:solidFill>
                  <a:schemeClr val="tx1"/>
                </a:solidFill>
                <a:latin typeface="Univers LT Std 45 Light"/>
                <a:cs typeface="Univers LT Std 45 Light"/>
              </a:rPr>
              <a:t>CONFIDENTIAL</a:t>
            </a:r>
            <a:endParaRPr lang="en-US" sz="1200" b="0" i="0" dirty="0">
              <a:solidFill>
                <a:schemeClr val="tx1"/>
              </a:solidFill>
              <a:latin typeface="Univers LT Std 45 Light"/>
              <a:cs typeface="Univers LT Std 45 Light"/>
            </a:endParaRPr>
          </a:p>
        </p:txBody>
      </p:sp>
    </p:spTree>
    <p:extLst>
      <p:ext uri="{BB962C8B-B14F-4D97-AF65-F5344CB8AC3E}">
        <p14:creationId xmlns="" xmlns:p14="http://schemas.microsoft.com/office/powerpoint/2010/main" val="6555244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NI Conf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Master title style</a:t>
            </a:r>
            <a:endParaRPr lang="en-US" dirty="0"/>
          </a:p>
        </p:txBody>
      </p:sp>
      <p:sp>
        <p:nvSpPr>
          <p:cNvPr id="3" name="Content Placeholder 2"/>
          <p:cNvSpPr>
            <a:spLocks noGrp="1"/>
          </p:cNvSpPr>
          <p:nvPr>
            <p:ph idx="1" hasCustomPrompt="1"/>
          </p:nvPr>
        </p:nvSpPr>
        <p:spPr/>
        <p:txBody>
          <a:bodyPr/>
          <a:lstStyle>
            <a:lvl1pPr>
              <a:defRPr b="0" i="0">
                <a:latin typeface="Univers LT Std 45 Light"/>
                <a:cs typeface="Univers LT Std 45 Light"/>
              </a:defRPr>
            </a:lvl1pPr>
            <a:lvl2pPr>
              <a:defRPr b="0" i="0">
                <a:latin typeface="Univers LT Std 45 Light"/>
                <a:cs typeface="Univers LT Std 45 Light"/>
              </a:defRPr>
            </a:lvl2pPr>
            <a:lvl3pPr>
              <a:defRPr b="0" i="0">
                <a:latin typeface="+mn-lt"/>
              </a:defRPr>
            </a:lvl3pPr>
            <a:lvl4pPr>
              <a:defRPr sz="1400" b="0" i="0">
                <a:latin typeface="+mn-lt"/>
              </a:defRPr>
            </a:lvl4pPr>
            <a:lvl5pPr>
              <a:defRPr sz="1400">
                <a:latin typeface="+mn-lt"/>
              </a:defRPr>
            </a:lvl5pPr>
          </a:lstStyle>
          <a:p>
            <a:pPr lvl="0"/>
            <a:r>
              <a:rPr lang="en-US" dirty="0" smtClean="0"/>
              <a:t>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 xmlns:p14="http://schemas.microsoft.com/office/powerpoint/2010/main" val="4503129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NI Conf 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3935" y="142831"/>
            <a:ext cx="8223978" cy="964092"/>
          </a:xfrm>
        </p:spPr>
        <p:txBody>
          <a:bodyPr/>
          <a:lstStyle/>
          <a:p>
            <a:r>
              <a:rPr lang="en-US" dirty="0" smtClean="0"/>
              <a:t>Master title style</a:t>
            </a:r>
            <a:endParaRPr lang="en-US" dirty="0"/>
          </a:p>
        </p:txBody>
      </p:sp>
      <p:sp>
        <p:nvSpPr>
          <p:cNvPr id="3" name="Content Placeholder 2"/>
          <p:cNvSpPr>
            <a:spLocks noGrp="1"/>
          </p:cNvSpPr>
          <p:nvPr>
            <p:ph sz="half" idx="1" hasCustomPrompt="1"/>
          </p:nvPr>
        </p:nvSpPr>
        <p:spPr>
          <a:xfrm>
            <a:off x="478359" y="1124712"/>
            <a:ext cx="4028177" cy="4949008"/>
          </a:xfrm>
        </p:spPr>
        <p:txBody>
          <a:bodyPr/>
          <a:lstStyle>
            <a:lvl1pPr>
              <a:defRPr sz="2400" b="0" i="0">
                <a:latin typeface="Univers LT Std 45 Light"/>
                <a:cs typeface="Univers LT Std 45 Light"/>
              </a:defRPr>
            </a:lvl1pPr>
            <a:lvl2pPr>
              <a:defRPr sz="2000" b="0" i="0">
                <a:latin typeface="Univers LT Std 45 Light"/>
                <a:cs typeface="Univers LT Std 45 Light"/>
              </a:defRPr>
            </a:lvl2pPr>
            <a:lvl3pPr>
              <a:defRPr sz="1700" b="0" i="0">
                <a:latin typeface="Univers LT Std 45 Light"/>
                <a:cs typeface="Univers LT Std 45 Light"/>
              </a:defRPr>
            </a:lvl3pPr>
            <a:lvl4pPr>
              <a:defRPr sz="1400" b="0" i="0">
                <a:latin typeface="Univers LT Std 45 Light"/>
                <a:cs typeface="Univers LT Std 45 Light"/>
              </a:defRPr>
            </a:lvl4pPr>
            <a:lvl5pPr>
              <a:defRPr sz="1400" b="0" i="0">
                <a:latin typeface="Univers LT Std 45 Light"/>
                <a:cs typeface="Univers LT Std 45 Light"/>
              </a:defRPr>
            </a:lvl5pPr>
            <a:lvl6pPr>
              <a:defRPr sz="1800"/>
            </a:lvl6pPr>
            <a:lvl7pPr>
              <a:defRPr sz="1800"/>
            </a:lvl7pPr>
            <a:lvl8pPr>
              <a:defRPr sz="1800"/>
            </a:lvl8pPr>
            <a:lvl9pPr>
              <a:defRPr sz="1800"/>
            </a:lvl9pPr>
          </a:lstStyle>
          <a:p>
            <a:pPr lvl="0"/>
            <a:r>
              <a:rPr lang="en-US" dirty="0" smtClean="0"/>
              <a:t>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hasCustomPrompt="1"/>
          </p:nvPr>
        </p:nvSpPr>
        <p:spPr>
          <a:xfrm>
            <a:off x="4648200" y="1124712"/>
            <a:ext cx="4038600" cy="4949008"/>
          </a:xfrm>
        </p:spPr>
        <p:txBody>
          <a:bodyPr/>
          <a:lstStyle>
            <a:lvl1pPr>
              <a:defRPr sz="2400" b="0" i="0">
                <a:latin typeface="Univers LT Std 45 Light"/>
                <a:cs typeface="Univers LT Std 45 Light"/>
              </a:defRPr>
            </a:lvl1pPr>
            <a:lvl2pPr>
              <a:defRPr sz="2000" b="0" i="0">
                <a:latin typeface="Univers LT Std 45 Light"/>
                <a:cs typeface="Univers LT Std 45 Light"/>
              </a:defRPr>
            </a:lvl2pPr>
            <a:lvl3pPr>
              <a:defRPr sz="1700" b="0" i="0">
                <a:latin typeface="Univers LT Std 45 Light"/>
                <a:cs typeface="Univers LT Std 45 Light"/>
              </a:defRPr>
            </a:lvl3pPr>
            <a:lvl4pPr>
              <a:defRPr sz="1400" b="0" i="0">
                <a:latin typeface="Univers LT Std 45 Light"/>
                <a:cs typeface="Univers LT Std 45 Light"/>
              </a:defRPr>
            </a:lvl4pPr>
            <a:lvl5pPr>
              <a:defRPr sz="1400" b="0" i="0">
                <a:latin typeface="Univers LT Std 45 Light"/>
                <a:cs typeface="Univers LT Std 45 Light"/>
              </a:defRPr>
            </a:lvl5pPr>
            <a:lvl6pPr>
              <a:defRPr sz="1800"/>
            </a:lvl6pPr>
            <a:lvl7pPr>
              <a:defRPr sz="1800"/>
            </a:lvl7pPr>
            <a:lvl8pPr>
              <a:defRPr sz="1800"/>
            </a:lvl8pPr>
            <a:lvl9pPr>
              <a:defRPr sz="1800"/>
            </a:lvl9pPr>
          </a:lstStyle>
          <a:p>
            <a:pPr lvl="0"/>
            <a:r>
              <a:rPr lang="en-US" dirty="0" smtClean="0"/>
              <a:t>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 xmlns:p14="http://schemas.microsoft.com/office/powerpoint/2010/main" val="3945599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I Conf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Master title style</a:t>
            </a:r>
            <a:endParaRPr lang="en-US" dirty="0"/>
          </a:p>
        </p:txBody>
      </p:sp>
    </p:spTree>
    <p:extLst>
      <p:ext uri="{BB962C8B-B14F-4D97-AF65-F5344CB8AC3E}">
        <p14:creationId xmlns="" xmlns:p14="http://schemas.microsoft.com/office/powerpoint/2010/main" val="22499737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I Conf No Title">
    <p:spTree>
      <p:nvGrpSpPr>
        <p:cNvPr id="1" name=""/>
        <p:cNvGrpSpPr/>
        <p:nvPr/>
      </p:nvGrpSpPr>
      <p:grpSpPr>
        <a:xfrm>
          <a:off x="0" y="0"/>
          <a:ext cx="0" cy="0"/>
          <a:chOff x="0" y="0"/>
          <a:chExt cx="0" cy="0"/>
        </a:xfrm>
      </p:grpSpPr>
      <p:sp>
        <p:nvSpPr>
          <p:cNvPr id="2" name="Content Placeholder 2"/>
          <p:cNvSpPr>
            <a:spLocks noGrp="1"/>
          </p:cNvSpPr>
          <p:nvPr>
            <p:ph idx="1"/>
          </p:nvPr>
        </p:nvSpPr>
        <p:spPr>
          <a:xfrm>
            <a:off x="469698" y="448733"/>
            <a:ext cx="8228217" cy="5621659"/>
          </a:xfrm>
        </p:spPr>
        <p:txBody>
          <a:bodyPr/>
          <a:lstStyle>
            <a:lvl1pPr marL="0" indent="0">
              <a:buNone/>
              <a:defRPr b="0" i="0">
                <a:latin typeface="Univers LT Std 45 Light"/>
                <a:cs typeface="Univers LT Std 45 Light"/>
              </a:defRPr>
            </a:lvl1pPr>
            <a:lvl2pPr>
              <a:defRPr>
                <a:latin typeface="+mn-lt"/>
              </a:defRPr>
            </a:lvl2pPr>
            <a:lvl3pPr>
              <a:defRPr>
                <a:latin typeface="+mn-lt"/>
              </a:defRPr>
            </a:lvl3pPr>
            <a:lvl4pPr>
              <a:defRPr sz="1400">
                <a:latin typeface="+mn-lt"/>
              </a:defRPr>
            </a:lvl4pPr>
            <a:lvl5pPr>
              <a:defRPr sz="1400">
                <a:latin typeface="+mn-lt"/>
              </a:defRPr>
            </a:lvl5pPr>
          </a:lstStyle>
          <a:p>
            <a:pPr lvl="0"/>
            <a:endParaRPr lang="en-US" dirty="0"/>
          </a:p>
        </p:txBody>
      </p:sp>
    </p:spTree>
    <p:extLst>
      <p:ext uri="{BB962C8B-B14F-4D97-AF65-F5344CB8AC3E}">
        <p14:creationId xmlns="" xmlns:p14="http://schemas.microsoft.com/office/powerpoint/2010/main" val="1172057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p:nvPr userDrawn="1"/>
        </p:nvSpPr>
        <p:spPr>
          <a:xfrm>
            <a:off x="923525" y="6248400"/>
            <a:ext cx="37338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External Title Slide">
    <p:spTree>
      <p:nvGrpSpPr>
        <p:cNvPr id="1" name=""/>
        <p:cNvGrpSpPr/>
        <p:nvPr/>
      </p:nvGrpSpPr>
      <p:grpSpPr>
        <a:xfrm>
          <a:off x="0" y="0"/>
          <a:ext cx="0" cy="0"/>
          <a:chOff x="0" y="0"/>
          <a:chExt cx="0" cy="0"/>
        </a:xfrm>
      </p:grpSpPr>
      <p:pic>
        <p:nvPicPr>
          <p:cNvPr id="6" name="Picture 5" descr="PPT corporate background 16x9.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590567" y="921237"/>
            <a:ext cx="8053387" cy="2498255"/>
          </a:xfrm>
        </p:spPr>
        <p:txBody>
          <a:bodyPr anchor="b">
            <a:normAutofit/>
          </a:bodyPr>
          <a:lstStyle>
            <a:lvl1pPr algn="ctr">
              <a:lnSpc>
                <a:spcPts val="4498"/>
              </a:lnSpc>
              <a:defRPr sz="4500" b="0" i="0" spc="-150">
                <a:solidFill>
                  <a:schemeClr val="tx2"/>
                </a:solidFill>
                <a:latin typeface="Univers LT Std 45 Light"/>
                <a:cs typeface="Univers LT Std 45 Light"/>
              </a:defRPr>
            </a:lvl1pPr>
          </a:lstStyle>
          <a:p>
            <a:r>
              <a:rPr lang="en-US" dirty="0" smtClean="0"/>
              <a:t>Click to edit title</a:t>
            </a:r>
            <a:endParaRPr lang="en-US" dirty="0"/>
          </a:p>
        </p:txBody>
      </p:sp>
      <p:sp>
        <p:nvSpPr>
          <p:cNvPr id="3" name="Subtitle 2"/>
          <p:cNvSpPr>
            <a:spLocks noGrp="1"/>
          </p:cNvSpPr>
          <p:nvPr>
            <p:ph type="subTitle" idx="1" hasCustomPrompt="1"/>
          </p:nvPr>
        </p:nvSpPr>
        <p:spPr>
          <a:xfrm>
            <a:off x="590550" y="3634649"/>
            <a:ext cx="8053388" cy="771275"/>
          </a:xfrm>
        </p:spPr>
        <p:txBody>
          <a:bodyPr>
            <a:noAutofit/>
          </a:bodyPr>
          <a:lstStyle>
            <a:lvl1pPr marL="0" indent="0" algn="ctr">
              <a:buNone/>
              <a:defRPr sz="2300">
                <a:solidFill>
                  <a:schemeClr val="tx1">
                    <a:lumMod val="50000"/>
                    <a:lumOff val="50000"/>
                  </a:schemeClr>
                </a:solidFill>
              </a:defRPr>
            </a:lvl1pPr>
            <a:lvl2pPr marL="457174" indent="0" algn="ctr">
              <a:buNone/>
              <a:defRPr>
                <a:solidFill>
                  <a:schemeClr val="tx1">
                    <a:tint val="75000"/>
                  </a:schemeClr>
                </a:solidFill>
              </a:defRPr>
            </a:lvl2pPr>
            <a:lvl3pPr marL="914348" indent="0" algn="ctr">
              <a:buNone/>
              <a:defRPr>
                <a:solidFill>
                  <a:schemeClr val="tx1">
                    <a:tint val="75000"/>
                  </a:schemeClr>
                </a:solidFill>
              </a:defRPr>
            </a:lvl3pPr>
            <a:lvl4pPr marL="1371523" indent="0" algn="ctr">
              <a:buNone/>
              <a:defRPr>
                <a:solidFill>
                  <a:schemeClr val="tx1">
                    <a:tint val="75000"/>
                  </a:schemeClr>
                </a:solidFill>
              </a:defRPr>
            </a:lvl4pPr>
            <a:lvl5pPr marL="1828698" indent="0" algn="ctr">
              <a:buNone/>
              <a:defRPr>
                <a:solidFill>
                  <a:schemeClr val="tx1">
                    <a:tint val="75000"/>
                  </a:schemeClr>
                </a:solidFill>
              </a:defRPr>
            </a:lvl5pPr>
            <a:lvl6pPr marL="2285872" indent="0" algn="ctr">
              <a:buNone/>
              <a:defRPr>
                <a:solidFill>
                  <a:schemeClr val="tx1">
                    <a:tint val="75000"/>
                  </a:schemeClr>
                </a:solidFill>
              </a:defRPr>
            </a:lvl6pPr>
            <a:lvl7pPr marL="2743046" indent="0" algn="ctr">
              <a:buNone/>
              <a:defRPr>
                <a:solidFill>
                  <a:schemeClr val="tx1">
                    <a:tint val="75000"/>
                  </a:schemeClr>
                </a:solidFill>
              </a:defRPr>
            </a:lvl7pPr>
            <a:lvl8pPr marL="3200220" indent="0" algn="ctr">
              <a:buNone/>
              <a:defRPr>
                <a:solidFill>
                  <a:schemeClr val="tx1">
                    <a:tint val="75000"/>
                  </a:schemeClr>
                </a:solidFill>
              </a:defRPr>
            </a:lvl8pPr>
            <a:lvl9pPr marL="3657394" indent="0" algn="ctr">
              <a:buNone/>
              <a:defRPr>
                <a:solidFill>
                  <a:schemeClr val="tx1">
                    <a:tint val="75000"/>
                  </a:schemeClr>
                </a:solidFill>
              </a:defRPr>
            </a:lvl9pPr>
          </a:lstStyle>
          <a:p>
            <a:r>
              <a:rPr lang="en-US" dirty="0" smtClean="0"/>
              <a:t>Click to edit subtitle</a:t>
            </a:r>
            <a:endParaRPr lang="en-US" dirty="0"/>
          </a:p>
        </p:txBody>
      </p:sp>
      <p:sp>
        <p:nvSpPr>
          <p:cNvPr id="5" name="TextBox 4"/>
          <p:cNvSpPr txBox="1"/>
          <p:nvPr userDrawn="1"/>
        </p:nvSpPr>
        <p:spPr>
          <a:xfrm>
            <a:off x="350489" y="6330967"/>
            <a:ext cx="646484" cy="276999"/>
          </a:xfrm>
          <a:prstGeom prst="rect">
            <a:avLst/>
          </a:prstGeom>
          <a:noFill/>
        </p:spPr>
        <p:txBody>
          <a:bodyPr wrap="none" rtlCol="0">
            <a:spAutoFit/>
          </a:bodyPr>
          <a:lstStyle/>
          <a:p>
            <a:r>
              <a:rPr lang="en-US" sz="1200" b="0" i="0" dirty="0" smtClean="0">
                <a:solidFill>
                  <a:prstClr val="black"/>
                </a:solidFill>
                <a:latin typeface="Univers LT Std 45 Light"/>
                <a:cs typeface="Univers LT Std 45 Light"/>
              </a:rPr>
              <a:t>ni.com</a:t>
            </a:r>
            <a:endParaRPr lang="en-US" sz="1200" b="0" i="0" dirty="0">
              <a:solidFill>
                <a:prstClr val="black"/>
              </a:solidFill>
              <a:latin typeface="Univers LT Std 45 Light"/>
              <a:cs typeface="Univers LT Std 45 Light"/>
            </a:endParaRPr>
          </a:p>
        </p:txBody>
      </p:sp>
    </p:spTree>
    <p:extLst>
      <p:ext uri="{BB962C8B-B14F-4D97-AF65-F5344CB8AC3E}">
        <p14:creationId xmlns="" xmlns:p14="http://schemas.microsoft.com/office/powerpoint/2010/main" val="754216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534400"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81000" y="1295400"/>
            <a:ext cx="8534400" cy="4267200"/>
          </a:xfrm>
        </p:spPr>
        <p:txBody>
          <a:bodyPr/>
          <a:lstStyle/>
          <a:p>
            <a:pPr lvl="0"/>
            <a:endParaRPr lang="en-US" noProof="0" dirty="0"/>
          </a:p>
        </p:txBody>
      </p:sp>
    </p:spTree>
    <p:extLst>
      <p:ext uri="{BB962C8B-B14F-4D97-AF65-F5344CB8AC3E}">
        <p14:creationId xmlns:p14="http://schemas.microsoft.com/office/powerpoint/2010/main" xmlns="" val="35490588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218210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37387090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7772400" cy="762000"/>
          </a:xfrm>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1000" y="1447800"/>
            <a:ext cx="7772400" cy="4419600"/>
          </a:xfrm>
        </p:spPr>
        <p:txBody>
          <a:bodyPr/>
          <a:lstStyle>
            <a:lvl1pPr>
              <a:defRPr sz="3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pPr>
            <a:endParaRPr lang="en-US">
              <a:solidFill>
                <a:srgbClr val="333399"/>
              </a:solidFill>
              <a:ea typeface="ＭＳ Ｐゴシック" charset="-128"/>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pPr>
            <a:endParaRPr lang="en-US">
              <a:solidFill>
                <a:srgbClr val="333399"/>
              </a:solidFill>
              <a:ea typeface="ＭＳ Ｐゴシック" charset="-128"/>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F5240559-CB74-4424-9129-CC0CEF5A777B}" type="slidenum">
              <a:rPr lang="en-US">
                <a:solidFill>
                  <a:srgbClr val="333399"/>
                </a:solidFill>
                <a:ea typeface="ＭＳ Ｐゴシック" charset="-128"/>
              </a:rPr>
              <a:pPr fontAlgn="base">
                <a:spcBef>
                  <a:spcPct val="0"/>
                </a:spcBef>
                <a:spcAft>
                  <a:spcPct val="0"/>
                </a:spcAft>
              </a:pPr>
              <a:t>‹#›</a:t>
            </a:fld>
            <a:endParaRPr lang="en-US">
              <a:solidFill>
                <a:srgbClr val="333399"/>
              </a:solidFill>
              <a:ea typeface="ＭＳ Ｐゴシック" charset="-128"/>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pPr>
            <a:endParaRPr lang="en-US">
              <a:solidFill>
                <a:srgbClr val="333399"/>
              </a:solidFill>
              <a:ea typeface="ＭＳ Ｐゴシック" charset="-128"/>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pPr>
            <a:endParaRPr lang="en-US">
              <a:solidFill>
                <a:srgbClr val="333399"/>
              </a:solidFill>
              <a:ea typeface="ＭＳ Ｐゴシック" charset="-128"/>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DEE6A30-7B88-44CF-8318-DE5B799E33C4}" type="slidenum">
              <a:rPr lang="en-US">
                <a:solidFill>
                  <a:srgbClr val="333399"/>
                </a:solidFill>
                <a:ea typeface="ＭＳ Ｐゴシック" charset="-128"/>
              </a:rPr>
              <a:pPr fontAlgn="base">
                <a:spcBef>
                  <a:spcPct val="0"/>
                </a:spcBef>
                <a:spcAft>
                  <a:spcPct val="0"/>
                </a:spcAft>
              </a:pPr>
              <a:t>‹#›</a:t>
            </a:fld>
            <a:endParaRPr lang="en-US">
              <a:solidFill>
                <a:srgbClr val="333399"/>
              </a:solidFill>
              <a:ea typeface="ＭＳ Ｐゴシック" charset="-128"/>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pPr>
            <a:endParaRPr lang="en-US">
              <a:solidFill>
                <a:srgbClr val="333399"/>
              </a:solidFill>
              <a:ea typeface="ＭＳ Ｐゴシック" charset="-128"/>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pPr>
            <a:endParaRPr lang="en-US">
              <a:solidFill>
                <a:srgbClr val="333399"/>
              </a:solidFill>
              <a:ea typeface="ＭＳ Ｐゴシック" charset="-128"/>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D190C34-01B7-49BB-A927-561E7CB21B61}" type="slidenum">
              <a:rPr lang="en-US">
                <a:solidFill>
                  <a:srgbClr val="333399"/>
                </a:solidFill>
                <a:ea typeface="ＭＳ Ｐゴシック" charset="-128"/>
              </a:rPr>
              <a:pPr fontAlgn="base">
                <a:spcBef>
                  <a:spcPct val="0"/>
                </a:spcBef>
                <a:spcAft>
                  <a:spcPct val="0"/>
                </a:spcAft>
              </a:pPr>
              <a:t>‹#›</a:t>
            </a:fld>
            <a:endParaRPr lang="en-US">
              <a:solidFill>
                <a:srgbClr val="333399"/>
              </a:solidFill>
              <a:ea typeface="ＭＳ Ｐゴシック" charset="-128"/>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295400"/>
            <a:ext cx="40005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91100" y="1295400"/>
            <a:ext cx="40005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pPr>
            <a:endParaRPr lang="en-US">
              <a:solidFill>
                <a:srgbClr val="333399"/>
              </a:solidFill>
              <a:ea typeface="ＭＳ Ｐゴシック" charset="-128"/>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pPr>
            <a:endParaRPr lang="en-US">
              <a:solidFill>
                <a:srgbClr val="333399"/>
              </a:solidFill>
              <a:ea typeface="ＭＳ Ｐゴシック" charset="-128"/>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4C301B6A-430F-4CFE-9BE8-767B7C0802B4}" type="slidenum">
              <a:rPr lang="en-US">
                <a:solidFill>
                  <a:srgbClr val="333399"/>
                </a:solidFill>
                <a:ea typeface="ＭＳ Ｐゴシック" charset="-128"/>
              </a:rPr>
              <a:pPr fontAlgn="base">
                <a:spcBef>
                  <a:spcPct val="0"/>
                </a:spcBef>
                <a:spcAft>
                  <a:spcPct val="0"/>
                </a:spcAft>
              </a:pPr>
              <a:t>‹#›</a:t>
            </a:fld>
            <a:endParaRPr lang="en-US">
              <a:solidFill>
                <a:srgbClr val="333399"/>
              </a:solidFill>
              <a:ea typeface="ＭＳ Ｐゴシック" charset="-128"/>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pPr>
            <a:endParaRPr lang="en-US">
              <a:solidFill>
                <a:srgbClr val="333399"/>
              </a:solidFill>
              <a:ea typeface="ＭＳ Ｐゴシック" charset="-128"/>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pPr>
            <a:endParaRPr lang="en-US">
              <a:solidFill>
                <a:srgbClr val="333399"/>
              </a:solidFill>
              <a:ea typeface="ＭＳ Ｐゴシック" charset="-128"/>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56B221A-A3CC-4393-81AA-885D43F94CD2}" type="slidenum">
              <a:rPr lang="en-US">
                <a:solidFill>
                  <a:srgbClr val="333399"/>
                </a:solidFill>
                <a:ea typeface="ＭＳ Ｐゴシック" charset="-128"/>
              </a:rPr>
              <a:pPr fontAlgn="base">
                <a:spcBef>
                  <a:spcPct val="0"/>
                </a:spcBef>
                <a:spcAft>
                  <a:spcPct val="0"/>
                </a:spcAft>
              </a:pPr>
              <a:t>‹#›</a:t>
            </a:fld>
            <a:endParaRPr lang="en-US">
              <a:solidFill>
                <a:srgbClr val="333399"/>
              </a:solidFill>
              <a:ea typeface="ＭＳ Ｐゴシック" charset="-128"/>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pPr>
            <a:endParaRPr lang="en-US">
              <a:solidFill>
                <a:srgbClr val="333399"/>
              </a:solidFill>
              <a:ea typeface="ＭＳ Ｐゴシック" charset="-128"/>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pPr>
            <a:endParaRPr lang="en-US">
              <a:solidFill>
                <a:srgbClr val="333399"/>
              </a:solidFill>
              <a:ea typeface="ＭＳ Ｐゴシック" charset="-128"/>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5788B08-6830-49D0-A25F-9781779DA5D2}" type="slidenum">
              <a:rPr lang="en-US">
                <a:solidFill>
                  <a:srgbClr val="333399"/>
                </a:solidFill>
                <a:ea typeface="ＭＳ Ｐゴシック" charset="-128"/>
              </a:rPr>
              <a:pPr fontAlgn="base">
                <a:spcBef>
                  <a:spcPct val="0"/>
                </a:spcBef>
                <a:spcAft>
                  <a:spcPct val="0"/>
                </a:spcAft>
              </a:pPr>
              <a:t>‹#›</a:t>
            </a:fld>
            <a:endParaRPr lang="en-US">
              <a:solidFill>
                <a:srgbClr val="333399"/>
              </a:solidFill>
              <a:ea typeface="ＭＳ Ｐゴシック" charset="-128"/>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External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Master title style</a:t>
            </a:r>
            <a:endParaRPr lang="en-US" dirty="0"/>
          </a:p>
        </p:txBody>
      </p:sp>
      <p:sp>
        <p:nvSpPr>
          <p:cNvPr id="3" name="Content Placeholder 2"/>
          <p:cNvSpPr>
            <a:spLocks noGrp="1"/>
          </p:cNvSpPr>
          <p:nvPr>
            <p:ph idx="1" hasCustomPrompt="1"/>
          </p:nvPr>
        </p:nvSpPr>
        <p:spPr>
          <a:xfrm>
            <a:off x="478358" y="1121384"/>
            <a:ext cx="8165605" cy="4949008"/>
          </a:xfrm>
        </p:spPr>
        <p:txBody>
          <a:bodyPr/>
          <a:lstStyle>
            <a:lvl1pPr>
              <a:defRPr b="0" i="0">
                <a:latin typeface="Univers LT Std 45 Light"/>
                <a:cs typeface="Univers LT Std 45 Light"/>
              </a:defRPr>
            </a:lvl1pPr>
            <a:lvl2pPr>
              <a:defRPr b="0" i="0">
                <a:latin typeface="Univers LT Std 45 Light"/>
                <a:cs typeface="Univers LT Std 45 Light"/>
              </a:defRPr>
            </a:lvl2pPr>
            <a:lvl3pPr>
              <a:defRPr b="0" i="0">
                <a:latin typeface="Univers LT Std 45 Light"/>
                <a:cs typeface="Univers LT Std 45 Light"/>
              </a:defRPr>
            </a:lvl3pPr>
            <a:lvl4pPr>
              <a:defRPr sz="1400" b="0" i="0">
                <a:latin typeface="Univers LT Std 45 Light"/>
                <a:cs typeface="Univers LT Std 45 Light"/>
              </a:defRPr>
            </a:lvl4pPr>
            <a:lvl5pPr>
              <a:defRPr sz="1400">
                <a:latin typeface="+mn-lt"/>
              </a:defRPr>
            </a:lvl5pPr>
          </a:lstStyle>
          <a:p>
            <a:pPr lvl="0"/>
            <a:r>
              <a:rPr lang="en-US" dirty="0" smtClean="0"/>
              <a:t>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 xmlns:p14="http://schemas.microsoft.com/office/powerpoint/2010/main" val="13591580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pPr>
            <a:endParaRPr lang="en-US">
              <a:solidFill>
                <a:srgbClr val="333399"/>
              </a:solidFill>
              <a:ea typeface="ＭＳ Ｐゴシック" charset="-128"/>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pPr>
            <a:endParaRPr lang="en-US">
              <a:solidFill>
                <a:srgbClr val="333399"/>
              </a:solidFill>
              <a:ea typeface="ＭＳ Ｐゴシック" charset="-128"/>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8E0D0905-5FC0-4922-947E-B4E48EF695C8}" type="slidenum">
              <a:rPr lang="en-US">
                <a:solidFill>
                  <a:srgbClr val="333399"/>
                </a:solidFill>
                <a:ea typeface="ＭＳ Ｐゴシック" charset="-128"/>
              </a:rPr>
              <a:pPr fontAlgn="base">
                <a:spcBef>
                  <a:spcPct val="0"/>
                </a:spcBef>
                <a:spcAft>
                  <a:spcPct val="0"/>
                </a:spcAft>
              </a:pPr>
              <a:t>‹#›</a:t>
            </a:fld>
            <a:endParaRPr lang="en-US">
              <a:solidFill>
                <a:srgbClr val="333399"/>
              </a:solidFill>
              <a:ea typeface="ＭＳ Ｐゴシック" charset="-128"/>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pPr>
            <a:endParaRPr lang="en-US">
              <a:solidFill>
                <a:srgbClr val="333399"/>
              </a:solidFill>
              <a:ea typeface="ＭＳ Ｐゴシック" charset="-128"/>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pPr>
            <a:endParaRPr lang="en-US">
              <a:solidFill>
                <a:srgbClr val="333399"/>
              </a:solidFill>
              <a:ea typeface="ＭＳ Ｐゴシック" charset="-128"/>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C69EAA1-266D-4DB2-8C27-A3BF25C5E258}" type="slidenum">
              <a:rPr lang="en-US">
                <a:solidFill>
                  <a:srgbClr val="333399"/>
                </a:solidFill>
                <a:ea typeface="ＭＳ Ｐゴシック" charset="-128"/>
              </a:rPr>
              <a:pPr fontAlgn="base">
                <a:spcBef>
                  <a:spcPct val="0"/>
                </a:spcBef>
                <a:spcAft>
                  <a:spcPct val="0"/>
                </a:spcAft>
              </a:pPr>
              <a:t>‹#›</a:t>
            </a:fld>
            <a:endParaRPr lang="en-US">
              <a:solidFill>
                <a:srgbClr val="333399"/>
              </a:solidFill>
              <a:ea typeface="ＭＳ Ｐゴシック" charset="-128"/>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pPr>
            <a:endParaRPr lang="en-US">
              <a:solidFill>
                <a:srgbClr val="333399"/>
              </a:solidFill>
              <a:ea typeface="ＭＳ Ｐゴシック" charset="-128"/>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pPr>
            <a:endParaRPr lang="en-US">
              <a:solidFill>
                <a:srgbClr val="333399"/>
              </a:solidFill>
              <a:ea typeface="ＭＳ Ｐゴシック" charset="-128"/>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82C49CF8-6CCF-42CD-A0DB-02DE02917E31}" type="slidenum">
              <a:rPr lang="en-US">
                <a:solidFill>
                  <a:srgbClr val="333399"/>
                </a:solidFill>
                <a:ea typeface="ＭＳ Ｐゴシック" charset="-128"/>
              </a:rPr>
              <a:pPr fontAlgn="base">
                <a:spcBef>
                  <a:spcPct val="0"/>
                </a:spcBef>
                <a:spcAft>
                  <a:spcPct val="0"/>
                </a:spcAft>
              </a:pPr>
              <a:t>‹#›</a:t>
            </a:fld>
            <a:endParaRPr lang="en-US">
              <a:solidFill>
                <a:srgbClr val="333399"/>
              </a:solidFill>
              <a:ea typeface="ＭＳ Ｐゴシック" charset="-128"/>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pPr>
            <a:endParaRPr lang="en-US">
              <a:solidFill>
                <a:srgbClr val="333399"/>
              </a:solidFill>
              <a:ea typeface="ＭＳ Ｐゴシック" charset="-128"/>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pPr>
            <a:endParaRPr lang="en-US">
              <a:solidFill>
                <a:srgbClr val="333399"/>
              </a:solidFill>
              <a:ea typeface="ＭＳ Ｐゴシック" charset="-128"/>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4BBE6795-0EBE-4FD4-BAE0-8056B93FCE7E}" type="slidenum">
              <a:rPr lang="en-US">
                <a:solidFill>
                  <a:srgbClr val="333399"/>
                </a:solidFill>
                <a:ea typeface="ＭＳ Ｐゴシック" charset="-128"/>
              </a:rPr>
              <a:pPr fontAlgn="base">
                <a:spcBef>
                  <a:spcPct val="0"/>
                </a:spcBef>
                <a:spcAft>
                  <a:spcPct val="0"/>
                </a:spcAft>
              </a:pPr>
              <a:t>‹#›</a:t>
            </a:fld>
            <a:endParaRPr lang="en-US">
              <a:solidFill>
                <a:srgbClr val="333399"/>
              </a:solidFill>
              <a:ea typeface="ＭＳ Ｐゴシック" charset="-128"/>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3250" y="152400"/>
            <a:ext cx="2038350" cy="6400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52400"/>
            <a:ext cx="5962650" cy="640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pPr>
            <a:endParaRPr lang="en-US">
              <a:solidFill>
                <a:srgbClr val="333399"/>
              </a:solidFill>
              <a:ea typeface="ＭＳ Ｐゴシック" charset="-128"/>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pPr>
            <a:endParaRPr lang="en-US">
              <a:solidFill>
                <a:srgbClr val="333399"/>
              </a:solidFill>
              <a:ea typeface="ＭＳ Ｐゴシック" charset="-128"/>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B0549ED-E242-4059-9DE8-A43B8CC37DBD}" type="slidenum">
              <a:rPr lang="en-US">
                <a:solidFill>
                  <a:srgbClr val="333399"/>
                </a:solidFill>
                <a:ea typeface="ＭＳ Ｐゴシック" charset="-128"/>
              </a:rPr>
              <a:pPr fontAlgn="base">
                <a:spcBef>
                  <a:spcPct val="0"/>
                </a:spcBef>
                <a:spcAft>
                  <a:spcPct val="0"/>
                </a:spcAft>
              </a:pPr>
              <a:t>‹#›</a:t>
            </a:fld>
            <a:endParaRPr lang="en-US">
              <a:solidFill>
                <a:srgbClr val="333399"/>
              </a:solidFill>
              <a:ea typeface="ＭＳ Ｐゴシック" charset="-128"/>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External 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3935" y="142831"/>
            <a:ext cx="8223978" cy="964092"/>
          </a:xfrm>
        </p:spPr>
        <p:txBody>
          <a:bodyPr/>
          <a:lstStyle/>
          <a:p>
            <a:r>
              <a:rPr lang="en-US" dirty="0" smtClean="0"/>
              <a:t>Master title style</a:t>
            </a:r>
            <a:endParaRPr lang="en-US" dirty="0"/>
          </a:p>
        </p:txBody>
      </p:sp>
      <p:sp>
        <p:nvSpPr>
          <p:cNvPr id="3" name="Content Placeholder 2"/>
          <p:cNvSpPr>
            <a:spLocks noGrp="1"/>
          </p:cNvSpPr>
          <p:nvPr>
            <p:ph sz="half" idx="1" hasCustomPrompt="1"/>
          </p:nvPr>
        </p:nvSpPr>
        <p:spPr>
          <a:xfrm>
            <a:off x="478333" y="1124712"/>
            <a:ext cx="4028178" cy="4949008"/>
          </a:xfrm>
        </p:spPr>
        <p:txBody>
          <a:bodyPr/>
          <a:lstStyle>
            <a:lvl1pPr>
              <a:defRPr sz="2400" b="0" i="0">
                <a:latin typeface="Univers LT Std 45 Light"/>
                <a:cs typeface="Univers LT Std 45 Light"/>
              </a:defRPr>
            </a:lvl1pPr>
            <a:lvl2pPr>
              <a:defRPr sz="2000" b="0" i="0">
                <a:latin typeface="Univers LT Std 45 Light"/>
                <a:cs typeface="Univers LT Std 45 Light"/>
              </a:defRPr>
            </a:lvl2pPr>
            <a:lvl3pPr>
              <a:defRPr sz="1700" b="0" i="0">
                <a:latin typeface="Univers LT Std 45 Light"/>
                <a:cs typeface="Univers LT Std 45 Light"/>
              </a:defRPr>
            </a:lvl3pPr>
            <a:lvl4pPr>
              <a:defRPr sz="1400" b="0" i="0">
                <a:latin typeface="Univers LT Std 45 Light"/>
                <a:cs typeface="Univers LT Std 45 Light"/>
              </a:defRPr>
            </a:lvl4pPr>
            <a:lvl5pPr>
              <a:defRPr sz="1400" b="0" i="0">
                <a:latin typeface="Univers LT Std 45 Light"/>
                <a:cs typeface="Univers LT Std 45 Light"/>
              </a:defRPr>
            </a:lvl5pPr>
            <a:lvl6pPr>
              <a:defRPr sz="1800"/>
            </a:lvl6pPr>
            <a:lvl7pPr>
              <a:defRPr sz="1800"/>
            </a:lvl7pPr>
            <a:lvl8pPr>
              <a:defRPr sz="1800"/>
            </a:lvl8pPr>
            <a:lvl9pPr>
              <a:defRPr sz="1800"/>
            </a:lvl9pPr>
          </a:lstStyle>
          <a:p>
            <a:pPr lvl="0"/>
            <a:r>
              <a:rPr lang="en-US" dirty="0" smtClean="0"/>
              <a:t>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hasCustomPrompt="1"/>
          </p:nvPr>
        </p:nvSpPr>
        <p:spPr>
          <a:xfrm>
            <a:off x="4648200" y="1124712"/>
            <a:ext cx="4038600" cy="4949008"/>
          </a:xfrm>
        </p:spPr>
        <p:txBody>
          <a:bodyPr/>
          <a:lstStyle>
            <a:lvl1pPr>
              <a:defRPr sz="2400" b="0" i="0">
                <a:latin typeface="Univers LT Std 45 Light"/>
                <a:cs typeface="Univers LT Std 45 Light"/>
              </a:defRPr>
            </a:lvl1pPr>
            <a:lvl2pPr>
              <a:defRPr sz="2000" b="0" i="0">
                <a:latin typeface="Univers LT Std 45 Light"/>
                <a:cs typeface="Univers LT Std 45 Light"/>
              </a:defRPr>
            </a:lvl2pPr>
            <a:lvl3pPr>
              <a:defRPr sz="1700" b="0" i="0">
                <a:latin typeface="Univers LT Std 45 Light"/>
                <a:cs typeface="Univers LT Std 45 Light"/>
              </a:defRPr>
            </a:lvl3pPr>
            <a:lvl4pPr>
              <a:defRPr sz="1400" b="0" i="0">
                <a:latin typeface="Univers LT Std 45 Light"/>
                <a:cs typeface="Univers LT Std 45 Light"/>
              </a:defRPr>
            </a:lvl4pPr>
            <a:lvl5pPr>
              <a:defRPr sz="1400" b="0" i="0">
                <a:latin typeface="Univers LT Std 45 Light"/>
                <a:cs typeface="Univers LT Std 45 Light"/>
              </a:defRPr>
            </a:lvl5pPr>
            <a:lvl6pPr>
              <a:defRPr sz="1800"/>
            </a:lvl6pPr>
            <a:lvl7pPr>
              <a:defRPr sz="1800"/>
            </a:lvl7pPr>
            <a:lvl8pPr>
              <a:defRPr sz="1800"/>
            </a:lvl8pPr>
            <a:lvl9pPr>
              <a:defRPr sz="1800"/>
            </a:lvl9pPr>
          </a:lstStyle>
          <a:p>
            <a:pPr lvl="0"/>
            <a:r>
              <a:rPr lang="en-US" dirty="0" smtClean="0"/>
              <a:t>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 xmlns:p14="http://schemas.microsoft.com/office/powerpoint/2010/main" val="3008051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xternal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Master title style</a:t>
            </a:r>
            <a:endParaRPr lang="en-US" dirty="0"/>
          </a:p>
        </p:txBody>
      </p:sp>
    </p:spTree>
    <p:extLst>
      <p:ext uri="{BB962C8B-B14F-4D97-AF65-F5344CB8AC3E}">
        <p14:creationId xmlns="" xmlns:p14="http://schemas.microsoft.com/office/powerpoint/2010/main" val="2315071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xternal No Title">
    <p:spTree>
      <p:nvGrpSpPr>
        <p:cNvPr id="1" name=""/>
        <p:cNvGrpSpPr/>
        <p:nvPr/>
      </p:nvGrpSpPr>
      <p:grpSpPr>
        <a:xfrm>
          <a:off x="0" y="0"/>
          <a:ext cx="0" cy="0"/>
          <a:chOff x="0" y="0"/>
          <a:chExt cx="0" cy="0"/>
        </a:xfrm>
      </p:grpSpPr>
      <p:sp>
        <p:nvSpPr>
          <p:cNvPr id="2" name="Content Placeholder 2"/>
          <p:cNvSpPr>
            <a:spLocks noGrp="1"/>
          </p:cNvSpPr>
          <p:nvPr>
            <p:ph idx="1"/>
          </p:nvPr>
        </p:nvSpPr>
        <p:spPr>
          <a:xfrm>
            <a:off x="469698" y="448733"/>
            <a:ext cx="8228217" cy="5621659"/>
          </a:xfrm>
        </p:spPr>
        <p:txBody>
          <a:bodyPr/>
          <a:lstStyle>
            <a:lvl1pPr marL="0" indent="0">
              <a:buNone/>
              <a:defRPr b="0" i="0">
                <a:latin typeface="Univers LT Std 45 Light"/>
                <a:cs typeface="Univers LT Std 45 Light"/>
              </a:defRPr>
            </a:lvl1pPr>
            <a:lvl2pPr>
              <a:defRPr>
                <a:latin typeface="+mn-lt"/>
              </a:defRPr>
            </a:lvl2pPr>
            <a:lvl3pPr>
              <a:defRPr>
                <a:latin typeface="+mn-lt"/>
              </a:defRPr>
            </a:lvl3pPr>
            <a:lvl4pPr>
              <a:defRPr sz="1400">
                <a:latin typeface="+mn-lt"/>
              </a:defRPr>
            </a:lvl4pPr>
            <a:lvl5pPr>
              <a:defRPr sz="1400">
                <a:latin typeface="+mn-lt"/>
              </a:defRPr>
            </a:lvl5pPr>
          </a:lstStyle>
          <a:p>
            <a:pPr lvl="0"/>
            <a:r>
              <a:rPr lang="en-US" dirty="0" smtClean="0"/>
              <a:t>Click to edit Master text styles</a:t>
            </a:r>
          </a:p>
        </p:txBody>
      </p:sp>
    </p:spTree>
    <p:extLst>
      <p:ext uri="{BB962C8B-B14F-4D97-AF65-F5344CB8AC3E}">
        <p14:creationId xmlns="" xmlns:p14="http://schemas.microsoft.com/office/powerpoint/2010/main" val="1814470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3738709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p:nvPr userDrawn="1"/>
        </p:nvSpPr>
        <p:spPr>
          <a:xfrm>
            <a:off x="923525" y="6248400"/>
            <a:ext cx="37338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7772400" cy="762000"/>
          </a:xfrm>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1000" y="1447800"/>
            <a:ext cx="7772400" cy="4419600"/>
          </a:xfrm>
        </p:spPr>
        <p:txBody>
          <a:bodyPr/>
          <a:lstStyle>
            <a:lvl1pPr>
              <a:defRPr sz="3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5.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PPT corporate background 16x9_b.jpg"/>
          <p:cNvPicPr>
            <a:picLocks noChangeAspect="1"/>
          </p:cNvPicPr>
          <p:nvPr/>
        </p:nvPicPr>
        <p:blipFill>
          <a:blip r:embed="rId13">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73961" y="142831"/>
            <a:ext cx="8170003" cy="964092"/>
          </a:xfrm>
          <a:prstGeom prst="rect">
            <a:avLst/>
          </a:prstGeom>
        </p:spPr>
        <p:txBody>
          <a:bodyPr vert="horz" lIns="91435" tIns="45717" rIns="91435" bIns="45717" rtlCol="0" anchor="ctr">
            <a:normAutofit/>
          </a:bodyPr>
          <a:lstStyle/>
          <a:p>
            <a:r>
              <a:rPr lang="en-US" dirty="0" smtClean="0"/>
              <a:t>Master title style</a:t>
            </a:r>
            <a:endParaRPr lang="en-US" dirty="0"/>
          </a:p>
        </p:txBody>
      </p:sp>
      <p:sp>
        <p:nvSpPr>
          <p:cNvPr id="3" name="Text Placeholder 2"/>
          <p:cNvSpPr>
            <a:spLocks noGrp="1"/>
          </p:cNvSpPr>
          <p:nvPr>
            <p:ph type="body" idx="1"/>
          </p:nvPr>
        </p:nvSpPr>
        <p:spPr>
          <a:xfrm>
            <a:off x="478359" y="1121384"/>
            <a:ext cx="8165605" cy="4949008"/>
          </a:xfrm>
          <a:prstGeom prst="rect">
            <a:avLst/>
          </a:prstGeom>
        </p:spPr>
        <p:txBody>
          <a:bodyPr vert="horz" lIns="91435" tIns="45717" rIns="91435" bIns="45717" rtlCol="0">
            <a:normAutofit/>
          </a:bodyPr>
          <a:lstStyle/>
          <a:p>
            <a:pPr lvl="0"/>
            <a:r>
              <a:rPr lang="en-US" dirty="0" smtClean="0"/>
              <a:t>Master text styles</a:t>
            </a:r>
          </a:p>
          <a:p>
            <a:pPr lvl="1"/>
            <a:r>
              <a:rPr lang="en-US" dirty="0" smtClean="0"/>
              <a:t>Second level</a:t>
            </a:r>
          </a:p>
          <a:p>
            <a:pPr lvl="2"/>
            <a:r>
              <a:rPr lang="en-US" dirty="0" smtClean="0"/>
              <a:t>Third level</a:t>
            </a:r>
          </a:p>
          <a:p>
            <a:pPr lvl="3"/>
            <a:r>
              <a:rPr lang="en-US" dirty="0" smtClean="0"/>
              <a:t>Fourth level</a:t>
            </a:r>
          </a:p>
        </p:txBody>
      </p:sp>
      <p:sp>
        <p:nvSpPr>
          <p:cNvPr id="5" name="TextBox 4"/>
          <p:cNvSpPr txBox="1"/>
          <p:nvPr/>
        </p:nvSpPr>
        <p:spPr>
          <a:xfrm>
            <a:off x="8978906" y="5106120"/>
            <a:ext cx="129783" cy="341890"/>
          </a:xfrm>
          <a:prstGeom prst="rect">
            <a:avLst/>
          </a:prstGeom>
          <a:noFill/>
        </p:spPr>
        <p:txBody>
          <a:bodyPr wrap="none" lIns="64264" tIns="32132" rIns="64264" bIns="32132" rtlCol="0">
            <a:spAutoFit/>
          </a:bodyPr>
          <a:lstStyle/>
          <a:p>
            <a:endParaRPr lang="en-US" dirty="0">
              <a:solidFill>
                <a:prstClr val="black"/>
              </a:solidFill>
            </a:endParaRPr>
          </a:p>
        </p:txBody>
      </p:sp>
      <p:sp>
        <p:nvSpPr>
          <p:cNvPr id="8" name="TextBox 7"/>
          <p:cNvSpPr txBox="1"/>
          <p:nvPr/>
        </p:nvSpPr>
        <p:spPr>
          <a:xfrm>
            <a:off x="9469798" y="7159279"/>
            <a:ext cx="129783" cy="341890"/>
          </a:xfrm>
          <a:prstGeom prst="rect">
            <a:avLst/>
          </a:prstGeom>
          <a:noFill/>
        </p:spPr>
        <p:txBody>
          <a:bodyPr wrap="none" lIns="64264" tIns="32132" rIns="64264" bIns="32132" rtlCol="0">
            <a:spAutoFit/>
          </a:bodyPr>
          <a:lstStyle/>
          <a:p>
            <a:endParaRPr lang="en-US" dirty="0">
              <a:solidFill>
                <a:prstClr val="black"/>
              </a:solidFill>
            </a:endParaRPr>
          </a:p>
        </p:txBody>
      </p:sp>
      <p:sp>
        <p:nvSpPr>
          <p:cNvPr id="11" name="TextBox 10"/>
          <p:cNvSpPr txBox="1"/>
          <p:nvPr/>
        </p:nvSpPr>
        <p:spPr>
          <a:xfrm>
            <a:off x="9746485" y="2035307"/>
            <a:ext cx="129783" cy="341890"/>
          </a:xfrm>
          <a:prstGeom prst="rect">
            <a:avLst/>
          </a:prstGeom>
          <a:noFill/>
        </p:spPr>
        <p:txBody>
          <a:bodyPr wrap="none" lIns="64264" tIns="32132" rIns="64264" bIns="32132" rtlCol="0">
            <a:spAutoFit/>
          </a:bodyPr>
          <a:lstStyle/>
          <a:p>
            <a:endParaRPr lang="en-US" dirty="0">
              <a:solidFill>
                <a:prstClr val="black"/>
              </a:solidFill>
            </a:endParaRPr>
          </a:p>
        </p:txBody>
      </p:sp>
      <p:sp>
        <p:nvSpPr>
          <p:cNvPr id="13" name="TextBox 12"/>
          <p:cNvSpPr txBox="1"/>
          <p:nvPr/>
        </p:nvSpPr>
        <p:spPr>
          <a:xfrm>
            <a:off x="-160656" y="4070614"/>
            <a:ext cx="129783" cy="341890"/>
          </a:xfrm>
          <a:prstGeom prst="rect">
            <a:avLst/>
          </a:prstGeom>
          <a:noFill/>
        </p:spPr>
        <p:txBody>
          <a:bodyPr wrap="none" lIns="64264" tIns="32132" rIns="64264" bIns="32132" rtlCol="0">
            <a:spAutoFit/>
          </a:bodyPr>
          <a:lstStyle/>
          <a:p>
            <a:endParaRPr lang="en-US" dirty="0">
              <a:solidFill>
                <a:prstClr val="black"/>
              </a:solidFill>
            </a:endParaRPr>
          </a:p>
        </p:txBody>
      </p:sp>
      <p:sp>
        <p:nvSpPr>
          <p:cNvPr id="4" name="TextBox 3"/>
          <p:cNvSpPr txBox="1"/>
          <p:nvPr/>
        </p:nvSpPr>
        <p:spPr>
          <a:xfrm>
            <a:off x="4393919" y="6344235"/>
            <a:ext cx="356187" cy="276999"/>
          </a:xfrm>
          <a:prstGeom prst="rect">
            <a:avLst/>
          </a:prstGeom>
        </p:spPr>
        <p:txBody>
          <a:bodyPr vert="horz" lIns="91435" tIns="45717" rIns="91435" bIns="45717" rtlCol="0" anchor="ctr"/>
          <a:lstStyle>
            <a:defPPr>
              <a:defRPr lang="en-US"/>
            </a:defPPr>
            <a:lvl1pPr algn="ctr">
              <a:defRPr sz="1200">
                <a:solidFill>
                  <a:schemeClr val="tx1">
                    <a:tint val="75000"/>
                  </a:schemeClr>
                </a:solidFill>
                <a:latin typeface="Univers LT Std 45 Light"/>
                <a:cs typeface="Univers LT Std 45 Light"/>
              </a:defRPr>
            </a:lvl1pPr>
          </a:lstStyle>
          <a:p>
            <a:fld id="{C53BE2A3-E884-4DA2-864E-54215D46267C}" type="slidenum">
              <a:rPr lang="en-US" sz="1100" smtClean="0">
                <a:solidFill>
                  <a:prstClr val="black">
                    <a:tint val="75000"/>
                  </a:prstClr>
                </a:solidFill>
              </a:rPr>
              <a:pPr/>
              <a:t>‹#›</a:t>
            </a:fld>
            <a:endParaRPr lang="en-US" sz="1100" dirty="0">
              <a:solidFill>
                <a:prstClr val="black">
                  <a:tint val="75000"/>
                </a:prstClr>
              </a:solidFill>
            </a:endParaRPr>
          </a:p>
        </p:txBody>
      </p:sp>
      <p:sp>
        <p:nvSpPr>
          <p:cNvPr id="10" name="TextBox 9"/>
          <p:cNvSpPr txBox="1"/>
          <p:nvPr/>
        </p:nvSpPr>
        <p:spPr>
          <a:xfrm>
            <a:off x="350489" y="6330967"/>
            <a:ext cx="646484" cy="276999"/>
          </a:xfrm>
          <a:prstGeom prst="rect">
            <a:avLst/>
          </a:prstGeom>
          <a:noFill/>
        </p:spPr>
        <p:txBody>
          <a:bodyPr wrap="none" rtlCol="0">
            <a:spAutoFit/>
          </a:bodyPr>
          <a:lstStyle/>
          <a:p>
            <a:r>
              <a:rPr lang="en-US" sz="1200" b="0" i="0" dirty="0" smtClean="0">
                <a:solidFill>
                  <a:prstClr val="black"/>
                </a:solidFill>
                <a:latin typeface="Univers LT Std 45 Light"/>
                <a:cs typeface="Univers LT Std 45 Light"/>
              </a:rPr>
              <a:t>ni.com</a:t>
            </a:r>
            <a:endParaRPr lang="en-US" sz="1200" b="0" i="0" dirty="0">
              <a:solidFill>
                <a:prstClr val="black"/>
              </a:solidFill>
              <a:latin typeface="Univers LT Std 45 Light"/>
              <a:cs typeface="Univers LT Std 45 Light"/>
            </a:endParaRPr>
          </a:p>
        </p:txBody>
      </p:sp>
    </p:spTree>
    <p:extLst>
      <p:ext uri="{BB962C8B-B14F-4D97-AF65-F5344CB8AC3E}">
        <p14:creationId xmlns="" xmlns:p14="http://schemas.microsoft.com/office/powerpoint/2010/main" val="7946048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710" r:id="rId7"/>
    <p:sldLayoutId id="2147483711" r:id="rId8"/>
    <p:sldLayoutId id="2147483712" r:id="rId9"/>
    <p:sldLayoutId id="2147483713" r:id="rId10"/>
    <p:sldLayoutId id="2147483714" r:id="rId11"/>
  </p:sldLayoutIdLst>
  <p:txStyles>
    <p:titleStyle>
      <a:lvl1pPr algn="l" defTabSz="457174" rtl="0" eaLnBrk="1" latinLnBrk="0" hangingPunct="1">
        <a:spcBef>
          <a:spcPct val="0"/>
        </a:spcBef>
        <a:buNone/>
        <a:defRPr sz="3200" b="0" i="0" kern="1200" spc="-100">
          <a:solidFill>
            <a:schemeClr val="accent1"/>
          </a:solidFill>
          <a:latin typeface="Univers LT Std 45 Light"/>
          <a:ea typeface="+mj-ea"/>
          <a:cs typeface="Univers LT Std 45 Light"/>
        </a:defRPr>
      </a:lvl1pPr>
    </p:titleStyle>
    <p:bodyStyle>
      <a:lvl1pPr marL="173038" indent="-173038" algn="l" defTabSz="457174" rtl="0" eaLnBrk="1" latinLnBrk="0" hangingPunct="1">
        <a:spcBef>
          <a:spcPts val="573"/>
        </a:spcBef>
        <a:buClr>
          <a:schemeClr val="bg1">
            <a:lumMod val="50000"/>
          </a:schemeClr>
        </a:buClr>
        <a:buSzPct val="70000"/>
        <a:buFont typeface="Arial" pitchFamily="34" charset="0"/>
        <a:buChar char="•"/>
        <a:defRPr sz="2400" b="0" i="0" kern="1200">
          <a:solidFill>
            <a:schemeClr val="tx1"/>
          </a:solidFill>
          <a:latin typeface="Univers LT Std 45 Light"/>
          <a:ea typeface="+mn-ea"/>
          <a:cs typeface="Univers LT Std 45 Light"/>
        </a:defRPr>
      </a:lvl1pPr>
      <a:lvl2pPr marL="642640" indent="-186321" algn="l" defTabSz="457174" rtl="0" eaLnBrk="1" latinLnBrk="0" hangingPunct="1">
        <a:spcBef>
          <a:spcPct val="20000"/>
        </a:spcBef>
        <a:buClr>
          <a:schemeClr val="bg1">
            <a:lumMod val="50000"/>
          </a:schemeClr>
        </a:buClr>
        <a:buSzPct val="70000"/>
        <a:buFont typeface="Arial"/>
        <a:buChar char="•"/>
        <a:defRPr sz="2000" b="0" i="0" kern="1200">
          <a:solidFill>
            <a:schemeClr val="tx1"/>
          </a:solidFill>
          <a:latin typeface="Univers LT Std 45 Light"/>
          <a:ea typeface="+mn-ea"/>
          <a:cs typeface="Univers LT Std 45 Light"/>
        </a:defRPr>
      </a:lvl2pPr>
      <a:lvl3pPr marL="1082224" indent="-167354" algn="l" defTabSz="457174" rtl="0" eaLnBrk="1" latinLnBrk="0" hangingPunct="1">
        <a:spcBef>
          <a:spcPct val="20000"/>
        </a:spcBef>
        <a:buClr>
          <a:schemeClr val="bg1">
            <a:lumMod val="50000"/>
          </a:schemeClr>
        </a:buClr>
        <a:buSzPct val="70000"/>
        <a:buFont typeface="Courier New"/>
        <a:buChar char="o"/>
        <a:defRPr sz="1800" b="0" i="0" kern="1200">
          <a:solidFill>
            <a:schemeClr val="tx1"/>
          </a:solidFill>
          <a:latin typeface="Univers LT Std 45 Light"/>
          <a:ea typeface="+mn-ea"/>
          <a:cs typeface="Univers LT Std 45 Light"/>
        </a:defRPr>
      </a:lvl3pPr>
      <a:lvl4pPr marL="1600110" indent="-228587" algn="l" defTabSz="457174" rtl="0" eaLnBrk="1" latinLnBrk="0" hangingPunct="1">
        <a:spcBef>
          <a:spcPct val="20000"/>
        </a:spcBef>
        <a:buClr>
          <a:schemeClr val="bg1">
            <a:lumMod val="50000"/>
          </a:schemeClr>
        </a:buClr>
        <a:buSzPct val="70000"/>
        <a:buFont typeface="Arial"/>
        <a:buChar char="–"/>
        <a:defRPr sz="1400" b="0" i="0" kern="1200">
          <a:solidFill>
            <a:schemeClr val="tx1"/>
          </a:solidFill>
          <a:latin typeface="Univers LT Std 45 Light"/>
          <a:ea typeface="+mn-ea"/>
          <a:cs typeface="Univers LT Std 45 Light"/>
        </a:defRPr>
      </a:lvl4pPr>
      <a:lvl5pPr marL="1828698" indent="0" algn="l" defTabSz="457174" rtl="0" eaLnBrk="1" latinLnBrk="0" hangingPunct="1">
        <a:spcBef>
          <a:spcPct val="20000"/>
        </a:spcBef>
        <a:buClr>
          <a:schemeClr val="bg1">
            <a:lumMod val="50000"/>
          </a:schemeClr>
        </a:buClr>
        <a:buSzPct val="70000"/>
        <a:buFont typeface="Arial"/>
        <a:buNone/>
        <a:defRPr sz="2000" kern="1200">
          <a:solidFill>
            <a:schemeClr val="tx1"/>
          </a:solidFill>
          <a:latin typeface="Arial"/>
          <a:ea typeface="+mn-ea"/>
          <a:cs typeface="Arial"/>
        </a:defRPr>
      </a:lvl5pPr>
      <a:lvl6pPr marL="2514459" indent="-228587" algn="l" defTabSz="457174" rtl="0" eaLnBrk="1" latinLnBrk="0" hangingPunct="1">
        <a:spcBef>
          <a:spcPct val="20000"/>
        </a:spcBef>
        <a:buFont typeface="Arial"/>
        <a:buChar char="•"/>
        <a:defRPr sz="2000" kern="1200">
          <a:solidFill>
            <a:schemeClr val="tx1"/>
          </a:solidFill>
          <a:latin typeface="+mn-lt"/>
          <a:ea typeface="+mn-ea"/>
          <a:cs typeface="+mn-cs"/>
        </a:defRPr>
      </a:lvl6pPr>
      <a:lvl7pPr marL="2971633" indent="-228587" algn="l" defTabSz="457174" rtl="0" eaLnBrk="1" latinLnBrk="0" hangingPunct="1">
        <a:spcBef>
          <a:spcPct val="20000"/>
        </a:spcBef>
        <a:buFont typeface="Arial"/>
        <a:buChar char="•"/>
        <a:defRPr sz="2000" kern="1200">
          <a:solidFill>
            <a:schemeClr val="tx1"/>
          </a:solidFill>
          <a:latin typeface="+mn-lt"/>
          <a:ea typeface="+mn-ea"/>
          <a:cs typeface="+mn-cs"/>
        </a:defRPr>
      </a:lvl7pPr>
      <a:lvl8pPr marL="3428807" indent="-228587" algn="l" defTabSz="457174" rtl="0" eaLnBrk="1" latinLnBrk="0" hangingPunct="1">
        <a:spcBef>
          <a:spcPct val="20000"/>
        </a:spcBef>
        <a:buFont typeface="Arial"/>
        <a:buChar char="•"/>
        <a:defRPr sz="2000" kern="1200">
          <a:solidFill>
            <a:schemeClr val="tx1"/>
          </a:solidFill>
          <a:latin typeface="+mn-lt"/>
          <a:ea typeface="+mn-ea"/>
          <a:cs typeface="+mn-cs"/>
        </a:defRPr>
      </a:lvl8pPr>
      <a:lvl9pPr marL="3885981" indent="-228587" algn="l" defTabSz="45717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8"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4" algn="l" defTabSz="45717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PPT corporate background 16x9_b.jpg"/>
          <p:cNvPicPr>
            <a:picLocks noChangeAspect="1"/>
          </p:cNvPicPr>
          <p:nvPr/>
        </p:nvPicPr>
        <p:blipFill>
          <a:blip r:embed="rId14">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73961" y="142831"/>
            <a:ext cx="8170003" cy="964092"/>
          </a:xfrm>
          <a:prstGeom prst="rect">
            <a:avLst/>
          </a:prstGeom>
        </p:spPr>
        <p:txBody>
          <a:bodyPr vert="horz" lIns="91435" tIns="45717" rIns="91435" bIns="45717" rtlCol="0" anchor="ctr">
            <a:normAutofit/>
          </a:bodyPr>
          <a:lstStyle/>
          <a:p>
            <a:r>
              <a:rPr lang="en-US" dirty="0" smtClean="0"/>
              <a:t>NI confidential master title style</a:t>
            </a:r>
            <a:endParaRPr lang="en-US" dirty="0"/>
          </a:p>
        </p:txBody>
      </p:sp>
      <p:sp>
        <p:nvSpPr>
          <p:cNvPr id="3" name="Text Placeholder 2"/>
          <p:cNvSpPr>
            <a:spLocks noGrp="1"/>
          </p:cNvSpPr>
          <p:nvPr>
            <p:ph type="body" idx="1"/>
          </p:nvPr>
        </p:nvSpPr>
        <p:spPr>
          <a:xfrm>
            <a:off x="478359" y="1121384"/>
            <a:ext cx="8165605" cy="4949008"/>
          </a:xfrm>
          <a:prstGeom prst="rect">
            <a:avLst/>
          </a:prstGeom>
        </p:spPr>
        <p:txBody>
          <a:bodyPr vert="horz" lIns="91435" tIns="45717" rIns="91435" bIns="45717" rtlCol="0">
            <a:normAutofit/>
          </a:bodyPr>
          <a:lstStyle/>
          <a:p>
            <a:pPr lvl="0"/>
            <a:r>
              <a:rPr lang="en-US" dirty="0" smtClean="0"/>
              <a:t>Master text styles</a:t>
            </a:r>
          </a:p>
          <a:p>
            <a:pPr lvl="1"/>
            <a:r>
              <a:rPr lang="en-US" dirty="0" smtClean="0"/>
              <a:t>Second level</a:t>
            </a:r>
          </a:p>
          <a:p>
            <a:pPr lvl="2"/>
            <a:r>
              <a:rPr lang="en-US" dirty="0" smtClean="0"/>
              <a:t>Third level</a:t>
            </a:r>
          </a:p>
          <a:p>
            <a:pPr lvl="3"/>
            <a:r>
              <a:rPr lang="en-US" dirty="0" smtClean="0"/>
              <a:t>Fourth level</a:t>
            </a:r>
          </a:p>
        </p:txBody>
      </p:sp>
      <p:sp>
        <p:nvSpPr>
          <p:cNvPr id="5" name="TextBox 4"/>
          <p:cNvSpPr txBox="1"/>
          <p:nvPr/>
        </p:nvSpPr>
        <p:spPr>
          <a:xfrm>
            <a:off x="8978906" y="5106120"/>
            <a:ext cx="129783" cy="341890"/>
          </a:xfrm>
          <a:prstGeom prst="rect">
            <a:avLst/>
          </a:prstGeom>
          <a:noFill/>
        </p:spPr>
        <p:txBody>
          <a:bodyPr wrap="none" lIns="64264" tIns="32132" rIns="64264" bIns="32132" rtlCol="0">
            <a:spAutoFit/>
          </a:bodyPr>
          <a:lstStyle/>
          <a:p>
            <a:endParaRPr lang="en-US" dirty="0"/>
          </a:p>
        </p:txBody>
      </p:sp>
      <p:sp>
        <p:nvSpPr>
          <p:cNvPr id="8" name="TextBox 7"/>
          <p:cNvSpPr txBox="1"/>
          <p:nvPr/>
        </p:nvSpPr>
        <p:spPr>
          <a:xfrm>
            <a:off x="9469798" y="7159279"/>
            <a:ext cx="129783" cy="341890"/>
          </a:xfrm>
          <a:prstGeom prst="rect">
            <a:avLst/>
          </a:prstGeom>
          <a:noFill/>
        </p:spPr>
        <p:txBody>
          <a:bodyPr wrap="none" lIns="64264" tIns="32132" rIns="64264" bIns="32132" rtlCol="0">
            <a:spAutoFit/>
          </a:bodyPr>
          <a:lstStyle/>
          <a:p>
            <a:endParaRPr lang="en-US" dirty="0"/>
          </a:p>
        </p:txBody>
      </p:sp>
      <p:sp>
        <p:nvSpPr>
          <p:cNvPr id="11" name="TextBox 10"/>
          <p:cNvSpPr txBox="1"/>
          <p:nvPr/>
        </p:nvSpPr>
        <p:spPr>
          <a:xfrm>
            <a:off x="9746485" y="2035307"/>
            <a:ext cx="129783" cy="341890"/>
          </a:xfrm>
          <a:prstGeom prst="rect">
            <a:avLst/>
          </a:prstGeom>
          <a:noFill/>
        </p:spPr>
        <p:txBody>
          <a:bodyPr wrap="none" lIns="64264" tIns="32132" rIns="64264" bIns="32132" rtlCol="0">
            <a:spAutoFit/>
          </a:bodyPr>
          <a:lstStyle/>
          <a:p>
            <a:endParaRPr lang="en-US" dirty="0"/>
          </a:p>
        </p:txBody>
      </p:sp>
      <p:sp>
        <p:nvSpPr>
          <p:cNvPr id="4" name="TextBox 3"/>
          <p:cNvSpPr txBox="1"/>
          <p:nvPr/>
        </p:nvSpPr>
        <p:spPr>
          <a:xfrm>
            <a:off x="4393919" y="6344235"/>
            <a:ext cx="356187" cy="276999"/>
          </a:xfrm>
          <a:prstGeom prst="rect">
            <a:avLst/>
          </a:prstGeom>
        </p:spPr>
        <p:txBody>
          <a:bodyPr vert="horz" lIns="91435" tIns="45717" rIns="91435" bIns="45717" rtlCol="0" anchor="ctr"/>
          <a:lstStyle>
            <a:defPPr>
              <a:defRPr lang="en-US"/>
            </a:defPPr>
            <a:lvl1pPr algn="ctr">
              <a:defRPr sz="1200">
                <a:solidFill>
                  <a:schemeClr val="tx1">
                    <a:tint val="75000"/>
                  </a:schemeClr>
                </a:solidFill>
                <a:latin typeface="Univers LT Std 45 Light"/>
                <a:cs typeface="Univers LT Std 45 Light"/>
              </a:defRPr>
            </a:lvl1pPr>
          </a:lstStyle>
          <a:p>
            <a:pPr lvl="0"/>
            <a:fld id="{C53BE2A3-E884-4DA2-864E-54215D46267C}" type="slidenum">
              <a:rPr lang="en-US" sz="1100" smtClean="0"/>
              <a:pPr lvl="0"/>
              <a:t>‹#›</a:t>
            </a:fld>
            <a:endParaRPr lang="en-US" sz="1100" dirty="0"/>
          </a:p>
        </p:txBody>
      </p:sp>
      <p:sp>
        <p:nvSpPr>
          <p:cNvPr id="15" name="TextBox 14"/>
          <p:cNvSpPr txBox="1"/>
          <p:nvPr/>
        </p:nvSpPr>
        <p:spPr>
          <a:xfrm>
            <a:off x="350490" y="6330967"/>
            <a:ext cx="2146742" cy="276999"/>
          </a:xfrm>
          <a:prstGeom prst="rect">
            <a:avLst/>
          </a:prstGeom>
          <a:noFill/>
        </p:spPr>
        <p:txBody>
          <a:bodyPr wrap="none" rtlCol="0">
            <a:spAutoFit/>
          </a:bodyPr>
          <a:lstStyle/>
          <a:p>
            <a:r>
              <a:rPr lang="en-US" sz="1200" b="0" i="0" dirty="0" smtClean="0">
                <a:latin typeface="Univers LT Std 45 Light"/>
                <a:cs typeface="Univers LT Std 45 Light"/>
              </a:rPr>
              <a:t>ni.com  |  </a:t>
            </a:r>
            <a:r>
              <a:rPr lang="en-US" sz="1200" b="0" i="0" dirty="0" smtClean="0">
                <a:solidFill>
                  <a:schemeClr val="tx1"/>
                </a:solidFill>
                <a:latin typeface="Univers LT Std 45 Light"/>
                <a:cs typeface="Univers LT Std 45 Light"/>
              </a:rPr>
              <a:t>NI</a:t>
            </a:r>
            <a:r>
              <a:rPr lang="en-US" sz="1200" b="0" i="0" baseline="0" dirty="0" smtClean="0">
                <a:solidFill>
                  <a:schemeClr val="tx1"/>
                </a:solidFill>
                <a:latin typeface="Univers LT Std 45 Light"/>
                <a:cs typeface="Univers LT Std 45 Light"/>
              </a:rPr>
              <a:t> </a:t>
            </a:r>
            <a:r>
              <a:rPr lang="en-US" sz="1200" b="0" i="0" dirty="0" smtClean="0">
                <a:solidFill>
                  <a:schemeClr val="tx1"/>
                </a:solidFill>
                <a:latin typeface="Univers LT Std 45 Light"/>
                <a:cs typeface="Univers LT Std 45 Light"/>
              </a:rPr>
              <a:t>CONFIDENTIAL</a:t>
            </a:r>
            <a:endParaRPr lang="en-US" sz="1200" b="0" i="0" dirty="0">
              <a:solidFill>
                <a:schemeClr val="tx1"/>
              </a:solidFill>
              <a:latin typeface="Univers LT Std 45 Light"/>
              <a:cs typeface="Univers LT Std 45 Light"/>
            </a:endParaRPr>
          </a:p>
        </p:txBody>
      </p:sp>
    </p:spTree>
    <p:extLst>
      <p:ext uri="{BB962C8B-B14F-4D97-AF65-F5344CB8AC3E}">
        <p14:creationId xmlns="" xmlns:p14="http://schemas.microsoft.com/office/powerpoint/2010/main" val="2562527116"/>
      </p:ext>
    </p:extLst>
  </p:cSld>
  <p:clrMap bg1="lt1" tx1="dk1" bg2="lt2" tx2="dk2" accent1="accent1" accent2="accent2" accent3="accent3" accent4="accent4" accent5="accent5" accent6="accent6" hlink="hlink" folHlink="folHlink"/>
  <p:sldLayoutIdLst>
    <p:sldLayoutId id="2147483660" r:id="rId1"/>
    <p:sldLayoutId id="2147483656" r:id="rId2"/>
    <p:sldLayoutId id="2147483650" r:id="rId3"/>
    <p:sldLayoutId id="2147483652" r:id="rId4"/>
    <p:sldLayoutId id="2147483681" r:id="rId5"/>
    <p:sldLayoutId id="2147483655" r:id="rId6"/>
    <p:sldLayoutId id="2147483691" r:id="rId7"/>
    <p:sldLayoutId id="2147483692" r:id="rId8"/>
    <p:sldLayoutId id="2147483694" r:id="rId9"/>
    <p:sldLayoutId id="2147483695" r:id="rId10"/>
    <p:sldLayoutId id="2147483696" r:id="rId11"/>
    <p:sldLayoutId id="2147483697" r:id="rId12"/>
  </p:sldLayoutIdLst>
  <p:txStyles>
    <p:titleStyle>
      <a:lvl1pPr algn="l" defTabSz="457174" rtl="0" eaLnBrk="1" latinLnBrk="0" hangingPunct="1">
        <a:spcBef>
          <a:spcPct val="0"/>
        </a:spcBef>
        <a:buNone/>
        <a:defRPr sz="3200" b="0" i="0" kern="1200" spc="-100">
          <a:solidFill>
            <a:schemeClr val="accent1"/>
          </a:solidFill>
          <a:latin typeface="Univers LT Std 45 Light"/>
          <a:ea typeface="+mj-ea"/>
          <a:cs typeface="Univers LT Std 45 Light"/>
        </a:defRPr>
      </a:lvl1pPr>
    </p:titleStyle>
    <p:bodyStyle>
      <a:lvl1pPr marL="173038" indent="-173038" algn="l" defTabSz="457174" rtl="0" eaLnBrk="1" latinLnBrk="0" hangingPunct="1">
        <a:spcBef>
          <a:spcPts val="573"/>
        </a:spcBef>
        <a:buClr>
          <a:schemeClr val="bg1">
            <a:lumMod val="50000"/>
          </a:schemeClr>
        </a:buClr>
        <a:buSzPct val="70000"/>
        <a:buFont typeface="Arial" pitchFamily="34" charset="0"/>
        <a:buChar char="•"/>
        <a:defRPr sz="2400" b="0" i="0" kern="1200">
          <a:solidFill>
            <a:schemeClr val="tx1"/>
          </a:solidFill>
          <a:latin typeface="Univers LT Std 45 Light"/>
          <a:ea typeface="+mn-ea"/>
          <a:cs typeface="Univers LT Std 45 Light"/>
        </a:defRPr>
      </a:lvl1pPr>
      <a:lvl2pPr marL="642640" indent="-186321" algn="l" defTabSz="457174" rtl="0" eaLnBrk="1" latinLnBrk="0" hangingPunct="1">
        <a:spcBef>
          <a:spcPct val="20000"/>
        </a:spcBef>
        <a:buClr>
          <a:schemeClr val="bg1">
            <a:lumMod val="50000"/>
          </a:schemeClr>
        </a:buClr>
        <a:buSzPct val="70000"/>
        <a:buFont typeface="Arial"/>
        <a:buChar char="•"/>
        <a:defRPr sz="2000" b="0" i="0" kern="1200">
          <a:solidFill>
            <a:schemeClr val="tx1"/>
          </a:solidFill>
          <a:latin typeface="Univers LT Std 45 Light"/>
          <a:ea typeface="+mn-ea"/>
          <a:cs typeface="Univers LT Std 45 Light"/>
        </a:defRPr>
      </a:lvl2pPr>
      <a:lvl3pPr marL="1082224" indent="-167354" algn="l" defTabSz="457174" rtl="0" eaLnBrk="1" latinLnBrk="0" hangingPunct="1">
        <a:spcBef>
          <a:spcPct val="20000"/>
        </a:spcBef>
        <a:buClr>
          <a:schemeClr val="bg1">
            <a:lumMod val="50000"/>
          </a:schemeClr>
        </a:buClr>
        <a:buSzPct val="70000"/>
        <a:buFont typeface="Courier New"/>
        <a:buChar char="o"/>
        <a:defRPr sz="1800" b="0" i="0" kern="1200">
          <a:solidFill>
            <a:schemeClr val="tx1"/>
          </a:solidFill>
          <a:latin typeface="Univers LT Std 45 Light"/>
          <a:ea typeface="+mn-ea"/>
          <a:cs typeface="Univers LT Std 45 Light"/>
        </a:defRPr>
      </a:lvl3pPr>
      <a:lvl4pPr marL="1600110" indent="-228587" algn="l" defTabSz="457174" rtl="0" eaLnBrk="1" latinLnBrk="0" hangingPunct="1">
        <a:spcBef>
          <a:spcPct val="20000"/>
        </a:spcBef>
        <a:buClr>
          <a:schemeClr val="bg1">
            <a:lumMod val="50000"/>
          </a:schemeClr>
        </a:buClr>
        <a:buSzPct val="70000"/>
        <a:buFont typeface="Arial"/>
        <a:buChar char="–"/>
        <a:defRPr sz="1400" b="0" i="0" kern="1200">
          <a:solidFill>
            <a:schemeClr val="tx1"/>
          </a:solidFill>
          <a:latin typeface="Univers LT Std 45 Light"/>
          <a:ea typeface="+mn-ea"/>
          <a:cs typeface="Univers LT Std 45 Light"/>
        </a:defRPr>
      </a:lvl4pPr>
      <a:lvl5pPr marL="1828698" indent="0" algn="l" defTabSz="457174" rtl="0" eaLnBrk="1" latinLnBrk="0" hangingPunct="1">
        <a:spcBef>
          <a:spcPct val="20000"/>
        </a:spcBef>
        <a:buClr>
          <a:schemeClr val="bg1">
            <a:lumMod val="50000"/>
          </a:schemeClr>
        </a:buClr>
        <a:buSzPct val="70000"/>
        <a:buFont typeface="Arial"/>
        <a:buNone/>
        <a:defRPr sz="2000" kern="1200">
          <a:solidFill>
            <a:schemeClr val="tx1"/>
          </a:solidFill>
          <a:latin typeface="Arial"/>
          <a:ea typeface="+mn-ea"/>
          <a:cs typeface="Arial"/>
        </a:defRPr>
      </a:lvl5pPr>
      <a:lvl6pPr marL="2514459" indent="-228587" algn="l" defTabSz="457174" rtl="0" eaLnBrk="1" latinLnBrk="0" hangingPunct="1">
        <a:spcBef>
          <a:spcPct val="20000"/>
        </a:spcBef>
        <a:buFont typeface="Arial"/>
        <a:buChar char="•"/>
        <a:defRPr sz="2000" kern="1200">
          <a:solidFill>
            <a:schemeClr val="tx1"/>
          </a:solidFill>
          <a:latin typeface="+mn-lt"/>
          <a:ea typeface="+mn-ea"/>
          <a:cs typeface="+mn-cs"/>
        </a:defRPr>
      </a:lvl6pPr>
      <a:lvl7pPr marL="2971633" indent="-228587" algn="l" defTabSz="457174" rtl="0" eaLnBrk="1" latinLnBrk="0" hangingPunct="1">
        <a:spcBef>
          <a:spcPct val="20000"/>
        </a:spcBef>
        <a:buFont typeface="Arial"/>
        <a:buChar char="•"/>
        <a:defRPr sz="2000" kern="1200">
          <a:solidFill>
            <a:schemeClr val="tx1"/>
          </a:solidFill>
          <a:latin typeface="+mn-lt"/>
          <a:ea typeface="+mn-ea"/>
          <a:cs typeface="+mn-cs"/>
        </a:defRPr>
      </a:lvl7pPr>
      <a:lvl8pPr marL="3428807" indent="-228587" algn="l" defTabSz="457174" rtl="0" eaLnBrk="1" latinLnBrk="0" hangingPunct="1">
        <a:spcBef>
          <a:spcPct val="20000"/>
        </a:spcBef>
        <a:buFont typeface="Arial"/>
        <a:buChar char="•"/>
        <a:defRPr sz="2000" kern="1200">
          <a:solidFill>
            <a:schemeClr val="tx1"/>
          </a:solidFill>
          <a:latin typeface="+mn-lt"/>
          <a:ea typeface="+mn-ea"/>
          <a:cs typeface="+mn-cs"/>
        </a:defRPr>
      </a:lvl8pPr>
      <a:lvl9pPr marL="3885981" indent="-228587" algn="l" defTabSz="45717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8"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4" algn="l" defTabSz="45717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47800" y="152400"/>
            <a:ext cx="7239000" cy="838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838200" y="1295400"/>
            <a:ext cx="8153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610350"/>
            <a:ext cx="2133600" cy="2476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000">
                <a:solidFill>
                  <a:schemeClr val="accent2"/>
                </a:solidFill>
              </a:defRPr>
            </a:lvl1pPr>
          </a:lstStyle>
          <a:p>
            <a:pPr defTabSz="914400" fontAlgn="base">
              <a:spcBef>
                <a:spcPct val="0"/>
              </a:spcBef>
              <a:spcAft>
                <a:spcPct val="0"/>
              </a:spcAft>
            </a:pPr>
            <a:endParaRPr lang="en-US">
              <a:solidFill>
                <a:srgbClr val="333399"/>
              </a:solidFill>
              <a:ea typeface="ＭＳ Ｐゴシック" charset="-128"/>
            </a:endParaRPr>
          </a:p>
        </p:txBody>
      </p:sp>
      <p:sp>
        <p:nvSpPr>
          <p:cNvPr id="1029" name="Rectangle 5"/>
          <p:cNvSpPr>
            <a:spLocks noGrp="1" noChangeArrowheads="1"/>
          </p:cNvSpPr>
          <p:nvPr>
            <p:ph type="ftr" sz="quarter" idx="3"/>
          </p:nvPr>
        </p:nvSpPr>
        <p:spPr bwMode="auto">
          <a:xfrm>
            <a:off x="3124200" y="6610350"/>
            <a:ext cx="2895600" cy="2476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000">
                <a:solidFill>
                  <a:schemeClr val="accent2"/>
                </a:solidFill>
              </a:defRPr>
            </a:lvl1pPr>
          </a:lstStyle>
          <a:p>
            <a:pPr defTabSz="914400" fontAlgn="base">
              <a:spcBef>
                <a:spcPct val="0"/>
              </a:spcBef>
              <a:spcAft>
                <a:spcPct val="0"/>
              </a:spcAft>
            </a:pPr>
            <a:endParaRPr lang="en-US">
              <a:solidFill>
                <a:srgbClr val="333399"/>
              </a:solidFill>
              <a:ea typeface="ＭＳ Ｐゴシック" charset="-128"/>
            </a:endParaRPr>
          </a:p>
        </p:txBody>
      </p:sp>
      <p:sp>
        <p:nvSpPr>
          <p:cNvPr id="1030" name="Rectangle 6"/>
          <p:cNvSpPr>
            <a:spLocks noGrp="1" noChangeArrowheads="1"/>
          </p:cNvSpPr>
          <p:nvPr>
            <p:ph type="sldNum" sz="quarter" idx="4"/>
          </p:nvPr>
        </p:nvSpPr>
        <p:spPr bwMode="auto">
          <a:xfrm>
            <a:off x="6553200" y="6610350"/>
            <a:ext cx="2133600" cy="2476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000">
                <a:solidFill>
                  <a:schemeClr val="accent2"/>
                </a:solidFill>
              </a:defRPr>
            </a:lvl1pPr>
          </a:lstStyle>
          <a:p>
            <a:pPr defTabSz="914400" fontAlgn="base">
              <a:spcBef>
                <a:spcPct val="0"/>
              </a:spcBef>
              <a:spcAft>
                <a:spcPct val="0"/>
              </a:spcAft>
            </a:pPr>
            <a:fld id="{EFC79C3C-AB33-4354-A289-5CA9761123FE}" type="slidenum">
              <a:rPr lang="en-US">
                <a:solidFill>
                  <a:srgbClr val="333399"/>
                </a:solidFill>
                <a:ea typeface="ＭＳ Ｐゴシック" charset="-128"/>
              </a:rPr>
              <a:pPr defTabSz="914400" fontAlgn="base">
                <a:spcBef>
                  <a:spcPct val="0"/>
                </a:spcBef>
                <a:spcAft>
                  <a:spcPct val="0"/>
                </a:spcAft>
              </a:pPr>
              <a:t>‹#›</a:t>
            </a:fld>
            <a:endParaRPr lang="en-US">
              <a:solidFill>
                <a:srgbClr val="333399"/>
              </a:solidFill>
              <a:ea typeface="ＭＳ Ｐゴシック" charset="-128"/>
            </a:endParaRPr>
          </a:p>
        </p:txBody>
      </p:sp>
      <p:pic>
        <p:nvPicPr>
          <p:cNvPr id="1031" name="Picture 7" descr="NSF logo, green letters on gold, blue and green earth center"/>
          <p:cNvPicPr>
            <a:picLocks noChangeAspect="1" noChangeArrowheads="1"/>
          </p:cNvPicPr>
          <p:nvPr userDrawn="1"/>
        </p:nvPicPr>
        <p:blipFill>
          <a:blip r:embed="rId13" cstate="print"/>
          <a:srcRect/>
          <a:stretch>
            <a:fillRect/>
          </a:stretch>
        </p:blipFill>
        <p:spPr bwMode="auto">
          <a:xfrm>
            <a:off x="76200" y="100013"/>
            <a:ext cx="1295400" cy="1271587"/>
          </a:xfrm>
          <a:prstGeom prst="rect">
            <a:avLst/>
          </a:prstGeom>
          <a:noFill/>
          <a:ln w="9525">
            <a:noFill/>
            <a:miter lim="800000"/>
            <a:headEnd/>
            <a:tailEnd/>
          </a:ln>
        </p:spPr>
      </p:pic>
      <p:sp>
        <p:nvSpPr>
          <p:cNvPr id="1032" name="Line 8"/>
          <p:cNvSpPr>
            <a:spLocks noChangeShapeType="1"/>
          </p:cNvSpPr>
          <p:nvPr userDrawn="1"/>
        </p:nvSpPr>
        <p:spPr bwMode="auto">
          <a:xfrm>
            <a:off x="762000" y="1524000"/>
            <a:ext cx="0" cy="5029200"/>
          </a:xfrm>
          <a:prstGeom prst="line">
            <a:avLst/>
          </a:prstGeom>
          <a:noFill/>
          <a:ln w="9525">
            <a:solidFill>
              <a:srgbClr val="CC9900"/>
            </a:solidFill>
            <a:round/>
            <a:headEnd/>
            <a:tailEnd/>
          </a:ln>
          <a:effectLst/>
        </p:spPr>
        <p:txBody>
          <a:bodyPr/>
          <a:lstStyle/>
          <a:p>
            <a:pPr defTabSz="914400" fontAlgn="base">
              <a:spcBef>
                <a:spcPct val="0"/>
              </a:spcBef>
              <a:spcAft>
                <a:spcPct val="0"/>
              </a:spcAft>
              <a:defRPr/>
            </a:pPr>
            <a:endParaRPr lang="en-US">
              <a:solidFill>
                <a:srgbClr val="000000"/>
              </a:solidFill>
              <a:ea typeface="ＭＳ Ｐゴシック" charset="-128"/>
            </a:endParaRPr>
          </a:p>
        </p:txBody>
      </p:sp>
      <p:sp>
        <p:nvSpPr>
          <p:cNvPr id="1033" name="Line 9"/>
          <p:cNvSpPr>
            <a:spLocks noChangeShapeType="1"/>
          </p:cNvSpPr>
          <p:nvPr userDrawn="1"/>
        </p:nvSpPr>
        <p:spPr bwMode="auto">
          <a:xfrm>
            <a:off x="1447800" y="1066800"/>
            <a:ext cx="7391400" cy="0"/>
          </a:xfrm>
          <a:prstGeom prst="line">
            <a:avLst/>
          </a:prstGeom>
          <a:noFill/>
          <a:ln w="9525">
            <a:solidFill>
              <a:srgbClr val="CC9900"/>
            </a:solidFill>
            <a:round/>
            <a:headEnd/>
            <a:tailEnd/>
          </a:ln>
          <a:effectLst/>
        </p:spPr>
        <p:txBody>
          <a:bodyPr/>
          <a:lstStyle/>
          <a:p>
            <a:pPr defTabSz="914400" fontAlgn="base">
              <a:spcBef>
                <a:spcPct val="0"/>
              </a:spcBef>
              <a:spcAft>
                <a:spcPct val="0"/>
              </a:spcAft>
              <a:defRPr/>
            </a:pPr>
            <a:endParaRPr lang="en-US">
              <a:solidFill>
                <a:srgbClr val="000000"/>
              </a:solidFill>
              <a:ea typeface="ＭＳ Ｐゴシック" charset="-128"/>
            </a:endParaRP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iming>
    <p:tnLst>
      <p:par>
        <p:cTn id="1" dur="indefinite" restart="never" nodeType="tmRoot"/>
      </p:par>
    </p:tnLst>
  </p:timing>
  <p:hf hdr="0" ftr="0" dt="0"/>
  <p:txStyles>
    <p:titleStyle>
      <a:lvl1pPr algn="l" rtl="0" eaLnBrk="0" fontAlgn="base" hangingPunct="0">
        <a:spcBef>
          <a:spcPct val="0"/>
        </a:spcBef>
        <a:spcAft>
          <a:spcPct val="0"/>
        </a:spcAft>
        <a:defRPr sz="3200" b="1">
          <a:solidFill>
            <a:schemeClr val="hlink"/>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chemeClr val="hlink"/>
          </a:solidFill>
          <a:latin typeface="Tahoma" charset="0"/>
          <a:ea typeface="ＭＳ Ｐゴシック" charset="-128"/>
          <a:cs typeface="ＭＳ Ｐゴシック" charset="-128"/>
        </a:defRPr>
      </a:lvl2pPr>
      <a:lvl3pPr algn="l" rtl="0" eaLnBrk="0" fontAlgn="base" hangingPunct="0">
        <a:spcBef>
          <a:spcPct val="0"/>
        </a:spcBef>
        <a:spcAft>
          <a:spcPct val="0"/>
        </a:spcAft>
        <a:defRPr sz="3200" b="1">
          <a:solidFill>
            <a:schemeClr val="hlink"/>
          </a:solidFill>
          <a:latin typeface="Tahoma" charset="0"/>
          <a:ea typeface="ＭＳ Ｐゴシック" charset="-128"/>
          <a:cs typeface="ＭＳ Ｐゴシック" charset="-128"/>
        </a:defRPr>
      </a:lvl3pPr>
      <a:lvl4pPr algn="l" rtl="0" eaLnBrk="0" fontAlgn="base" hangingPunct="0">
        <a:spcBef>
          <a:spcPct val="0"/>
        </a:spcBef>
        <a:spcAft>
          <a:spcPct val="0"/>
        </a:spcAft>
        <a:defRPr sz="3200" b="1">
          <a:solidFill>
            <a:schemeClr val="hlink"/>
          </a:solidFill>
          <a:latin typeface="Tahoma" charset="0"/>
          <a:ea typeface="ＭＳ Ｐゴシック" charset="-128"/>
          <a:cs typeface="ＭＳ Ｐゴシック" charset="-128"/>
        </a:defRPr>
      </a:lvl4pPr>
      <a:lvl5pPr algn="l" rtl="0" eaLnBrk="0" fontAlgn="base" hangingPunct="0">
        <a:spcBef>
          <a:spcPct val="0"/>
        </a:spcBef>
        <a:spcAft>
          <a:spcPct val="0"/>
        </a:spcAft>
        <a:defRPr sz="3200" b="1">
          <a:solidFill>
            <a:schemeClr val="hlink"/>
          </a:solidFill>
          <a:latin typeface="Tahoma" charset="0"/>
          <a:ea typeface="ＭＳ Ｐゴシック" charset="-128"/>
          <a:cs typeface="ＭＳ Ｐゴシック" charset="-128"/>
        </a:defRPr>
      </a:lvl5pPr>
      <a:lvl6pPr marL="457200" algn="l" rtl="0" fontAlgn="base">
        <a:spcBef>
          <a:spcPct val="0"/>
        </a:spcBef>
        <a:spcAft>
          <a:spcPct val="0"/>
        </a:spcAft>
        <a:defRPr sz="3200" b="1">
          <a:solidFill>
            <a:schemeClr val="hlink"/>
          </a:solidFill>
          <a:latin typeface="Tahoma" charset="0"/>
        </a:defRPr>
      </a:lvl6pPr>
      <a:lvl7pPr marL="914400" algn="l" rtl="0" fontAlgn="base">
        <a:spcBef>
          <a:spcPct val="0"/>
        </a:spcBef>
        <a:spcAft>
          <a:spcPct val="0"/>
        </a:spcAft>
        <a:defRPr sz="3200" b="1">
          <a:solidFill>
            <a:schemeClr val="hlink"/>
          </a:solidFill>
          <a:latin typeface="Tahoma" charset="0"/>
        </a:defRPr>
      </a:lvl7pPr>
      <a:lvl8pPr marL="1371600" algn="l" rtl="0" fontAlgn="base">
        <a:spcBef>
          <a:spcPct val="0"/>
        </a:spcBef>
        <a:spcAft>
          <a:spcPct val="0"/>
        </a:spcAft>
        <a:defRPr sz="3200" b="1">
          <a:solidFill>
            <a:schemeClr val="hlink"/>
          </a:solidFill>
          <a:latin typeface="Tahoma" charset="0"/>
        </a:defRPr>
      </a:lvl8pPr>
      <a:lvl9pPr marL="1828800" algn="l" rtl="0" fontAlgn="base">
        <a:spcBef>
          <a:spcPct val="0"/>
        </a:spcBef>
        <a:spcAft>
          <a:spcPct val="0"/>
        </a:spcAft>
        <a:defRPr sz="3200" b="1">
          <a:solidFill>
            <a:schemeClr val="hlink"/>
          </a:solidFill>
          <a:latin typeface="Tahoma" charset="0"/>
        </a:defRPr>
      </a:lvl9pPr>
    </p:titleStyle>
    <p:bodyStyle>
      <a:lvl1pPr marL="288925" indent="-288925" algn="l" rtl="0" eaLnBrk="0" fontAlgn="base" hangingPunct="0">
        <a:spcBef>
          <a:spcPct val="75000"/>
        </a:spcBef>
        <a:spcAft>
          <a:spcPct val="0"/>
        </a:spcAft>
        <a:buClr>
          <a:srgbClr val="339966"/>
        </a:buClr>
        <a:buSzPct val="80000"/>
        <a:buFont typeface="Wingdings" pitchFamily="2" charset="2"/>
        <a:buChar char="n"/>
        <a:defRPr sz="2400">
          <a:solidFill>
            <a:schemeClr val="tx1"/>
          </a:solidFill>
          <a:latin typeface="+mn-lt"/>
          <a:ea typeface="ＭＳ Ｐゴシック" charset="-128"/>
          <a:cs typeface="ＭＳ Ｐゴシック" charset="-128"/>
        </a:defRPr>
      </a:lvl1pPr>
      <a:lvl2pPr marL="625475" indent="-222250" algn="l" rtl="0" eaLnBrk="0" fontAlgn="base" hangingPunct="0">
        <a:spcBef>
          <a:spcPct val="20000"/>
        </a:spcBef>
        <a:spcAft>
          <a:spcPct val="0"/>
        </a:spcAft>
        <a:buClr>
          <a:srgbClr val="CC9900"/>
        </a:buClr>
        <a:buSzPct val="65000"/>
        <a:buFont typeface="Wingdings" pitchFamily="2" charset="2"/>
        <a:buChar char="l"/>
        <a:defRPr sz="2000">
          <a:solidFill>
            <a:schemeClr val="tx1"/>
          </a:solidFill>
          <a:latin typeface="+mn-lt"/>
          <a:ea typeface="ＭＳ Ｐゴシック" charset="-128"/>
        </a:defRPr>
      </a:lvl2pPr>
      <a:lvl3pPr marL="971550" indent="-231775" algn="l" rtl="0" eaLnBrk="0" fontAlgn="base" hangingPunct="0">
        <a:spcBef>
          <a:spcPct val="20000"/>
        </a:spcBef>
        <a:spcAft>
          <a:spcPct val="0"/>
        </a:spcAft>
        <a:buFont typeface="Arial" charset="0"/>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xml"/><Relationship Id="rId1" Type="http://schemas.openxmlformats.org/officeDocument/2006/relationships/tags" Target="../tags/tag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9.xml"/><Relationship Id="rId1" Type="http://schemas.openxmlformats.org/officeDocument/2006/relationships/tags" Target="../tags/tag2.xml"/></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30.png"/><Relationship Id="rId7" Type="http://schemas.openxmlformats.org/officeDocument/2006/relationships/diagramLayout" Target="../diagrams/layout1.xml"/><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diagramData" Target="../diagrams/data1.xml"/><Relationship Id="rId5" Type="http://schemas.openxmlformats.org/officeDocument/2006/relationships/image" Target="../media/image32.png"/><Relationship Id="rId10" Type="http://schemas.microsoft.com/office/2007/relationships/diagramDrawing" Target="../diagrams/drawing1.xml"/><Relationship Id="rId4" Type="http://schemas.openxmlformats.org/officeDocument/2006/relationships/image" Target="../media/image31.png"/><Relationship Id="rId9" Type="http://schemas.openxmlformats.org/officeDocument/2006/relationships/diagramColors" Target="../diagrams/colors1.xml"/></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40.png"/><Relationship Id="rId3" Type="http://schemas.openxmlformats.org/officeDocument/2006/relationships/notesSlide" Target="../notesSlides/notesSlide13.xml"/><Relationship Id="rId7" Type="http://schemas.openxmlformats.org/officeDocument/2006/relationships/oleObject" Target="../embeddings/oleObject3.bin"/><Relationship Id="rId12" Type="http://schemas.openxmlformats.org/officeDocument/2006/relationships/oleObject" Target="../embeddings/oleObject7.bin"/><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oleObject" Target="../embeddings/oleObject6.bin"/><Relationship Id="rId5" Type="http://schemas.openxmlformats.org/officeDocument/2006/relationships/image" Target="../media/image38.png"/><Relationship Id="rId10" Type="http://schemas.openxmlformats.org/officeDocument/2006/relationships/oleObject" Target="../embeddings/oleObject5.bin"/><Relationship Id="rId4" Type="http://schemas.openxmlformats.org/officeDocument/2006/relationships/oleObject" Target="../embeddings/oleObject1.bin"/><Relationship Id="rId9" Type="http://schemas.openxmlformats.org/officeDocument/2006/relationships/image" Target="../media/image39.jpeg"/><Relationship Id="rId1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emf"/><Relationship Id="rId3" Type="http://schemas.openxmlformats.org/officeDocument/2006/relationships/image" Target="../media/image51.jpeg"/><Relationship Id="rId7" Type="http://schemas.openxmlformats.org/officeDocument/2006/relationships/image" Target="../media/image55.jpeg"/><Relationship Id="rId12" Type="http://schemas.openxmlformats.org/officeDocument/2006/relationships/image" Target="../media/image60.emf"/><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54.jpeg"/><Relationship Id="rId11" Type="http://schemas.openxmlformats.org/officeDocument/2006/relationships/image" Target="../media/image59.emf"/><Relationship Id="rId5" Type="http://schemas.openxmlformats.org/officeDocument/2006/relationships/image" Target="../media/image53.jpeg"/><Relationship Id="rId15" Type="http://schemas.openxmlformats.org/officeDocument/2006/relationships/image" Target="../media/image63.tiff"/><Relationship Id="rId10" Type="http://schemas.openxmlformats.org/officeDocument/2006/relationships/image" Target="../media/image58.emf"/><Relationship Id="rId4" Type="http://schemas.openxmlformats.org/officeDocument/2006/relationships/image" Target="../media/image52.jpeg"/><Relationship Id="rId9" Type="http://schemas.openxmlformats.org/officeDocument/2006/relationships/image" Target="../media/image57.jpeg"/><Relationship Id="rId14" Type="http://schemas.openxmlformats.org/officeDocument/2006/relationships/image" Target="../media/image62.jpeg"/></Relationships>
</file>

<file path=ppt/slides/_rels/slide27.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18" Type="http://schemas.openxmlformats.org/officeDocument/2006/relationships/image" Target="../media/image79.jpeg"/><Relationship Id="rId3" Type="http://schemas.openxmlformats.org/officeDocument/2006/relationships/image" Target="../media/image64.png"/><Relationship Id="rId7" Type="http://schemas.openxmlformats.org/officeDocument/2006/relationships/image" Target="../media/image68.jpeg"/><Relationship Id="rId12" Type="http://schemas.openxmlformats.org/officeDocument/2006/relationships/image" Target="../media/image73.png"/><Relationship Id="rId17" Type="http://schemas.openxmlformats.org/officeDocument/2006/relationships/image" Target="../media/image78.jpeg"/><Relationship Id="rId2" Type="http://schemas.openxmlformats.org/officeDocument/2006/relationships/notesSlide" Target="../notesSlides/notesSlide22.xml"/><Relationship Id="rId16" Type="http://schemas.openxmlformats.org/officeDocument/2006/relationships/image" Target="../media/image77.png"/><Relationship Id="rId1" Type="http://schemas.openxmlformats.org/officeDocument/2006/relationships/slideLayout" Target="../slideLayouts/slideLayout8.xml"/><Relationship Id="rId6" Type="http://schemas.openxmlformats.org/officeDocument/2006/relationships/image" Target="../media/image67.jpeg"/><Relationship Id="rId11" Type="http://schemas.openxmlformats.org/officeDocument/2006/relationships/image" Target="../media/image72.jpeg"/><Relationship Id="rId5" Type="http://schemas.openxmlformats.org/officeDocument/2006/relationships/image" Target="../media/image66.png"/><Relationship Id="rId15" Type="http://schemas.openxmlformats.org/officeDocument/2006/relationships/image" Target="../media/image76.tiff"/><Relationship Id="rId10" Type="http://schemas.openxmlformats.org/officeDocument/2006/relationships/image" Target="../media/image71.jpeg"/><Relationship Id="rId19" Type="http://schemas.openxmlformats.org/officeDocument/2006/relationships/image" Target="../media/image80.emf"/><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83.jpeg"/><Relationship Id="rId4" Type="http://schemas.openxmlformats.org/officeDocument/2006/relationships/image" Target="../media/image82.jpeg"/></Relationships>
</file>

<file path=ppt/slides/_rels/slide31.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jpeg"/><Relationship Id="rId7" Type="http://schemas.openxmlformats.org/officeDocument/2006/relationships/image" Target="../media/image88.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gif"/><Relationship Id="rId9" Type="http://schemas.openxmlformats.org/officeDocument/2006/relationships/image" Target="../media/image90.png"/></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7.xml"/><Relationship Id="rId1" Type="http://schemas.openxmlformats.org/officeDocument/2006/relationships/slideLayout" Target="../slideLayouts/slideLayout10.xml"/><Relationship Id="rId5" Type="http://schemas.openxmlformats.org/officeDocument/2006/relationships/image" Target="../media/image95.png"/><Relationship Id="rId4" Type="http://schemas.openxmlformats.org/officeDocument/2006/relationships/image" Target="../media/image9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jpeg"/><Relationship Id="rId4" Type="http://schemas.openxmlformats.org/officeDocument/2006/relationships/image" Target="../media/image97.png"/></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jpeg"/></Relationships>
</file>

<file path=ppt/slides/_rels/slide37.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107.emf"/></Relationships>
</file>

<file path=ppt/slides/_rels/slide38.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113.png"/><Relationship Id="rId7" Type="http://schemas.openxmlformats.org/officeDocument/2006/relationships/diagramLayout" Target="../diagrams/layout3.xml"/><Relationship Id="rId2" Type="http://schemas.openxmlformats.org/officeDocument/2006/relationships/image" Target="../media/image112.jpeg"/><Relationship Id="rId1" Type="http://schemas.openxmlformats.org/officeDocument/2006/relationships/slideLayout" Target="../slideLayouts/slideLayout3.xml"/><Relationship Id="rId6" Type="http://schemas.openxmlformats.org/officeDocument/2006/relationships/diagramData" Target="../diagrams/data3.xml"/><Relationship Id="rId5" Type="http://schemas.openxmlformats.org/officeDocument/2006/relationships/image" Target="../media/image115.png"/><Relationship Id="rId10" Type="http://schemas.microsoft.com/office/2007/relationships/diagramDrawing" Target="../diagrams/drawing3.xml"/><Relationship Id="rId4" Type="http://schemas.openxmlformats.org/officeDocument/2006/relationships/image" Target="../media/image114.png"/><Relationship Id="rId9" Type="http://schemas.openxmlformats.org/officeDocument/2006/relationships/diagramColors" Target="../diagrams/colors3.xml"/></Relationships>
</file>

<file path=ppt/slides/_rels/slide3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0.xml"/><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8" Type="http://schemas.openxmlformats.org/officeDocument/2006/relationships/image" Target="../media/image122.jpeg"/><Relationship Id="rId13" Type="http://schemas.openxmlformats.org/officeDocument/2006/relationships/image" Target="../media/image127.png"/><Relationship Id="rId3" Type="http://schemas.openxmlformats.org/officeDocument/2006/relationships/image" Target="../media/image117.png"/><Relationship Id="rId7" Type="http://schemas.openxmlformats.org/officeDocument/2006/relationships/image" Target="../media/image121.png"/><Relationship Id="rId12" Type="http://schemas.openxmlformats.org/officeDocument/2006/relationships/image" Target="../media/image126.jpe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120.jpe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118.jpeg"/><Relationship Id="rId9" Type="http://schemas.openxmlformats.org/officeDocument/2006/relationships/image" Target="../media/image123.jpeg"/><Relationship Id="rId14" Type="http://schemas.openxmlformats.org/officeDocument/2006/relationships/image" Target="../media/image128.jpeg"/></Relationships>
</file>

<file path=ppt/slides/_rels/slide4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61.emf"/></Relationships>
</file>

<file path=ppt/slides/_rels/slide42.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image" Target="../media/image131.jpeg"/><Relationship Id="rId7" Type="http://schemas.openxmlformats.org/officeDocument/2006/relationships/hyperlink" Target="http://sine.ni.com/cms/images/casestudies/droab.jpg?size" TargetMode="External"/><Relationship Id="rId2" Type="http://schemas.openxmlformats.org/officeDocument/2006/relationships/image" Target="../media/image130.jpeg"/><Relationship Id="rId1" Type="http://schemas.openxmlformats.org/officeDocument/2006/relationships/slideLayout" Target="../slideLayouts/slideLayout9.xml"/><Relationship Id="rId6" Type="http://schemas.openxmlformats.org/officeDocument/2006/relationships/image" Target="../media/image133.png"/><Relationship Id="rId5" Type="http://schemas.openxmlformats.org/officeDocument/2006/relationships/image" Target="../media/image132.png"/><Relationship Id="rId10" Type="http://schemas.openxmlformats.org/officeDocument/2006/relationships/image" Target="../media/image135.jpeg"/><Relationship Id="rId4" Type="http://schemas.openxmlformats.org/officeDocument/2006/relationships/hyperlink" Target="http://sine.ni.com/cms/images/casestudies/pamone.jpg?size" TargetMode="External"/><Relationship Id="rId9" Type="http://schemas.openxmlformats.org/officeDocument/2006/relationships/hyperlink" Target="http://sine.ni.com/cms/images/casestudies/iatalyimagea.jpeg?size"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134.jpeg"/><Relationship Id="rId13" Type="http://schemas.openxmlformats.org/officeDocument/2006/relationships/image" Target="../media/image138.gif"/><Relationship Id="rId3" Type="http://schemas.openxmlformats.org/officeDocument/2006/relationships/image" Target="../media/image131.jpeg"/><Relationship Id="rId7" Type="http://schemas.openxmlformats.org/officeDocument/2006/relationships/hyperlink" Target="http://sine.ni.com/cms/images/casestudies/droab.jpg?size" TargetMode="External"/><Relationship Id="rId12" Type="http://schemas.openxmlformats.org/officeDocument/2006/relationships/image" Target="../media/image137.jpeg"/><Relationship Id="rId2" Type="http://schemas.openxmlformats.org/officeDocument/2006/relationships/image" Target="../media/image130.jpeg"/><Relationship Id="rId16" Type="http://schemas.openxmlformats.org/officeDocument/2006/relationships/image" Target="../media/image141.png"/><Relationship Id="rId1" Type="http://schemas.openxmlformats.org/officeDocument/2006/relationships/slideLayout" Target="../slideLayouts/slideLayout9.xml"/><Relationship Id="rId6" Type="http://schemas.openxmlformats.org/officeDocument/2006/relationships/image" Target="../media/image133.png"/><Relationship Id="rId11" Type="http://schemas.openxmlformats.org/officeDocument/2006/relationships/image" Target="../media/image136.png"/><Relationship Id="rId5" Type="http://schemas.openxmlformats.org/officeDocument/2006/relationships/image" Target="../media/image132.png"/><Relationship Id="rId15" Type="http://schemas.openxmlformats.org/officeDocument/2006/relationships/image" Target="../media/image140.gif"/><Relationship Id="rId10" Type="http://schemas.openxmlformats.org/officeDocument/2006/relationships/image" Target="../media/image135.jpeg"/><Relationship Id="rId4" Type="http://schemas.openxmlformats.org/officeDocument/2006/relationships/hyperlink" Target="http://sine.ni.com/cms/images/casestudies/pamone.jpg?size" TargetMode="External"/><Relationship Id="rId9" Type="http://schemas.openxmlformats.org/officeDocument/2006/relationships/hyperlink" Target="http://sine.ni.com/cms/images/casestudies/iatalyimagea.jpeg?size" TargetMode="External"/><Relationship Id="rId14" Type="http://schemas.openxmlformats.org/officeDocument/2006/relationships/image" Target="../media/image139.gif"/></Relationships>
</file>

<file path=ppt/slides/_rels/slide44.xml.rels><?xml version="1.0" encoding="UTF-8" standalone="yes"?>
<Relationships xmlns="http://schemas.openxmlformats.org/package/2006/relationships"><Relationship Id="rId3" Type="http://schemas.openxmlformats.org/officeDocument/2006/relationships/image" Target="../media/image143.jpeg"/><Relationship Id="rId7" Type="http://schemas.openxmlformats.org/officeDocument/2006/relationships/image" Target="../media/image147.jpeg"/><Relationship Id="rId2" Type="http://schemas.openxmlformats.org/officeDocument/2006/relationships/image" Target="../media/image142.jpeg"/><Relationship Id="rId1" Type="http://schemas.openxmlformats.org/officeDocument/2006/relationships/slideLayout" Target="../slideLayouts/slideLayout9.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s>
</file>

<file path=ppt/slides/_rels/slide4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9.xml"/><Relationship Id="rId5" Type="http://schemas.openxmlformats.org/officeDocument/2006/relationships/image" Target="../media/image151.jpeg"/><Relationship Id="rId4" Type="http://schemas.openxmlformats.org/officeDocument/2006/relationships/image" Target="../media/image150.png"/></Relationships>
</file>

<file path=ppt/slides/_rels/slide46.xml.rels><?xml version="1.0" encoding="UTF-8" standalone="yes"?>
<Relationships xmlns="http://schemas.openxmlformats.org/package/2006/relationships"><Relationship Id="rId8" Type="http://schemas.openxmlformats.org/officeDocument/2006/relationships/image" Target="../media/image151.jpeg"/><Relationship Id="rId3" Type="http://schemas.openxmlformats.org/officeDocument/2006/relationships/image" Target="../media/image149.jpeg"/><Relationship Id="rId7" Type="http://schemas.openxmlformats.org/officeDocument/2006/relationships/image" Target="../media/image154.png"/><Relationship Id="rId2" Type="http://schemas.openxmlformats.org/officeDocument/2006/relationships/image" Target="../media/image148.jpeg"/><Relationship Id="rId1" Type="http://schemas.openxmlformats.org/officeDocument/2006/relationships/slideLayout" Target="../slideLayouts/slideLayout9.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0.png"/><Relationship Id="rId9" Type="http://schemas.openxmlformats.org/officeDocument/2006/relationships/image" Target="../media/image155.jpeg"/></Relationships>
</file>

<file path=ppt/slides/_rels/slide47.xml.rels><?xml version="1.0" encoding="UTF-8" standalone="yes"?>
<Relationships xmlns="http://schemas.openxmlformats.org/package/2006/relationships"><Relationship Id="rId8" Type="http://schemas.openxmlformats.org/officeDocument/2006/relationships/image" Target="../media/image162.jpeg"/><Relationship Id="rId3" Type="http://schemas.openxmlformats.org/officeDocument/2006/relationships/image" Target="../media/image157.png"/><Relationship Id="rId7" Type="http://schemas.openxmlformats.org/officeDocument/2006/relationships/image" Target="../media/image161.jpeg"/><Relationship Id="rId2" Type="http://schemas.openxmlformats.org/officeDocument/2006/relationships/image" Target="../media/image156.png"/><Relationship Id="rId1" Type="http://schemas.openxmlformats.org/officeDocument/2006/relationships/slideLayout" Target="../slideLayouts/slideLayout9.xml"/><Relationship Id="rId6" Type="http://schemas.openxmlformats.org/officeDocument/2006/relationships/image" Target="../media/image160.jpeg"/><Relationship Id="rId5" Type="http://schemas.openxmlformats.org/officeDocument/2006/relationships/image" Target="../media/image159.png"/><Relationship Id="rId4" Type="http://schemas.openxmlformats.org/officeDocument/2006/relationships/image" Target="../media/image158.png"/></Relationships>
</file>

<file path=ppt/slides/_rels/slide48.xml.rels><?xml version="1.0" encoding="UTF-8" standalone="yes"?>
<Relationships xmlns="http://schemas.openxmlformats.org/package/2006/relationships"><Relationship Id="rId3" Type="http://schemas.openxmlformats.org/officeDocument/2006/relationships/image" Target="../media/image164.jpeg"/><Relationship Id="rId7" Type="http://schemas.openxmlformats.org/officeDocument/2006/relationships/image" Target="../media/image168.jpeg"/><Relationship Id="rId2" Type="http://schemas.openxmlformats.org/officeDocument/2006/relationships/image" Target="../media/image163.tiff"/><Relationship Id="rId1" Type="http://schemas.openxmlformats.org/officeDocument/2006/relationships/slideLayout" Target="../slideLayouts/slideLayout9.xml"/><Relationship Id="rId6" Type="http://schemas.openxmlformats.org/officeDocument/2006/relationships/image" Target="../media/image167.jpeg"/><Relationship Id="rId5" Type="http://schemas.openxmlformats.org/officeDocument/2006/relationships/image" Target="../media/image166.png"/><Relationship Id="rId4" Type="http://schemas.openxmlformats.org/officeDocument/2006/relationships/image" Target="../media/image165.png"/></Relationships>
</file>

<file path=ppt/slides/_rels/slide49.xml.rels><?xml version="1.0" encoding="UTF-8" standalone="yes"?>
<Relationships xmlns="http://schemas.openxmlformats.org/package/2006/relationships"><Relationship Id="rId8" Type="http://schemas.openxmlformats.org/officeDocument/2006/relationships/image" Target="../media/image169.gif"/><Relationship Id="rId3" Type="http://schemas.openxmlformats.org/officeDocument/2006/relationships/image" Target="../media/image164.jpeg"/><Relationship Id="rId7" Type="http://schemas.openxmlformats.org/officeDocument/2006/relationships/image" Target="../media/image168.jpeg"/><Relationship Id="rId12" Type="http://schemas.openxmlformats.org/officeDocument/2006/relationships/image" Target="../media/image173.jpeg"/><Relationship Id="rId2" Type="http://schemas.openxmlformats.org/officeDocument/2006/relationships/image" Target="../media/image163.tiff"/><Relationship Id="rId1" Type="http://schemas.openxmlformats.org/officeDocument/2006/relationships/slideLayout" Target="../slideLayouts/slideLayout9.xml"/><Relationship Id="rId6" Type="http://schemas.openxmlformats.org/officeDocument/2006/relationships/image" Target="../media/image167.jpeg"/><Relationship Id="rId11" Type="http://schemas.openxmlformats.org/officeDocument/2006/relationships/image" Target="../media/image172.jpeg"/><Relationship Id="rId5" Type="http://schemas.openxmlformats.org/officeDocument/2006/relationships/image" Target="../media/image166.png"/><Relationship Id="rId10" Type="http://schemas.openxmlformats.org/officeDocument/2006/relationships/image" Target="../media/image171.png"/><Relationship Id="rId4" Type="http://schemas.openxmlformats.org/officeDocument/2006/relationships/image" Target="../media/image165.png"/><Relationship Id="rId9" Type="http://schemas.openxmlformats.org/officeDocument/2006/relationships/image" Target="../media/image170.jpe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3.xml"/><Relationship Id="rId7" Type="http://schemas.openxmlformats.org/officeDocument/2006/relationships/image" Target="../media/image12.png"/><Relationship Id="rId2" Type="http://schemas.openxmlformats.org/officeDocument/2006/relationships/slideLayout" Target="../slideLayouts/slideLayout8.xml"/><Relationship Id="rId1" Type="http://schemas.openxmlformats.org/officeDocument/2006/relationships/video" Target="file:///C:\Users\achang.AMER.000\Documents\Work\Academic\UCSD\Thomas%20Bewley\SwitchbladeRobot.mov" TargetMode="External"/><Relationship Id="rId6" Type="http://schemas.openxmlformats.org/officeDocument/2006/relationships/image" Target="../media/image11.png"/><Relationship Id="rId11" Type="http://schemas.openxmlformats.org/officeDocument/2006/relationships/image" Target="../media/image16.jpe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9.xml"/><Relationship Id="rId6" Type="http://schemas.openxmlformats.org/officeDocument/2006/relationships/image" Target="../media/image178.jpeg"/><Relationship Id="rId5" Type="http://schemas.openxmlformats.org/officeDocument/2006/relationships/image" Target="../media/image177.jpeg"/><Relationship Id="rId4" Type="http://schemas.openxmlformats.org/officeDocument/2006/relationships/image" Target="../media/image176.jpeg"/></Relationships>
</file>

<file path=ppt/slides/_rels/slide51.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79.jpeg"/><Relationship Id="rId7" Type="http://schemas.openxmlformats.org/officeDocument/2006/relationships/image" Target="../media/image183.jpeg"/><Relationship Id="rId2" Type="http://schemas.openxmlformats.org/officeDocument/2006/relationships/slideLayout" Target="../slideLayouts/slideLayout9.xml"/><Relationship Id="rId1" Type="http://schemas.openxmlformats.org/officeDocument/2006/relationships/video" Target="file:///C:\Users\jfalcon\Documents\Academics\UT%20Senior%20Design%20Projects\welding.wmv" TargetMode="External"/><Relationship Id="rId6" Type="http://schemas.openxmlformats.org/officeDocument/2006/relationships/image" Target="../media/image182.jpeg"/><Relationship Id="rId5" Type="http://schemas.openxmlformats.org/officeDocument/2006/relationships/image" Target="../media/image181.png"/><Relationship Id="rId4" Type="http://schemas.openxmlformats.org/officeDocument/2006/relationships/image" Target="../media/image180.jpeg"/></Relationships>
</file>

<file path=ppt/slides/_rels/slide52.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79.jpeg"/><Relationship Id="rId7" Type="http://schemas.openxmlformats.org/officeDocument/2006/relationships/image" Target="../media/image183.jpeg"/><Relationship Id="rId12" Type="http://schemas.openxmlformats.org/officeDocument/2006/relationships/image" Target="../media/image188.jpeg"/><Relationship Id="rId2" Type="http://schemas.openxmlformats.org/officeDocument/2006/relationships/slideLayout" Target="../slideLayouts/slideLayout9.xml"/><Relationship Id="rId1" Type="http://schemas.openxmlformats.org/officeDocument/2006/relationships/video" Target="file:///C:\Users\jfalcon\Documents\Academics\UT%20Senior%20Design%20Projects\welding.wmv" TargetMode="External"/><Relationship Id="rId6" Type="http://schemas.openxmlformats.org/officeDocument/2006/relationships/image" Target="../media/image182.jpeg"/><Relationship Id="rId11" Type="http://schemas.openxmlformats.org/officeDocument/2006/relationships/image" Target="../media/image187.jpeg"/><Relationship Id="rId5" Type="http://schemas.openxmlformats.org/officeDocument/2006/relationships/image" Target="../media/image181.png"/><Relationship Id="rId10" Type="http://schemas.openxmlformats.org/officeDocument/2006/relationships/image" Target="../media/image186.jpeg"/><Relationship Id="rId4" Type="http://schemas.openxmlformats.org/officeDocument/2006/relationships/image" Target="../media/image180.jpeg"/><Relationship Id="rId9" Type="http://schemas.openxmlformats.org/officeDocument/2006/relationships/image" Target="../media/image185.jpeg"/></Relationships>
</file>

<file path=ppt/slides/_rels/slide53.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9.xml"/><Relationship Id="rId6" Type="http://schemas.openxmlformats.org/officeDocument/2006/relationships/image" Target="../media/image193.jpeg"/><Relationship Id="rId5" Type="http://schemas.openxmlformats.org/officeDocument/2006/relationships/image" Target="../media/image192.jpeg"/><Relationship Id="rId4" Type="http://schemas.openxmlformats.org/officeDocument/2006/relationships/image" Target="../media/image191.jpeg"/></Relationships>
</file>

<file path=ppt/slides/_rels/slide54.xml.rels><?xml version="1.0" encoding="UTF-8" standalone="yes"?>
<Relationships xmlns="http://schemas.openxmlformats.org/package/2006/relationships"><Relationship Id="rId8" Type="http://schemas.openxmlformats.org/officeDocument/2006/relationships/image" Target="../media/image199.png"/><Relationship Id="rId13" Type="http://schemas.openxmlformats.org/officeDocument/2006/relationships/image" Target="../media/image204.jpeg"/><Relationship Id="rId3" Type="http://schemas.openxmlformats.org/officeDocument/2006/relationships/image" Target="../media/image194.jpeg"/><Relationship Id="rId7" Type="http://schemas.openxmlformats.org/officeDocument/2006/relationships/image" Target="../media/image198.png"/><Relationship Id="rId12" Type="http://schemas.openxmlformats.org/officeDocument/2006/relationships/image" Target="../media/image203.png"/><Relationship Id="rId2" Type="http://schemas.openxmlformats.org/officeDocument/2006/relationships/slideLayout" Target="../slideLayouts/slideLayout9.xml"/><Relationship Id="rId1" Type="http://schemas.openxmlformats.org/officeDocument/2006/relationships/tags" Target="../tags/tag3.xml"/><Relationship Id="rId6" Type="http://schemas.openxmlformats.org/officeDocument/2006/relationships/image" Target="../media/image197.png"/><Relationship Id="rId11" Type="http://schemas.openxmlformats.org/officeDocument/2006/relationships/image" Target="../media/image202.png"/><Relationship Id="rId5" Type="http://schemas.openxmlformats.org/officeDocument/2006/relationships/image" Target="../media/image196.png"/><Relationship Id="rId10" Type="http://schemas.openxmlformats.org/officeDocument/2006/relationships/image" Target="../media/image201.jpeg"/><Relationship Id="rId4" Type="http://schemas.openxmlformats.org/officeDocument/2006/relationships/image" Target="../media/image195.png"/><Relationship Id="rId9" Type="http://schemas.openxmlformats.org/officeDocument/2006/relationships/image" Target="../media/image200.tiff"/></Relationships>
</file>

<file path=ppt/slides/_rels/slide55.xml.rels><?xml version="1.0" encoding="UTF-8" standalone="yes"?>
<Relationships xmlns="http://schemas.openxmlformats.org/package/2006/relationships"><Relationship Id="rId8" Type="http://schemas.openxmlformats.org/officeDocument/2006/relationships/image" Target="../media/image200.tiff"/><Relationship Id="rId13" Type="http://schemas.openxmlformats.org/officeDocument/2006/relationships/image" Target="../media/image202.png"/><Relationship Id="rId3" Type="http://schemas.openxmlformats.org/officeDocument/2006/relationships/image" Target="../media/image195.png"/><Relationship Id="rId7" Type="http://schemas.openxmlformats.org/officeDocument/2006/relationships/image" Target="../media/image199.png"/><Relationship Id="rId12" Type="http://schemas.openxmlformats.org/officeDocument/2006/relationships/image" Target="../media/image206.png"/><Relationship Id="rId2" Type="http://schemas.openxmlformats.org/officeDocument/2006/relationships/image" Target="../media/image194.jpeg"/><Relationship Id="rId16" Type="http://schemas.openxmlformats.org/officeDocument/2006/relationships/image" Target="../media/image207.png"/><Relationship Id="rId1" Type="http://schemas.openxmlformats.org/officeDocument/2006/relationships/slideLayout" Target="../slideLayouts/slideLayout9.xml"/><Relationship Id="rId6" Type="http://schemas.openxmlformats.org/officeDocument/2006/relationships/image" Target="../media/image198.png"/><Relationship Id="rId11" Type="http://schemas.openxmlformats.org/officeDocument/2006/relationships/image" Target="../media/image187.jpeg"/><Relationship Id="rId5" Type="http://schemas.openxmlformats.org/officeDocument/2006/relationships/image" Target="../media/image197.png"/><Relationship Id="rId15" Type="http://schemas.openxmlformats.org/officeDocument/2006/relationships/image" Target="../media/image204.jpeg"/><Relationship Id="rId10" Type="http://schemas.openxmlformats.org/officeDocument/2006/relationships/image" Target="../media/image205.png"/><Relationship Id="rId4" Type="http://schemas.openxmlformats.org/officeDocument/2006/relationships/image" Target="../media/image196.png"/><Relationship Id="rId9" Type="http://schemas.openxmlformats.org/officeDocument/2006/relationships/image" Target="../media/image171.png"/><Relationship Id="rId14" Type="http://schemas.openxmlformats.org/officeDocument/2006/relationships/image" Target="../media/image203.png"/></Relationships>
</file>

<file path=ppt/slides/_rels/slide56.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jpeg"/><Relationship Id="rId1" Type="http://schemas.openxmlformats.org/officeDocument/2006/relationships/slideLayout" Target="../slideLayouts/slideLayout9.xml"/><Relationship Id="rId5" Type="http://schemas.openxmlformats.org/officeDocument/2006/relationships/image" Target="../media/image211.jpeg"/><Relationship Id="rId4" Type="http://schemas.openxmlformats.org/officeDocument/2006/relationships/image" Target="../media/image210.jpeg"/></Relationships>
</file>

<file path=ppt/slides/_rels/slide57.xml.rels><?xml version="1.0" encoding="UTF-8" standalone="yes"?>
<Relationships xmlns="http://schemas.openxmlformats.org/package/2006/relationships"><Relationship Id="rId8" Type="http://schemas.openxmlformats.org/officeDocument/2006/relationships/image" Target="../media/image217.jpeg"/><Relationship Id="rId3" Type="http://schemas.openxmlformats.org/officeDocument/2006/relationships/image" Target="../media/image212.jpeg"/><Relationship Id="rId7" Type="http://schemas.openxmlformats.org/officeDocument/2006/relationships/image" Target="../media/image216.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215.jpeg"/><Relationship Id="rId5" Type="http://schemas.openxmlformats.org/officeDocument/2006/relationships/image" Target="../media/image214.png"/><Relationship Id="rId4" Type="http://schemas.openxmlformats.org/officeDocument/2006/relationships/image" Target="../media/image213.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8" Type="http://schemas.openxmlformats.org/officeDocument/2006/relationships/image" Target="../media/image223.jpeg"/><Relationship Id="rId13" Type="http://schemas.openxmlformats.org/officeDocument/2006/relationships/image" Target="../media/image228.jpeg"/><Relationship Id="rId3" Type="http://schemas.openxmlformats.org/officeDocument/2006/relationships/image" Target="../media/image218.jpeg"/><Relationship Id="rId7" Type="http://schemas.openxmlformats.org/officeDocument/2006/relationships/image" Target="../media/image222.jpeg"/><Relationship Id="rId12" Type="http://schemas.openxmlformats.org/officeDocument/2006/relationships/image" Target="../media/image227.jpeg"/><Relationship Id="rId2" Type="http://schemas.openxmlformats.org/officeDocument/2006/relationships/notesSlide" Target="../notesSlides/notesSlide38.xml"/><Relationship Id="rId16" Type="http://schemas.openxmlformats.org/officeDocument/2006/relationships/image" Target="../media/image231.jpeg"/><Relationship Id="rId1" Type="http://schemas.openxmlformats.org/officeDocument/2006/relationships/slideLayout" Target="../slideLayouts/slideLayout11.xml"/><Relationship Id="rId6" Type="http://schemas.openxmlformats.org/officeDocument/2006/relationships/image" Target="../media/image221.tiff"/><Relationship Id="rId11" Type="http://schemas.openxmlformats.org/officeDocument/2006/relationships/image" Target="../media/image226.jpeg"/><Relationship Id="rId5" Type="http://schemas.openxmlformats.org/officeDocument/2006/relationships/image" Target="../media/image220.jpeg"/><Relationship Id="rId15" Type="http://schemas.openxmlformats.org/officeDocument/2006/relationships/image" Target="../media/image230.jpeg"/><Relationship Id="rId10" Type="http://schemas.openxmlformats.org/officeDocument/2006/relationships/image" Target="../media/image225.jpeg"/><Relationship Id="rId4" Type="http://schemas.openxmlformats.org/officeDocument/2006/relationships/image" Target="../media/image219.tiff"/><Relationship Id="rId9" Type="http://schemas.openxmlformats.org/officeDocument/2006/relationships/image" Target="../media/image224.jpeg"/><Relationship Id="rId14" Type="http://schemas.openxmlformats.org/officeDocument/2006/relationships/image" Target="../media/image229.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105206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p:cNvSpPr/>
          <p:nvPr/>
        </p:nvSpPr>
        <p:spPr>
          <a:xfrm>
            <a:off x="2743134" y="1378880"/>
            <a:ext cx="3818456" cy="3935127"/>
          </a:xfrm>
          <a:custGeom>
            <a:avLst/>
            <a:gdLst>
              <a:gd name="connsiteX0" fmla="*/ 0 w 5492853"/>
              <a:gd name="connsiteY0" fmla="*/ 0 h 4553071"/>
              <a:gd name="connsiteX1" fmla="*/ 2746427 w 5492853"/>
              <a:gd name="connsiteY1" fmla="*/ 4553071 h 4553071"/>
              <a:gd name="connsiteX2" fmla="*/ 5492853 w 5492853"/>
              <a:gd name="connsiteY2" fmla="*/ 10324 h 4553071"/>
            </a:gdLst>
            <a:ahLst/>
            <a:cxnLst>
              <a:cxn ang="0">
                <a:pos x="connsiteX0" y="connsiteY0"/>
              </a:cxn>
              <a:cxn ang="0">
                <a:pos x="connsiteX1" y="connsiteY1"/>
              </a:cxn>
              <a:cxn ang="0">
                <a:pos x="connsiteX2" y="connsiteY2"/>
              </a:cxn>
            </a:cxnLst>
            <a:rect l="l" t="t" r="r" b="b"/>
            <a:pathLst>
              <a:path w="5492853" h="4553071">
                <a:moveTo>
                  <a:pt x="0" y="0"/>
                </a:moveTo>
                <a:lnTo>
                  <a:pt x="2746427" y="4553071"/>
                </a:lnTo>
                <a:lnTo>
                  <a:pt x="5492853" y="10324"/>
                </a:lnTo>
              </a:path>
            </a:pathLst>
          </a:custGeom>
          <a:ln>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txBody>
          <a:bodyPr lIns="121831" tIns="60915" rIns="121831" bIns="60915" rtlCol="0" anchor="ctr"/>
          <a:lstStyle/>
          <a:p>
            <a:pPr algn="ctr" defTabSz="609152" eaLnBrk="1" hangingPunct="1"/>
            <a:endParaRPr lang="en-US" sz="2000" dirty="0">
              <a:solidFill>
                <a:prstClr val="black"/>
              </a:solidFill>
            </a:endParaRPr>
          </a:p>
        </p:txBody>
      </p:sp>
      <p:sp>
        <p:nvSpPr>
          <p:cNvPr id="12" name="TextBox 11"/>
          <p:cNvSpPr txBox="1"/>
          <p:nvPr/>
        </p:nvSpPr>
        <p:spPr>
          <a:xfrm>
            <a:off x="-1" y="1344996"/>
            <a:ext cx="2814997" cy="430796"/>
          </a:xfrm>
          <a:prstGeom prst="rect">
            <a:avLst/>
          </a:prstGeom>
          <a:solidFill>
            <a:schemeClr val="bg1"/>
          </a:solidFill>
        </p:spPr>
        <p:txBody>
          <a:bodyPr wrap="square" lIns="121831" tIns="60915" rIns="121831" bIns="60915" rtlCol="0">
            <a:spAutoFit/>
          </a:bodyPr>
          <a:lstStyle/>
          <a:p>
            <a:pPr algn="r" defTabSz="609152" eaLnBrk="1" hangingPunct="1"/>
            <a:r>
              <a:rPr lang="en-US" sz="2000" b="1" dirty="0">
                <a:solidFill>
                  <a:prstClr val="black"/>
                </a:solidFill>
                <a:latin typeface="Arial" charset="0"/>
                <a:cs typeface="Arial" charset="0"/>
              </a:rPr>
              <a:t>System-Level </a:t>
            </a:r>
            <a:r>
              <a:rPr lang="en-US" sz="2000" b="1" dirty="0" smtClean="0">
                <a:solidFill>
                  <a:prstClr val="black"/>
                </a:solidFill>
                <a:latin typeface="Arial" charset="0"/>
                <a:cs typeface="Arial" charset="0"/>
              </a:rPr>
              <a:t>Design</a:t>
            </a:r>
            <a:endParaRPr lang="en-US" sz="2000" b="1" dirty="0">
              <a:solidFill>
                <a:prstClr val="black"/>
              </a:solidFill>
              <a:latin typeface="Arial" charset="0"/>
              <a:cs typeface="Arial" charset="0"/>
            </a:endParaRPr>
          </a:p>
        </p:txBody>
      </p:sp>
      <p:sp>
        <p:nvSpPr>
          <p:cNvPr id="13" name="TextBox 12"/>
          <p:cNvSpPr txBox="1"/>
          <p:nvPr/>
        </p:nvSpPr>
        <p:spPr>
          <a:xfrm>
            <a:off x="145923" y="3402400"/>
            <a:ext cx="3338334" cy="430796"/>
          </a:xfrm>
          <a:prstGeom prst="rect">
            <a:avLst/>
          </a:prstGeom>
          <a:solidFill>
            <a:schemeClr val="bg1"/>
          </a:solidFill>
        </p:spPr>
        <p:txBody>
          <a:bodyPr wrap="none" lIns="121831" tIns="60915" rIns="121831" bIns="60915" rtlCol="0">
            <a:spAutoFit/>
          </a:bodyPr>
          <a:lstStyle/>
          <a:p>
            <a:pPr algn="r" defTabSz="609152" eaLnBrk="1" hangingPunct="1"/>
            <a:r>
              <a:rPr lang="en-US" sz="2000" b="1" dirty="0" smtClean="0">
                <a:solidFill>
                  <a:prstClr val="black"/>
                </a:solidFill>
                <a:latin typeface="Arial" charset="0"/>
                <a:cs typeface="Arial" charset="0"/>
              </a:rPr>
              <a:t>Component-Level Design</a:t>
            </a:r>
            <a:endParaRPr lang="en-US" sz="2000" b="1" dirty="0">
              <a:solidFill>
                <a:prstClr val="black"/>
              </a:solidFill>
              <a:latin typeface="Arial" charset="0"/>
              <a:cs typeface="Arial" charset="0"/>
            </a:endParaRPr>
          </a:p>
        </p:txBody>
      </p:sp>
      <p:sp>
        <p:nvSpPr>
          <p:cNvPr id="14" name="TextBox 13"/>
          <p:cNvSpPr txBox="1"/>
          <p:nvPr/>
        </p:nvSpPr>
        <p:spPr>
          <a:xfrm>
            <a:off x="6608464" y="1344996"/>
            <a:ext cx="2479350" cy="430796"/>
          </a:xfrm>
          <a:prstGeom prst="rect">
            <a:avLst/>
          </a:prstGeom>
          <a:solidFill>
            <a:schemeClr val="bg1"/>
          </a:solidFill>
        </p:spPr>
        <p:txBody>
          <a:bodyPr wrap="none" lIns="121831" tIns="60915" rIns="121831" bIns="60915" rtlCol="0">
            <a:spAutoFit/>
          </a:bodyPr>
          <a:lstStyle/>
          <a:p>
            <a:pPr defTabSz="609152" eaLnBrk="1" hangingPunct="1"/>
            <a:r>
              <a:rPr lang="en-US" sz="2000" b="1" dirty="0">
                <a:solidFill>
                  <a:prstClr val="black"/>
                </a:solidFill>
                <a:latin typeface="Arial" charset="0"/>
                <a:cs typeface="Arial" charset="0"/>
              </a:rPr>
              <a:t>System-Level </a:t>
            </a:r>
            <a:r>
              <a:rPr lang="en-US" sz="2000" b="1" dirty="0" smtClean="0">
                <a:solidFill>
                  <a:prstClr val="black"/>
                </a:solidFill>
                <a:latin typeface="Arial" charset="0"/>
                <a:cs typeface="Arial" charset="0"/>
              </a:rPr>
              <a:t>Test</a:t>
            </a:r>
            <a:endParaRPr lang="en-US" sz="2000" b="1" dirty="0">
              <a:solidFill>
                <a:prstClr val="black"/>
              </a:solidFill>
              <a:latin typeface="Arial" charset="0"/>
              <a:cs typeface="Arial" charset="0"/>
            </a:endParaRPr>
          </a:p>
        </p:txBody>
      </p:sp>
      <p:sp>
        <p:nvSpPr>
          <p:cNvPr id="15" name="TextBox 14"/>
          <p:cNvSpPr txBox="1"/>
          <p:nvPr/>
        </p:nvSpPr>
        <p:spPr>
          <a:xfrm>
            <a:off x="5716447" y="3410862"/>
            <a:ext cx="3025611" cy="430796"/>
          </a:xfrm>
          <a:prstGeom prst="rect">
            <a:avLst/>
          </a:prstGeom>
          <a:solidFill>
            <a:schemeClr val="bg1"/>
          </a:solidFill>
        </p:spPr>
        <p:txBody>
          <a:bodyPr wrap="square" lIns="121831" tIns="60915" rIns="121831" bIns="60915" rtlCol="0">
            <a:spAutoFit/>
          </a:bodyPr>
          <a:lstStyle/>
          <a:p>
            <a:pPr defTabSz="609152" eaLnBrk="1" hangingPunct="1"/>
            <a:r>
              <a:rPr lang="en-US" sz="2000" b="1" dirty="0" smtClean="0">
                <a:solidFill>
                  <a:prstClr val="black"/>
                </a:solidFill>
                <a:latin typeface="Arial" charset="0"/>
                <a:cs typeface="Arial" charset="0"/>
              </a:rPr>
              <a:t>Component-Level Test</a:t>
            </a:r>
            <a:endParaRPr lang="en-US" sz="2000" b="1" dirty="0">
              <a:solidFill>
                <a:prstClr val="black"/>
              </a:solidFill>
              <a:latin typeface="Arial" charset="0"/>
              <a:cs typeface="Arial" charset="0"/>
            </a:endParaRPr>
          </a:p>
        </p:txBody>
      </p:sp>
      <p:sp>
        <p:nvSpPr>
          <p:cNvPr id="18" name="Left-Right Arrow 17"/>
          <p:cNvSpPr/>
          <p:nvPr/>
        </p:nvSpPr>
        <p:spPr>
          <a:xfrm flipV="1">
            <a:off x="3027051" y="1455060"/>
            <a:ext cx="3276600" cy="228600"/>
          </a:xfrm>
          <a:prstGeom prst="leftRightArrow">
            <a:avLst/>
          </a:prstGeom>
        </p:spPr>
        <p:style>
          <a:lnRef idx="1">
            <a:schemeClr val="accent3"/>
          </a:lnRef>
          <a:fillRef idx="3">
            <a:schemeClr val="accent3"/>
          </a:fillRef>
          <a:effectRef idx="2">
            <a:schemeClr val="accent3"/>
          </a:effectRef>
          <a:fontRef idx="minor">
            <a:schemeClr val="lt1"/>
          </a:fontRef>
        </p:style>
        <p:txBody>
          <a:bodyPr lIns="121831" tIns="60915" rIns="121831" bIns="60915" rtlCol="0" anchor="ctr"/>
          <a:lstStyle/>
          <a:p>
            <a:pPr algn="ctr" defTabSz="609152" eaLnBrk="1" hangingPunct="1"/>
            <a:endParaRPr lang="en-US" sz="2000" dirty="0">
              <a:solidFill>
                <a:prstClr val="white"/>
              </a:solidFill>
            </a:endParaRPr>
          </a:p>
        </p:txBody>
      </p:sp>
      <p:sp>
        <p:nvSpPr>
          <p:cNvPr id="19" name="Left-Right Arrow 18"/>
          <p:cNvSpPr/>
          <p:nvPr/>
        </p:nvSpPr>
        <p:spPr>
          <a:xfrm flipV="1">
            <a:off x="3922400" y="3512460"/>
            <a:ext cx="1447800" cy="228600"/>
          </a:xfrm>
          <a:prstGeom prst="leftRightArrow">
            <a:avLst/>
          </a:prstGeom>
        </p:spPr>
        <p:style>
          <a:lnRef idx="1">
            <a:schemeClr val="accent3"/>
          </a:lnRef>
          <a:fillRef idx="3">
            <a:schemeClr val="accent3"/>
          </a:fillRef>
          <a:effectRef idx="2">
            <a:schemeClr val="accent3"/>
          </a:effectRef>
          <a:fontRef idx="minor">
            <a:schemeClr val="lt1"/>
          </a:fontRef>
        </p:style>
        <p:txBody>
          <a:bodyPr lIns="121831" tIns="60915" rIns="121831" bIns="60915" rtlCol="0" anchor="ctr"/>
          <a:lstStyle/>
          <a:p>
            <a:pPr algn="ctr" defTabSz="609152" eaLnBrk="1" hangingPunct="1"/>
            <a:endParaRPr lang="en-US" sz="2000" dirty="0">
              <a:solidFill>
                <a:prstClr val="white"/>
              </a:solidFill>
            </a:endParaRPr>
          </a:p>
        </p:txBody>
      </p:sp>
      <p:sp>
        <p:nvSpPr>
          <p:cNvPr id="20" name="TextBox 19"/>
          <p:cNvSpPr txBox="1"/>
          <p:nvPr/>
        </p:nvSpPr>
        <p:spPr>
          <a:xfrm>
            <a:off x="3513608" y="2369463"/>
            <a:ext cx="2332842" cy="430796"/>
          </a:xfrm>
          <a:prstGeom prst="rect">
            <a:avLst/>
          </a:prstGeom>
          <a:noFill/>
        </p:spPr>
        <p:txBody>
          <a:bodyPr wrap="square" lIns="121831" tIns="60915" rIns="121831" bIns="60915" rtlCol="0">
            <a:spAutoFit/>
          </a:bodyPr>
          <a:lstStyle/>
          <a:p>
            <a:pPr algn="ctr" defTabSz="609152" eaLnBrk="1" hangingPunct="1"/>
            <a:r>
              <a:rPr lang="en-US" sz="2000" b="1" i="1" dirty="0" smtClean="0">
                <a:solidFill>
                  <a:prstClr val="black"/>
                </a:solidFill>
                <a:latin typeface="Arial" charset="0"/>
                <a:cs typeface="Arial" charset="0"/>
              </a:rPr>
              <a:t>Shared IP &amp; Data</a:t>
            </a:r>
            <a:endParaRPr lang="en-US" sz="2000" b="1" i="1" dirty="0">
              <a:solidFill>
                <a:prstClr val="black"/>
              </a:solidFill>
              <a:latin typeface="Arial" charset="0"/>
              <a:cs typeface="Arial" charset="0"/>
            </a:endParaRPr>
          </a:p>
        </p:txBody>
      </p:sp>
      <p:sp>
        <p:nvSpPr>
          <p:cNvPr id="33" name="Freeform 32"/>
          <p:cNvSpPr/>
          <p:nvPr/>
        </p:nvSpPr>
        <p:spPr>
          <a:xfrm>
            <a:off x="4627250" y="1683661"/>
            <a:ext cx="105540" cy="685800"/>
          </a:xfrm>
          <a:custGeom>
            <a:avLst/>
            <a:gdLst>
              <a:gd name="connsiteX0" fmla="*/ 18929 w 153153"/>
              <a:gd name="connsiteY0" fmla="*/ 743359 h 743359"/>
              <a:gd name="connsiteX1" fmla="*/ 18929 w 153153"/>
              <a:gd name="connsiteY1" fmla="*/ 320058 h 743359"/>
              <a:gd name="connsiteX2" fmla="*/ 132503 w 153153"/>
              <a:gd name="connsiteY2" fmla="*/ 423302 h 743359"/>
              <a:gd name="connsiteX3" fmla="*/ 142828 w 153153"/>
              <a:gd name="connsiteY3" fmla="*/ 0 h 743359"/>
            </a:gdLst>
            <a:ahLst/>
            <a:cxnLst>
              <a:cxn ang="0">
                <a:pos x="connsiteX0" y="connsiteY0"/>
              </a:cxn>
              <a:cxn ang="0">
                <a:pos x="connsiteX1" y="connsiteY1"/>
              </a:cxn>
              <a:cxn ang="0">
                <a:pos x="connsiteX2" y="connsiteY2"/>
              </a:cxn>
              <a:cxn ang="0">
                <a:pos x="connsiteX3" y="connsiteY3"/>
              </a:cxn>
            </a:cxnLst>
            <a:rect l="l" t="t" r="r" b="b"/>
            <a:pathLst>
              <a:path w="153153" h="743359">
                <a:moveTo>
                  <a:pt x="18929" y="743359"/>
                </a:moveTo>
                <a:cubicBezTo>
                  <a:pt x="9464" y="558380"/>
                  <a:pt x="0" y="373401"/>
                  <a:pt x="18929" y="320058"/>
                </a:cubicBezTo>
                <a:cubicBezTo>
                  <a:pt x="37858" y="266715"/>
                  <a:pt x="111853" y="476645"/>
                  <a:pt x="132503" y="423302"/>
                </a:cubicBezTo>
                <a:cubicBezTo>
                  <a:pt x="153153" y="369959"/>
                  <a:pt x="147990" y="184979"/>
                  <a:pt x="142828" y="0"/>
                </a:cubicBezTo>
              </a:path>
            </a:pathLst>
          </a:custGeom>
          <a:ln w="12700"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lIns="121831" tIns="60915" rIns="121831" bIns="60915" rtlCol="0" anchor="ctr"/>
          <a:lstStyle/>
          <a:p>
            <a:pPr algn="ctr" defTabSz="609152" eaLnBrk="1" hangingPunct="1"/>
            <a:endParaRPr lang="en-US" sz="2000" dirty="0">
              <a:solidFill>
                <a:prstClr val="black"/>
              </a:solidFill>
            </a:endParaRPr>
          </a:p>
        </p:txBody>
      </p:sp>
      <p:sp>
        <p:nvSpPr>
          <p:cNvPr id="35" name="Freeform 34"/>
          <p:cNvSpPr/>
          <p:nvPr/>
        </p:nvSpPr>
        <p:spPr>
          <a:xfrm rot="10800000">
            <a:off x="4474849" y="2826690"/>
            <a:ext cx="106294" cy="685799"/>
          </a:xfrm>
          <a:custGeom>
            <a:avLst/>
            <a:gdLst>
              <a:gd name="connsiteX0" fmla="*/ 18929 w 153153"/>
              <a:gd name="connsiteY0" fmla="*/ 743359 h 743359"/>
              <a:gd name="connsiteX1" fmla="*/ 18929 w 153153"/>
              <a:gd name="connsiteY1" fmla="*/ 320058 h 743359"/>
              <a:gd name="connsiteX2" fmla="*/ 132503 w 153153"/>
              <a:gd name="connsiteY2" fmla="*/ 423302 h 743359"/>
              <a:gd name="connsiteX3" fmla="*/ 142828 w 153153"/>
              <a:gd name="connsiteY3" fmla="*/ 0 h 743359"/>
            </a:gdLst>
            <a:ahLst/>
            <a:cxnLst>
              <a:cxn ang="0">
                <a:pos x="connsiteX0" y="connsiteY0"/>
              </a:cxn>
              <a:cxn ang="0">
                <a:pos x="connsiteX1" y="connsiteY1"/>
              </a:cxn>
              <a:cxn ang="0">
                <a:pos x="connsiteX2" y="connsiteY2"/>
              </a:cxn>
              <a:cxn ang="0">
                <a:pos x="connsiteX3" y="connsiteY3"/>
              </a:cxn>
            </a:cxnLst>
            <a:rect l="l" t="t" r="r" b="b"/>
            <a:pathLst>
              <a:path w="153153" h="743359">
                <a:moveTo>
                  <a:pt x="18929" y="743359"/>
                </a:moveTo>
                <a:cubicBezTo>
                  <a:pt x="9464" y="558380"/>
                  <a:pt x="0" y="373401"/>
                  <a:pt x="18929" y="320058"/>
                </a:cubicBezTo>
                <a:cubicBezTo>
                  <a:pt x="37858" y="266715"/>
                  <a:pt x="111853" y="476645"/>
                  <a:pt x="132503" y="423302"/>
                </a:cubicBezTo>
                <a:cubicBezTo>
                  <a:pt x="153153" y="369959"/>
                  <a:pt x="147990" y="184979"/>
                  <a:pt x="142828" y="0"/>
                </a:cubicBezTo>
              </a:path>
            </a:pathLst>
          </a:custGeom>
          <a:ln w="12700"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lIns="121831" tIns="60915" rIns="121831" bIns="60915" rtlCol="0" anchor="ctr"/>
          <a:lstStyle/>
          <a:p>
            <a:pPr algn="ctr" defTabSz="609152" eaLnBrk="1" hangingPunct="1"/>
            <a:endParaRPr lang="en-US" sz="2000" dirty="0">
              <a:solidFill>
                <a:prstClr val="black"/>
              </a:solidFill>
            </a:endParaRPr>
          </a:p>
        </p:txBody>
      </p:sp>
      <p:sp>
        <p:nvSpPr>
          <p:cNvPr id="17" name="TextBox 16"/>
          <p:cNvSpPr txBox="1"/>
          <p:nvPr/>
        </p:nvSpPr>
        <p:spPr>
          <a:xfrm>
            <a:off x="4932089" y="4846985"/>
            <a:ext cx="3198589" cy="430796"/>
          </a:xfrm>
          <a:prstGeom prst="rect">
            <a:avLst/>
          </a:prstGeom>
          <a:noFill/>
        </p:spPr>
        <p:txBody>
          <a:bodyPr wrap="square" lIns="121831" tIns="60915" rIns="121831" bIns="60915" rtlCol="0">
            <a:spAutoFit/>
          </a:bodyPr>
          <a:lstStyle/>
          <a:p>
            <a:pPr defTabSz="609152" eaLnBrk="1" hangingPunct="1"/>
            <a:r>
              <a:rPr lang="en-US" sz="2000" b="1" i="1" dirty="0" smtClean="0">
                <a:solidFill>
                  <a:srgbClr val="C00000"/>
                </a:solidFill>
                <a:latin typeface="Arial" charset="0"/>
                <a:cs typeface="Arial" charset="0"/>
              </a:rPr>
              <a:t>JTAG Boundary Scan</a:t>
            </a:r>
            <a:endParaRPr lang="en-US" sz="2000" b="1" i="1" dirty="0">
              <a:solidFill>
                <a:srgbClr val="C00000"/>
              </a:solidFill>
              <a:latin typeface="Arial" charset="0"/>
              <a:cs typeface="Arial" charset="0"/>
            </a:endParaRPr>
          </a:p>
        </p:txBody>
      </p:sp>
      <p:sp>
        <p:nvSpPr>
          <p:cNvPr id="21" name="TextBox 20"/>
          <p:cNvSpPr txBox="1"/>
          <p:nvPr/>
        </p:nvSpPr>
        <p:spPr>
          <a:xfrm>
            <a:off x="5236850" y="3771851"/>
            <a:ext cx="3733800" cy="738573"/>
          </a:xfrm>
          <a:prstGeom prst="rect">
            <a:avLst/>
          </a:prstGeom>
          <a:noFill/>
        </p:spPr>
        <p:txBody>
          <a:bodyPr wrap="square" lIns="121831" tIns="60915" rIns="121831" bIns="60915" rtlCol="0">
            <a:spAutoFit/>
          </a:bodyPr>
          <a:lstStyle/>
          <a:p>
            <a:pPr defTabSz="609152" eaLnBrk="1" hangingPunct="1"/>
            <a:r>
              <a:rPr lang="en-US" sz="2000" b="1" i="1" dirty="0" smtClean="0">
                <a:solidFill>
                  <a:srgbClr val="C00000"/>
                </a:solidFill>
                <a:latin typeface="Arial" charset="0"/>
                <a:cs typeface="Arial" charset="0"/>
              </a:rPr>
              <a:t>Stimulus/response </a:t>
            </a:r>
            <a:br>
              <a:rPr lang="en-US" sz="2000" b="1" i="1" dirty="0" smtClean="0">
                <a:solidFill>
                  <a:srgbClr val="C00000"/>
                </a:solidFill>
                <a:latin typeface="Arial" charset="0"/>
                <a:cs typeface="Arial" charset="0"/>
              </a:rPr>
            </a:br>
            <a:r>
              <a:rPr lang="en-US" sz="2000" b="1" i="1" dirty="0" smtClean="0">
                <a:solidFill>
                  <a:srgbClr val="C00000"/>
                </a:solidFill>
                <a:latin typeface="Arial" charset="0"/>
                <a:cs typeface="Arial" charset="0"/>
              </a:rPr>
              <a:t>(</a:t>
            </a:r>
            <a:r>
              <a:rPr lang="en-US" sz="2000" b="1" i="1" dirty="0">
                <a:solidFill>
                  <a:srgbClr val="C00000"/>
                </a:solidFill>
                <a:latin typeface="Arial" charset="0"/>
                <a:cs typeface="Arial" charset="0"/>
              </a:rPr>
              <a:t>test vectors)</a:t>
            </a:r>
          </a:p>
        </p:txBody>
      </p:sp>
      <p:sp>
        <p:nvSpPr>
          <p:cNvPr id="22" name="TextBox 21"/>
          <p:cNvSpPr txBox="1"/>
          <p:nvPr/>
        </p:nvSpPr>
        <p:spPr>
          <a:xfrm>
            <a:off x="5846465" y="2716708"/>
            <a:ext cx="2235369" cy="446185"/>
          </a:xfrm>
          <a:prstGeom prst="rect">
            <a:avLst/>
          </a:prstGeom>
          <a:noFill/>
        </p:spPr>
        <p:txBody>
          <a:bodyPr wrap="none" lIns="121831" tIns="60915" rIns="121831" bIns="60915" rtlCol="0">
            <a:spAutoFit/>
          </a:bodyPr>
          <a:lstStyle/>
          <a:p>
            <a:pPr defTabSz="609152" eaLnBrk="1" hangingPunct="1"/>
            <a:r>
              <a:rPr lang="en-US" sz="2000" b="1" i="1" dirty="0" smtClean="0">
                <a:solidFill>
                  <a:srgbClr val="C00000"/>
                </a:solidFill>
                <a:latin typeface="Arial" charset="0"/>
                <a:cs typeface="Arial" charset="0"/>
              </a:rPr>
              <a:t>Protocol-Aware</a:t>
            </a:r>
            <a:endParaRPr lang="en-US" sz="2000" b="1" i="1" dirty="0">
              <a:solidFill>
                <a:srgbClr val="C00000"/>
              </a:solidFill>
              <a:latin typeface="Arial" charset="0"/>
              <a:cs typeface="Arial" charset="0"/>
            </a:endParaRPr>
          </a:p>
        </p:txBody>
      </p:sp>
      <p:sp>
        <p:nvSpPr>
          <p:cNvPr id="23" name="TextBox 22"/>
          <p:cNvSpPr txBox="1"/>
          <p:nvPr/>
        </p:nvSpPr>
        <p:spPr>
          <a:xfrm>
            <a:off x="6049727" y="2335708"/>
            <a:ext cx="3044885" cy="446185"/>
          </a:xfrm>
          <a:prstGeom prst="rect">
            <a:avLst/>
          </a:prstGeom>
          <a:noFill/>
        </p:spPr>
        <p:txBody>
          <a:bodyPr wrap="none" lIns="121831" tIns="60915" rIns="121831" bIns="60915" rtlCol="0">
            <a:spAutoFit/>
          </a:bodyPr>
          <a:lstStyle/>
          <a:p>
            <a:pPr defTabSz="609152" eaLnBrk="1" hangingPunct="1"/>
            <a:r>
              <a:rPr lang="en-US" sz="2000" b="1" i="1" dirty="0">
                <a:solidFill>
                  <a:srgbClr val="C00000"/>
                </a:solidFill>
                <a:latin typeface="Arial" charset="0"/>
                <a:cs typeface="Arial" charset="0"/>
              </a:rPr>
              <a:t>Hardware-in-the-Loop</a:t>
            </a:r>
          </a:p>
        </p:txBody>
      </p:sp>
      <p:pic>
        <p:nvPicPr>
          <p:cNvPr id="30"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170074" y="5117617"/>
            <a:ext cx="925251" cy="680845"/>
          </a:xfrm>
          <a:prstGeom prst="rect">
            <a:avLst/>
          </a:prstGeom>
          <a:ln>
            <a:noFill/>
          </a:ln>
          <a:effectLst>
            <a:outerShdw blurRad="368300" dist="88900" dir="2700000" algn="tl" rotWithShape="0">
              <a:srgbClr val="333333">
                <a:alpha val="65000"/>
              </a:srgbClr>
            </a:outerShdw>
          </a:effectLst>
        </p:spPr>
      </p:pic>
      <p:sp>
        <p:nvSpPr>
          <p:cNvPr id="31" name="TextBox 30"/>
          <p:cNvSpPr txBox="1"/>
          <p:nvPr/>
        </p:nvSpPr>
        <p:spPr>
          <a:xfrm>
            <a:off x="3391197" y="5722263"/>
            <a:ext cx="3423870" cy="430796"/>
          </a:xfrm>
          <a:prstGeom prst="rect">
            <a:avLst/>
          </a:prstGeom>
          <a:noFill/>
        </p:spPr>
        <p:txBody>
          <a:bodyPr wrap="none" lIns="121831" tIns="60915" rIns="121831" bIns="60915" rtlCol="0">
            <a:spAutoFit/>
          </a:bodyPr>
          <a:lstStyle/>
          <a:p>
            <a:pPr defTabSz="609152" eaLnBrk="1" hangingPunct="1"/>
            <a:r>
              <a:rPr lang="en-US" sz="2000" b="1" dirty="0" smtClean="0">
                <a:solidFill>
                  <a:prstClr val="black"/>
                </a:solidFill>
                <a:latin typeface="Arial" charset="0"/>
                <a:cs typeface="Arial" charset="0"/>
              </a:rPr>
              <a:t>Implementation (SOC/SIP)</a:t>
            </a:r>
            <a:endParaRPr lang="en-US" sz="2000" b="1" dirty="0">
              <a:solidFill>
                <a:prstClr val="black"/>
              </a:solidFill>
              <a:latin typeface="Arial" charset="0"/>
              <a:cs typeface="Arial" charset="0"/>
            </a:endParaRPr>
          </a:p>
        </p:txBody>
      </p:sp>
      <p:sp>
        <p:nvSpPr>
          <p:cNvPr id="32" name="TextBox 31"/>
          <p:cNvSpPr txBox="1"/>
          <p:nvPr/>
        </p:nvSpPr>
        <p:spPr>
          <a:xfrm>
            <a:off x="5008292" y="4393108"/>
            <a:ext cx="3198589" cy="430796"/>
          </a:xfrm>
          <a:prstGeom prst="rect">
            <a:avLst/>
          </a:prstGeom>
          <a:noFill/>
        </p:spPr>
        <p:txBody>
          <a:bodyPr wrap="square" lIns="121831" tIns="60915" rIns="121831" bIns="60915" rtlCol="0">
            <a:spAutoFit/>
          </a:bodyPr>
          <a:lstStyle/>
          <a:p>
            <a:pPr defTabSz="609152" eaLnBrk="1" hangingPunct="1"/>
            <a:r>
              <a:rPr lang="en-US" sz="2000" b="1" i="1" dirty="0" smtClean="0">
                <a:solidFill>
                  <a:srgbClr val="C00000"/>
                </a:solidFill>
                <a:latin typeface="Arial" charset="0"/>
                <a:cs typeface="Arial" charset="0"/>
              </a:rPr>
              <a:t>  BIST</a:t>
            </a:r>
            <a:endParaRPr lang="en-US" sz="2000" b="1" i="1" dirty="0">
              <a:solidFill>
                <a:srgbClr val="C00000"/>
              </a:solidFill>
              <a:latin typeface="Arial" charset="0"/>
              <a:cs typeface="Arial" charset="0"/>
            </a:endParaRPr>
          </a:p>
        </p:txBody>
      </p:sp>
      <p:sp>
        <p:nvSpPr>
          <p:cNvPr id="36" name="TextBox 35"/>
          <p:cNvSpPr txBox="1"/>
          <p:nvPr/>
        </p:nvSpPr>
        <p:spPr>
          <a:xfrm>
            <a:off x="6288341" y="1912261"/>
            <a:ext cx="2188881" cy="446185"/>
          </a:xfrm>
          <a:prstGeom prst="rect">
            <a:avLst/>
          </a:prstGeom>
          <a:noFill/>
        </p:spPr>
        <p:txBody>
          <a:bodyPr wrap="none" lIns="121831" tIns="60915" rIns="121831" bIns="60915" rtlCol="0">
            <a:spAutoFit/>
          </a:bodyPr>
          <a:lstStyle/>
          <a:p>
            <a:pPr defTabSz="609152" eaLnBrk="1" hangingPunct="1"/>
            <a:r>
              <a:rPr lang="en-US" sz="2000" b="1" i="1" dirty="0" smtClean="0">
                <a:solidFill>
                  <a:srgbClr val="C00000"/>
                </a:solidFill>
                <a:latin typeface="Arial" charset="0"/>
                <a:cs typeface="Arial" charset="0"/>
              </a:rPr>
              <a:t>Cyber-Physical</a:t>
            </a:r>
            <a:endParaRPr lang="en-US" sz="2000" b="1" i="1" dirty="0">
              <a:solidFill>
                <a:srgbClr val="C00000"/>
              </a:solidFill>
              <a:latin typeface="Arial" charset="0"/>
              <a:cs typeface="Arial" charset="0"/>
            </a:endParaRPr>
          </a:p>
        </p:txBody>
      </p:sp>
      <p:sp>
        <p:nvSpPr>
          <p:cNvPr id="24" name="Title 23"/>
          <p:cNvSpPr>
            <a:spLocks noGrp="1"/>
          </p:cNvSpPr>
          <p:nvPr>
            <p:ph type="title"/>
          </p:nvPr>
        </p:nvSpPr>
        <p:spPr>
          <a:xfrm>
            <a:off x="562973" y="53819"/>
            <a:ext cx="8170003" cy="964092"/>
          </a:xfrm>
        </p:spPr>
        <p:txBody>
          <a:bodyPr/>
          <a:lstStyle/>
          <a:p>
            <a:r>
              <a:rPr lang="en-US" dirty="0" smtClean="0"/>
              <a:t>Concurrent Design and Test</a:t>
            </a:r>
            <a:endParaRPr lang="en-US" dirty="0"/>
          </a:p>
        </p:txBody>
      </p:sp>
      <p:sp>
        <p:nvSpPr>
          <p:cNvPr id="26" name="TextBox 25"/>
          <p:cNvSpPr txBox="1"/>
          <p:nvPr/>
        </p:nvSpPr>
        <p:spPr>
          <a:xfrm>
            <a:off x="1062246" y="4427741"/>
            <a:ext cx="3182743" cy="430796"/>
          </a:xfrm>
          <a:prstGeom prst="rect">
            <a:avLst/>
          </a:prstGeom>
          <a:noFill/>
        </p:spPr>
        <p:txBody>
          <a:bodyPr wrap="none" lIns="121831" tIns="60915" rIns="121831" bIns="60915" rtlCol="0">
            <a:spAutoFit/>
          </a:bodyPr>
          <a:lstStyle/>
          <a:p>
            <a:pPr defTabSz="609152" eaLnBrk="1" hangingPunct="1"/>
            <a:r>
              <a:rPr lang="en-US" sz="2000" b="1" i="1" dirty="0" smtClean="0">
                <a:solidFill>
                  <a:srgbClr val="C00000"/>
                </a:solidFill>
                <a:latin typeface="Arial" charset="0"/>
                <a:cs typeface="Arial" charset="0"/>
              </a:rPr>
              <a:t>Component Prototyping</a:t>
            </a:r>
            <a:endParaRPr lang="en-US" sz="2000" b="1" i="1" dirty="0">
              <a:solidFill>
                <a:srgbClr val="C00000"/>
              </a:solidFill>
              <a:latin typeface="Arial" charset="0"/>
              <a:cs typeface="Arial" charset="0"/>
            </a:endParaRPr>
          </a:p>
        </p:txBody>
      </p:sp>
      <p:sp>
        <p:nvSpPr>
          <p:cNvPr id="27" name="TextBox 26"/>
          <p:cNvSpPr txBox="1"/>
          <p:nvPr/>
        </p:nvSpPr>
        <p:spPr>
          <a:xfrm>
            <a:off x="789735" y="2563424"/>
            <a:ext cx="2482231" cy="430796"/>
          </a:xfrm>
          <a:prstGeom prst="rect">
            <a:avLst/>
          </a:prstGeom>
          <a:noFill/>
        </p:spPr>
        <p:txBody>
          <a:bodyPr wrap="none" lIns="121831" tIns="60915" rIns="121831" bIns="60915" rtlCol="0">
            <a:spAutoFit/>
          </a:bodyPr>
          <a:lstStyle/>
          <a:p>
            <a:pPr defTabSz="609152" eaLnBrk="1" hangingPunct="1"/>
            <a:r>
              <a:rPr lang="en-US" sz="2000" b="1" i="1" dirty="0" smtClean="0">
                <a:solidFill>
                  <a:srgbClr val="C00000"/>
                </a:solidFill>
                <a:latin typeface="Arial" charset="0"/>
                <a:cs typeface="Arial" charset="0"/>
              </a:rPr>
              <a:t>Model-in-the-Loop</a:t>
            </a:r>
          </a:p>
        </p:txBody>
      </p:sp>
      <p:sp>
        <p:nvSpPr>
          <p:cNvPr id="28" name="TextBox 27"/>
          <p:cNvSpPr txBox="1"/>
          <p:nvPr/>
        </p:nvSpPr>
        <p:spPr>
          <a:xfrm>
            <a:off x="0" y="3915126"/>
            <a:ext cx="4149354" cy="430796"/>
          </a:xfrm>
          <a:prstGeom prst="rect">
            <a:avLst/>
          </a:prstGeom>
          <a:noFill/>
        </p:spPr>
        <p:txBody>
          <a:bodyPr wrap="none" lIns="121831" tIns="60915" rIns="121831" bIns="60915" rtlCol="0">
            <a:spAutoFit/>
          </a:bodyPr>
          <a:lstStyle/>
          <a:p>
            <a:pPr defTabSz="609152" eaLnBrk="1" hangingPunct="1"/>
            <a:r>
              <a:rPr lang="en-US" sz="2000" b="1" i="1" dirty="0" smtClean="0">
                <a:solidFill>
                  <a:srgbClr val="C00000"/>
                </a:solidFill>
                <a:latin typeface="Arial" charset="0"/>
                <a:cs typeface="Arial" charset="0"/>
              </a:rPr>
              <a:t>Component design optimization</a:t>
            </a:r>
            <a:endParaRPr lang="en-US" sz="2000" b="1" i="1" dirty="0">
              <a:solidFill>
                <a:srgbClr val="C00000"/>
              </a:solidFill>
              <a:latin typeface="Arial" charset="0"/>
              <a:cs typeface="Arial" charset="0"/>
            </a:endParaRPr>
          </a:p>
        </p:txBody>
      </p:sp>
      <p:sp>
        <p:nvSpPr>
          <p:cNvPr id="29" name="TextBox 28"/>
          <p:cNvSpPr txBox="1"/>
          <p:nvPr/>
        </p:nvSpPr>
        <p:spPr>
          <a:xfrm>
            <a:off x="344891" y="1912258"/>
            <a:ext cx="2743648" cy="430796"/>
          </a:xfrm>
          <a:prstGeom prst="rect">
            <a:avLst/>
          </a:prstGeom>
          <a:noFill/>
        </p:spPr>
        <p:txBody>
          <a:bodyPr wrap="none" lIns="121831" tIns="60915" rIns="121831" bIns="60915" rtlCol="0">
            <a:spAutoFit/>
          </a:bodyPr>
          <a:lstStyle/>
          <a:p>
            <a:pPr defTabSz="609152" eaLnBrk="1" hangingPunct="1"/>
            <a:r>
              <a:rPr lang="en-US" sz="2000" b="1" i="1" dirty="0" smtClean="0">
                <a:solidFill>
                  <a:srgbClr val="C00000"/>
                </a:solidFill>
                <a:latin typeface="Arial" charset="0"/>
                <a:cs typeface="Arial" charset="0"/>
              </a:rPr>
              <a:t>Modeling &amp; Analysis</a:t>
            </a:r>
          </a:p>
        </p:txBody>
      </p:sp>
    </p:spTree>
    <p:extLst>
      <p:ext uri="{BB962C8B-B14F-4D97-AF65-F5344CB8AC3E}">
        <p14:creationId xmlns:p14="http://schemas.microsoft.com/office/powerpoint/2010/main" xmlns="" val="268624281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996113" y="3821113"/>
            <a:ext cx="1766887" cy="1014412"/>
          </a:xfrm>
          <a:prstGeom prst="rect">
            <a:avLst/>
          </a:prstGeom>
          <a:noFill/>
        </p:spPr>
        <p:txBody>
          <a:bodyPr>
            <a:spAutoFit/>
          </a:bodyPr>
          <a:lstStyle/>
          <a:p>
            <a:pPr defTabSz="457200">
              <a:defRPr/>
            </a:pPr>
            <a:r>
              <a:rPr lang="en-US" sz="2000" b="1" spc="-100" dirty="0">
                <a:solidFill>
                  <a:srgbClr val="C00000"/>
                </a:solidFill>
                <a:latin typeface="Franklin Gothic Book"/>
                <a:cs typeface="Franklin Gothic Medium"/>
              </a:rPr>
              <a:t>CPU</a:t>
            </a:r>
            <a:br>
              <a:rPr lang="en-US" sz="2000" b="1" spc="-100" dirty="0">
                <a:solidFill>
                  <a:srgbClr val="C00000"/>
                </a:solidFill>
                <a:latin typeface="Franklin Gothic Book"/>
                <a:cs typeface="Franklin Gothic Medium"/>
              </a:rPr>
            </a:br>
            <a:r>
              <a:rPr lang="en-US" sz="2000" b="1" spc="-100" dirty="0">
                <a:solidFill>
                  <a:srgbClr val="C00000"/>
                </a:solidFill>
                <a:latin typeface="Franklin Gothic Book"/>
                <a:cs typeface="Franklin Gothic Medium"/>
              </a:rPr>
              <a:t>Performance</a:t>
            </a:r>
          </a:p>
          <a:p>
            <a:pPr defTabSz="457200">
              <a:defRPr/>
            </a:pPr>
            <a:r>
              <a:rPr lang="en-US" sz="2000" b="1" spc="-100" dirty="0">
                <a:solidFill>
                  <a:srgbClr val="C00000"/>
                </a:solidFill>
                <a:latin typeface="Franklin Gothic Book"/>
                <a:cs typeface="Franklin Gothic Medium"/>
              </a:rPr>
              <a:t>(GFLOPs)</a:t>
            </a:r>
          </a:p>
        </p:txBody>
      </p:sp>
      <p:sp>
        <p:nvSpPr>
          <p:cNvPr id="7" name="TextBox 6"/>
          <p:cNvSpPr txBox="1"/>
          <p:nvPr/>
        </p:nvSpPr>
        <p:spPr>
          <a:xfrm>
            <a:off x="7048500" y="1973263"/>
            <a:ext cx="1662113" cy="1016000"/>
          </a:xfrm>
          <a:prstGeom prst="rect">
            <a:avLst/>
          </a:prstGeom>
          <a:noFill/>
        </p:spPr>
        <p:txBody>
          <a:bodyPr>
            <a:spAutoFit/>
          </a:bodyPr>
          <a:lstStyle/>
          <a:p>
            <a:pPr defTabSz="457200">
              <a:defRPr/>
            </a:pPr>
            <a:r>
              <a:rPr lang="en-US" sz="2000" b="1" spc="-100" dirty="0">
                <a:solidFill>
                  <a:srgbClr val="006699"/>
                </a:solidFill>
                <a:latin typeface="Franklin Gothic Book"/>
                <a:cs typeface="Franklin Gothic Medium"/>
              </a:rPr>
              <a:t>FPGA</a:t>
            </a:r>
            <a:br>
              <a:rPr lang="en-US" sz="2000" b="1" spc="-100" dirty="0">
                <a:solidFill>
                  <a:srgbClr val="006699"/>
                </a:solidFill>
                <a:latin typeface="Franklin Gothic Book"/>
                <a:cs typeface="Franklin Gothic Medium"/>
              </a:rPr>
            </a:br>
            <a:r>
              <a:rPr lang="en-US" sz="2000" b="1" spc="-100" dirty="0">
                <a:solidFill>
                  <a:srgbClr val="006699"/>
                </a:solidFill>
                <a:latin typeface="Franklin Gothic Book"/>
                <a:cs typeface="Franklin Gothic Medium"/>
              </a:rPr>
              <a:t>Performance</a:t>
            </a:r>
          </a:p>
          <a:p>
            <a:pPr defTabSz="457200">
              <a:defRPr/>
            </a:pPr>
            <a:r>
              <a:rPr lang="en-US" sz="2000" b="1" spc="-100" dirty="0">
                <a:solidFill>
                  <a:srgbClr val="006699"/>
                </a:solidFill>
                <a:latin typeface="Franklin Gothic Book"/>
                <a:cs typeface="Franklin Gothic Medium"/>
              </a:rPr>
              <a:t>(GMACs)</a:t>
            </a:r>
          </a:p>
        </p:txBody>
      </p:sp>
      <p:sp>
        <p:nvSpPr>
          <p:cNvPr id="41989" name="TextBox 36"/>
          <p:cNvSpPr txBox="1">
            <a:spLocks noChangeArrowheads="1"/>
          </p:cNvSpPr>
          <p:nvPr/>
        </p:nvSpPr>
        <p:spPr bwMode="auto">
          <a:xfrm>
            <a:off x="1720850" y="5653088"/>
            <a:ext cx="550863" cy="276225"/>
          </a:xfrm>
          <a:prstGeom prst="rect">
            <a:avLst/>
          </a:prstGeom>
          <a:noFill/>
          <a:ln w="9525">
            <a:noFill/>
            <a:miter lim="800000"/>
            <a:headEnd/>
            <a:tailEnd/>
          </a:ln>
        </p:spPr>
        <p:txBody>
          <a:bodyPr>
            <a:spAutoFit/>
          </a:bodyPr>
          <a:lstStyle/>
          <a:p>
            <a:pPr defTabSz="457200"/>
            <a:r>
              <a:rPr lang="en-US" sz="1200" b="1">
                <a:solidFill>
                  <a:srgbClr val="7F7F7F"/>
                </a:solidFill>
                <a:latin typeface="Franklin Gothic Book"/>
                <a:ea typeface="Franklin Gothic Book"/>
                <a:cs typeface="Franklin Gothic Book"/>
              </a:rPr>
              <a:t>1997</a:t>
            </a:r>
          </a:p>
        </p:txBody>
      </p:sp>
      <p:sp>
        <p:nvSpPr>
          <p:cNvPr id="41990" name="TextBox 37"/>
          <p:cNvSpPr txBox="1">
            <a:spLocks noChangeArrowheads="1"/>
          </p:cNvSpPr>
          <p:nvPr/>
        </p:nvSpPr>
        <p:spPr bwMode="auto">
          <a:xfrm>
            <a:off x="2740025" y="5653088"/>
            <a:ext cx="550863" cy="276225"/>
          </a:xfrm>
          <a:prstGeom prst="rect">
            <a:avLst/>
          </a:prstGeom>
          <a:noFill/>
          <a:ln w="9525">
            <a:noFill/>
            <a:miter lim="800000"/>
            <a:headEnd/>
            <a:tailEnd/>
          </a:ln>
        </p:spPr>
        <p:txBody>
          <a:bodyPr>
            <a:spAutoFit/>
          </a:bodyPr>
          <a:lstStyle/>
          <a:p>
            <a:pPr defTabSz="457200"/>
            <a:r>
              <a:rPr lang="en-US" sz="1200" b="1">
                <a:solidFill>
                  <a:srgbClr val="7F7F7F"/>
                </a:solidFill>
                <a:latin typeface="Franklin Gothic Book"/>
                <a:ea typeface="Franklin Gothic Book"/>
                <a:cs typeface="Franklin Gothic Book"/>
              </a:rPr>
              <a:t>2001</a:t>
            </a:r>
          </a:p>
        </p:txBody>
      </p:sp>
      <p:sp>
        <p:nvSpPr>
          <p:cNvPr id="41991" name="TextBox 38"/>
          <p:cNvSpPr txBox="1">
            <a:spLocks noChangeArrowheads="1"/>
          </p:cNvSpPr>
          <p:nvPr/>
        </p:nvSpPr>
        <p:spPr bwMode="auto">
          <a:xfrm>
            <a:off x="3244850" y="5653088"/>
            <a:ext cx="550863" cy="276225"/>
          </a:xfrm>
          <a:prstGeom prst="rect">
            <a:avLst/>
          </a:prstGeom>
          <a:noFill/>
          <a:ln w="9525">
            <a:noFill/>
            <a:miter lim="800000"/>
            <a:headEnd/>
            <a:tailEnd/>
          </a:ln>
        </p:spPr>
        <p:txBody>
          <a:bodyPr>
            <a:spAutoFit/>
          </a:bodyPr>
          <a:lstStyle/>
          <a:p>
            <a:pPr defTabSz="457200"/>
            <a:r>
              <a:rPr lang="en-US" sz="1200" b="1">
                <a:solidFill>
                  <a:srgbClr val="7F7F7F"/>
                </a:solidFill>
                <a:latin typeface="Franklin Gothic Book"/>
                <a:ea typeface="Franklin Gothic Book"/>
                <a:cs typeface="Franklin Gothic Book"/>
              </a:rPr>
              <a:t>2002</a:t>
            </a:r>
          </a:p>
        </p:txBody>
      </p:sp>
      <p:sp>
        <p:nvSpPr>
          <p:cNvPr id="41992" name="TextBox 39"/>
          <p:cNvSpPr txBox="1">
            <a:spLocks noChangeArrowheads="1"/>
          </p:cNvSpPr>
          <p:nvPr/>
        </p:nvSpPr>
        <p:spPr bwMode="auto">
          <a:xfrm>
            <a:off x="3749675" y="5653088"/>
            <a:ext cx="550863" cy="276225"/>
          </a:xfrm>
          <a:prstGeom prst="rect">
            <a:avLst/>
          </a:prstGeom>
          <a:noFill/>
          <a:ln w="9525">
            <a:noFill/>
            <a:miter lim="800000"/>
            <a:headEnd/>
            <a:tailEnd/>
          </a:ln>
        </p:spPr>
        <p:txBody>
          <a:bodyPr>
            <a:spAutoFit/>
          </a:bodyPr>
          <a:lstStyle/>
          <a:p>
            <a:pPr defTabSz="457200"/>
            <a:r>
              <a:rPr lang="en-US" sz="1200" b="1">
                <a:solidFill>
                  <a:srgbClr val="7F7F7F"/>
                </a:solidFill>
                <a:latin typeface="Franklin Gothic Book"/>
                <a:ea typeface="Franklin Gothic Book"/>
                <a:cs typeface="Franklin Gothic Book"/>
              </a:rPr>
              <a:t>2004</a:t>
            </a:r>
          </a:p>
        </p:txBody>
      </p:sp>
      <p:sp>
        <p:nvSpPr>
          <p:cNvPr id="41993" name="TextBox 40"/>
          <p:cNvSpPr txBox="1">
            <a:spLocks noChangeArrowheads="1"/>
          </p:cNvSpPr>
          <p:nvPr/>
        </p:nvSpPr>
        <p:spPr bwMode="auto">
          <a:xfrm>
            <a:off x="4259263" y="5653088"/>
            <a:ext cx="550862" cy="276225"/>
          </a:xfrm>
          <a:prstGeom prst="rect">
            <a:avLst/>
          </a:prstGeom>
          <a:noFill/>
          <a:ln w="9525">
            <a:noFill/>
            <a:miter lim="800000"/>
            <a:headEnd/>
            <a:tailEnd/>
          </a:ln>
        </p:spPr>
        <p:txBody>
          <a:bodyPr>
            <a:spAutoFit/>
          </a:bodyPr>
          <a:lstStyle/>
          <a:p>
            <a:pPr defTabSz="457200"/>
            <a:r>
              <a:rPr lang="en-US" sz="1200" b="1">
                <a:solidFill>
                  <a:srgbClr val="7F7F7F"/>
                </a:solidFill>
                <a:latin typeface="Franklin Gothic Book"/>
                <a:ea typeface="Franklin Gothic Book"/>
                <a:cs typeface="Franklin Gothic Book"/>
              </a:rPr>
              <a:t>2005</a:t>
            </a:r>
          </a:p>
        </p:txBody>
      </p:sp>
      <p:sp>
        <p:nvSpPr>
          <p:cNvPr id="41994" name="TextBox 41"/>
          <p:cNvSpPr txBox="1">
            <a:spLocks noChangeArrowheads="1"/>
          </p:cNvSpPr>
          <p:nvPr/>
        </p:nvSpPr>
        <p:spPr bwMode="auto">
          <a:xfrm>
            <a:off x="4757738" y="5641975"/>
            <a:ext cx="552450" cy="276225"/>
          </a:xfrm>
          <a:prstGeom prst="rect">
            <a:avLst/>
          </a:prstGeom>
          <a:noFill/>
          <a:ln w="9525">
            <a:noFill/>
            <a:miter lim="800000"/>
            <a:headEnd/>
            <a:tailEnd/>
          </a:ln>
        </p:spPr>
        <p:txBody>
          <a:bodyPr>
            <a:spAutoFit/>
          </a:bodyPr>
          <a:lstStyle/>
          <a:p>
            <a:pPr defTabSz="457200"/>
            <a:r>
              <a:rPr lang="en-US" sz="1200" b="1">
                <a:solidFill>
                  <a:srgbClr val="7F7F7F"/>
                </a:solidFill>
                <a:latin typeface="Franklin Gothic Book"/>
                <a:ea typeface="Franklin Gothic Book"/>
                <a:cs typeface="Franklin Gothic Book"/>
              </a:rPr>
              <a:t>2006</a:t>
            </a:r>
          </a:p>
        </p:txBody>
      </p:sp>
      <p:cxnSp>
        <p:nvCxnSpPr>
          <p:cNvPr id="43" name="Straight Connector 42"/>
          <p:cNvCxnSpPr/>
          <p:nvPr/>
        </p:nvCxnSpPr>
        <p:spPr>
          <a:xfrm rot="5400000">
            <a:off x="-415131" y="3518694"/>
            <a:ext cx="4251325" cy="1587"/>
          </a:xfrm>
          <a:prstGeom prst="line">
            <a:avLst/>
          </a:prstGeom>
          <a:ln w="22225" cap="flat" cmpd="sng" algn="ctr">
            <a:solidFill>
              <a:schemeClr val="bg1">
                <a:lumMod val="50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5400000">
            <a:off x="2174876" y="5584825"/>
            <a:ext cx="100012" cy="1587"/>
          </a:xfrm>
          <a:prstGeom prst="line">
            <a:avLst/>
          </a:prstGeom>
          <a:ln w="9525" cap="flat" cmpd="sng" algn="ctr">
            <a:solidFill>
              <a:srgbClr val="7F7F7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5400000">
            <a:off x="2686051" y="5584825"/>
            <a:ext cx="100012" cy="1587"/>
          </a:xfrm>
          <a:prstGeom prst="line">
            <a:avLst/>
          </a:prstGeom>
          <a:ln w="9525" cap="flat" cmpd="sng" algn="ctr">
            <a:solidFill>
              <a:srgbClr val="7F7F7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5400000">
            <a:off x="3187701" y="5584825"/>
            <a:ext cx="100012" cy="1587"/>
          </a:xfrm>
          <a:prstGeom prst="line">
            <a:avLst/>
          </a:prstGeom>
          <a:ln w="9525" cap="flat" cmpd="sng" algn="ctr">
            <a:solidFill>
              <a:srgbClr val="7F7F7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rot="5400000">
            <a:off x="3694113" y="5584825"/>
            <a:ext cx="100012" cy="1588"/>
          </a:xfrm>
          <a:prstGeom prst="line">
            <a:avLst/>
          </a:prstGeom>
          <a:ln w="9525" cap="flat" cmpd="sng" algn="ctr">
            <a:solidFill>
              <a:srgbClr val="7F7F7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rot="5400000">
            <a:off x="4205288" y="5584825"/>
            <a:ext cx="100012" cy="1588"/>
          </a:xfrm>
          <a:prstGeom prst="line">
            <a:avLst/>
          </a:prstGeom>
          <a:ln w="9525" cap="flat" cmpd="sng" algn="ctr">
            <a:solidFill>
              <a:srgbClr val="7F7F7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5400000">
            <a:off x="4716463" y="5584825"/>
            <a:ext cx="100012" cy="1588"/>
          </a:xfrm>
          <a:prstGeom prst="line">
            <a:avLst/>
          </a:prstGeom>
          <a:ln w="9525" cap="flat" cmpd="sng" algn="ctr">
            <a:solidFill>
              <a:srgbClr val="7F7F7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5400000">
            <a:off x="5222876" y="5584825"/>
            <a:ext cx="100012" cy="1587"/>
          </a:xfrm>
          <a:prstGeom prst="line">
            <a:avLst/>
          </a:prstGeom>
          <a:ln w="9525" cap="flat" cmpd="sng" algn="ctr">
            <a:solidFill>
              <a:srgbClr val="7F7F7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2003" name="TextBox 50"/>
          <p:cNvSpPr txBox="1">
            <a:spLocks noChangeArrowheads="1"/>
          </p:cNvSpPr>
          <p:nvPr/>
        </p:nvSpPr>
        <p:spPr bwMode="auto">
          <a:xfrm>
            <a:off x="5265738" y="5641975"/>
            <a:ext cx="550862" cy="276225"/>
          </a:xfrm>
          <a:prstGeom prst="rect">
            <a:avLst/>
          </a:prstGeom>
          <a:noFill/>
          <a:ln w="9525">
            <a:noFill/>
            <a:miter lim="800000"/>
            <a:headEnd/>
            <a:tailEnd/>
          </a:ln>
        </p:spPr>
        <p:txBody>
          <a:bodyPr>
            <a:spAutoFit/>
          </a:bodyPr>
          <a:lstStyle/>
          <a:p>
            <a:pPr defTabSz="457200"/>
            <a:r>
              <a:rPr lang="en-US" sz="1200" b="1">
                <a:solidFill>
                  <a:srgbClr val="7F7F7F"/>
                </a:solidFill>
                <a:latin typeface="Franklin Gothic Book"/>
                <a:ea typeface="Franklin Gothic Book"/>
                <a:cs typeface="Franklin Gothic Book"/>
              </a:rPr>
              <a:t>2009</a:t>
            </a:r>
          </a:p>
        </p:txBody>
      </p:sp>
      <p:sp>
        <p:nvSpPr>
          <p:cNvPr id="42004" name="TextBox 51"/>
          <p:cNvSpPr txBox="1">
            <a:spLocks noChangeArrowheads="1"/>
          </p:cNvSpPr>
          <p:nvPr/>
        </p:nvSpPr>
        <p:spPr bwMode="auto">
          <a:xfrm>
            <a:off x="2219325" y="5653088"/>
            <a:ext cx="550863" cy="276225"/>
          </a:xfrm>
          <a:prstGeom prst="rect">
            <a:avLst/>
          </a:prstGeom>
          <a:noFill/>
          <a:ln w="9525">
            <a:noFill/>
            <a:miter lim="800000"/>
            <a:headEnd/>
            <a:tailEnd/>
          </a:ln>
        </p:spPr>
        <p:txBody>
          <a:bodyPr>
            <a:spAutoFit/>
          </a:bodyPr>
          <a:lstStyle/>
          <a:p>
            <a:pPr defTabSz="457200"/>
            <a:r>
              <a:rPr lang="en-US" sz="1200" b="1">
                <a:solidFill>
                  <a:srgbClr val="7F7F7F"/>
                </a:solidFill>
                <a:latin typeface="Franklin Gothic Book"/>
                <a:ea typeface="Franklin Gothic Book"/>
                <a:cs typeface="Franklin Gothic Book"/>
              </a:rPr>
              <a:t>1999</a:t>
            </a:r>
          </a:p>
        </p:txBody>
      </p:sp>
      <p:sp>
        <p:nvSpPr>
          <p:cNvPr id="42005" name="TextBox 52"/>
          <p:cNvSpPr txBox="1">
            <a:spLocks noChangeArrowheads="1"/>
          </p:cNvSpPr>
          <p:nvPr/>
        </p:nvSpPr>
        <p:spPr bwMode="auto">
          <a:xfrm>
            <a:off x="998538" y="5332413"/>
            <a:ext cx="546100" cy="339725"/>
          </a:xfrm>
          <a:prstGeom prst="rect">
            <a:avLst/>
          </a:prstGeom>
          <a:noFill/>
          <a:ln w="9525">
            <a:noFill/>
            <a:miter lim="800000"/>
            <a:headEnd/>
            <a:tailEnd/>
          </a:ln>
        </p:spPr>
        <p:txBody>
          <a:bodyPr>
            <a:spAutoFit/>
          </a:bodyPr>
          <a:lstStyle/>
          <a:p>
            <a:pPr algn="r" defTabSz="457200"/>
            <a:r>
              <a:rPr lang="en-US" sz="1600" b="1">
                <a:solidFill>
                  <a:srgbClr val="000000"/>
                </a:solidFill>
                <a:latin typeface="Franklin Gothic Medium" pitchFamily="34" charset="0"/>
                <a:ea typeface="Franklin Gothic Medium" pitchFamily="34" charset="0"/>
                <a:cs typeface="Franklin Gothic Medium" pitchFamily="34" charset="0"/>
              </a:rPr>
              <a:t>5</a:t>
            </a:r>
          </a:p>
        </p:txBody>
      </p:sp>
      <p:sp>
        <p:nvSpPr>
          <p:cNvPr id="42006" name="TextBox 53"/>
          <p:cNvSpPr txBox="1">
            <a:spLocks noChangeArrowheads="1"/>
          </p:cNvSpPr>
          <p:nvPr/>
        </p:nvSpPr>
        <p:spPr bwMode="auto">
          <a:xfrm>
            <a:off x="998538" y="3992563"/>
            <a:ext cx="546100" cy="338137"/>
          </a:xfrm>
          <a:prstGeom prst="rect">
            <a:avLst/>
          </a:prstGeom>
          <a:noFill/>
          <a:ln w="9525">
            <a:noFill/>
            <a:miter lim="800000"/>
            <a:headEnd/>
            <a:tailEnd/>
          </a:ln>
        </p:spPr>
        <p:txBody>
          <a:bodyPr>
            <a:spAutoFit/>
          </a:bodyPr>
          <a:lstStyle/>
          <a:p>
            <a:pPr algn="r" defTabSz="457200"/>
            <a:r>
              <a:rPr lang="en-US" sz="1600" b="1">
                <a:solidFill>
                  <a:srgbClr val="000000"/>
                </a:solidFill>
                <a:latin typeface="Franklin Gothic Medium" pitchFamily="34" charset="0"/>
                <a:ea typeface="Franklin Gothic Medium" pitchFamily="34" charset="0"/>
                <a:cs typeface="Franklin Gothic Medium" pitchFamily="34" charset="0"/>
              </a:rPr>
              <a:t>50</a:t>
            </a:r>
          </a:p>
        </p:txBody>
      </p:sp>
      <p:sp>
        <p:nvSpPr>
          <p:cNvPr id="42007" name="TextBox 54"/>
          <p:cNvSpPr txBox="1">
            <a:spLocks noChangeArrowheads="1"/>
          </p:cNvSpPr>
          <p:nvPr/>
        </p:nvSpPr>
        <p:spPr bwMode="auto">
          <a:xfrm>
            <a:off x="944563" y="2641600"/>
            <a:ext cx="600075" cy="338138"/>
          </a:xfrm>
          <a:prstGeom prst="rect">
            <a:avLst/>
          </a:prstGeom>
          <a:noFill/>
          <a:ln w="9525">
            <a:noFill/>
            <a:miter lim="800000"/>
            <a:headEnd/>
            <a:tailEnd/>
          </a:ln>
        </p:spPr>
        <p:txBody>
          <a:bodyPr>
            <a:spAutoFit/>
          </a:bodyPr>
          <a:lstStyle/>
          <a:p>
            <a:pPr algn="r" defTabSz="457200"/>
            <a:r>
              <a:rPr lang="en-US" sz="1600" b="1">
                <a:solidFill>
                  <a:srgbClr val="000000"/>
                </a:solidFill>
                <a:latin typeface="Franklin Gothic Medium" pitchFamily="34" charset="0"/>
                <a:ea typeface="Franklin Gothic Medium" pitchFamily="34" charset="0"/>
                <a:cs typeface="Franklin Gothic Medium" pitchFamily="34" charset="0"/>
              </a:rPr>
              <a:t>500</a:t>
            </a:r>
          </a:p>
        </p:txBody>
      </p:sp>
      <p:sp>
        <p:nvSpPr>
          <p:cNvPr id="42008" name="TextBox 55"/>
          <p:cNvSpPr txBox="1">
            <a:spLocks noChangeArrowheads="1"/>
          </p:cNvSpPr>
          <p:nvPr/>
        </p:nvSpPr>
        <p:spPr bwMode="auto">
          <a:xfrm>
            <a:off x="822325" y="1295400"/>
            <a:ext cx="722313" cy="338138"/>
          </a:xfrm>
          <a:prstGeom prst="rect">
            <a:avLst/>
          </a:prstGeom>
          <a:noFill/>
          <a:ln w="9525">
            <a:noFill/>
            <a:miter lim="800000"/>
            <a:headEnd/>
            <a:tailEnd/>
          </a:ln>
        </p:spPr>
        <p:txBody>
          <a:bodyPr>
            <a:spAutoFit/>
          </a:bodyPr>
          <a:lstStyle/>
          <a:p>
            <a:pPr algn="r" defTabSz="457200"/>
            <a:r>
              <a:rPr lang="en-US" sz="1600" b="1">
                <a:solidFill>
                  <a:srgbClr val="000000"/>
                </a:solidFill>
                <a:latin typeface="Franklin Gothic Medium" pitchFamily="34" charset="0"/>
                <a:ea typeface="Franklin Gothic Medium" pitchFamily="34" charset="0"/>
                <a:cs typeface="Franklin Gothic Medium" pitchFamily="34" charset="0"/>
              </a:rPr>
              <a:t>5,000</a:t>
            </a:r>
          </a:p>
        </p:txBody>
      </p:sp>
      <p:sp>
        <p:nvSpPr>
          <p:cNvPr id="42009" name="TextBox 56"/>
          <p:cNvSpPr txBox="1">
            <a:spLocks noChangeArrowheads="1"/>
          </p:cNvSpPr>
          <p:nvPr/>
        </p:nvSpPr>
        <p:spPr bwMode="auto">
          <a:xfrm>
            <a:off x="6364288" y="5332413"/>
            <a:ext cx="546100" cy="339725"/>
          </a:xfrm>
          <a:prstGeom prst="rect">
            <a:avLst/>
          </a:prstGeom>
          <a:noFill/>
          <a:ln w="9525">
            <a:noFill/>
            <a:miter lim="800000"/>
            <a:headEnd/>
            <a:tailEnd/>
          </a:ln>
        </p:spPr>
        <p:txBody>
          <a:bodyPr>
            <a:spAutoFit/>
          </a:bodyPr>
          <a:lstStyle/>
          <a:p>
            <a:pPr defTabSz="457200"/>
            <a:r>
              <a:rPr lang="en-US" sz="1600" b="1">
                <a:solidFill>
                  <a:srgbClr val="000000"/>
                </a:solidFill>
                <a:latin typeface="Franklin Gothic Medium" pitchFamily="34" charset="0"/>
                <a:ea typeface="Franklin Gothic Medium" pitchFamily="34" charset="0"/>
                <a:cs typeface="Franklin Gothic Medium" pitchFamily="34" charset="0"/>
              </a:rPr>
              <a:t>5</a:t>
            </a:r>
          </a:p>
        </p:txBody>
      </p:sp>
      <p:sp>
        <p:nvSpPr>
          <p:cNvPr id="42010" name="TextBox 57"/>
          <p:cNvSpPr txBox="1">
            <a:spLocks noChangeArrowheads="1"/>
          </p:cNvSpPr>
          <p:nvPr/>
        </p:nvSpPr>
        <p:spPr bwMode="auto">
          <a:xfrm>
            <a:off x="6364288" y="3992563"/>
            <a:ext cx="546100" cy="338137"/>
          </a:xfrm>
          <a:prstGeom prst="rect">
            <a:avLst/>
          </a:prstGeom>
          <a:noFill/>
          <a:ln w="9525">
            <a:noFill/>
            <a:miter lim="800000"/>
            <a:headEnd/>
            <a:tailEnd/>
          </a:ln>
        </p:spPr>
        <p:txBody>
          <a:bodyPr>
            <a:spAutoFit/>
          </a:bodyPr>
          <a:lstStyle/>
          <a:p>
            <a:pPr defTabSz="457200"/>
            <a:r>
              <a:rPr lang="en-US" sz="1600" b="1">
                <a:solidFill>
                  <a:srgbClr val="000000"/>
                </a:solidFill>
                <a:latin typeface="Franklin Gothic Medium" pitchFamily="34" charset="0"/>
                <a:ea typeface="Franklin Gothic Medium" pitchFamily="34" charset="0"/>
                <a:cs typeface="Franklin Gothic Medium" pitchFamily="34" charset="0"/>
              </a:rPr>
              <a:t>50</a:t>
            </a:r>
          </a:p>
        </p:txBody>
      </p:sp>
      <p:sp>
        <p:nvSpPr>
          <p:cNvPr id="42011" name="TextBox 58"/>
          <p:cNvSpPr txBox="1">
            <a:spLocks noChangeArrowheads="1"/>
          </p:cNvSpPr>
          <p:nvPr/>
        </p:nvSpPr>
        <p:spPr bwMode="auto">
          <a:xfrm>
            <a:off x="6364288" y="2641600"/>
            <a:ext cx="600075" cy="338138"/>
          </a:xfrm>
          <a:prstGeom prst="rect">
            <a:avLst/>
          </a:prstGeom>
          <a:noFill/>
          <a:ln w="9525">
            <a:noFill/>
            <a:miter lim="800000"/>
            <a:headEnd/>
            <a:tailEnd/>
          </a:ln>
        </p:spPr>
        <p:txBody>
          <a:bodyPr>
            <a:spAutoFit/>
          </a:bodyPr>
          <a:lstStyle/>
          <a:p>
            <a:pPr defTabSz="457200"/>
            <a:r>
              <a:rPr lang="en-US" sz="1600" b="1">
                <a:solidFill>
                  <a:srgbClr val="000000"/>
                </a:solidFill>
                <a:latin typeface="Franklin Gothic Medium" pitchFamily="34" charset="0"/>
                <a:ea typeface="Franklin Gothic Medium" pitchFamily="34" charset="0"/>
                <a:cs typeface="Franklin Gothic Medium" pitchFamily="34" charset="0"/>
              </a:rPr>
              <a:t>500</a:t>
            </a:r>
          </a:p>
        </p:txBody>
      </p:sp>
      <p:sp>
        <p:nvSpPr>
          <p:cNvPr id="42012" name="TextBox 59"/>
          <p:cNvSpPr txBox="1">
            <a:spLocks noChangeArrowheads="1"/>
          </p:cNvSpPr>
          <p:nvPr/>
        </p:nvSpPr>
        <p:spPr bwMode="auto">
          <a:xfrm>
            <a:off x="6364288" y="1295400"/>
            <a:ext cx="722312" cy="338138"/>
          </a:xfrm>
          <a:prstGeom prst="rect">
            <a:avLst/>
          </a:prstGeom>
          <a:noFill/>
          <a:ln w="9525">
            <a:noFill/>
            <a:miter lim="800000"/>
            <a:headEnd/>
            <a:tailEnd/>
          </a:ln>
        </p:spPr>
        <p:txBody>
          <a:bodyPr>
            <a:spAutoFit/>
          </a:bodyPr>
          <a:lstStyle/>
          <a:p>
            <a:pPr defTabSz="457200"/>
            <a:r>
              <a:rPr lang="en-US" sz="1600" b="1">
                <a:solidFill>
                  <a:srgbClr val="000000"/>
                </a:solidFill>
                <a:latin typeface="Franklin Gothic Medium" pitchFamily="34" charset="0"/>
                <a:ea typeface="Franklin Gothic Medium" pitchFamily="34" charset="0"/>
                <a:cs typeface="Franklin Gothic Medium" pitchFamily="34" charset="0"/>
              </a:rPr>
              <a:t>5,000</a:t>
            </a:r>
          </a:p>
        </p:txBody>
      </p:sp>
      <p:sp>
        <p:nvSpPr>
          <p:cNvPr id="61" name="Freeform 60"/>
          <p:cNvSpPr/>
          <p:nvPr/>
        </p:nvSpPr>
        <p:spPr>
          <a:xfrm>
            <a:off x="1963739" y="1389530"/>
            <a:ext cx="4410168" cy="4168308"/>
          </a:xfrm>
          <a:custGeom>
            <a:avLst/>
            <a:gdLst>
              <a:gd name="connsiteX0" fmla="*/ 0 w 3865034"/>
              <a:gd name="connsiteY0" fmla="*/ 2523067 h 2523067"/>
              <a:gd name="connsiteX1" fmla="*/ 550334 w 3865034"/>
              <a:gd name="connsiteY1" fmla="*/ 2201334 h 2523067"/>
              <a:gd name="connsiteX2" fmla="*/ 1104900 w 3865034"/>
              <a:gd name="connsiteY2" fmla="*/ 1426634 h 2523067"/>
              <a:gd name="connsiteX3" fmla="*/ 1655234 w 3865034"/>
              <a:gd name="connsiteY3" fmla="*/ 965200 h 2523067"/>
              <a:gd name="connsiteX4" fmla="*/ 2222500 w 3865034"/>
              <a:gd name="connsiteY4" fmla="*/ 647700 h 2523067"/>
              <a:gd name="connsiteX5" fmla="*/ 3255434 w 3865034"/>
              <a:gd name="connsiteY5" fmla="*/ 334434 h 2523067"/>
              <a:gd name="connsiteX6" fmla="*/ 3865034 w 3865034"/>
              <a:gd name="connsiteY6" fmla="*/ 0 h 2523067"/>
              <a:gd name="connsiteX7" fmla="*/ 3865034 w 3865034"/>
              <a:gd name="connsiteY7" fmla="*/ 0 h 2523067"/>
              <a:gd name="connsiteX0" fmla="*/ 0 w 3865034"/>
              <a:gd name="connsiteY0" fmla="*/ 2523067 h 2523067"/>
              <a:gd name="connsiteX1" fmla="*/ 550334 w 3865034"/>
              <a:gd name="connsiteY1" fmla="*/ 2201334 h 2523067"/>
              <a:gd name="connsiteX2" fmla="*/ 1104900 w 3865034"/>
              <a:gd name="connsiteY2" fmla="*/ 1426634 h 2523067"/>
              <a:gd name="connsiteX3" fmla="*/ 1655234 w 3865034"/>
              <a:gd name="connsiteY3" fmla="*/ 965200 h 2523067"/>
              <a:gd name="connsiteX4" fmla="*/ 2222500 w 3865034"/>
              <a:gd name="connsiteY4" fmla="*/ 647700 h 2523067"/>
              <a:gd name="connsiteX5" fmla="*/ 3255434 w 3865034"/>
              <a:gd name="connsiteY5" fmla="*/ 334434 h 2523067"/>
              <a:gd name="connsiteX6" fmla="*/ 3378092 w 3865034"/>
              <a:gd name="connsiteY6" fmla="*/ 283256 h 2523067"/>
              <a:gd name="connsiteX7" fmla="*/ 3865034 w 3865034"/>
              <a:gd name="connsiteY7" fmla="*/ 0 h 2523067"/>
              <a:gd name="connsiteX8" fmla="*/ 3865034 w 3865034"/>
              <a:gd name="connsiteY8" fmla="*/ 0 h 2523067"/>
              <a:gd name="connsiteX0" fmla="*/ 0 w 3865034"/>
              <a:gd name="connsiteY0" fmla="*/ 2523067 h 2523067"/>
              <a:gd name="connsiteX1" fmla="*/ 550334 w 3865034"/>
              <a:gd name="connsiteY1" fmla="*/ 2201334 h 2523067"/>
              <a:gd name="connsiteX2" fmla="*/ 1104900 w 3865034"/>
              <a:gd name="connsiteY2" fmla="*/ 1426634 h 2523067"/>
              <a:gd name="connsiteX3" fmla="*/ 1655234 w 3865034"/>
              <a:gd name="connsiteY3" fmla="*/ 965200 h 2523067"/>
              <a:gd name="connsiteX4" fmla="*/ 2222500 w 3865034"/>
              <a:gd name="connsiteY4" fmla="*/ 647700 h 2523067"/>
              <a:gd name="connsiteX5" fmla="*/ 3255434 w 3865034"/>
              <a:gd name="connsiteY5" fmla="*/ 334434 h 2523067"/>
              <a:gd name="connsiteX6" fmla="*/ 3378092 w 3865034"/>
              <a:gd name="connsiteY6" fmla="*/ 283256 h 2523067"/>
              <a:gd name="connsiteX7" fmla="*/ 3865034 w 3865034"/>
              <a:gd name="connsiteY7" fmla="*/ 0 h 2523067"/>
              <a:gd name="connsiteX8" fmla="*/ 3865034 w 3865034"/>
              <a:gd name="connsiteY8" fmla="*/ 0 h 2523067"/>
              <a:gd name="connsiteX0" fmla="*/ 0 w 3865034"/>
              <a:gd name="connsiteY0" fmla="*/ 2523067 h 2523067"/>
              <a:gd name="connsiteX1" fmla="*/ 550334 w 3865034"/>
              <a:gd name="connsiteY1" fmla="*/ 2201334 h 2523067"/>
              <a:gd name="connsiteX2" fmla="*/ 1104900 w 3865034"/>
              <a:gd name="connsiteY2" fmla="*/ 1426634 h 2523067"/>
              <a:gd name="connsiteX3" fmla="*/ 1655234 w 3865034"/>
              <a:gd name="connsiteY3" fmla="*/ 965200 h 2523067"/>
              <a:gd name="connsiteX4" fmla="*/ 2222500 w 3865034"/>
              <a:gd name="connsiteY4" fmla="*/ 647700 h 2523067"/>
              <a:gd name="connsiteX5" fmla="*/ 3255434 w 3865034"/>
              <a:gd name="connsiteY5" fmla="*/ 334434 h 2523067"/>
              <a:gd name="connsiteX6" fmla="*/ 3378092 w 3865034"/>
              <a:gd name="connsiteY6" fmla="*/ 283256 h 2523067"/>
              <a:gd name="connsiteX7" fmla="*/ 3865034 w 3865034"/>
              <a:gd name="connsiteY7" fmla="*/ 0 h 2523067"/>
              <a:gd name="connsiteX8" fmla="*/ 3865034 w 3865034"/>
              <a:gd name="connsiteY8" fmla="*/ 0 h 2523067"/>
              <a:gd name="connsiteX0" fmla="*/ 0 w 3865034"/>
              <a:gd name="connsiteY0" fmla="*/ 2524905 h 2524905"/>
              <a:gd name="connsiteX1" fmla="*/ 550334 w 3865034"/>
              <a:gd name="connsiteY1" fmla="*/ 2203172 h 2524905"/>
              <a:gd name="connsiteX2" fmla="*/ 1104900 w 3865034"/>
              <a:gd name="connsiteY2" fmla="*/ 1428472 h 2524905"/>
              <a:gd name="connsiteX3" fmla="*/ 1655234 w 3865034"/>
              <a:gd name="connsiteY3" fmla="*/ 967038 h 2524905"/>
              <a:gd name="connsiteX4" fmla="*/ 2222500 w 3865034"/>
              <a:gd name="connsiteY4" fmla="*/ 649538 h 2524905"/>
              <a:gd name="connsiteX5" fmla="*/ 3255434 w 3865034"/>
              <a:gd name="connsiteY5" fmla="*/ 336272 h 2524905"/>
              <a:gd name="connsiteX6" fmla="*/ 3378092 w 3865034"/>
              <a:gd name="connsiteY6" fmla="*/ 285094 h 2524905"/>
              <a:gd name="connsiteX7" fmla="*/ 3865034 w 3865034"/>
              <a:gd name="connsiteY7" fmla="*/ 1838 h 2524905"/>
              <a:gd name="connsiteX8" fmla="*/ 3865034 w 3865034"/>
              <a:gd name="connsiteY8" fmla="*/ 1838 h 2524905"/>
              <a:gd name="connsiteX9" fmla="*/ 3851713 w 3865034"/>
              <a:gd name="connsiteY9" fmla="*/ 0 h 2524905"/>
              <a:gd name="connsiteX0" fmla="*/ 0 w 4404273"/>
              <a:gd name="connsiteY0" fmla="*/ 3156185 h 3156185"/>
              <a:gd name="connsiteX1" fmla="*/ 550334 w 4404273"/>
              <a:gd name="connsiteY1" fmla="*/ 2834452 h 3156185"/>
              <a:gd name="connsiteX2" fmla="*/ 1104900 w 4404273"/>
              <a:gd name="connsiteY2" fmla="*/ 2059752 h 3156185"/>
              <a:gd name="connsiteX3" fmla="*/ 1655234 w 4404273"/>
              <a:gd name="connsiteY3" fmla="*/ 1598318 h 3156185"/>
              <a:gd name="connsiteX4" fmla="*/ 2222500 w 4404273"/>
              <a:gd name="connsiteY4" fmla="*/ 1280818 h 3156185"/>
              <a:gd name="connsiteX5" fmla="*/ 3255434 w 4404273"/>
              <a:gd name="connsiteY5" fmla="*/ 967552 h 3156185"/>
              <a:gd name="connsiteX6" fmla="*/ 3378092 w 4404273"/>
              <a:gd name="connsiteY6" fmla="*/ 916374 h 3156185"/>
              <a:gd name="connsiteX7" fmla="*/ 3865034 w 4404273"/>
              <a:gd name="connsiteY7" fmla="*/ 633118 h 3156185"/>
              <a:gd name="connsiteX8" fmla="*/ 3865034 w 4404273"/>
              <a:gd name="connsiteY8" fmla="*/ 633118 h 3156185"/>
              <a:gd name="connsiteX9" fmla="*/ 4404273 w 4404273"/>
              <a:gd name="connsiteY9" fmla="*/ 0 h 315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4273" h="3156185">
                <a:moveTo>
                  <a:pt x="0" y="3156185"/>
                </a:moveTo>
                <a:lnTo>
                  <a:pt x="550334" y="2834452"/>
                </a:lnTo>
                <a:lnTo>
                  <a:pt x="1104900" y="2059752"/>
                </a:lnTo>
                <a:lnTo>
                  <a:pt x="1655234" y="1598318"/>
                </a:lnTo>
                <a:lnTo>
                  <a:pt x="2222500" y="1280818"/>
                </a:lnTo>
                <a:lnTo>
                  <a:pt x="3255434" y="967552"/>
                </a:lnTo>
                <a:lnTo>
                  <a:pt x="3378092" y="916374"/>
                </a:lnTo>
                <a:cubicBezTo>
                  <a:pt x="3635130" y="747288"/>
                  <a:pt x="3702720" y="727537"/>
                  <a:pt x="3865034" y="633118"/>
                </a:cubicBezTo>
                <a:lnTo>
                  <a:pt x="3865034" y="633118"/>
                </a:lnTo>
                <a:lnTo>
                  <a:pt x="4404273" y="0"/>
                </a:lnTo>
              </a:path>
            </a:pathLst>
          </a:custGeom>
          <a:noFill/>
          <a:ln w="44450" cap="flat" cmpd="sng" algn="ctr">
            <a:solidFill>
              <a:srgbClr val="4F81BD">
                <a:lumMod val="75000"/>
              </a:srgbClr>
            </a:solidFill>
            <a:prstDash val="solid"/>
            <a:round/>
            <a:headEnd type="none" w="med" len="med"/>
            <a:tailEnd type="none" w="med" len="med"/>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457200">
              <a:defRPr/>
            </a:pPr>
            <a:endParaRPr lang="en-US" sz="1050" b="1" dirty="0">
              <a:solidFill>
                <a:prstClr val="black"/>
              </a:solidFill>
              <a:latin typeface="Calibri"/>
            </a:endParaRPr>
          </a:p>
        </p:txBody>
      </p:sp>
      <p:sp>
        <p:nvSpPr>
          <p:cNvPr id="62" name="TextBox 61"/>
          <p:cNvSpPr txBox="1"/>
          <p:nvPr/>
        </p:nvSpPr>
        <p:spPr>
          <a:xfrm>
            <a:off x="2339975" y="3009900"/>
            <a:ext cx="1217613" cy="635000"/>
          </a:xfrm>
          <a:prstGeom prst="rect">
            <a:avLst/>
          </a:prstGeom>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57200">
              <a:defRPr/>
            </a:pPr>
            <a:r>
              <a:rPr lang="en-US" sz="2400" b="1" spc="-100" dirty="0">
                <a:solidFill>
                  <a:srgbClr val="006699"/>
                </a:solidFill>
                <a:latin typeface="Franklin Gothic Book"/>
                <a:cs typeface="Franklin Gothic Medium"/>
              </a:rPr>
              <a:t>FPGAs</a:t>
            </a:r>
          </a:p>
        </p:txBody>
      </p:sp>
      <p:sp>
        <p:nvSpPr>
          <p:cNvPr id="63" name="TextBox 62"/>
          <p:cNvSpPr txBox="1"/>
          <p:nvPr/>
        </p:nvSpPr>
        <p:spPr>
          <a:xfrm>
            <a:off x="4308475" y="3667125"/>
            <a:ext cx="1103313" cy="450850"/>
          </a:xfrm>
          <a:prstGeom prst="rect">
            <a:avLst/>
          </a:prstGeom>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57200">
              <a:defRPr/>
            </a:pPr>
            <a:r>
              <a:rPr lang="en-US" sz="2400" b="1" spc="-100" dirty="0">
                <a:solidFill>
                  <a:srgbClr val="C00000"/>
                </a:solidFill>
                <a:latin typeface="Franklin Gothic Book"/>
                <a:cs typeface="Franklin Gothic Medium"/>
              </a:rPr>
              <a:t>CPUs</a:t>
            </a:r>
          </a:p>
        </p:txBody>
      </p:sp>
      <p:sp>
        <p:nvSpPr>
          <p:cNvPr id="64" name="Freeform 63"/>
          <p:cNvSpPr/>
          <p:nvPr/>
        </p:nvSpPr>
        <p:spPr>
          <a:xfrm>
            <a:off x="1973264" y="3922642"/>
            <a:ext cx="4414285" cy="1627258"/>
          </a:xfrm>
          <a:custGeom>
            <a:avLst/>
            <a:gdLst>
              <a:gd name="connsiteX0" fmla="*/ 0 w 3843866"/>
              <a:gd name="connsiteY0" fmla="*/ 1032933 h 1032933"/>
              <a:gd name="connsiteX1" fmla="*/ 546100 w 3843866"/>
              <a:gd name="connsiteY1" fmla="*/ 719667 h 1032933"/>
              <a:gd name="connsiteX2" fmla="*/ 1058333 w 3843866"/>
              <a:gd name="connsiteY2" fmla="*/ 681567 h 1032933"/>
              <a:gd name="connsiteX3" fmla="*/ 2184400 w 3843866"/>
              <a:gd name="connsiteY3" fmla="*/ 529167 h 1032933"/>
              <a:gd name="connsiteX4" fmla="*/ 2747433 w 3843866"/>
              <a:gd name="connsiteY4" fmla="*/ 224367 h 1032933"/>
              <a:gd name="connsiteX5" fmla="*/ 3285066 w 3843866"/>
              <a:gd name="connsiteY5" fmla="*/ 173567 h 1032933"/>
              <a:gd name="connsiteX6" fmla="*/ 3843866 w 3843866"/>
              <a:gd name="connsiteY6" fmla="*/ 0 h 1032933"/>
              <a:gd name="connsiteX7" fmla="*/ 3843866 w 3843866"/>
              <a:gd name="connsiteY7" fmla="*/ 0 h 1032933"/>
              <a:gd name="connsiteX0" fmla="*/ 0 w 3855781"/>
              <a:gd name="connsiteY0" fmla="*/ 1059764 h 1059764"/>
              <a:gd name="connsiteX1" fmla="*/ 546100 w 3855781"/>
              <a:gd name="connsiteY1" fmla="*/ 746498 h 1059764"/>
              <a:gd name="connsiteX2" fmla="*/ 1058333 w 3855781"/>
              <a:gd name="connsiteY2" fmla="*/ 708398 h 1059764"/>
              <a:gd name="connsiteX3" fmla="*/ 2184400 w 3855781"/>
              <a:gd name="connsiteY3" fmla="*/ 555998 h 1059764"/>
              <a:gd name="connsiteX4" fmla="*/ 2747433 w 3855781"/>
              <a:gd name="connsiteY4" fmla="*/ 251198 h 1059764"/>
              <a:gd name="connsiteX5" fmla="*/ 3285066 w 3855781"/>
              <a:gd name="connsiteY5" fmla="*/ 200398 h 1059764"/>
              <a:gd name="connsiteX6" fmla="*/ 3843866 w 3855781"/>
              <a:gd name="connsiteY6" fmla="*/ 26831 h 1059764"/>
              <a:gd name="connsiteX7" fmla="*/ 3843866 w 3855781"/>
              <a:gd name="connsiteY7" fmla="*/ 26831 h 1059764"/>
              <a:gd name="connsiteX8" fmla="*/ 3855781 w 3855781"/>
              <a:gd name="connsiteY8" fmla="*/ 0 h 1059764"/>
              <a:gd name="connsiteX0" fmla="*/ 0 w 4089019"/>
              <a:gd name="connsiteY0" fmla="*/ 1133621 h 1133621"/>
              <a:gd name="connsiteX1" fmla="*/ 546100 w 4089019"/>
              <a:gd name="connsiteY1" fmla="*/ 820355 h 1133621"/>
              <a:gd name="connsiteX2" fmla="*/ 1058333 w 4089019"/>
              <a:gd name="connsiteY2" fmla="*/ 782255 h 1133621"/>
              <a:gd name="connsiteX3" fmla="*/ 2184400 w 4089019"/>
              <a:gd name="connsiteY3" fmla="*/ 629855 h 1133621"/>
              <a:gd name="connsiteX4" fmla="*/ 2747433 w 4089019"/>
              <a:gd name="connsiteY4" fmla="*/ 325055 h 1133621"/>
              <a:gd name="connsiteX5" fmla="*/ 3285066 w 4089019"/>
              <a:gd name="connsiteY5" fmla="*/ 274255 h 1133621"/>
              <a:gd name="connsiteX6" fmla="*/ 3843866 w 4089019"/>
              <a:gd name="connsiteY6" fmla="*/ 100688 h 1133621"/>
              <a:gd name="connsiteX7" fmla="*/ 3843866 w 4089019"/>
              <a:gd name="connsiteY7" fmla="*/ 100688 h 1133621"/>
              <a:gd name="connsiteX8" fmla="*/ 4089019 w 4089019"/>
              <a:gd name="connsiteY8" fmla="*/ 0 h 113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9019" h="1133621">
                <a:moveTo>
                  <a:pt x="0" y="1133621"/>
                </a:moveTo>
                <a:lnTo>
                  <a:pt x="546100" y="820355"/>
                </a:lnTo>
                <a:lnTo>
                  <a:pt x="1058333" y="782255"/>
                </a:lnTo>
                <a:lnTo>
                  <a:pt x="2184400" y="629855"/>
                </a:lnTo>
                <a:lnTo>
                  <a:pt x="2747433" y="325055"/>
                </a:lnTo>
                <a:lnTo>
                  <a:pt x="3285066" y="274255"/>
                </a:lnTo>
                <a:lnTo>
                  <a:pt x="3843866" y="100688"/>
                </a:lnTo>
                <a:lnTo>
                  <a:pt x="3843866" y="100688"/>
                </a:lnTo>
                <a:lnTo>
                  <a:pt x="4089019" y="0"/>
                </a:lnTo>
              </a:path>
            </a:pathLst>
          </a:custGeom>
          <a:ln w="44450" cap="flat" cmpd="sng" algn="ctr">
            <a:solidFill>
              <a:srgbClr val="C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defTabSz="457200">
              <a:defRPr/>
            </a:pPr>
            <a:endParaRPr lang="en-US" sz="2000" b="1" dirty="0">
              <a:solidFill>
                <a:prstClr val="black"/>
              </a:solidFill>
              <a:latin typeface="Calibri"/>
            </a:endParaRPr>
          </a:p>
        </p:txBody>
      </p:sp>
      <p:sp>
        <p:nvSpPr>
          <p:cNvPr id="67" name="Rectangle 66"/>
          <p:cNvSpPr/>
          <p:nvPr/>
        </p:nvSpPr>
        <p:spPr>
          <a:xfrm>
            <a:off x="1717675" y="1511300"/>
            <a:ext cx="4654550" cy="4021138"/>
          </a:xfrm>
          <a:prstGeom prst="rect">
            <a:avLst/>
          </a:prstGeom>
          <a:noFill/>
          <a:ln w="12700" cap="flat" cmpd="sng" algn="ctr">
            <a:solidFill>
              <a:srgbClr val="7F7F7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solidFill>
                <a:prstClr val="white"/>
              </a:solidFill>
            </a:endParaRPr>
          </a:p>
        </p:txBody>
      </p:sp>
      <p:cxnSp>
        <p:nvCxnSpPr>
          <p:cNvPr id="69" name="Straight Connector 68"/>
          <p:cNvCxnSpPr/>
          <p:nvPr/>
        </p:nvCxnSpPr>
        <p:spPr>
          <a:xfrm>
            <a:off x="1666875" y="2857500"/>
            <a:ext cx="4737100" cy="9525"/>
          </a:xfrm>
          <a:prstGeom prst="line">
            <a:avLst/>
          </a:prstGeom>
          <a:ln w="12700" cap="flat" cmpd="sng" algn="ctr">
            <a:solidFill>
              <a:srgbClr val="7F7F7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1666875" y="4229100"/>
            <a:ext cx="4737100" cy="9525"/>
          </a:xfrm>
          <a:prstGeom prst="line">
            <a:avLst/>
          </a:prstGeom>
          <a:ln w="12700" cap="flat" cmpd="sng" algn="ctr">
            <a:solidFill>
              <a:srgbClr val="7F7F7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1666875" y="5532438"/>
            <a:ext cx="4737100" cy="9525"/>
          </a:xfrm>
          <a:prstGeom prst="line">
            <a:avLst/>
          </a:prstGeom>
          <a:ln w="12700" cap="flat" cmpd="sng" algn="ctr">
            <a:solidFill>
              <a:srgbClr val="7F7F7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1666875" y="1511300"/>
            <a:ext cx="4737100" cy="9525"/>
          </a:xfrm>
          <a:prstGeom prst="line">
            <a:avLst/>
          </a:prstGeom>
          <a:ln w="12700" cap="flat" cmpd="sng" algn="ctr">
            <a:solidFill>
              <a:srgbClr val="7F7F7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6" name="Rectangle 75"/>
          <p:cNvSpPr/>
          <p:nvPr/>
        </p:nvSpPr>
        <p:spPr>
          <a:xfrm>
            <a:off x="1920875" y="5540375"/>
            <a:ext cx="120650" cy="6191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solidFill>
                <a:prstClr val="white"/>
              </a:solidFill>
            </a:endParaRPr>
          </a:p>
        </p:txBody>
      </p:sp>
      <p:sp>
        <p:nvSpPr>
          <p:cNvPr id="42023" name="TextBox 72"/>
          <p:cNvSpPr txBox="1">
            <a:spLocks noChangeArrowheads="1"/>
          </p:cNvSpPr>
          <p:nvPr/>
        </p:nvSpPr>
        <p:spPr bwMode="auto">
          <a:xfrm>
            <a:off x="5703888" y="5641975"/>
            <a:ext cx="550862" cy="276225"/>
          </a:xfrm>
          <a:prstGeom prst="rect">
            <a:avLst/>
          </a:prstGeom>
          <a:noFill/>
          <a:ln w="9525">
            <a:noFill/>
            <a:miter lim="800000"/>
            <a:headEnd/>
            <a:tailEnd/>
          </a:ln>
        </p:spPr>
        <p:txBody>
          <a:bodyPr>
            <a:spAutoFit/>
          </a:bodyPr>
          <a:lstStyle/>
          <a:p>
            <a:pPr defTabSz="457200"/>
            <a:r>
              <a:rPr lang="en-US" sz="1200" b="1" dirty="0" smtClean="0">
                <a:solidFill>
                  <a:srgbClr val="7F7F7F"/>
                </a:solidFill>
                <a:latin typeface="Franklin Gothic Book"/>
                <a:ea typeface="Franklin Gothic Book"/>
                <a:cs typeface="Franklin Gothic Book"/>
              </a:rPr>
              <a:t>2010</a:t>
            </a:r>
            <a:endParaRPr lang="en-US" sz="1200" b="1" dirty="0">
              <a:solidFill>
                <a:srgbClr val="7F7F7F"/>
              </a:solidFill>
              <a:latin typeface="Franklin Gothic Book"/>
              <a:ea typeface="Franklin Gothic Book"/>
              <a:cs typeface="Franklin Gothic Book"/>
            </a:endParaRPr>
          </a:p>
        </p:txBody>
      </p:sp>
      <p:cxnSp>
        <p:nvCxnSpPr>
          <p:cNvPr id="74" name="Straight Connector 73"/>
          <p:cNvCxnSpPr/>
          <p:nvPr/>
        </p:nvCxnSpPr>
        <p:spPr>
          <a:xfrm rot="5400000">
            <a:off x="5708651" y="5584825"/>
            <a:ext cx="100012" cy="1587"/>
          </a:xfrm>
          <a:prstGeom prst="line">
            <a:avLst/>
          </a:prstGeom>
          <a:ln w="9525" cap="flat" cmpd="sng" algn="ctr">
            <a:solidFill>
              <a:srgbClr val="7F7F7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a:off x="4647266" y="1618130"/>
            <a:ext cx="1217613" cy="447675"/>
          </a:xfrm>
          <a:prstGeom prst="rect">
            <a:avLst/>
          </a:prstGeom>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57200">
              <a:defRPr/>
            </a:pPr>
            <a:r>
              <a:rPr lang="en-US" sz="1400" spc="-100" dirty="0" smtClean="0">
                <a:solidFill>
                  <a:srgbClr val="006699"/>
                </a:solidFill>
                <a:latin typeface="Franklin Gothic Book"/>
                <a:cs typeface="Franklin Gothic Medium"/>
              </a:rPr>
              <a:t>6.737 TMACS</a:t>
            </a:r>
            <a:endParaRPr lang="en-US" sz="1400" spc="-100" dirty="0">
              <a:solidFill>
                <a:srgbClr val="006699"/>
              </a:solidFill>
              <a:latin typeface="Franklin Gothic Book"/>
              <a:cs typeface="Franklin Gothic Medium"/>
            </a:endParaRPr>
          </a:p>
        </p:txBody>
      </p:sp>
      <p:sp>
        <p:nvSpPr>
          <p:cNvPr id="42" name="TextBox 72"/>
          <p:cNvSpPr txBox="1">
            <a:spLocks noChangeArrowheads="1"/>
          </p:cNvSpPr>
          <p:nvPr/>
        </p:nvSpPr>
        <p:spPr bwMode="auto">
          <a:xfrm>
            <a:off x="6080405" y="5633010"/>
            <a:ext cx="550862" cy="276225"/>
          </a:xfrm>
          <a:prstGeom prst="rect">
            <a:avLst/>
          </a:prstGeom>
          <a:noFill/>
          <a:ln w="9525">
            <a:noFill/>
            <a:miter lim="800000"/>
            <a:headEnd/>
            <a:tailEnd/>
          </a:ln>
        </p:spPr>
        <p:txBody>
          <a:bodyPr>
            <a:spAutoFit/>
          </a:bodyPr>
          <a:lstStyle/>
          <a:p>
            <a:pPr defTabSz="457200"/>
            <a:r>
              <a:rPr lang="en-US" sz="1200" b="1" dirty="0" smtClean="0">
                <a:solidFill>
                  <a:srgbClr val="7F7F7F"/>
                </a:solidFill>
                <a:latin typeface="Franklin Gothic Book"/>
                <a:ea typeface="Franklin Gothic Book"/>
                <a:cs typeface="Franklin Gothic Book"/>
              </a:rPr>
              <a:t>2011</a:t>
            </a:r>
            <a:endParaRPr lang="en-US" sz="1200" b="1" dirty="0">
              <a:solidFill>
                <a:srgbClr val="7F7F7F"/>
              </a:solidFill>
              <a:latin typeface="Franklin Gothic Book"/>
              <a:ea typeface="Franklin Gothic Book"/>
              <a:cs typeface="Franklin Gothic Book"/>
            </a:endParaRPr>
          </a:p>
        </p:txBody>
      </p:sp>
      <p:cxnSp>
        <p:nvCxnSpPr>
          <p:cNvPr id="54" name="Straight Connector 53"/>
          <p:cNvCxnSpPr/>
          <p:nvPr/>
        </p:nvCxnSpPr>
        <p:spPr>
          <a:xfrm rot="5400000">
            <a:off x="6076211" y="5593785"/>
            <a:ext cx="100012" cy="1587"/>
          </a:xfrm>
          <a:prstGeom prst="line">
            <a:avLst/>
          </a:prstGeom>
          <a:ln w="9525" cap="flat" cmpd="sng" algn="ctr">
            <a:solidFill>
              <a:srgbClr val="7F7F7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2" name="Title 51"/>
          <p:cNvSpPr>
            <a:spLocks noGrp="1"/>
          </p:cNvSpPr>
          <p:nvPr>
            <p:ph type="title"/>
          </p:nvPr>
        </p:nvSpPr>
        <p:spPr>
          <a:xfrm>
            <a:off x="603433" y="45727"/>
            <a:ext cx="8170003" cy="964092"/>
          </a:xfrm>
        </p:spPr>
        <p:txBody>
          <a:bodyPr/>
          <a:lstStyle/>
          <a:p>
            <a:r>
              <a:rPr lang="en-US" dirty="0" smtClean="0"/>
              <a:t>Parallel Architectures Drive Performance</a:t>
            </a:r>
            <a:endParaRPr lang="en-US" dirty="0"/>
          </a:p>
        </p:txBody>
      </p:sp>
    </p:spTree>
    <p:extLst>
      <p:ext uri="{BB962C8B-B14F-4D97-AF65-F5344CB8AC3E}">
        <p14:creationId xmlns:p14="http://schemas.microsoft.com/office/powerpoint/2010/main" xmlns="" val="22255914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54881" y="102371"/>
            <a:ext cx="8170003" cy="964092"/>
          </a:xfrm>
        </p:spPr>
        <p:txBody>
          <a:bodyPr>
            <a:noAutofit/>
          </a:bodyPr>
          <a:lstStyle/>
          <a:p>
            <a:r>
              <a:rPr lang="en-US" dirty="0" smtClean="0"/>
              <a:t>Number of Engineering Undergraduate Degrees Awarded Per Year</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862992874"/>
              </p:ext>
            </p:extLst>
          </p:nvPr>
        </p:nvGraphicFramePr>
        <p:xfrm>
          <a:off x="637310" y="1433946"/>
          <a:ext cx="7620000" cy="419070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60220" y="5555671"/>
            <a:ext cx="1080937" cy="307777"/>
          </a:xfrm>
          <a:prstGeom prst="rect">
            <a:avLst/>
          </a:prstGeom>
          <a:noFill/>
        </p:spPr>
        <p:txBody>
          <a:bodyPr wrap="none" rtlCol="0">
            <a:spAutoFit/>
          </a:bodyPr>
          <a:lstStyle/>
          <a:p>
            <a:r>
              <a:rPr lang="en-US" sz="1400" dirty="0" smtClean="0"/>
              <a:t>(estimated)</a:t>
            </a:r>
            <a:endParaRPr lang="en-US" sz="1400" dirty="0"/>
          </a:p>
        </p:txBody>
      </p:sp>
      <p:sp>
        <p:nvSpPr>
          <p:cNvPr id="7" name="TextBox 6"/>
          <p:cNvSpPr txBox="1"/>
          <p:nvPr/>
        </p:nvSpPr>
        <p:spPr>
          <a:xfrm>
            <a:off x="2646216" y="5874327"/>
            <a:ext cx="4255909" cy="307777"/>
          </a:xfrm>
          <a:prstGeom prst="rect">
            <a:avLst/>
          </a:prstGeom>
          <a:noFill/>
        </p:spPr>
        <p:txBody>
          <a:bodyPr wrap="none" rtlCol="0">
            <a:spAutoFit/>
          </a:bodyPr>
          <a:lstStyle/>
          <a:p>
            <a:r>
              <a:rPr lang="en-US" sz="1400" i="1" dirty="0" smtClean="0"/>
              <a:t>from National Science Foundation S&amp;E degree data</a:t>
            </a:r>
            <a:endParaRPr lang="en-US" sz="1400" i="1" dirty="0"/>
          </a:p>
        </p:txBody>
      </p:sp>
    </p:spTree>
    <p:extLst>
      <p:ext uri="{BB962C8B-B14F-4D97-AF65-F5344CB8AC3E}">
        <p14:creationId xmlns:p14="http://schemas.microsoft.com/office/powerpoint/2010/main" xmlns="" val="11501036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bwMode="auto">
          <a:xfrm>
            <a:off x="0" y="6096000"/>
            <a:ext cx="9144000" cy="762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Narrow" pitchFamily="34" charset="0"/>
            </a:endParaRPr>
          </a:p>
        </p:txBody>
      </p:sp>
      <p:grpSp>
        <p:nvGrpSpPr>
          <p:cNvPr id="2" name="Group 69"/>
          <p:cNvGrpSpPr/>
          <p:nvPr/>
        </p:nvGrpSpPr>
        <p:grpSpPr>
          <a:xfrm>
            <a:off x="1543050" y="4537074"/>
            <a:ext cx="6076951" cy="2218512"/>
            <a:chOff x="1485900" y="3775074"/>
            <a:chExt cx="6076951" cy="2218512"/>
          </a:xfrm>
        </p:grpSpPr>
        <p:pic>
          <p:nvPicPr>
            <p:cNvPr id="14" name="Picture 23" descr="402769?role=preview"/>
            <p:cNvPicPr>
              <a:picLocks noChangeAspect="1" noChangeArrowheads="1"/>
            </p:cNvPicPr>
            <p:nvPr/>
          </p:nvPicPr>
          <p:blipFill>
            <a:blip r:embed="rId3" cstate="print"/>
            <a:srcRect l="22801" t="28055" r="62361" b="39554"/>
            <a:stretch>
              <a:fillRect/>
            </a:stretch>
          </p:blipFill>
          <p:spPr bwMode="auto">
            <a:xfrm>
              <a:off x="4229100" y="4689474"/>
              <a:ext cx="1092200" cy="969963"/>
            </a:xfrm>
            <a:prstGeom prst="rect">
              <a:avLst/>
            </a:prstGeom>
            <a:solidFill>
              <a:srgbClr val="DADCDE"/>
            </a:solidFill>
            <a:ln w="9525">
              <a:solidFill>
                <a:schemeClr val="bg1"/>
              </a:solidFill>
              <a:miter lim="800000"/>
              <a:headEnd/>
              <a:tailEnd/>
            </a:ln>
          </p:spPr>
        </p:pic>
        <p:pic>
          <p:nvPicPr>
            <p:cNvPr id="15" name="Picture 24" descr="402769?role=preview"/>
            <p:cNvPicPr>
              <a:picLocks noChangeAspect="1" noChangeArrowheads="1"/>
            </p:cNvPicPr>
            <p:nvPr/>
          </p:nvPicPr>
          <p:blipFill>
            <a:blip r:embed="rId3" cstate="print"/>
            <a:srcRect l="-1440" t="28055" r="89992" b="43880"/>
            <a:stretch>
              <a:fillRect/>
            </a:stretch>
          </p:blipFill>
          <p:spPr bwMode="auto">
            <a:xfrm>
              <a:off x="1485900" y="4716462"/>
              <a:ext cx="877888" cy="874713"/>
            </a:xfrm>
            <a:prstGeom prst="rect">
              <a:avLst/>
            </a:prstGeom>
            <a:noFill/>
            <a:ln w="9525">
              <a:noFill/>
              <a:miter lim="800000"/>
              <a:headEnd/>
              <a:tailEnd/>
            </a:ln>
          </p:spPr>
        </p:pic>
        <p:sp>
          <p:nvSpPr>
            <p:cNvPr id="16" name="Line 36"/>
            <p:cNvSpPr>
              <a:spLocks noChangeShapeType="1"/>
            </p:cNvSpPr>
            <p:nvPr/>
          </p:nvSpPr>
          <p:spPr bwMode="auto">
            <a:xfrm flipH="1">
              <a:off x="2400300" y="5219699"/>
              <a:ext cx="1946275" cy="0"/>
            </a:xfrm>
            <a:prstGeom prst="line">
              <a:avLst/>
            </a:prstGeom>
            <a:noFill/>
            <a:ln w="38100">
              <a:solidFill>
                <a:schemeClr val="tx1"/>
              </a:solidFill>
              <a:round/>
              <a:headEnd/>
              <a:tailEnd/>
            </a:ln>
          </p:spPr>
          <p:txBody>
            <a:bodyPr/>
            <a:lstStyle/>
            <a:p>
              <a:endParaRPr lang="en-US" dirty="0"/>
            </a:p>
          </p:txBody>
        </p:sp>
        <p:sp>
          <p:nvSpPr>
            <p:cNvPr id="25" name="Text Box 108"/>
            <p:cNvSpPr txBox="1">
              <a:spLocks noChangeArrowheads="1"/>
            </p:cNvSpPr>
            <p:nvPr/>
          </p:nvSpPr>
          <p:spPr bwMode="auto">
            <a:xfrm>
              <a:off x="1505744" y="5716587"/>
              <a:ext cx="838200" cy="261610"/>
            </a:xfrm>
            <a:prstGeom prst="rect">
              <a:avLst/>
            </a:prstGeom>
            <a:solidFill>
              <a:schemeClr val="bg1"/>
            </a:solidFill>
            <a:ln w="28575">
              <a:solidFill>
                <a:schemeClr val="tx1"/>
              </a:solidFill>
              <a:miter lim="800000"/>
              <a:headEnd/>
              <a:tailEnd/>
            </a:ln>
          </p:spPr>
          <p:txBody>
            <a:bodyPr>
              <a:spAutoFit/>
            </a:bodyPr>
            <a:lstStyle/>
            <a:p>
              <a:pPr algn="ctr" eaLnBrk="0" hangingPunct="0">
                <a:defRPr/>
              </a:pPr>
              <a:r>
                <a:rPr lang="en-US" sz="1100" dirty="0">
                  <a:latin typeface="Arial" pitchFamily="34" charset="0"/>
                  <a:cs typeface="Arial" pitchFamily="34" charset="0"/>
                </a:rPr>
                <a:t>Processor</a:t>
              </a:r>
            </a:p>
          </p:txBody>
        </p:sp>
        <p:sp>
          <p:nvSpPr>
            <p:cNvPr id="26" name="Text Box 110"/>
            <p:cNvSpPr txBox="1">
              <a:spLocks noChangeArrowheads="1"/>
            </p:cNvSpPr>
            <p:nvPr/>
          </p:nvSpPr>
          <p:spPr bwMode="auto">
            <a:xfrm>
              <a:off x="4517231" y="5716587"/>
              <a:ext cx="566738" cy="261610"/>
            </a:xfrm>
            <a:prstGeom prst="rect">
              <a:avLst/>
            </a:prstGeom>
            <a:solidFill>
              <a:schemeClr val="bg1"/>
            </a:solidFill>
            <a:ln w="28575">
              <a:solidFill>
                <a:schemeClr val="tx1"/>
              </a:solidFill>
              <a:miter lim="800000"/>
              <a:headEnd/>
              <a:tailEnd/>
            </a:ln>
          </p:spPr>
          <p:txBody>
            <a:bodyPr>
              <a:spAutoFit/>
            </a:bodyPr>
            <a:lstStyle/>
            <a:p>
              <a:pPr algn="ctr" eaLnBrk="0" hangingPunct="0">
                <a:defRPr/>
              </a:pPr>
              <a:r>
                <a:rPr lang="en-US" sz="1100" dirty="0">
                  <a:latin typeface="Arial" pitchFamily="34" charset="0"/>
                  <a:cs typeface="Arial" pitchFamily="34" charset="0"/>
                </a:rPr>
                <a:t>FPGA</a:t>
              </a:r>
            </a:p>
          </p:txBody>
        </p:sp>
        <p:sp>
          <p:nvSpPr>
            <p:cNvPr id="28" name="Pentagon 27"/>
            <p:cNvSpPr/>
            <p:nvPr/>
          </p:nvSpPr>
          <p:spPr>
            <a:xfrm flipH="1">
              <a:off x="6858000" y="4845048"/>
              <a:ext cx="685800" cy="304800"/>
            </a:xfrm>
            <a:prstGeom prst="homePlate">
              <a:avLst/>
            </a:prstGeom>
            <a:solidFill>
              <a:schemeClr val="tx1"/>
            </a:solidFill>
            <a:ln w="38100">
              <a:solidFill>
                <a:schemeClr val="tx1"/>
              </a:solidFill>
              <a:miter lim="800000"/>
              <a:headEnd/>
              <a:tailEnd/>
            </a:ln>
          </p:spPr>
          <p:txBody>
            <a:bodyPr wrap="none" anchor="ctr"/>
            <a:lstStyle/>
            <a:p>
              <a:pPr algn="ctr" eaLnBrk="0" hangingPunct="0">
                <a:defRPr/>
              </a:pPr>
              <a:r>
                <a:rPr lang="en-US" sz="1000" dirty="0" smtClean="0">
                  <a:solidFill>
                    <a:schemeClr val="bg1"/>
                  </a:solidFill>
                  <a:latin typeface="Arial" pitchFamily="34" charset="0"/>
                  <a:cs typeface="Arial" pitchFamily="34" charset="0"/>
                </a:rPr>
                <a:t>DAC</a:t>
              </a:r>
              <a:endParaRPr lang="en-US" sz="1000" dirty="0">
                <a:solidFill>
                  <a:schemeClr val="bg1"/>
                </a:solidFill>
                <a:latin typeface="Arial" pitchFamily="34" charset="0"/>
                <a:cs typeface="Arial" pitchFamily="34" charset="0"/>
              </a:endParaRPr>
            </a:p>
          </p:txBody>
        </p:sp>
        <p:sp>
          <p:nvSpPr>
            <p:cNvPr id="31" name="Pentagon 30"/>
            <p:cNvSpPr/>
            <p:nvPr/>
          </p:nvSpPr>
          <p:spPr>
            <a:xfrm rot="10800000" flipH="1" flipV="1">
              <a:off x="6877051" y="5226048"/>
              <a:ext cx="685800" cy="304800"/>
            </a:xfrm>
            <a:prstGeom prst="homePlate">
              <a:avLst/>
            </a:prstGeom>
            <a:solidFill>
              <a:schemeClr val="tx1"/>
            </a:solidFill>
            <a:ln w="38100">
              <a:solidFill>
                <a:schemeClr val="tx1"/>
              </a:solidFill>
              <a:miter lim="800000"/>
              <a:headEnd/>
              <a:tailEnd/>
            </a:ln>
          </p:spPr>
          <p:txBody>
            <a:bodyPr wrap="none" anchor="ctr"/>
            <a:lstStyle/>
            <a:p>
              <a:pPr algn="ctr" eaLnBrk="0" hangingPunct="0">
                <a:defRPr/>
              </a:pPr>
              <a:r>
                <a:rPr lang="en-US" sz="1000" dirty="0" smtClean="0">
                  <a:solidFill>
                    <a:srgbClr val="FFFFFF"/>
                  </a:solidFill>
                  <a:latin typeface="Arial" pitchFamily="34" charset="0"/>
                  <a:cs typeface="Arial" pitchFamily="34" charset="0"/>
                </a:rPr>
                <a:t>ADC</a:t>
              </a:r>
              <a:endParaRPr lang="en-US" sz="1000" dirty="0">
                <a:solidFill>
                  <a:srgbClr val="FFFFFF"/>
                </a:solidFill>
                <a:latin typeface="Arial" pitchFamily="34" charset="0"/>
                <a:cs typeface="Arial" pitchFamily="34" charset="0"/>
              </a:endParaRPr>
            </a:p>
          </p:txBody>
        </p:sp>
        <p:sp>
          <p:nvSpPr>
            <p:cNvPr id="48" name="Line 36"/>
            <p:cNvSpPr>
              <a:spLocks noChangeShapeType="1"/>
            </p:cNvSpPr>
            <p:nvPr/>
          </p:nvSpPr>
          <p:spPr bwMode="auto">
            <a:xfrm flipH="1">
              <a:off x="5295900" y="5222874"/>
              <a:ext cx="1524000" cy="0"/>
            </a:xfrm>
            <a:prstGeom prst="line">
              <a:avLst/>
            </a:prstGeom>
            <a:noFill/>
            <a:ln w="38100">
              <a:solidFill>
                <a:schemeClr val="tx1"/>
              </a:solidFill>
              <a:round/>
              <a:headEnd/>
              <a:tailEnd/>
            </a:ln>
          </p:spPr>
          <p:txBody>
            <a:bodyPr/>
            <a:lstStyle/>
            <a:p>
              <a:endParaRPr lang="en-US" dirty="0"/>
            </a:p>
          </p:txBody>
        </p:sp>
        <p:grpSp>
          <p:nvGrpSpPr>
            <p:cNvPr id="3" name="Group 56"/>
            <p:cNvGrpSpPr/>
            <p:nvPr/>
          </p:nvGrpSpPr>
          <p:grpSpPr>
            <a:xfrm>
              <a:off x="1505744" y="4156074"/>
              <a:ext cx="838200" cy="457200"/>
              <a:chOff x="1219200" y="1600200"/>
              <a:chExt cx="838200" cy="457200"/>
            </a:xfrm>
          </p:grpSpPr>
          <p:sp>
            <p:nvSpPr>
              <p:cNvPr id="51" name="Rectangle 50"/>
              <p:cNvSpPr/>
              <p:nvPr/>
            </p:nvSpPr>
            <p:spPr>
              <a:xfrm>
                <a:off x="1219200" y="1600200"/>
                <a:ext cx="838200" cy="76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p:cNvSpPr/>
              <p:nvPr/>
            </p:nvSpPr>
            <p:spPr>
              <a:xfrm>
                <a:off x="1219200" y="1676400"/>
                <a:ext cx="838200" cy="76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p:cNvSpPr/>
              <p:nvPr/>
            </p:nvSpPr>
            <p:spPr>
              <a:xfrm>
                <a:off x="1219200" y="1752600"/>
                <a:ext cx="838200" cy="76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1219200" y="1828800"/>
                <a:ext cx="838200" cy="76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p:cNvSpPr/>
              <p:nvPr/>
            </p:nvSpPr>
            <p:spPr>
              <a:xfrm>
                <a:off x="1219200" y="1905000"/>
                <a:ext cx="838200" cy="76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p:cNvSpPr/>
              <p:nvPr/>
            </p:nvSpPr>
            <p:spPr>
              <a:xfrm>
                <a:off x="1219200" y="1981200"/>
                <a:ext cx="838200" cy="76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8" name="Text Box 108"/>
            <p:cNvSpPr txBox="1">
              <a:spLocks noChangeArrowheads="1"/>
            </p:cNvSpPr>
            <p:nvPr/>
          </p:nvSpPr>
          <p:spPr bwMode="auto">
            <a:xfrm>
              <a:off x="1505744" y="3775074"/>
              <a:ext cx="838200" cy="276999"/>
            </a:xfrm>
            <a:prstGeom prst="rect">
              <a:avLst/>
            </a:prstGeom>
            <a:solidFill>
              <a:schemeClr val="bg1"/>
            </a:solidFill>
            <a:ln w="28575">
              <a:solidFill>
                <a:schemeClr val="tx1"/>
              </a:solidFill>
              <a:miter lim="800000"/>
              <a:headEnd/>
              <a:tailEnd/>
            </a:ln>
          </p:spPr>
          <p:txBody>
            <a:bodyPr>
              <a:spAutoFit/>
            </a:bodyPr>
            <a:lstStyle/>
            <a:p>
              <a:pPr algn="ctr" eaLnBrk="0" hangingPunct="0">
                <a:defRPr/>
              </a:pPr>
              <a:r>
                <a:rPr lang="en-US" sz="1200" dirty="0" smtClean="0">
                  <a:latin typeface="Arial" pitchFamily="34" charset="0"/>
                  <a:cs typeface="Arial" pitchFamily="34" charset="0"/>
                </a:rPr>
                <a:t>Memory</a:t>
              </a:r>
              <a:endParaRPr lang="en-US" sz="1200" dirty="0">
                <a:latin typeface="Arial" pitchFamily="34" charset="0"/>
                <a:cs typeface="Arial" pitchFamily="34" charset="0"/>
              </a:endParaRPr>
            </a:p>
          </p:txBody>
        </p:sp>
        <p:grpSp>
          <p:nvGrpSpPr>
            <p:cNvPr id="4" name="Group 58"/>
            <p:cNvGrpSpPr/>
            <p:nvPr/>
          </p:nvGrpSpPr>
          <p:grpSpPr>
            <a:xfrm>
              <a:off x="4381500" y="4156074"/>
              <a:ext cx="838200" cy="457200"/>
              <a:chOff x="1219200" y="1600200"/>
              <a:chExt cx="838200" cy="457200"/>
            </a:xfrm>
          </p:grpSpPr>
          <p:sp>
            <p:nvSpPr>
              <p:cNvPr id="60" name="Rectangle 59"/>
              <p:cNvSpPr/>
              <p:nvPr/>
            </p:nvSpPr>
            <p:spPr>
              <a:xfrm>
                <a:off x="1219200" y="1600200"/>
                <a:ext cx="838200" cy="76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p:cNvSpPr/>
              <p:nvPr/>
            </p:nvSpPr>
            <p:spPr>
              <a:xfrm>
                <a:off x="1219200" y="1676400"/>
                <a:ext cx="838200" cy="76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p:cNvSpPr/>
              <p:nvPr/>
            </p:nvSpPr>
            <p:spPr>
              <a:xfrm>
                <a:off x="1219200" y="1752600"/>
                <a:ext cx="838200" cy="76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p:cNvSpPr/>
              <p:nvPr/>
            </p:nvSpPr>
            <p:spPr>
              <a:xfrm>
                <a:off x="1219200" y="1828800"/>
                <a:ext cx="838200" cy="76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p:cNvSpPr/>
              <p:nvPr/>
            </p:nvSpPr>
            <p:spPr>
              <a:xfrm>
                <a:off x="1219200" y="1905000"/>
                <a:ext cx="838200" cy="76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p:cNvSpPr/>
              <p:nvPr/>
            </p:nvSpPr>
            <p:spPr>
              <a:xfrm>
                <a:off x="1219200" y="1981200"/>
                <a:ext cx="838200" cy="76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6" name="Text Box 108"/>
            <p:cNvSpPr txBox="1">
              <a:spLocks noChangeArrowheads="1"/>
            </p:cNvSpPr>
            <p:nvPr/>
          </p:nvSpPr>
          <p:spPr bwMode="auto">
            <a:xfrm>
              <a:off x="4381500" y="3775074"/>
              <a:ext cx="838200" cy="276999"/>
            </a:xfrm>
            <a:prstGeom prst="rect">
              <a:avLst/>
            </a:prstGeom>
            <a:solidFill>
              <a:schemeClr val="bg1"/>
            </a:solidFill>
            <a:ln w="28575">
              <a:solidFill>
                <a:schemeClr val="tx1"/>
              </a:solidFill>
              <a:miter lim="800000"/>
              <a:headEnd/>
              <a:tailEnd/>
            </a:ln>
          </p:spPr>
          <p:txBody>
            <a:bodyPr>
              <a:spAutoFit/>
            </a:bodyPr>
            <a:lstStyle/>
            <a:p>
              <a:pPr algn="ctr" eaLnBrk="0" hangingPunct="0">
                <a:defRPr/>
              </a:pPr>
              <a:r>
                <a:rPr lang="en-US" sz="1200" dirty="0" smtClean="0">
                  <a:latin typeface="Arial" pitchFamily="34" charset="0"/>
                  <a:cs typeface="Arial" pitchFamily="34" charset="0"/>
                </a:rPr>
                <a:t>Memory</a:t>
              </a:r>
              <a:endParaRPr lang="en-US" sz="1200" dirty="0">
                <a:latin typeface="Arial" pitchFamily="34" charset="0"/>
                <a:cs typeface="Arial" pitchFamily="34" charset="0"/>
              </a:endParaRPr>
            </a:p>
          </p:txBody>
        </p:sp>
        <p:sp>
          <p:nvSpPr>
            <p:cNvPr id="67" name="Text Box 110"/>
            <p:cNvSpPr txBox="1">
              <a:spLocks noChangeArrowheads="1"/>
            </p:cNvSpPr>
            <p:nvPr/>
          </p:nvSpPr>
          <p:spPr bwMode="auto">
            <a:xfrm>
              <a:off x="6917531" y="5716587"/>
              <a:ext cx="566738" cy="276999"/>
            </a:xfrm>
            <a:prstGeom prst="rect">
              <a:avLst/>
            </a:prstGeom>
            <a:solidFill>
              <a:schemeClr val="bg1"/>
            </a:solidFill>
            <a:ln w="28575">
              <a:solidFill>
                <a:schemeClr val="tx1"/>
              </a:solidFill>
              <a:miter lim="800000"/>
              <a:headEnd/>
              <a:tailEnd/>
            </a:ln>
          </p:spPr>
          <p:txBody>
            <a:bodyPr>
              <a:spAutoFit/>
            </a:bodyPr>
            <a:lstStyle/>
            <a:p>
              <a:pPr algn="ctr" eaLnBrk="0" hangingPunct="0">
                <a:defRPr/>
              </a:pPr>
              <a:r>
                <a:rPr lang="en-US" sz="1200" dirty="0" smtClean="0">
                  <a:latin typeface="Arial" pitchFamily="34" charset="0"/>
                  <a:cs typeface="Arial" pitchFamily="34" charset="0"/>
                </a:rPr>
                <a:t>I/O</a:t>
              </a:r>
              <a:endParaRPr lang="en-US" sz="1200" dirty="0">
                <a:latin typeface="Arial" pitchFamily="34" charset="0"/>
                <a:cs typeface="Arial" pitchFamily="34" charset="0"/>
              </a:endParaRPr>
            </a:p>
          </p:txBody>
        </p:sp>
        <p:pic>
          <p:nvPicPr>
            <p:cNvPr id="68" name="Picture 23" descr="402769?role=preview"/>
            <p:cNvPicPr>
              <a:picLocks noChangeAspect="1" noChangeArrowheads="1"/>
            </p:cNvPicPr>
            <p:nvPr/>
          </p:nvPicPr>
          <p:blipFill>
            <a:blip r:embed="rId3" cstate="print"/>
            <a:srcRect l="22801" t="28055" r="62361" b="39554"/>
            <a:stretch>
              <a:fillRect/>
            </a:stretch>
          </p:blipFill>
          <p:spPr bwMode="auto">
            <a:xfrm>
              <a:off x="3143250" y="4918074"/>
              <a:ext cx="609600" cy="541375"/>
            </a:xfrm>
            <a:prstGeom prst="rect">
              <a:avLst/>
            </a:prstGeom>
            <a:solidFill>
              <a:srgbClr val="DADCDE"/>
            </a:solidFill>
            <a:ln w="9525">
              <a:solidFill>
                <a:schemeClr val="bg1"/>
              </a:solidFill>
              <a:miter lim="800000"/>
              <a:headEnd/>
              <a:tailEnd/>
            </a:ln>
          </p:spPr>
        </p:pic>
        <p:sp>
          <p:nvSpPr>
            <p:cNvPr id="69" name="Text Box 110"/>
            <p:cNvSpPr txBox="1">
              <a:spLocks noChangeArrowheads="1"/>
            </p:cNvSpPr>
            <p:nvPr/>
          </p:nvSpPr>
          <p:spPr bwMode="auto">
            <a:xfrm>
              <a:off x="3143250" y="5716587"/>
              <a:ext cx="685800" cy="253916"/>
            </a:xfrm>
            <a:prstGeom prst="rect">
              <a:avLst/>
            </a:prstGeom>
            <a:solidFill>
              <a:schemeClr val="bg1"/>
            </a:solidFill>
            <a:ln w="28575">
              <a:solidFill>
                <a:schemeClr val="tx1"/>
              </a:solidFill>
              <a:miter lim="800000"/>
              <a:headEnd/>
              <a:tailEnd/>
            </a:ln>
          </p:spPr>
          <p:txBody>
            <a:bodyPr>
              <a:spAutoFit/>
            </a:bodyPr>
            <a:lstStyle/>
            <a:p>
              <a:pPr algn="ctr" eaLnBrk="0" hangingPunct="0">
                <a:defRPr/>
              </a:pPr>
              <a:r>
                <a:rPr lang="en-US" sz="1050" dirty="0" smtClean="0">
                  <a:latin typeface="Arial" pitchFamily="34" charset="0"/>
                  <a:cs typeface="Arial" pitchFamily="34" charset="0"/>
                </a:rPr>
                <a:t>NI ASIC</a:t>
              </a:r>
              <a:endParaRPr lang="en-US" sz="1050" dirty="0">
                <a:latin typeface="Arial" pitchFamily="34" charset="0"/>
                <a:cs typeface="Arial" pitchFamily="34" charset="0"/>
              </a:endParaRPr>
            </a:p>
          </p:txBody>
        </p:sp>
      </p:grpSp>
      <p:sp>
        <p:nvSpPr>
          <p:cNvPr id="77" name="TextBox 76"/>
          <p:cNvSpPr txBox="1"/>
          <p:nvPr/>
        </p:nvSpPr>
        <p:spPr>
          <a:xfrm>
            <a:off x="4572000" y="1182906"/>
            <a:ext cx="2743200" cy="3046988"/>
          </a:xfrm>
          <a:prstGeom prst="rect">
            <a:avLst/>
          </a:prstGeom>
          <a:noFill/>
        </p:spPr>
        <p:txBody>
          <a:bodyPr wrap="square" rtlCol="0">
            <a:spAutoFit/>
          </a:bodyPr>
          <a:lstStyle/>
          <a:p>
            <a:pPr algn="ctr"/>
            <a:r>
              <a:rPr lang="en-US" sz="1600" b="1" dirty="0" smtClean="0">
                <a:latin typeface="Arial" pitchFamily="34" charset="0"/>
                <a:cs typeface="Arial" pitchFamily="34" charset="0"/>
              </a:rPr>
              <a:t>FPGA</a:t>
            </a:r>
          </a:p>
          <a:p>
            <a:pPr algn="ctr"/>
            <a:r>
              <a:rPr lang="en-US" sz="1600" b="1" dirty="0" smtClean="0">
                <a:latin typeface="Arial" pitchFamily="34" charset="0"/>
                <a:cs typeface="Arial" pitchFamily="34" charset="0"/>
              </a:rPr>
              <a:t>Computing</a:t>
            </a:r>
          </a:p>
          <a:p>
            <a:pPr>
              <a:buFont typeface="Arial" pitchFamily="34" charset="0"/>
              <a:buChar char="•"/>
            </a:pPr>
            <a:endParaRPr lang="en-US" sz="1600" dirty="0" smtClean="0">
              <a:latin typeface="Arial" pitchFamily="34" charset="0"/>
              <a:cs typeface="Arial" pitchFamily="34" charset="0"/>
            </a:endParaRPr>
          </a:p>
          <a:p>
            <a:pPr>
              <a:buFont typeface="Arial" pitchFamily="34" charset="0"/>
              <a:buChar char="•"/>
            </a:pPr>
            <a:r>
              <a:rPr lang="en-US" sz="1600" dirty="0" smtClean="0">
                <a:latin typeface="Arial" pitchFamily="34" charset="0"/>
                <a:cs typeface="Arial" pitchFamily="34" charset="0"/>
              </a:rPr>
              <a:t>Inherently parallel</a:t>
            </a:r>
          </a:p>
          <a:p>
            <a:endParaRPr lang="en-US" sz="1600" dirty="0" smtClean="0">
              <a:latin typeface="Arial" pitchFamily="34" charset="0"/>
              <a:cs typeface="Arial" pitchFamily="34" charset="0"/>
            </a:endParaRPr>
          </a:p>
          <a:p>
            <a:pPr>
              <a:buFont typeface="Arial" pitchFamily="34" charset="0"/>
              <a:buChar char="•"/>
            </a:pPr>
            <a:r>
              <a:rPr lang="en-US" sz="1600" dirty="0" smtClean="0">
                <a:latin typeface="Arial" pitchFamily="34" charset="0"/>
                <a:cs typeface="Arial" pitchFamily="34" charset="0"/>
              </a:rPr>
              <a:t>Predictable timing</a:t>
            </a:r>
          </a:p>
          <a:p>
            <a:pPr>
              <a:buFont typeface="Arial" pitchFamily="34" charset="0"/>
              <a:buChar char="•"/>
            </a:pPr>
            <a:endParaRPr lang="en-US" sz="1600" dirty="0" smtClean="0">
              <a:latin typeface="Arial" pitchFamily="34" charset="0"/>
              <a:cs typeface="Arial" pitchFamily="34" charset="0"/>
            </a:endParaRPr>
          </a:p>
          <a:p>
            <a:pPr>
              <a:buFont typeface="Arial" pitchFamily="34" charset="0"/>
              <a:buChar char="•"/>
            </a:pPr>
            <a:r>
              <a:rPr lang="en-US" sz="1600" dirty="0" smtClean="0">
                <a:latin typeface="Arial" pitchFamily="34" charset="0"/>
                <a:cs typeface="Arial" pitchFamily="34" charset="0"/>
              </a:rPr>
              <a:t>Low-level, high-speed analysis, control, and communication</a:t>
            </a:r>
          </a:p>
          <a:p>
            <a:pPr>
              <a:buFont typeface="Arial" pitchFamily="34" charset="0"/>
              <a:buChar char="•"/>
            </a:pPr>
            <a:endParaRPr lang="en-US" sz="1600" dirty="0" smtClean="0">
              <a:latin typeface="Arial" pitchFamily="34" charset="0"/>
              <a:cs typeface="Arial" pitchFamily="34" charset="0"/>
            </a:endParaRPr>
          </a:p>
          <a:p>
            <a:pPr>
              <a:buFont typeface="Arial" pitchFamily="34" charset="0"/>
              <a:buChar char="•"/>
            </a:pPr>
            <a:r>
              <a:rPr lang="en-US" sz="1600" dirty="0" smtClean="0">
                <a:latin typeface="Arial" pitchFamily="34" charset="0"/>
                <a:cs typeface="Arial" pitchFamily="34" charset="0"/>
              </a:rPr>
              <a:t>Existing VHDL IP</a:t>
            </a:r>
          </a:p>
        </p:txBody>
      </p:sp>
      <p:pic>
        <p:nvPicPr>
          <p:cNvPr id="80" name="Picture 2"/>
          <p:cNvPicPr>
            <a:picLocks noChangeAspect="1" noChangeArrowheads="1"/>
          </p:cNvPicPr>
          <p:nvPr/>
        </p:nvPicPr>
        <p:blipFill>
          <a:blip r:embed="rId4" cstate="print"/>
          <a:srcRect/>
          <a:stretch>
            <a:fillRect/>
          </a:stretch>
        </p:blipFill>
        <p:spPr bwMode="auto">
          <a:xfrm>
            <a:off x="6948009" y="2402106"/>
            <a:ext cx="1203601" cy="838200"/>
          </a:xfrm>
          <a:prstGeom prst="rect">
            <a:avLst/>
          </a:prstGeom>
          <a:noFill/>
          <a:ln w="9525">
            <a:noFill/>
            <a:miter lim="800000"/>
            <a:headEnd/>
            <a:tailEnd/>
          </a:ln>
        </p:spPr>
      </p:pic>
      <p:pic>
        <p:nvPicPr>
          <p:cNvPr id="84" name="Picture 2"/>
          <p:cNvPicPr>
            <a:picLocks noChangeAspect="1" noChangeArrowheads="1"/>
          </p:cNvPicPr>
          <p:nvPr/>
        </p:nvPicPr>
        <p:blipFill>
          <a:blip r:embed="rId5" cstate="print"/>
          <a:srcRect/>
          <a:stretch>
            <a:fillRect/>
          </a:stretch>
        </p:blipFill>
        <p:spPr bwMode="auto">
          <a:xfrm>
            <a:off x="7024209" y="1411506"/>
            <a:ext cx="1143000" cy="654766"/>
          </a:xfrm>
          <a:prstGeom prst="rect">
            <a:avLst/>
          </a:prstGeom>
          <a:noFill/>
          <a:ln w="9525">
            <a:noFill/>
            <a:miter lim="800000"/>
            <a:headEnd/>
            <a:tailEnd/>
          </a:ln>
        </p:spPr>
      </p:pic>
      <p:pic>
        <p:nvPicPr>
          <p:cNvPr id="86" name="Picture 3"/>
          <p:cNvPicPr>
            <a:picLocks noChangeAspect="1" noChangeArrowheads="1"/>
          </p:cNvPicPr>
          <p:nvPr/>
        </p:nvPicPr>
        <p:blipFill>
          <a:blip r:embed="rId6" cstate="screen">
            <a:clrChange>
              <a:clrFrom>
                <a:srgbClr val="FFFFFF"/>
              </a:clrFrom>
              <a:clrTo>
                <a:srgbClr val="FFFFFF">
                  <a:alpha val="0"/>
                </a:srgbClr>
              </a:clrTo>
            </a:clrChange>
          </a:blip>
          <a:srcRect/>
          <a:stretch>
            <a:fillRect/>
          </a:stretch>
        </p:blipFill>
        <p:spPr bwMode="auto">
          <a:xfrm>
            <a:off x="2883408" y="2478306"/>
            <a:ext cx="1383792" cy="1289962"/>
          </a:xfrm>
          <a:prstGeom prst="rect">
            <a:avLst/>
          </a:prstGeom>
          <a:noFill/>
          <a:ln w="9525">
            <a:noFill/>
            <a:miter lim="800000"/>
            <a:headEnd/>
            <a:tailEnd/>
          </a:ln>
        </p:spPr>
      </p:pic>
      <p:sp>
        <p:nvSpPr>
          <p:cNvPr id="87" name="TextBox 86"/>
          <p:cNvSpPr txBox="1"/>
          <p:nvPr/>
        </p:nvSpPr>
        <p:spPr>
          <a:xfrm>
            <a:off x="471713" y="1182906"/>
            <a:ext cx="3751944" cy="3046988"/>
          </a:xfrm>
          <a:prstGeom prst="rect">
            <a:avLst/>
          </a:prstGeom>
          <a:noFill/>
        </p:spPr>
        <p:txBody>
          <a:bodyPr wrap="square" rtlCol="0">
            <a:spAutoFit/>
          </a:bodyPr>
          <a:lstStyle/>
          <a:p>
            <a:pPr algn="ctr"/>
            <a:r>
              <a:rPr lang="en-US" sz="1600" b="1" dirty="0" smtClean="0">
                <a:latin typeface="Arial" pitchFamily="34" charset="0"/>
                <a:cs typeface="Arial" pitchFamily="34" charset="0"/>
              </a:rPr>
              <a:t>Processor</a:t>
            </a:r>
            <a:br>
              <a:rPr lang="en-US" sz="1600" b="1" dirty="0" smtClean="0">
                <a:latin typeface="Arial" pitchFamily="34" charset="0"/>
                <a:cs typeface="Arial" pitchFamily="34" charset="0"/>
              </a:rPr>
            </a:br>
            <a:r>
              <a:rPr lang="en-US" sz="1600" b="1" dirty="0" smtClean="0">
                <a:latin typeface="Arial" pitchFamily="34" charset="0"/>
                <a:cs typeface="Arial" pitchFamily="34" charset="0"/>
              </a:rPr>
              <a:t>Computing</a:t>
            </a:r>
          </a:p>
          <a:p>
            <a:pPr>
              <a:buFont typeface="Arial" pitchFamily="34" charset="0"/>
              <a:buChar char="•"/>
            </a:pPr>
            <a:endParaRPr lang="en-US" sz="1600" dirty="0" smtClean="0">
              <a:latin typeface="Arial" pitchFamily="34" charset="0"/>
              <a:cs typeface="Arial" pitchFamily="34" charset="0"/>
            </a:endParaRPr>
          </a:p>
          <a:p>
            <a:pPr>
              <a:buFont typeface="Arial" pitchFamily="34" charset="0"/>
              <a:buChar char="•"/>
            </a:pPr>
            <a:r>
              <a:rPr lang="en-US" sz="1600" dirty="0" err="1" smtClean="0">
                <a:latin typeface="Arial" pitchFamily="34" charset="0"/>
                <a:cs typeface="Arial" pitchFamily="34" charset="0"/>
              </a:rPr>
              <a:t>Multicore</a:t>
            </a:r>
            <a:r>
              <a:rPr lang="en-US" sz="1600" dirty="0" smtClean="0">
                <a:latin typeface="Arial" pitchFamily="34" charset="0"/>
                <a:cs typeface="Arial" pitchFamily="34" charset="0"/>
              </a:rPr>
              <a:t> programming</a:t>
            </a:r>
          </a:p>
          <a:p>
            <a:pPr>
              <a:buFont typeface="Arial" pitchFamily="34" charset="0"/>
              <a:buChar char="•"/>
            </a:pPr>
            <a:endParaRPr lang="en-US" sz="1600" dirty="0" smtClean="0">
              <a:latin typeface="Arial" pitchFamily="34" charset="0"/>
              <a:cs typeface="Arial" pitchFamily="34" charset="0"/>
            </a:endParaRPr>
          </a:p>
          <a:p>
            <a:pPr>
              <a:buFont typeface="Arial" pitchFamily="34" charset="0"/>
              <a:buChar char="•"/>
            </a:pPr>
            <a:r>
              <a:rPr lang="en-US" sz="1600" dirty="0" smtClean="0">
                <a:latin typeface="Arial" pitchFamily="34" charset="0"/>
                <a:cs typeface="Arial" pitchFamily="34" charset="0"/>
              </a:rPr>
              <a:t>Sequential and</a:t>
            </a:r>
            <a:br>
              <a:rPr lang="en-US" sz="1600" dirty="0" smtClean="0">
                <a:latin typeface="Arial" pitchFamily="34" charset="0"/>
                <a:cs typeface="Arial" pitchFamily="34" charset="0"/>
              </a:rPr>
            </a:br>
            <a:r>
              <a:rPr lang="en-US" sz="1600" dirty="0" smtClean="0">
                <a:latin typeface="Arial" pitchFamily="34" charset="0"/>
                <a:cs typeface="Arial" pitchFamily="34" charset="0"/>
              </a:rPr>
              <a:t>concurrent computation</a:t>
            </a:r>
          </a:p>
          <a:p>
            <a:pPr>
              <a:buFont typeface="Arial" pitchFamily="34" charset="0"/>
              <a:buChar char="•"/>
            </a:pPr>
            <a:endParaRPr lang="en-US" sz="1600" dirty="0" smtClean="0">
              <a:latin typeface="Arial" pitchFamily="34" charset="0"/>
              <a:cs typeface="Arial" pitchFamily="34" charset="0"/>
            </a:endParaRPr>
          </a:p>
          <a:p>
            <a:pPr>
              <a:buFont typeface="Arial" pitchFamily="34" charset="0"/>
              <a:buChar char="•"/>
            </a:pPr>
            <a:r>
              <a:rPr lang="en-US" sz="1600" dirty="0" smtClean="0">
                <a:latin typeface="Arial" pitchFamily="34" charset="0"/>
                <a:cs typeface="Arial" pitchFamily="34" charset="0"/>
              </a:rPr>
              <a:t>High-level analysis,</a:t>
            </a:r>
            <a:br>
              <a:rPr lang="en-US" sz="1600" dirty="0" smtClean="0">
                <a:latin typeface="Arial" pitchFamily="34" charset="0"/>
                <a:cs typeface="Arial" pitchFamily="34" charset="0"/>
              </a:rPr>
            </a:br>
            <a:r>
              <a:rPr lang="en-US" sz="1600" dirty="0" smtClean="0">
                <a:latin typeface="Arial" pitchFamily="34" charset="0"/>
                <a:cs typeface="Arial" pitchFamily="34" charset="0"/>
              </a:rPr>
              <a:t>control and communication</a:t>
            </a:r>
          </a:p>
          <a:p>
            <a:pPr>
              <a:buFont typeface="Arial" pitchFamily="34" charset="0"/>
              <a:buChar char="•"/>
            </a:pPr>
            <a:endParaRPr lang="en-US" sz="1600" dirty="0" smtClean="0">
              <a:latin typeface="Arial" pitchFamily="34" charset="0"/>
              <a:cs typeface="Arial" pitchFamily="34" charset="0"/>
            </a:endParaRPr>
          </a:p>
          <a:p>
            <a:pPr>
              <a:buFont typeface="Arial" pitchFamily="34" charset="0"/>
              <a:buChar char="•"/>
            </a:pPr>
            <a:r>
              <a:rPr lang="en-US" sz="1600" dirty="0" smtClean="0">
                <a:latin typeface="Arial" pitchFamily="34" charset="0"/>
                <a:cs typeface="Arial" pitchFamily="34" charset="0"/>
              </a:rPr>
              <a:t>Existing C, textual math (.m) IP</a:t>
            </a:r>
          </a:p>
        </p:txBody>
      </p:sp>
      <p:pic>
        <p:nvPicPr>
          <p:cNvPr id="88" name="Picture 2"/>
          <p:cNvPicPr>
            <a:picLocks noChangeAspect="1" noChangeArrowheads="1"/>
          </p:cNvPicPr>
          <p:nvPr/>
        </p:nvPicPr>
        <p:blipFill>
          <a:blip r:embed="rId7" cstate="screen"/>
          <a:srcRect/>
          <a:stretch>
            <a:fillRect/>
          </a:stretch>
        </p:blipFill>
        <p:spPr bwMode="auto">
          <a:xfrm>
            <a:off x="3200400" y="1563906"/>
            <a:ext cx="941832" cy="593555"/>
          </a:xfrm>
          <a:prstGeom prst="rect">
            <a:avLst/>
          </a:prstGeom>
          <a:noFill/>
          <a:ln w="9525">
            <a:noFill/>
            <a:miter lim="800000"/>
            <a:headEnd/>
            <a:tailEnd/>
          </a:ln>
        </p:spPr>
      </p:pic>
      <p:sp>
        <p:nvSpPr>
          <p:cNvPr id="89" name="TextBox 88"/>
          <p:cNvSpPr txBox="1"/>
          <p:nvPr/>
        </p:nvSpPr>
        <p:spPr>
          <a:xfrm>
            <a:off x="5410200" y="5072390"/>
            <a:ext cx="2667000" cy="261610"/>
          </a:xfrm>
          <a:prstGeom prst="rect">
            <a:avLst/>
          </a:prstGeom>
          <a:noFill/>
          <a:ln>
            <a:noFill/>
          </a:ln>
        </p:spPr>
        <p:txBody>
          <a:bodyPr wrap="square" rtlCol="0">
            <a:spAutoFit/>
          </a:bodyPr>
          <a:lstStyle/>
          <a:p>
            <a:pPr>
              <a:buFont typeface="Arial" pitchFamily="34" charset="0"/>
              <a:buChar char="•"/>
            </a:pPr>
            <a:r>
              <a:rPr lang="en-US" sz="1100" dirty="0" smtClean="0">
                <a:latin typeface="Arial" pitchFamily="34" charset="0"/>
                <a:cs typeface="Arial" pitchFamily="34" charset="0"/>
              </a:rPr>
              <a:t>Tight timing &amp; synchronization of I/O</a:t>
            </a:r>
          </a:p>
        </p:txBody>
      </p:sp>
      <p:sp>
        <p:nvSpPr>
          <p:cNvPr id="90" name="TextBox 89"/>
          <p:cNvSpPr txBox="1"/>
          <p:nvPr/>
        </p:nvSpPr>
        <p:spPr>
          <a:xfrm>
            <a:off x="2514600" y="5072390"/>
            <a:ext cx="1905000" cy="261610"/>
          </a:xfrm>
          <a:prstGeom prst="rect">
            <a:avLst/>
          </a:prstGeom>
          <a:noFill/>
        </p:spPr>
        <p:txBody>
          <a:bodyPr wrap="square" rtlCol="0">
            <a:spAutoFit/>
          </a:bodyPr>
          <a:lstStyle/>
          <a:p>
            <a:pPr>
              <a:buFont typeface="Arial" pitchFamily="34" charset="0"/>
              <a:buChar char="•"/>
            </a:pPr>
            <a:r>
              <a:rPr lang="en-US" sz="1100" dirty="0" smtClean="0">
                <a:latin typeface="Arial" pitchFamily="34" charset="0"/>
                <a:cs typeface="Arial" pitchFamily="34" charset="0"/>
              </a:rPr>
              <a:t>High-speed data transfer</a:t>
            </a:r>
          </a:p>
        </p:txBody>
      </p:sp>
      <p:pic>
        <p:nvPicPr>
          <p:cNvPr id="1026" name="Picture 2"/>
          <p:cNvPicPr>
            <a:picLocks noChangeAspect="1" noChangeArrowheads="1"/>
          </p:cNvPicPr>
          <p:nvPr/>
        </p:nvPicPr>
        <p:blipFill>
          <a:blip r:embed="rId8" cstate="print"/>
          <a:srcRect/>
          <a:stretch>
            <a:fillRect/>
          </a:stretch>
        </p:blipFill>
        <p:spPr bwMode="auto">
          <a:xfrm>
            <a:off x="6948009" y="3240306"/>
            <a:ext cx="1419225" cy="800100"/>
          </a:xfrm>
          <a:prstGeom prst="rect">
            <a:avLst/>
          </a:prstGeom>
          <a:noFill/>
          <a:ln w="9525">
            <a:noFill/>
            <a:miter lim="800000"/>
            <a:headEnd/>
            <a:tailEnd/>
          </a:ln>
        </p:spPr>
      </p:pic>
      <p:sp>
        <p:nvSpPr>
          <p:cNvPr id="43" name="Isosceles Triangle 42"/>
          <p:cNvSpPr/>
          <p:nvPr/>
        </p:nvSpPr>
        <p:spPr>
          <a:xfrm rot="10800000">
            <a:off x="533399" y="4230906"/>
            <a:ext cx="3733799" cy="239486"/>
          </a:xfrm>
          <a:prstGeom prst="triangle">
            <a:avLst>
              <a:gd name="adj" fmla="val 62057"/>
            </a:avLst>
          </a:prstGeom>
          <a:solidFill>
            <a:schemeClr val="bg1">
              <a:lumMod val="75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Isosceles Triangle 43"/>
          <p:cNvSpPr/>
          <p:nvPr/>
        </p:nvSpPr>
        <p:spPr>
          <a:xfrm rot="10800000">
            <a:off x="4495800" y="4230906"/>
            <a:ext cx="3733800" cy="239486"/>
          </a:xfrm>
          <a:prstGeom prst="triangle">
            <a:avLst>
              <a:gd name="adj" fmla="val 47163"/>
            </a:avLst>
          </a:prstGeom>
          <a:solidFill>
            <a:schemeClr val="bg1">
              <a:lumMod val="75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Rectangle 44"/>
          <p:cNvSpPr/>
          <p:nvPr/>
        </p:nvSpPr>
        <p:spPr>
          <a:xfrm>
            <a:off x="3352800" y="5791200"/>
            <a:ext cx="381000" cy="30480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7" name="Picture 23" descr="402769?role=preview"/>
          <p:cNvPicPr>
            <a:picLocks noChangeAspect="1" noChangeArrowheads="1"/>
          </p:cNvPicPr>
          <p:nvPr/>
        </p:nvPicPr>
        <p:blipFill>
          <a:blip r:embed="rId3" cstate="print"/>
          <a:srcRect l="22801" t="28055" r="62361" b="39554"/>
          <a:stretch>
            <a:fillRect/>
          </a:stretch>
        </p:blipFill>
        <p:spPr bwMode="auto">
          <a:xfrm>
            <a:off x="4601948" y="1179278"/>
            <a:ext cx="579652" cy="533400"/>
          </a:xfrm>
          <a:prstGeom prst="rect">
            <a:avLst/>
          </a:prstGeom>
          <a:solidFill>
            <a:srgbClr val="DADCDE"/>
          </a:solidFill>
          <a:ln w="9525">
            <a:solidFill>
              <a:schemeClr val="bg1"/>
            </a:solidFill>
            <a:miter lim="800000"/>
            <a:headEnd/>
            <a:tailEnd/>
          </a:ln>
        </p:spPr>
      </p:pic>
      <p:sp>
        <p:nvSpPr>
          <p:cNvPr id="50" name="Rectangle 49"/>
          <p:cNvSpPr/>
          <p:nvPr/>
        </p:nvSpPr>
        <p:spPr bwMode="auto">
          <a:xfrm>
            <a:off x="457200" y="1103076"/>
            <a:ext cx="3810000" cy="3127829"/>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Narrow" pitchFamily="34" charset="0"/>
            </a:endParaRPr>
          </a:p>
        </p:txBody>
      </p:sp>
      <p:sp>
        <p:nvSpPr>
          <p:cNvPr id="57" name="Rectangle 56"/>
          <p:cNvSpPr/>
          <p:nvPr/>
        </p:nvSpPr>
        <p:spPr bwMode="auto">
          <a:xfrm>
            <a:off x="4495800" y="1103076"/>
            <a:ext cx="3810000" cy="3127829"/>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Narrow" pitchFamily="34" charset="0"/>
            </a:endParaRPr>
          </a:p>
        </p:txBody>
      </p:sp>
      <p:sp>
        <p:nvSpPr>
          <p:cNvPr id="59" name="Isosceles Triangle 58"/>
          <p:cNvSpPr/>
          <p:nvPr/>
        </p:nvSpPr>
        <p:spPr>
          <a:xfrm rot="10800000">
            <a:off x="2590800" y="5288280"/>
            <a:ext cx="1600200" cy="380999"/>
          </a:xfrm>
          <a:prstGeom prst="triangle">
            <a:avLst>
              <a:gd name="adj" fmla="val 41104"/>
            </a:avLst>
          </a:prstGeom>
          <a:solidFill>
            <a:schemeClr val="bg1">
              <a:lumMod val="75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0" name="Isosceles Triangle 69"/>
          <p:cNvSpPr/>
          <p:nvPr/>
        </p:nvSpPr>
        <p:spPr>
          <a:xfrm rot="10800000">
            <a:off x="5486400" y="5333999"/>
            <a:ext cx="2209800" cy="380999"/>
          </a:xfrm>
          <a:prstGeom prst="triangle">
            <a:avLst>
              <a:gd name="adj" fmla="val 67311"/>
            </a:avLst>
          </a:prstGeom>
          <a:solidFill>
            <a:schemeClr val="bg1">
              <a:lumMod val="75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6" name="Picture 24" descr="402769?role=preview"/>
          <p:cNvPicPr>
            <a:picLocks noChangeAspect="1" noChangeArrowheads="1"/>
          </p:cNvPicPr>
          <p:nvPr/>
        </p:nvPicPr>
        <p:blipFill>
          <a:blip r:embed="rId3" cstate="print"/>
          <a:srcRect l="-1440" t="28055" r="89992" b="43880"/>
          <a:stretch>
            <a:fillRect/>
          </a:stretch>
        </p:blipFill>
        <p:spPr bwMode="auto">
          <a:xfrm>
            <a:off x="445587" y="1159394"/>
            <a:ext cx="535807" cy="553284"/>
          </a:xfrm>
          <a:prstGeom prst="rect">
            <a:avLst/>
          </a:prstGeom>
          <a:noFill/>
          <a:ln w="9525">
            <a:noFill/>
            <a:miter lim="800000"/>
            <a:headEnd/>
            <a:tailEnd/>
          </a:ln>
        </p:spPr>
      </p:pic>
      <p:sp>
        <p:nvSpPr>
          <p:cNvPr id="71" name="Title 70"/>
          <p:cNvSpPr>
            <a:spLocks noGrp="1"/>
          </p:cNvSpPr>
          <p:nvPr>
            <p:ph type="title"/>
          </p:nvPr>
        </p:nvSpPr>
        <p:spPr>
          <a:xfrm>
            <a:off x="562973" y="45727"/>
            <a:ext cx="8170003" cy="964092"/>
          </a:xfrm>
        </p:spPr>
        <p:txBody>
          <a:bodyPr/>
          <a:lstStyle/>
          <a:p>
            <a:r>
              <a:rPr lang="en-US" dirty="0" smtClean="0"/>
              <a:t>Heterogeneous Computing</a:t>
            </a:r>
            <a:endParaRPr lang="en-US" dirty="0"/>
          </a:p>
        </p:txBody>
      </p:sp>
    </p:spTree>
    <p:extLst>
      <p:ext uri="{BB962C8B-B14F-4D97-AF65-F5344CB8AC3E}">
        <p14:creationId xmlns:p14="http://schemas.microsoft.com/office/powerpoint/2010/main" xmlns="" val="286398461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a:grpSpLocks/>
          </p:cNvGrpSpPr>
          <p:nvPr/>
        </p:nvGrpSpPr>
        <p:grpSpPr bwMode="auto">
          <a:xfrm>
            <a:off x="3044825" y="4927600"/>
            <a:ext cx="1128713" cy="1187450"/>
            <a:chOff x="3044640" y="3695701"/>
            <a:chExt cx="1128218" cy="890588"/>
          </a:xfrm>
        </p:grpSpPr>
        <p:sp>
          <p:nvSpPr>
            <p:cNvPr id="5" name="AutoShape 4"/>
            <p:cNvSpPr>
              <a:spLocks noChangeArrowheads="1"/>
            </p:cNvSpPr>
            <p:nvPr/>
          </p:nvSpPr>
          <p:spPr bwMode="auto">
            <a:xfrm>
              <a:off x="3044640" y="3695701"/>
              <a:ext cx="1128218" cy="890588"/>
            </a:xfrm>
            <a:prstGeom prst="cube">
              <a:avLst>
                <a:gd name="adj" fmla="val 29278"/>
              </a:avLst>
            </a:prstGeom>
            <a:solidFill>
              <a:srgbClr val="812D1A"/>
            </a:solidFill>
            <a:ln w="9525">
              <a:noFill/>
              <a:miter lim="800000"/>
              <a:headEnd/>
              <a:tailEnd/>
            </a:ln>
          </p:spPr>
          <p:txBody>
            <a:bodyPr wrap="none" anchor="ctr"/>
            <a:lstStyle/>
            <a:p>
              <a:pPr algn="ctr" defTabSz="457200"/>
              <a:endParaRPr lang="en-US" sz="1100" dirty="0">
                <a:solidFill>
                  <a:srgbClr val="FFFFFF"/>
                </a:solidFill>
                <a:latin typeface="Arial" pitchFamily="34" charset="0"/>
              </a:endParaRPr>
            </a:p>
          </p:txBody>
        </p:sp>
        <p:sp>
          <p:nvSpPr>
            <p:cNvPr id="6" name="TextBox 12"/>
            <p:cNvSpPr txBox="1">
              <a:spLocks noChangeArrowheads="1"/>
            </p:cNvSpPr>
            <p:nvPr/>
          </p:nvSpPr>
          <p:spPr bwMode="auto">
            <a:xfrm>
              <a:off x="3052240" y="4057689"/>
              <a:ext cx="850895" cy="323165"/>
            </a:xfrm>
            <a:prstGeom prst="rect">
              <a:avLst/>
            </a:prstGeom>
            <a:noFill/>
            <a:ln w="9525">
              <a:noFill/>
              <a:miter lim="800000"/>
              <a:headEnd/>
              <a:tailEnd/>
            </a:ln>
          </p:spPr>
          <p:txBody>
            <a:bodyPr>
              <a:spAutoFit/>
            </a:bodyPr>
            <a:lstStyle/>
            <a:p>
              <a:pPr algn="ctr" defTabSz="457200"/>
              <a:r>
                <a:rPr lang="en-US" sz="1100" dirty="0">
                  <a:solidFill>
                    <a:srgbClr val="F2F2F2"/>
                  </a:solidFill>
                  <a:latin typeface="Arial" pitchFamily="34" charset="0"/>
                </a:rPr>
                <a:t>Custom IC</a:t>
              </a:r>
            </a:p>
            <a:p>
              <a:pPr algn="ctr" defTabSz="457200"/>
              <a:r>
                <a:rPr lang="en-US" sz="1100" dirty="0">
                  <a:solidFill>
                    <a:srgbClr val="F2F2F2"/>
                  </a:solidFill>
                  <a:latin typeface="Arial" pitchFamily="34" charset="0"/>
                </a:rPr>
                <a:t>designers</a:t>
              </a:r>
            </a:p>
          </p:txBody>
        </p:sp>
      </p:grpSp>
      <p:sp>
        <p:nvSpPr>
          <p:cNvPr id="7" name="AutoShape 4"/>
          <p:cNvSpPr>
            <a:spLocks noChangeArrowheads="1"/>
          </p:cNvSpPr>
          <p:nvPr/>
        </p:nvSpPr>
        <p:spPr bwMode="auto">
          <a:xfrm>
            <a:off x="3044825" y="3822700"/>
            <a:ext cx="1128713" cy="1376363"/>
          </a:xfrm>
          <a:prstGeom prst="cube">
            <a:avLst>
              <a:gd name="adj" fmla="val 25000"/>
            </a:avLst>
          </a:prstGeom>
          <a:solidFill>
            <a:srgbClr val="F27036"/>
          </a:solidFill>
          <a:ln w="9525">
            <a:noFill/>
            <a:miter lim="800000"/>
            <a:headEnd/>
            <a:tailEnd/>
          </a:ln>
        </p:spPr>
        <p:txBody>
          <a:bodyPr wrap="none" anchor="ctr"/>
          <a:lstStyle/>
          <a:p>
            <a:pPr algn="ctr" defTabSz="457200"/>
            <a:endParaRPr lang="en-US" sz="1100" dirty="0">
              <a:solidFill>
                <a:srgbClr val="FFFFFF"/>
              </a:solidFill>
              <a:latin typeface="Arial" pitchFamily="34" charset="0"/>
            </a:endParaRPr>
          </a:p>
        </p:txBody>
      </p:sp>
      <p:grpSp>
        <p:nvGrpSpPr>
          <p:cNvPr id="3" name="Group 16"/>
          <p:cNvGrpSpPr>
            <a:grpSpLocks/>
          </p:cNvGrpSpPr>
          <p:nvPr/>
        </p:nvGrpSpPr>
        <p:grpSpPr bwMode="auto">
          <a:xfrm>
            <a:off x="1773238" y="2725738"/>
            <a:ext cx="1098550" cy="3389312"/>
            <a:chOff x="1754609" y="2044700"/>
            <a:chExt cx="1097394" cy="2542005"/>
          </a:xfrm>
        </p:grpSpPr>
        <p:sp>
          <p:nvSpPr>
            <p:cNvPr id="9" name="AutoShape 17"/>
            <p:cNvSpPr>
              <a:spLocks noChangeArrowheads="1"/>
            </p:cNvSpPr>
            <p:nvPr/>
          </p:nvSpPr>
          <p:spPr bwMode="auto">
            <a:xfrm>
              <a:off x="1822403" y="2044700"/>
              <a:ext cx="1029600" cy="2542005"/>
            </a:xfrm>
            <a:prstGeom prst="cube">
              <a:avLst>
                <a:gd name="adj" fmla="val 25000"/>
              </a:avLst>
            </a:prstGeom>
            <a:solidFill>
              <a:srgbClr val="205827"/>
            </a:solidFill>
            <a:ln w="9525">
              <a:noFill/>
              <a:miter lim="800000"/>
              <a:headEnd/>
              <a:tailEnd/>
            </a:ln>
          </p:spPr>
          <p:txBody>
            <a:bodyPr wrap="none" anchor="ctr"/>
            <a:lstStyle/>
            <a:p>
              <a:pPr algn="ctr" defTabSz="457200"/>
              <a:endParaRPr lang="en-US" sz="1100" dirty="0">
                <a:solidFill>
                  <a:srgbClr val="FFFFFF"/>
                </a:solidFill>
                <a:latin typeface="Arial" pitchFamily="34" charset="0"/>
              </a:endParaRPr>
            </a:p>
          </p:txBody>
        </p:sp>
        <p:sp>
          <p:nvSpPr>
            <p:cNvPr id="10" name="TextBox 10"/>
            <p:cNvSpPr txBox="1">
              <a:spLocks noChangeArrowheads="1"/>
            </p:cNvSpPr>
            <p:nvPr/>
          </p:nvSpPr>
          <p:spPr bwMode="auto">
            <a:xfrm>
              <a:off x="1754609" y="3048001"/>
              <a:ext cx="910167" cy="323165"/>
            </a:xfrm>
            <a:prstGeom prst="rect">
              <a:avLst/>
            </a:prstGeom>
            <a:noFill/>
            <a:ln w="9525">
              <a:noFill/>
              <a:miter lim="800000"/>
              <a:headEnd/>
              <a:tailEnd/>
            </a:ln>
          </p:spPr>
          <p:txBody>
            <a:bodyPr>
              <a:spAutoFit/>
            </a:bodyPr>
            <a:lstStyle/>
            <a:p>
              <a:pPr algn="ctr" defTabSz="457200"/>
              <a:r>
                <a:rPr lang="en-US" sz="1100" dirty="0">
                  <a:solidFill>
                    <a:srgbClr val="F2F2F2"/>
                  </a:solidFill>
                  <a:latin typeface="Arial" pitchFamily="34" charset="0"/>
                </a:rPr>
                <a:t>FPGA</a:t>
              </a:r>
            </a:p>
            <a:p>
              <a:pPr algn="ctr" defTabSz="457200"/>
              <a:r>
                <a:rPr lang="en-US" sz="1100" dirty="0">
                  <a:solidFill>
                    <a:srgbClr val="F2F2F2"/>
                  </a:solidFill>
                  <a:latin typeface="Arial" pitchFamily="34" charset="0"/>
                </a:rPr>
                <a:t>designers</a:t>
              </a:r>
              <a:endParaRPr lang="en-US" sz="1100" dirty="0">
                <a:solidFill>
                  <a:srgbClr val="F2F2F2"/>
                </a:solidFill>
                <a:latin typeface="Arial"/>
              </a:endParaRPr>
            </a:p>
          </p:txBody>
        </p:sp>
      </p:grpSp>
      <p:grpSp>
        <p:nvGrpSpPr>
          <p:cNvPr id="4" name="Group 15"/>
          <p:cNvGrpSpPr>
            <a:grpSpLocks/>
          </p:cNvGrpSpPr>
          <p:nvPr/>
        </p:nvGrpSpPr>
        <p:grpSpPr bwMode="auto">
          <a:xfrm>
            <a:off x="576263" y="2201863"/>
            <a:ext cx="1084262" cy="3913187"/>
            <a:chOff x="551517" y="1651001"/>
            <a:chExt cx="1082849" cy="2935288"/>
          </a:xfrm>
        </p:grpSpPr>
        <p:sp>
          <p:nvSpPr>
            <p:cNvPr id="12" name="AutoShape 18"/>
            <p:cNvSpPr>
              <a:spLocks noChangeArrowheads="1"/>
            </p:cNvSpPr>
            <p:nvPr/>
          </p:nvSpPr>
          <p:spPr bwMode="auto">
            <a:xfrm>
              <a:off x="600166" y="1651001"/>
              <a:ext cx="1034200" cy="2935288"/>
            </a:xfrm>
            <a:prstGeom prst="cube">
              <a:avLst>
                <a:gd name="adj" fmla="val 25000"/>
              </a:avLst>
            </a:prstGeom>
            <a:solidFill>
              <a:srgbClr val="005196"/>
            </a:solidFill>
            <a:ln w="9525">
              <a:noFill/>
              <a:miter lim="800000"/>
              <a:headEnd/>
              <a:tailEnd/>
            </a:ln>
          </p:spPr>
          <p:txBody>
            <a:bodyPr wrap="none" anchor="ctr"/>
            <a:lstStyle/>
            <a:p>
              <a:pPr algn="ctr" defTabSz="457200"/>
              <a:endParaRPr lang="en-US" sz="1100" dirty="0">
                <a:solidFill>
                  <a:srgbClr val="FFFFFF"/>
                </a:solidFill>
                <a:latin typeface="Arial" pitchFamily="34" charset="0"/>
              </a:endParaRPr>
            </a:p>
          </p:txBody>
        </p:sp>
        <p:sp>
          <p:nvSpPr>
            <p:cNvPr id="13" name="TextBox 11"/>
            <p:cNvSpPr txBox="1">
              <a:spLocks noChangeArrowheads="1"/>
            </p:cNvSpPr>
            <p:nvPr/>
          </p:nvSpPr>
          <p:spPr bwMode="auto">
            <a:xfrm>
              <a:off x="551517" y="3048000"/>
              <a:ext cx="878224" cy="450123"/>
            </a:xfrm>
            <a:prstGeom prst="rect">
              <a:avLst/>
            </a:prstGeom>
            <a:noFill/>
            <a:ln w="9525">
              <a:noFill/>
              <a:miter lim="800000"/>
              <a:headEnd/>
              <a:tailEnd/>
            </a:ln>
          </p:spPr>
          <p:txBody>
            <a:bodyPr>
              <a:spAutoFit/>
            </a:bodyPr>
            <a:lstStyle/>
            <a:p>
              <a:pPr algn="ctr" defTabSz="457200"/>
              <a:r>
                <a:rPr lang="en-US" sz="1100" dirty="0">
                  <a:solidFill>
                    <a:srgbClr val="F2F2F2"/>
                  </a:solidFill>
                  <a:latin typeface="Arial" pitchFamily="34" charset="0"/>
                </a:rPr>
                <a:t>Software</a:t>
              </a:r>
            </a:p>
            <a:p>
              <a:pPr algn="ctr" defTabSz="457200"/>
              <a:r>
                <a:rPr lang="en-US" sz="1100" dirty="0">
                  <a:solidFill>
                    <a:srgbClr val="F2F2F2"/>
                  </a:solidFill>
                  <a:latin typeface="Arial" pitchFamily="34" charset="0"/>
                </a:rPr>
                <a:t>designers</a:t>
              </a:r>
            </a:p>
            <a:p>
              <a:pPr algn="ctr" defTabSz="457200"/>
              <a:endParaRPr lang="en-US" sz="1100" dirty="0">
                <a:solidFill>
                  <a:srgbClr val="F2F2F2"/>
                </a:solidFill>
                <a:latin typeface="Arial"/>
              </a:endParaRPr>
            </a:p>
          </p:txBody>
        </p:sp>
      </p:grpSp>
      <p:sp>
        <p:nvSpPr>
          <p:cNvPr id="14" name="AutoShape 18"/>
          <p:cNvSpPr>
            <a:spLocks noChangeArrowheads="1"/>
          </p:cNvSpPr>
          <p:nvPr/>
        </p:nvSpPr>
        <p:spPr bwMode="auto">
          <a:xfrm>
            <a:off x="628650" y="1462088"/>
            <a:ext cx="3565525" cy="914400"/>
          </a:xfrm>
          <a:prstGeom prst="cube">
            <a:avLst>
              <a:gd name="adj" fmla="val 25000"/>
            </a:avLst>
          </a:prstGeom>
          <a:solidFill>
            <a:schemeClr val="tx2">
              <a:lumMod val="60000"/>
              <a:lumOff val="40000"/>
            </a:schemeClr>
          </a:solidFill>
          <a:ln w="9525">
            <a:solidFill>
              <a:schemeClr val="tx2">
                <a:lumMod val="60000"/>
                <a:lumOff val="40000"/>
              </a:schemeClr>
            </a:solidFill>
            <a:miter lim="800000"/>
            <a:headEnd/>
            <a:tailEnd/>
          </a:ln>
          <a:effectLst/>
        </p:spPr>
        <p:txBody>
          <a:bodyPr wrap="none" anchor="ctr"/>
          <a:lstStyle/>
          <a:p>
            <a:pPr algn="ctr" defTabSz="457200">
              <a:defRPr/>
            </a:pPr>
            <a:r>
              <a:rPr lang="en-US" sz="2000" dirty="0">
                <a:solidFill>
                  <a:srgbClr val="000000">
                    <a:lumMod val="65000"/>
                    <a:lumOff val="35000"/>
                  </a:srgbClr>
                </a:solidFill>
                <a:latin typeface="Arial" pitchFamily="34" charset="0"/>
              </a:rPr>
              <a:t>Domain Experts</a:t>
            </a:r>
          </a:p>
        </p:txBody>
      </p:sp>
      <p:sp>
        <p:nvSpPr>
          <p:cNvPr id="15" name="AutoShape 4"/>
          <p:cNvSpPr>
            <a:spLocks noChangeArrowheads="1"/>
          </p:cNvSpPr>
          <p:nvPr/>
        </p:nvSpPr>
        <p:spPr bwMode="auto">
          <a:xfrm>
            <a:off x="3044825" y="3805238"/>
            <a:ext cx="1128713" cy="1377950"/>
          </a:xfrm>
          <a:prstGeom prst="cube">
            <a:avLst>
              <a:gd name="adj" fmla="val 25000"/>
            </a:avLst>
          </a:prstGeom>
          <a:solidFill>
            <a:srgbClr val="DEA900"/>
          </a:solidFill>
          <a:ln w="9525">
            <a:solidFill>
              <a:srgbClr val="DEA900"/>
            </a:solidFill>
            <a:miter lim="800000"/>
            <a:headEnd/>
            <a:tailEnd/>
          </a:ln>
        </p:spPr>
        <p:txBody>
          <a:bodyPr wrap="none" anchor="ctr"/>
          <a:lstStyle/>
          <a:p>
            <a:pPr algn="ctr" defTabSz="457200"/>
            <a:endParaRPr lang="en-US" sz="1100" dirty="0">
              <a:solidFill>
                <a:srgbClr val="FFFFFF"/>
              </a:solidFill>
              <a:latin typeface="Arial" pitchFamily="34" charset="0"/>
            </a:endParaRPr>
          </a:p>
        </p:txBody>
      </p:sp>
      <p:sp>
        <p:nvSpPr>
          <p:cNvPr id="16" name="TextBox 19"/>
          <p:cNvSpPr txBox="1">
            <a:spLocks noChangeArrowheads="1"/>
          </p:cNvSpPr>
          <p:nvPr/>
        </p:nvSpPr>
        <p:spPr bwMode="auto">
          <a:xfrm>
            <a:off x="3052763" y="4419600"/>
            <a:ext cx="833437" cy="600075"/>
          </a:xfrm>
          <a:prstGeom prst="rect">
            <a:avLst/>
          </a:prstGeom>
          <a:solidFill>
            <a:srgbClr val="DEA900"/>
          </a:solidFill>
          <a:ln w="9525">
            <a:solidFill>
              <a:srgbClr val="DEA900"/>
            </a:solidFill>
            <a:miter lim="800000"/>
            <a:headEnd/>
            <a:tailEnd/>
          </a:ln>
        </p:spPr>
        <p:txBody>
          <a:bodyPr>
            <a:spAutoFit/>
          </a:bodyPr>
          <a:lstStyle/>
          <a:p>
            <a:pPr algn="ctr" defTabSz="457200"/>
            <a:r>
              <a:rPr lang="en-US" sz="1100" dirty="0">
                <a:solidFill>
                  <a:srgbClr val="FFFFFF"/>
                </a:solidFill>
                <a:latin typeface="Arial" pitchFamily="34" charset="0"/>
              </a:rPr>
              <a:t>ASIC/SoC</a:t>
            </a:r>
          </a:p>
          <a:p>
            <a:pPr algn="ctr" defTabSz="457200"/>
            <a:r>
              <a:rPr lang="en-US" sz="1100" dirty="0">
                <a:solidFill>
                  <a:srgbClr val="FFFFFF"/>
                </a:solidFill>
                <a:latin typeface="Arial" pitchFamily="34" charset="0"/>
              </a:rPr>
              <a:t>designers</a:t>
            </a:r>
          </a:p>
          <a:p>
            <a:pPr algn="ctr" defTabSz="457200"/>
            <a:endParaRPr lang="en-US" sz="1100" dirty="0">
              <a:solidFill>
                <a:srgbClr val="000000"/>
              </a:solidFill>
              <a:latin typeface="Arial"/>
            </a:endParaRPr>
          </a:p>
        </p:txBody>
      </p:sp>
      <p:grpSp>
        <p:nvGrpSpPr>
          <p:cNvPr id="8" name="Group 17"/>
          <p:cNvGrpSpPr>
            <a:grpSpLocks/>
          </p:cNvGrpSpPr>
          <p:nvPr/>
        </p:nvGrpSpPr>
        <p:grpSpPr bwMode="auto">
          <a:xfrm>
            <a:off x="3041650" y="2997200"/>
            <a:ext cx="1130300" cy="1079500"/>
            <a:chOff x="3041649" y="2247900"/>
            <a:chExt cx="1130301" cy="809625"/>
          </a:xfrm>
        </p:grpSpPr>
        <p:sp>
          <p:nvSpPr>
            <p:cNvPr id="18" name="AutoShape 4"/>
            <p:cNvSpPr>
              <a:spLocks noChangeArrowheads="1"/>
            </p:cNvSpPr>
            <p:nvPr/>
          </p:nvSpPr>
          <p:spPr bwMode="auto">
            <a:xfrm>
              <a:off x="3044640" y="2247900"/>
              <a:ext cx="1127310" cy="809625"/>
            </a:xfrm>
            <a:prstGeom prst="cube">
              <a:avLst>
                <a:gd name="adj" fmla="val 29278"/>
              </a:avLst>
            </a:prstGeom>
            <a:solidFill>
              <a:srgbClr val="9D7F1F"/>
            </a:solidFill>
            <a:ln w="9525">
              <a:noFill/>
              <a:miter lim="800000"/>
              <a:headEnd/>
              <a:tailEnd/>
            </a:ln>
          </p:spPr>
          <p:txBody>
            <a:bodyPr wrap="none" anchor="ctr"/>
            <a:lstStyle/>
            <a:p>
              <a:pPr algn="ctr" defTabSz="457200"/>
              <a:endParaRPr lang="en-US" sz="1100" dirty="0">
                <a:solidFill>
                  <a:srgbClr val="FFFFFF"/>
                </a:solidFill>
                <a:latin typeface="Arial" pitchFamily="34" charset="0"/>
              </a:endParaRPr>
            </a:p>
          </p:txBody>
        </p:sp>
        <p:sp>
          <p:nvSpPr>
            <p:cNvPr id="19" name="TextBox 14"/>
            <p:cNvSpPr txBox="1">
              <a:spLocks noChangeArrowheads="1"/>
            </p:cNvSpPr>
            <p:nvPr/>
          </p:nvSpPr>
          <p:spPr bwMode="auto">
            <a:xfrm>
              <a:off x="3041649" y="2555914"/>
              <a:ext cx="890061" cy="323165"/>
            </a:xfrm>
            <a:prstGeom prst="rect">
              <a:avLst/>
            </a:prstGeom>
            <a:noFill/>
            <a:ln w="9525">
              <a:noFill/>
              <a:miter lim="800000"/>
              <a:headEnd/>
              <a:tailEnd/>
            </a:ln>
          </p:spPr>
          <p:txBody>
            <a:bodyPr>
              <a:spAutoFit/>
            </a:bodyPr>
            <a:lstStyle/>
            <a:p>
              <a:pPr algn="ctr" defTabSz="457200"/>
              <a:r>
                <a:rPr lang="en-US" sz="1100" dirty="0">
                  <a:solidFill>
                    <a:srgbClr val="F2F2F2"/>
                  </a:solidFill>
                  <a:latin typeface="Arial" pitchFamily="34" charset="0"/>
                </a:rPr>
                <a:t>Packaging</a:t>
              </a:r>
            </a:p>
            <a:p>
              <a:pPr algn="ctr" defTabSz="457200"/>
              <a:r>
                <a:rPr lang="en-US" sz="1100" dirty="0">
                  <a:solidFill>
                    <a:srgbClr val="F2F2F2"/>
                  </a:solidFill>
                  <a:latin typeface="Arial" pitchFamily="34" charset="0"/>
                </a:rPr>
                <a:t>designers</a:t>
              </a:r>
            </a:p>
          </p:txBody>
        </p:sp>
      </p:grpSp>
      <p:sp>
        <p:nvSpPr>
          <p:cNvPr id="21" name="Title 20"/>
          <p:cNvSpPr>
            <a:spLocks noGrp="1"/>
          </p:cNvSpPr>
          <p:nvPr>
            <p:ph type="title"/>
          </p:nvPr>
        </p:nvSpPr>
        <p:spPr>
          <a:xfrm>
            <a:off x="571065" y="45727"/>
            <a:ext cx="8170003" cy="964092"/>
          </a:xfrm>
        </p:spPr>
        <p:txBody>
          <a:bodyPr/>
          <a:lstStyle/>
          <a:p>
            <a:r>
              <a:rPr lang="en-US" dirty="0" smtClean="0"/>
              <a:t>Traditional Design Process</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cxnSp>
        <p:nvCxnSpPr>
          <p:cNvPr id="34" name="Straight Arrow Connector 33"/>
          <p:cNvCxnSpPr/>
          <p:nvPr/>
        </p:nvCxnSpPr>
        <p:spPr>
          <a:xfrm>
            <a:off x="4127500" y="4389438"/>
            <a:ext cx="1228725" cy="0"/>
          </a:xfrm>
          <a:prstGeom prst="straightConnector1">
            <a:avLst/>
          </a:prstGeom>
          <a:ln w="44450" cap="flat" cmpd="sng" algn="ctr">
            <a:solidFill>
              <a:schemeClr val="accent4"/>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2822575" y="2913063"/>
            <a:ext cx="2533650" cy="14287"/>
          </a:xfrm>
          <a:prstGeom prst="straightConnector1">
            <a:avLst/>
          </a:prstGeom>
          <a:ln w="44450" cap="flat" cmpd="sng" algn="ctr">
            <a:solidFill>
              <a:srgbClr val="205827"/>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1574800" y="2603500"/>
            <a:ext cx="3781425" cy="26988"/>
          </a:xfrm>
          <a:prstGeom prst="straightConnector1">
            <a:avLst/>
          </a:prstGeom>
          <a:ln w="44450" cap="flat" cmpd="sng" algn="ctr">
            <a:solidFill>
              <a:srgbClr val="005196"/>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6" name="AutoShape 17"/>
          <p:cNvSpPr>
            <a:spLocks noChangeArrowheads="1"/>
          </p:cNvSpPr>
          <p:nvPr/>
        </p:nvSpPr>
        <p:spPr bwMode="auto">
          <a:xfrm>
            <a:off x="5403850" y="3606800"/>
            <a:ext cx="1030288" cy="2508250"/>
          </a:xfrm>
          <a:prstGeom prst="cube">
            <a:avLst>
              <a:gd name="adj" fmla="val 25000"/>
            </a:avLst>
          </a:prstGeom>
          <a:solidFill>
            <a:schemeClr val="accent2">
              <a:lumMod val="75000"/>
            </a:schemeClr>
          </a:solidFill>
          <a:ln w="9525">
            <a:noFill/>
            <a:miter lim="800000"/>
            <a:headEnd/>
            <a:tailEnd/>
          </a:ln>
          <a:effectLst/>
        </p:spPr>
        <p:txBody>
          <a:bodyPr wrap="none" anchor="ctr"/>
          <a:lstStyle/>
          <a:p>
            <a:pPr defTabSz="457200">
              <a:defRPr/>
            </a:pPr>
            <a:endParaRPr lang="en-US" sz="1000" dirty="0">
              <a:solidFill>
                <a:srgbClr val="FFFFFF"/>
              </a:solidFill>
              <a:latin typeface="Arial" pitchFamily="34" charset="0"/>
            </a:endParaRPr>
          </a:p>
        </p:txBody>
      </p:sp>
      <p:sp>
        <p:nvSpPr>
          <p:cNvPr id="17" name="AutoShape 17"/>
          <p:cNvSpPr>
            <a:spLocks noChangeArrowheads="1"/>
          </p:cNvSpPr>
          <p:nvPr/>
        </p:nvSpPr>
        <p:spPr bwMode="auto">
          <a:xfrm>
            <a:off x="5403850" y="1458913"/>
            <a:ext cx="1030288" cy="2384425"/>
          </a:xfrm>
          <a:prstGeom prst="cube">
            <a:avLst>
              <a:gd name="adj" fmla="val 25000"/>
            </a:avLst>
          </a:prstGeom>
          <a:solidFill>
            <a:schemeClr val="bg2">
              <a:lumMod val="75000"/>
            </a:schemeClr>
          </a:solidFill>
          <a:ln w="9525">
            <a:solidFill>
              <a:schemeClr val="bg2">
                <a:lumMod val="60000"/>
                <a:lumOff val="40000"/>
              </a:schemeClr>
            </a:solidFill>
            <a:miter lim="800000"/>
            <a:headEnd/>
            <a:tailEnd/>
          </a:ln>
          <a:effectLst/>
        </p:spPr>
        <p:txBody>
          <a:bodyPr wrap="none" anchor="ctr"/>
          <a:lstStyle/>
          <a:p>
            <a:pPr defTabSz="457200">
              <a:defRPr/>
            </a:pPr>
            <a:endParaRPr lang="en-US" sz="1000" dirty="0">
              <a:solidFill>
                <a:sysClr val="windowText" lastClr="000000"/>
              </a:solidFill>
              <a:latin typeface="Arial" pitchFamily="34" charset="0"/>
            </a:endParaRPr>
          </a:p>
        </p:txBody>
      </p:sp>
      <p:sp>
        <p:nvSpPr>
          <p:cNvPr id="45064" name="TextBox 17"/>
          <p:cNvSpPr txBox="1">
            <a:spLocks noChangeArrowheads="1"/>
          </p:cNvSpPr>
          <p:nvPr/>
        </p:nvSpPr>
        <p:spPr bwMode="auto">
          <a:xfrm>
            <a:off x="5402263" y="2411413"/>
            <a:ext cx="774700" cy="460375"/>
          </a:xfrm>
          <a:prstGeom prst="rect">
            <a:avLst/>
          </a:prstGeom>
          <a:noFill/>
          <a:ln w="9525">
            <a:noFill/>
            <a:miter lim="800000"/>
            <a:headEnd/>
            <a:tailEnd/>
          </a:ln>
        </p:spPr>
        <p:txBody>
          <a:bodyPr>
            <a:spAutoFit/>
          </a:bodyPr>
          <a:lstStyle/>
          <a:p>
            <a:pPr algn="ctr" defTabSz="457200"/>
            <a:r>
              <a:rPr lang="en-US" sz="1200" dirty="0">
                <a:solidFill>
                  <a:srgbClr val="000000"/>
                </a:solidFill>
                <a:latin typeface="Arial" pitchFamily="34" charset="0"/>
              </a:rPr>
              <a:t>Domain</a:t>
            </a:r>
          </a:p>
          <a:p>
            <a:pPr algn="ctr" defTabSz="457200"/>
            <a:r>
              <a:rPr lang="en-US" sz="1200" dirty="0">
                <a:solidFill>
                  <a:srgbClr val="000000"/>
                </a:solidFill>
                <a:latin typeface="Arial" pitchFamily="34" charset="0"/>
              </a:rPr>
              <a:t>experts</a:t>
            </a:r>
            <a:endParaRPr lang="en-US" sz="1200" dirty="0">
              <a:solidFill>
                <a:srgbClr val="000000"/>
              </a:solidFill>
              <a:latin typeface="Arial"/>
            </a:endParaRPr>
          </a:p>
        </p:txBody>
      </p:sp>
      <p:sp>
        <p:nvSpPr>
          <p:cNvPr id="45065" name="TextBox 18"/>
          <p:cNvSpPr txBox="1">
            <a:spLocks noChangeArrowheads="1"/>
          </p:cNvSpPr>
          <p:nvPr/>
        </p:nvSpPr>
        <p:spPr bwMode="auto">
          <a:xfrm>
            <a:off x="5354638" y="4735513"/>
            <a:ext cx="879475" cy="430212"/>
          </a:xfrm>
          <a:prstGeom prst="rect">
            <a:avLst/>
          </a:prstGeom>
          <a:noFill/>
          <a:ln w="9525">
            <a:noFill/>
            <a:miter lim="800000"/>
            <a:headEnd/>
            <a:tailEnd/>
          </a:ln>
        </p:spPr>
        <p:txBody>
          <a:bodyPr>
            <a:spAutoFit/>
          </a:bodyPr>
          <a:lstStyle/>
          <a:p>
            <a:pPr algn="ctr" defTabSz="457200"/>
            <a:r>
              <a:rPr lang="en-US" sz="1100" dirty="0">
                <a:solidFill>
                  <a:srgbClr val="FFFFFF"/>
                </a:solidFill>
                <a:latin typeface="Arial" pitchFamily="34" charset="0"/>
              </a:rPr>
              <a:t>System</a:t>
            </a:r>
          </a:p>
          <a:p>
            <a:pPr algn="ctr" defTabSz="457200"/>
            <a:r>
              <a:rPr lang="en-US" sz="1100" dirty="0">
                <a:solidFill>
                  <a:srgbClr val="FFFFFF"/>
                </a:solidFill>
                <a:latin typeface="Arial" pitchFamily="34" charset="0"/>
              </a:rPr>
              <a:t>designers</a:t>
            </a:r>
            <a:endParaRPr lang="en-US" sz="1100" dirty="0">
              <a:solidFill>
                <a:srgbClr val="000000"/>
              </a:solidFill>
              <a:latin typeface="Arial"/>
            </a:endParaRPr>
          </a:p>
        </p:txBody>
      </p:sp>
      <p:cxnSp>
        <p:nvCxnSpPr>
          <p:cNvPr id="21" name="Straight Arrow Connector 20"/>
          <p:cNvCxnSpPr/>
          <p:nvPr/>
        </p:nvCxnSpPr>
        <p:spPr>
          <a:xfrm>
            <a:off x="4159250" y="1863725"/>
            <a:ext cx="1196975" cy="11113"/>
          </a:xfrm>
          <a:prstGeom prst="straightConnector1">
            <a:avLst/>
          </a:prstGeom>
          <a:ln w="44450" cap="flat" cmpd="sng" algn="ctr">
            <a:solidFill>
              <a:srgbClr val="E8E8E8"/>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4127500" y="3427413"/>
            <a:ext cx="1228725" cy="1587"/>
          </a:xfrm>
          <a:prstGeom prst="straightConnector1">
            <a:avLst/>
          </a:prstGeom>
          <a:ln w="44450" cap="flat" cmpd="sng" algn="ctr">
            <a:solidFill>
              <a:srgbClr val="9D7F1F"/>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4127500" y="5367338"/>
            <a:ext cx="1228725" cy="0"/>
          </a:xfrm>
          <a:prstGeom prst="straightConnector1">
            <a:avLst/>
          </a:prstGeom>
          <a:ln w="44450" cap="flat" cmpd="sng" algn="ctr">
            <a:solidFill>
              <a:srgbClr val="812D1A"/>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nvGrpSpPr>
          <p:cNvPr id="2" name="Group 24"/>
          <p:cNvGrpSpPr>
            <a:grpSpLocks/>
          </p:cNvGrpSpPr>
          <p:nvPr/>
        </p:nvGrpSpPr>
        <p:grpSpPr bwMode="auto">
          <a:xfrm>
            <a:off x="3010096" y="4927600"/>
            <a:ext cx="1163447" cy="1187450"/>
            <a:chOff x="3009923" y="3695701"/>
            <a:chExt cx="1162935" cy="890588"/>
          </a:xfrm>
        </p:grpSpPr>
        <p:sp>
          <p:nvSpPr>
            <p:cNvPr id="45083" name="AutoShape 4"/>
            <p:cNvSpPr>
              <a:spLocks noChangeArrowheads="1"/>
            </p:cNvSpPr>
            <p:nvPr/>
          </p:nvSpPr>
          <p:spPr bwMode="auto">
            <a:xfrm>
              <a:off x="3044640" y="3695701"/>
              <a:ext cx="1128218" cy="890588"/>
            </a:xfrm>
            <a:prstGeom prst="cube">
              <a:avLst>
                <a:gd name="adj" fmla="val 29278"/>
              </a:avLst>
            </a:prstGeom>
            <a:solidFill>
              <a:srgbClr val="812D1A"/>
            </a:solidFill>
            <a:ln w="9525">
              <a:noFill/>
              <a:miter lim="800000"/>
              <a:headEnd/>
              <a:tailEnd/>
            </a:ln>
          </p:spPr>
          <p:txBody>
            <a:bodyPr wrap="none" anchor="ctr"/>
            <a:lstStyle/>
            <a:p>
              <a:pPr defTabSz="457200"/>
              <a:endParaRPr lang="en-US" sz="1100" dirty="0">
                <a:solidFill>
                  <a:srgbClr val="FFFFFF"/>
                </a:solidFill>
                <a:latin typeface="Arial" pitchFamily="34" charset="0"/>
              </a:endParaRPr>
            </a:p>
          </p:txBody>
        </p:sp>
        <p:sp>
          <p:nvSpPr>
            <p:cNvPr id="45084" name="TextBox 27"/>
            <p:cNvSpPr txBox="1">
              <a:spLocks noChangeArrowheads="1"/>
            </p:cNvSpPr>
            <p:nvPr/>
          </p:nvSpPr>
          <p:spPr bwMode="auto">
            <a:xfrm>
              <a:off x="3009923" y="4057689"/>
              <a:ext cx="866050" cy="323165"/>
            </a:xfrm>
            <a:prstGeom prst="rect">
              <a:avLst/>
            </a:prstGeom>
            <a:noFill/>
            <a:ln w="9525">
              <a:noFill/>
              <a:miter lim="800000"/>
              <a:headEnd/>
              <a:tailEnd/>
            </a:ln>
          </p:spPr>
          <p:txBody>
            <a:bodyPr wrap="square">
              <a:spAutoFit/>
            </a:bodyPr>
            <a:lstStyle/>
            <a:p>
              <a:pPr algn="ctr" defTabSz="457200"/>
              <a:r>
                <a:rPr lang="en-US" sz="1100" dirty="0">
                  <a:solidFill>
                    <a:srgbClr val="F2F2F2"/>
                  </a:solidFill>
                  <a:latin typeface="Arial" pitchFamily="34" charset="0"/>
                </a:rPr>
                <a:t>Custom IC</a:t>
              </a:r>
            </a:p>
            <a:p>
              <a:pPr algn="ctr" defTabSz="457200"/>
              <a:r>
                <a:rPr lang="en-US" sz="1100" dirty="0">
                  <a:solidFill>
                    <a:srgbClr val="F2F2F2"/>
                  </a:solidFill>
                  <a:latin typeface="Arial" pitchFamily="34" charset="0"/>
                </a:rPr>
                <a:t>designers</a:t>
              </a:r>
            </a:p>
          </p:txBody>
        </p:sp>
      </p:grpSp>
      <p:grpSp>
        <p:nvGrpSpPr>
          <p:cNvPr id="3" name="Group 32"/>
          <p:cNvGrpSpPr>
            <a:grpSpLocks/>
          </p:cNvGrpSpPr>
          <p:nvPr/>
        </p:nvGrpSpPr>
        <p:grpSpPr bwMode="auto">
          <a:xfrm>
            <a:off x="1773238" y="2725738"/>
            <a:ext cx="1098550" cy="3389312"/>
            <a:chOff x="1754609" y="2044700"/>
            <a:chExt cx="1097394" cy="2542005"/>
          </a:xfrm>
        </p:grpSpPr>
        <p:sp>
          <p:nvSpPr>
            <p:cNvPr id="45081" name="AutoShape 17"/>
            <p:cNvSpPr>
              <a:spLocks noChangeArrowheads="1"/>
            </p:cNvSpPr>
            <p:nvPr/>
          </p:nvSpPr>
          <p:spPr bwMode="auto">
            <a:xfrm>
              <a:off x="1822403" y="2044700"/>
              <a:ext cx="1029600" cy="2542005"/>
            </a:xfrm>
            <a:prstGeom prst="cube">
              <a:avLst>
                <a:gd name="adj" fmla="val 25000"/>
              </a:avLst>
            </a:prstGeom>
            <a:solidFill>
              <a:srgbClr val="205827"/>
            </a:solidFill>
            <a:ln w="9525">
              <a:noFill/>
              <a:miter lim="800000"/>
              <a:headEnd/>
              <a:tailEnd/>
            </a:ln>
          </p:spPr>
          <p:txBody>
            <a:bodyPr wrap="none" anchor="ctr"/>
            <a:lstStyle/>
            <a:p>
              <a:pPr defTabSz="457200"/>
              <a:endParaRPr lang="en-US" sz="1100" dirty="0">
                <a:solidFill>
                  <a:srgbClr val="FFFFFF"/>
                </a:solidFill>
                <a:latin typeface="Arial" pitchFamily="34" charset="0"/>
              </a:endParaRPr>
            </a:p>
          </p:txBody>
        </p:sp>
        <p:sp>
          <p:nvSpPr>
            <p:cNvPr id="45082" name="TextBox 36"/>
            <p:cNvSpPr txBox="1">
              <a:spLocks noChangeArrowheads="1"/>
            </p:cNvSpPr>
            <p:nvPr/>
          </p:nvSpPr>
          <p:spPr bwMode="auto">
            <a:xfrm>
              <a:off x="1754609" y="3048001"/>
              <a:ext cx="910167" cy="323165"/>
            </a:xfrm>
            <a:prstGeom prst="rect">
              <a:avLst/>
            </a:prstGeom>
            <a:noFill/>
            <a:ln w="9525">
              <a:noFill/>
              <a:miter lim="800000"/>
              <a:headEnd/>
              <a:tailEnd/>
            </a:ln>
          </p:spPr>
          <p:txBody>
            <a:bodyPr>
              <a:spAutoFit/>
            </a:bodyPr>
            <a:lstStyle/>
            <a:p>
              <a:pPr algn="ctr" defTabSz="457200"/>
              <a:r>
                <a:rPr lang="en-US" sz="1100" dirty="0">
                  <a:solidFill>
                    <a:srgbClr val="F2F2F2"/>
                  </a:solidFill>
                  <a:latin typeface="Arial" pitchFamily="34" charset="0"/>
                </a:rPr>
                <a:t>FPGA</a:t>
              </a:r>
            </a:p>
            <a:p>
              <a:pPr algn="ctr" defTabSz="457200"/>
              <a:r>
                <a:rPr lang="en-US" sz="1100" dirty="0">
                  <a:solidFill>
                    <a:srgbClr val="F2F2F2"/>
                  </a:solidFill>
                  <a:latin typeface="Arial" pitchFamily="34" charset="0"/>
                </a:rPr>
                <a:t>designers</a:t>
              </a:r>
              <a:endParaRPr lang="en-US" sz="1100" dirty="0">
                <a:solidFill>
                  <a:srgbClr val="F2F2F2"/>
                </a:solidFill>
                <a:latin typeface="Arial"/>
              </a:endParaRPr>
            </a:p>
          </p:txBody>
        </p:sp>
      </p:grpSp>
      <p:grpSp>
        <p:nvGrpSpPr>
          <p:cNvPr id="4" name="Group 37"/>
          <p:cNvGrpSpPr>
            <a:grpSpLocks/>
          </p:cNvGrpSpPr>
          <p:nvPr/>
        </p:nvGrpSpPr>
        <p:grpSpPr bwMode="auto">
          <a:xfrm>
            <a:off x="576263" y="2201863"/>
            <a:ext cx="1084262" cy="3913187"/>
            <a:chOff x="551517" y="1651001"/>
            <a:chExt cx="1082849" cy="2935288"/>
          </a:xfrm>
        </p:grpSpPr>
        <p:sp>
          <p:nvSpPr>
            <p:cNvPr id="45079" name="AutoShape 18"/>
            <p:cNvSpPr>
              <a:spLocks noChangeArrowheads="1"/>
            </p:cNvSpPr>
            <p:nvPr/>
          </p:nvSpPr>
          <p:spPr bwMode="auto">
            <a:xfrm>
              <a:off x="600166" y="1651001"/>
              <a:ext cx="1034200" cy="2935288"/>
            </a:xfrm>
            <a:prstGeom prst="cube">
              <a:avLst>
                <a:gd name="adj" fmla="val 25000"/>
              </a:avLst>
            </a:prstGeom>
            <a:solidFill>
              <a:srgbClr val="005196"/>
            </a:solidFill>
            <a:ln w="9525">
              <a:noFill/>
              <a:miter lim="800000"/>
              <a:headEnd/>
              <a:tailEnd/>
            </a:ln>
          </p:spPr>
          <p:txBody>
            <a:bodyPr wrap="none" anchor="ctr"/>
            <a:lstStyle/>
            <a:p>
              <a:pPr defTabSz="457200"/>
              <a:endParaRPr lang="en-US" sz="1100" dirty="0">
                <a:solidFill>
                  <a:srgbClr val="FFFFFF"/>
                </a:solidFill>
                <a:latin typeface="Arial" pitchFamily="34" charset="0"/>
              </a:endParaRPr>
            </a:p>
          </p:txBody>
        </p:sp>
        <p:sp>
          <p:nvSpPr>
            <p:cNvPr id="45080" name="TextBox 39"/>
            <p:cNvSpPr txBox="1">
              <a:spLocks noChangeArrowheads="1"/>
            </p:cNvSpPr>
            <p:nvPr/>
          </p:nvSpPr>
          <p:spPr bwMode="auto">
            <a:xfrm>
              <a:off x="551517" y="3048000"/>
              <a:ext cx="878224" cy="450123"/>
            </a:xfrm>
            <a:prstGeom prst="rect">
              <a:avLst/>
            </a:prstGeom>
            <a:noFill/>
            <a:ln w="9525">
              <a:noFill/>
              <a:miter lim="800000"/>
              <a:headEnd/>
              <a:tailEnd/>
            </a:ln>
          </p:spPr>
          <p:txBody>
            <a:bodyPr>
              <a:spAutoFit/>
            </a:bodyPr>
            <a:lstStyle/>
            <a:p>
              <a:pPr algn="ctr" defTabSz="457200"/>
              <a:r>
                <a:rPr lang="en-US" sz="1100" dirty="0">
                  <a:solidFill>
                    <a:srgbClr val="F2F2F2"/>
                  </a:solidFill>
                  <a:latin typeface="Arial" pitchFamily="34" charset="0"/>
                </a:rPr>
                <a:t>Software</a:t>
              </a:r>
            </a:p>
            <a:p>
              <a:pPr algn="ctr" defTabSz="457200"/>
              <a:r>
                <a:rPr lang="en-US" sz="1100" dirty="0">
                  <a:solidFill>
                    <a:srgbClr val="F2F2F2"/>
                  </a:solidFill>
                  <a:latin typeface="Arial" pitchFamily="34" charset="0"/>
                </a:rPr>
                <a:t>designers</a:t>
              </a:r>
            </a:p>
            <a:p>
              <a:pPr algn="ctr" defTabSz="457200"/>
              <a:endParaRPr lang="en-US" sz="1100" dirty="0">
                <a:solidFill>
                  <a:srgbClr val="F2F2F2"/>
                </a:solidFill>
                <a:latin typeface="Arial"/>
              </a:endParaRPr>
            </a:p>
          </p:txBody>
        </p:sp>
      </p:grpSp>
      <p:sp>
        <p:nvSpPr>
          <p:cNvPr id="45074" name="AutoShape 4"/>
          <p:cNvSpPr>
            <a:spLocks noChangeArrowheads="1"/>
          </p:cNvSpPr>
          <p:nvPr/>
        </p:nvSpPr>
        <p:spPr bwMode="auto">
          <a:xfrm>
            <a:off x="3044825" y="3805238"/>
            <a:ext cx="1128713" cy="1377950"/>
          </a:xfrm>
          <a:prstGeom prst="cube">
            <a:avLst>
              <a:gd name="adj" fmla="val 25000"/>
            </a:avLst>
          </a:prstGeom>
          <a:solidFill>
            <a:srgbClr val="DEA900"/>
          </a:solidFill>
          <a:ln w="9525">
            <a:solidFill>
              <a:srgbClr val="DEA900"/>
            </a:solidFill>
            <a:miter lim="800000"/>
            <a:headEnd/>
            <a:tailEnd/>
          </a:ln>
        </p:spPr>
        <p:txBody>
          <a:bodyPr wrap="none" anchor="ctr"/>
          <a:lstStyle/>
          <a:p>
            <a:pPr defTabSz="457200"/>
            <a:endParaRPr lang="en-US" sz="1100" dirty="0">
              <a:solidFill>
                <a:srgbClr val="FFFFFF"/>
              </a:solidFill>
              <a:latin typeface="Arial" pitchFamily="34" charset="0"/>
            </a:endParaRPr>
          </a:p>
        </p:txBody>
      </p:sp>
      <p:sp>
        <p:nvSpPr>
          <p:cNvPr id="45075" name="TextBox 45"/>
          <p:cNvSpPr txBox="1">
            <a:spLocks noChangeArrowheads="1"/>
          </p:cNvSpPr>
          <p:nvPr/>
        </p:nvSpPr>
        <p:spPr bwMode="auto">
          <a:xfrm>
            <a:off x="3052763" y="4419600"/>
            <a:ext cx="833437" cy="600075"/>
          </a:xfrm>
          <a:prstGeom prst="rect">
            <a:avLst/>
          </a:prstGeom>
          <a:solidFill>
            <a:srgbClr val="DEA900"/>
          </a:solidFill>
          <a:ln w="9525">
            <a:solidFill>
              <a:srgbClr val="DEA900"/>
            </a:solidFill>
            <a:miter lim="800000"/>
            <a:headEnd/>
            <a:tailEnd/>
          </a:ln>
        </p:spPr>
        <p:txBody>
          <a:bodyPr>
            <a:spAutoFit/>
          </a:bodyPr>
          <a:lstStyle/>
          <a:p>
            <a:pPr algn="ctr" defTabSz="457200"/>
            <a:r>
              <a:rPr lang="en-US" sz="1100" dirty="0">
                <a:solidFill>
                  <a:srgbClr val="FFFFFF"/>
                </a:solidFill>
                <a:latin typeface="Arial" pitchFamily="34" charset="0"/>
              </a:rPr>
              <a:t>ASIC/SoC</a:t>
            </a:r>
          </a:p>
          <a:p>
            <a:pPr algn="ctr" defTabSz="457200"/>
            <a:r>
              <a:rPr lang="en-US" sz="1100" dirty="0">
                <a:solidFill>
                  <a:srgbClr val="FFFFFF"/>
                </a:solidFill>
                <a:latin typeface="Arial" pitchFamily="34" charset="0"/>
              </a:rPr>
              <a:t>designers</a:t>
            </a:r>
          </a:p>
          <a:p>
            <a:pPr algn="ctr" defTabSz="457200"/>
            <a:endParaRPr lang="en-US" sz="1100" dirty="0">
              <a:solidFill>
                <a:srgbClr val="FFFFFF"/>
              </a:solidFill>
              <a:latin typeface="Arial"/>
            </a:endParaRPr>
          </a:p>
        </p:txBody>
      </p:sp>
      <p:grpSp>
        <p:nvGrpSpPr>
          <p:cNvPr id="5" name="Group 40"/>
          <p:cNvGrpSpPr>
            <a:grpSpLocks/>
          </p:cNvGrpSpPr>
          <p:nvPr/>
        </p:nvGrpSpPr>
        <p:grpSpPr bwMode="auto">
          <a:xfrm>
            <a:off x="3041650" y="2997200"/>
            <a:ext cx="1130300" cy="1079500"/>
            <a:chOff x="3041649" y="2247900"/>
            <a:chExt cx="1130301" cy="809625"/>
          </a:xfrm>
        </p:grpSpPr>
        <p:sp>
          <p:nvSpPr>
            <p:cNvPr id="45077" name="AutoShape 4"/>
            <p:cNvSpPr>
              <a:spLocks noChangeArrowheads="1"/>
            </p:cNvSpPr>
            <p:nvPr/>
          </p:nvSpPr>
          <p:spPr bwMode="auto">
            <a:xfrm>
              <a:off x="3044640" y="2247900"/>
              <a:ext cx="1127310" cy="809625"/>
            </a:xfrm>
            <a:prstGeom prst="cube">
              <a:avLst>
                <a:gd name="adj" fmla="val 29278"/>
              </a:avLst>
            </a:prstGeom>
            <a:solidFill>
              <a:srgbClr val="9D7F1F"/>
            </a:solidFill>
            <a:ln w="9525">
              <a:noFill/>
              <a:miter lim="800000"/>
              <a:headEnd/>
              <a:tailEnd/>
            </a:ln>
          </p:spPr>
          <p:txBody>
            <a:bodyPr wrap="none" anchor="ctr"/>
            <a:lstStyle/>
            <a:p>
              <a:pPr defTabSz="457200"/>
              <a:endParaRPr lang="en-US" sz="1100" dirty="0">
                <a:solidFill>
                  <a:srgbClr val="FFFFFF"/>
                </a:solidFill>
                <a:latin typeface="Arial" pitchFamily="34" charset="0"/>
              </a:endParaRPr>
            </a:p>
          </p:txBody>
        </p:sp>
        <p:sp>
          <p:nvSpPr>
            <p:cNvPr id="45078" name="TextBox 42"/>
            <p:cNvSpPr txBox="1">
              <a:spLocks noChangeArrowheads="1"/>
            </p:cNvSpPr>
            <p:nvPr/>
          </p:nvSpPr>
          <p:spPr bwMode="auto">
            <a:xfrm>
              <a:off x="3041649" y="2555914"/>
              <a:ext cx="888667" cy="323165"/>
            </a:xfrm>
            <a:prstGeom prst="rect">
              <a:avLst/>
            </a:prstGeom>
            <a:noFill/>
            <a:ln w="9525">
              <a:noFill/>
              <a:miter lim="800000"/>
              <a:headEnd/>
              <a:tailEnd/>
            </a:ln>
          </p:spPr>
          <p:txBody>
            <a:bodyPr wrap="square">
              <a:spAutoFit/>
            </a:bodyPr>
            <a:lstStyle/>
            <a:p>
              <a:pPr algn="ctr" defTabSz="457200"/>
              <a:r>
                <a:rPr lang="en-US" sz="1100" dirty="0" smtClean="0">
                  <a:solidFill>
                    <a:srgbClr val="F2F2F2"/>
                  </a:solidFill>
                  <a:latin typeface="Arial" pitchFamily="34" charset="0"/>
                </a:rPr>
                <a:t>Packaging</a:t>
              </a:r>
              <a:endParaRPr lang="en-US" sz="1100" dirty="0">
                <a:solidFill>
                  <a:srgbClr val="F2F2F2"/>
                </a:solidFill>
                <a:latin typeface="Arial" pitchFamily="34" charset="0"/>
              </a:endParaRPr>
            </a:p>
            <a:p>
              <a:pPr algn="ctr" defTabSz="457200"/>
              <a:r>
                <a:rPr lang="en-US" sz="1100" dirty="0">
                  <a:solidFill>
                    <a:srgbClr val="F2F2F2"/>
                  </a:solidFill>
                  <a:latin typeface="Arial" pitchFamily="34" charset="0"/>
                </a:rPr>
                <a:t>designers</a:t>
              </a:r>
            </a:p>
          </p:txBody>
        </p:sp>
      </p:grpSp>
      <p:sp>
        <p:nvSpPr>
          <p:cNvPr id="29" name="AutoShape 18"/>
          <p:cNvSpPr>
            <a:spLocks noChangeArrowheads="1"/>
          </p:cNvSpPr>
          <p:nvPr/>
        </p:nvSpPr>
        <p:spPr bwMode="auto">
          <a:xfrm>
            <a:off x="628650" y="1462088"/>
            <a:ext cx="3565525" cy="914400"/>
          </a:xfrm>
          <a:prstGeom prst="cube">
            <a:avLst>
              <a:gd name="adj" fmla="val 25000"/>
            </a:avLst>
          </a:prstGeom>
          <a:solidFill>
            <a:schemeClr val="tx2">
              <a:lumMod val="60000"/>
              <a:lumOff val="40000"/>
            </a:schemeClr>
          </a:solidFill>
          <a:ln w="9525">
            <a:solidFill>
              <a:schemeClr val="tx2">
                <a:lumMod val="60000"/>
                <a:lumOff val="40000"/>
              </a:schemeClr>
            </a:solidFill>
            <a:miter lim="800000"/>
            <a:headEnd/>
            <a:tailEnd/>
          </a:ln>
          <a:effectLst/>
        </p:spPr>
        <p:txBody>
          <a:bodyPr wrap="none" anchor="ctr"/>
          <a:lstStyle/>
          <a:p>
            <a:pPr algn="ctr" defTabSz="457200">
              <a:defRPr/>
            </a:pPr>
            <a:r>
              <a:rPr lang="en-US" sz="2000" dirty="0">
                <a:solidFill>
                  <a:srgbClr val="000000">
                    <a:lumMod val="65000"/>
                    <a:lumOff val="35000"/>
                  </a:srgbClr>
                </a:solidFill>
                <a:latin typeface="Arial" pitchFamily="34" charset="0"/>
              </a:rPr>
              <a:t>Domain Experts</a:t>
            </a:r>
          </a:p>
        </p:txBody>
      </p:sp>
      <p:sp>
        <p:nvSpPr>
          <p:cNvPr id="28" name="Title 27"/>
          <p:cNvSpPr>
            <a:spLocks noGrp="1"/>
          </p:cNvSpPr>
          <p:nvPr>
            <p:ph type="title"/>
          </p:nvPr>
        </p:nvSpPr>
        <p:spPr>
          <a:xfrm>
            <a:off x="542840" y="142960"/>
            <a:ext cx="7772400" cy="762000"/>
          </a:xfrm>
        </p:spPr>
        <p:txBody>
          <a:bodyPr/>
          <a:lstStyle/>
          <a:p>
            <a:r>
              <a:rPr lang="en-US" dirty="0" smtClean="0"/>
              <a:t>Graphical System Design</a:t>
            </a:r>
            <a:endParaRPr lang="en-US" dirty="0"/>
          </a:p>
        </p:txBody>
      </p:sp>
    </p:spTree>
    <p:custDataLst>
      <p:tags r:id="rId1"/>
    </p:custDataLst>
    <p:extLst>
      <p:ext uri="{BB962C8B-B14F-4D97-AF65-F5344CB8AC3E}">
        <p14:creationId xmlns:p14="http://schemas.microsoft.com/office/powerpoint/2010/main" xmlns="" val="33001437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cxnSp>
        <p:nvCxnSpPr>
          <p:cNvPr id="46" name="Straight Arrow Connector 45"/>
          <p:cNvCxnSpPr/>
          <p:nvPr/>
        </p:nvCxnSpPr>
        <p:spPr>
          <a:xfrm>
            <a:off x="6191250" y="5630863"/>
            <a:ext cx="1196975" cy="12700"/>
          </a:xfrm>
          <a:prstGeom prst="straightConnector1">
            <a:avLst/>
          </a:prstGeom>
          <a:ln w="44450" cap="flat" cmpd="sng" algn="ctr">
            <a:solidFill>
              <a:srgbClr val="00454C"/>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6178550" y="4757738"/>
            <a:ext cx="1196975" cy="11112"/>
          </a:xfrm>
          <a:prstGeom prst="straightConnector1">
            <a:avLst/>
          </a:prstGeom>
          <a:ln w="44450" cap="flat" cmpd="sng" algn="ctr">
            <a:solidFill>
              <a:srgbClr val="00454C"/>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6172200" y="2989263"/>
            <a:ext cx="1196975" cy="12700"/>
          </a:xfrm>
          <a:prstGeom prst="straightConnector1">
            <a:avLst/>
          </a:prstGeom>
          <a:ln w="44450" cap="flat" cmpd="sng" algn="ctr">
            <a:solidFill>
              <a:schemeClr val="bg2">
                <a:lumMod val="40000"/>
                <a:lumOff val="60000"/>
              </a:schemeClr>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6172200" y="3903663"/>
            <a:ext cx="1196975" cy="12700"/>
          </a:xfrm>
          <a:prstGeom prst="straightConnector1">
            <a:avLst/>
          </a:prstGeom>
          <a:ln w="44450" cap="flat" cmpd="sng" algn="ctr">
            <a:solidFill>
              <a:srgbClr val="00464D"/>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6162675" y="2087563"/>
            <a:ext cx="1196975" cy="12700"/>
          </a:xfrm>
          <a:prstGeom prst="straightConnector1">
            <a:avLst/>
          </a:prstGeom>
          <a:ln w="44450" cap="flat" cmpd="sng" algn="ctr">
            <a:solidFill>
              <a:schemeClr val="bg2">
                <a:lumMod val="40000"/>
                <a:lumOff val="60000"/>
              </a:schemeClr>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46088" name="AutoShape 17"/>
          <p:cNvSpPr>
            <a:spLocks noChangeArrowheads="1"/>
          </p:cNvSpPr>
          <p:nvPr/>
        </p:nvSpPr>
        <p:spPr bwMode="auto">
          <a:xfrm>
            <a:off x="7429500" y="5021263"/>
            <a:ext cx="1030288" cy="1089025"/>
          </a:xfrm>
          <a:prstGeom prst="cube">
            <a:avLst>
              <a:gd name="adj" fmla="val 25000"/>
            </a:avLst>
          </a:prstGeom>
          <a:solidFill>
            <a:srgbClr val="DB0000"/>
          </a:solidFill>
          <a:ln w="9525">
            <a:noFill/>
            <a:miter lim="800000"/>
            <a:headEnd/>
            <a:tailEnd/>
          </a:ln>
        </p:spPr>
        <p:txBody>
          <a:bodyPr wrap="none" anchor="ctr"/>
          <a:lstStyle/>
          <a:p>
            <a:pPr defTabSz="457200"/>
            <a:endParaRPr lang="en-US" sz="1000" dirty="0">
              <a:solidFill>
                <a:srgbClr val="FFFFFF"/>
              </a:solidFill>
              <a:latin typeface="Arial" pitchFamily="34" charset="0"/>
            </a:endParaRPr>
          </a:p>
        </p:txBody>
      </p:sp>
      <p:sp>
        <p:nvSpPr>
          <p:cNvPr id="46089" name="AutoShape 17"/>
          <p:cNvSpPr>
            <a:spLocks noChangeArrowheads="1"/>
          </p:cNvSpPr>
          <p:nvPr/>
        </p:nvSpPr>
        <p:spPr bwMode="auto">
          <a:xfrm>
            <a:off x="7429500" y="4132263"/>
            <a:ext cx="1030288" cy="1079500"/>
          </a:xfrm>
          <a:prstGeom prst="cube">
            <a:avLst>
              <a:gd name="adj" fmla="val 25000"/>
            </a:avLst>
          </a:prstGeom>
          <a:solidFill>
            <a:srgbClr val="FF5E00"/>
          </a:solidFill>
          <a:ln w="9525">
            <a:noFill/>
            <a:miter lim="800000"/>
            <a:headEnd/>
            <a:tailEnd/>
          </a:ln>
        </p:spPr>
        <p:txBody>
          <a:bodyPr wrap="none" anchor="ctr"/>
          <a:lstStyle/>
          <a:p>
            <a:pPr defTabSz="457200"/>
            <a:endParaRPr lang="en-US" sz="1000" dirty="0">
              <a:solidFill>
                <a:srgbClr val="FFFFFF"/>
              </a:solidFill>
              <a:latin typeface="Arial" pitchFamily="34" charset="0"/>
            </a:endParaRPr>
          </a:p>
        </p:txBody>
      </p:sp>
      <p:sp>
        <p:nvSpPr>
          <p:cNvPr id="46090" name="AutoShape 17"/>
          <p:cNvSpPr>
            <a:spLocks noChangeArrowheads="1"/>
          </p:cNvSpPr>
          <p:nvPr/>
        </p:nvSpPr>
        <p:spPr bwMode="auto">
          <a:xfrm>
            <a:off x="7429500" y="3243263"/>
            <a:ext cx="1030288" cy="1079500"/>
          </a:xfrm>
          <a:prstGeom prst="cube">
            <a:avLst>
              <a:gd name="adj" fmla="val 25000"/>
            </a:avLst>
          </a:prstGeom>
          <a:solidFill>
            <a:srgbClr val="00454C"/>
          </a:solidFill>
          <a:ln w="9525">
            <a:noFill/>
            <a:miter lim="800000"/>
            <a:headEnd/>
            <a:tailEnd/>
          </a:ln>
        </p:spPr>
        <p:txBody>
          <a:bodyPr wrap="none" anchor="ctr"/>
          <a:lstStyle/>
          <a:p>
            <a:pPr defTabSz="457200"/>
            <a:endParaRPr lang="en-US" sz="1000" dirty="0">
              <a:solidFill>
                <a:srgbClr val="FFFFFF"/>
              </a:solidFill>
              <a:latin typeface="Arial" pitchFamily="34" charset="0"/>
            </a:endParaRPr>
          </a:p>
        </p:txBody>
      </p:sp>
      <p:sp>
        <p:nvSpPr>
          <p:cNvPr id="46091" name="TextBox 31"/>
          <p:cNvSpPr txBox="1">
            <a:spLocks noChangeArrowheads="1"/>
          </p:cNvSpPr>
          <p:nvPr/>
        </p:nvSpPr>
        <p:spPr bwMode="auto">
          <a:xfrm>
            <a:off x="7427914" y="3692982"/>
            <a:ext cx="784754" cy="400050"/>
          </a:xfrm>
          <a:prstGeom prst="rect">
            <a:avLst/>
          </a:prstGeom>
          <a:noFill/>
          <a:ln w="9525">
            <a:noFill/>
            <a:miter lim="800000"/>
            <a:headEnd/>
            <a:tailEnd/>
          </a:ln>
        </p:spPr>
        <p:txBody>
          <a:bodyPr wrap="square">
            <a:spAutoFit/>
          </a:bodyPr>
          <a:lstStyle/>
          <a:p>
            <a:pPr algn="ctr" defTabSz="457200"/>
            <a:r>
              <a:rPr lang="en-US" sz="1000" dirty="0">
                <a:solidFill>
                  <a:prstClr val="white"/>
                </a:solidFill>
                <a:latin typeface="Arial" pitchFamily="34" charset="0"/>
              </a:rPr>
              <a:t>System</a:t>
            </a:r>
          </a:p>
          <a:p>
            <a:pPr algn="ctr" defTabSz="457200"/>
            <a:r>
              <a:rPr lang="en-US" sz="1000" dirty="0">
                <a:solidFill>
                  <a:prstClr val="white"/>
                </a:solidFill>
                <a:latin typeface="Arial" pitchFamily="34" charset="0"/>
              </a:rPr>
              <a:t>designers</a:t>
            </a:r>
            <a:endParaRPr lang="en-US" sz="1000" dirty="0">
              <a:solidFill>
                <a:prstClr val="white"/>
              </a:solidFill>
              <a:latin typeface="Arial"/>
            </a:endParaRPr>
          </a:p>
        </p:txBody>
      </p:sp>
      <p:sp>
        <p:nvSpPr>
          <p:cNvPr id="46092" name="TextBox 32"/>
          <p:cNvSpPr txBox="1">
            <a:spLocks noChangeArrowheads="1"/>
          </p:cNvSpPr>
          <p:nvPr/>
        </p:nvSpPr>
        <p:spPr bwMode="auto">
          <a:xfrm>
            <a:off x="7427913" y="4597029"/>
            <a:ext cx="808037" cy="400050"/>
          </a:xfrm>
          <a:prstGeom prst="rect">
            <a:avLst/>
          </a:prstGeom>
          <a:noFill/>
          <a:ln w="9525">
            <a:noFill/>
            <a:miter lim="800000"/>
            <a:headEnd/>
            <a:tailEnd/>
          </a:ln>
        </p:spPr>
        <p:txBody>
          <a:bodyPr>
            <a:spAutoFit/>
          </a:bodyPr>
          <a:lstStyle/>
          <a:p>
            <a:pPr algn="ctr" defTabSz="457200"/>
            <a:r>
              <a:rPr lang="en-US" sz="1000" dirty="0">
                <a:solidFill>
                  <a:srgbClr val="000000"/>
                </a:solidFill>
                <a:latin typeface="Arial" pitchFamily="34" charset="0"/>
              </a:rPr>
              <a:t>ASIC</a:t>
            </a:r>
          </a:p>
          <a:p>
            <a:pPr algn="ctr" defTabSz="457200"/>
            <a:r>
              <a:rPr lang="en-US" sz="1000" dirty="0">
                <a:solidFill>
                  <a:srgbClr val="000000"/>
                </a:solidFill>
                <a:latin typeface="Arial" pitchFamily="34" charset="0"/>
              </a:rPr>
              <a:t>designers</a:t>
            </a:r>
            <a:endParaRPr lang="en-US" sz="1000" dirty="0">
              <a:solidFill>
                <a:srgbClr val="000000"/>
              </a:solidFill>
              <a:latin typeface="Arial"/>
            </a:endParaRPr>
          </a:p>
        </p:txBody>
      </p:sp>
      <p:sp>
        <p:nvSpPr>
          <p:cNvPr id="46093" name="TextBox 35"/>
          <p:cNvSpPr txBox="1">
            <a:spLocks noChangeArrowheads="1"/>
          </p:cNvSpPr>
          <p:nvPr/>
        </p:nvSpPr>
        <p:spPr bwMode="auto">
          <a:xfrm>
            <a:off x="7427914" y="5474614"/>
            <a:ext cx="784754" cy="400050"/>
          </a:xfrm>
          <a:prstGeom prst="rect">
            <a:avLst/>
          </a:prstGeom>
          <a:noFill/>
          <a:ln w="9525">
            <a:noFill/>
            <a:miter lim="800000"/>
            <a:headEnd/>
            <a:tailEnd/>
          </a:ln>
        </p:spPr>
        <p:txBody>
          <a:bodyPr wrap="square">
            <a:spAutoFit/>
          </a:bodyPr>
          <a:lstStyle/>
          <a:p>
            <a:pPr algn="ctr" defTabSz="457200"/>
            <a:r>
              <a:rPr lang="en-US" sz="1000" dirty="0">
                <a:solidFill>
                  <a:srgbClr val="FFFFFF"/>
                </a:solidFill>
                <a:latin typeface="Arial" pitchFamily="34" charset="0"/>
              </a:rPr>
              <a:t>Platform</a:t>
            </a:r>
          </a:p>
          <a:p>
            <a:pPr algn="ctr" defTabSz="457200"/>
            <a:r>
              <a:rPr lang="en-US" sz="1000" dirty="0">
                <a:solidFill>
                  <a:srgbClr val="FFFFFF"/>
                </a:solidFill>
                <a:latin typeface="Arial" pitchFamily="34" charset="0"/>
              </a:rPr>
              <a:t>designers</a:t>
            </a:r>
            <a:endParaRPr lang="en-US" sz="1000" dirty="0">
              <a:solidFill>
                <a:srgbClr val="FFFFFF"/>
              </a:solidFill>
              <a:latin typeface="Arial"/>
            </a:endParaRPr>
          </a:p>
        </p:txBody>
      </p:sp>
      <p:sp>
        <p:nvSpPr>
          <p:cNvPr id="37" name="Isosceles Triangle 36"/>
          <p:cNvSpPr/>
          <p:nvPr/>
        </p:nvSpPr>
        <p:spPr>
          <a:xfrm rot="10800000">
            <a:off x="7639050" y="4267200"/>
            <a:ext cx="368300" cy="231775"/>
          </a:xfrm>
          <a:prstGeom prst="triangle">
            <a:avLst/>
          </a:prstGeom>
          <a:solidFill>
            <a:srgbClr val="00464D"/>
          </a:solidFill>
          <a:ln w="190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defTabSz="457200">
              <a:defRPr/>
            </a:pPr>
            <a:endParaRPr lang="en-US" dirty="0">
              <a:solidFill>
                <a:srgbClr val="FFFFFF"/>
              </a:solidFill>
              <a:latin typeface="Arial"/>
            </a:endParaRPr>
          </a:p>
        </p:txBody>
      </p:sp>
      <p:sp>
        <p:nvSpPr>
          <p:cNvPr id="38" name="Isosceles Triangle 37"/>
          <p:cNvSpPr/>
          <p:nvPr/>
        </p:nvSpPr>
        <p:spPr>
          <a:xfrm>
            <a:off x="7639050" y="5087938"/>
            <a:ext cx="368300" cy="246062"/>
          </a:xfrm>
          <a:prstGeom prst="triangle">
            <a:avLst>
              <a:gd name="adj" fmla="val 53454"/>
            </a:avLst>
          </a:prstGeom>
          <a:solidFill>
            <a:srgbClr val="DB0000"/>
          </a:solidFill>
          <a:ln w="190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defTabSz="457200">
              <a:defRPr/>
            </a:pPr>
            <a:endParaRPr lang="en-US" dirty="0">
              <a:solidFill>
                <a:srgbClr val="FFFFFF"/>
              </a:solidFill>
              <a:latin typeface="Arial"/>
            </a:endParaRPr>
          </a:p>
        </p:txBody>
      </p:sp>
      <p:sp>
        <p:nvSpPr>
          <p:cNvPr id="46096" name="AutoShape 17"/>
          <p:cNvSpPr>
            <a:spLocks noChangeArrowheads="1"/>
          </p:cNvSpPr>
          <p:nvPr/>
        </p:nvSpPr>
        <p:spPr bwMode="auto">
          <a:xfrm>
            <a:off x="7439025" y="2355850"/>
            <a:ext cx="1030288" cy="1081088"/>
          </a:xfrm>
          <a:prstGeom prst="cube">
            <a:avLst>
              <a:gd name="adj" fmla="val 25000"/>
            </a:avLst>
          </a:prstGeom>
          <a:solidFill>
            <a:srgbClr val="9D7F1F"/>
          </a:solidFill>
          <a:ln w="9525">
            <a:noFill/>
            <a:miter lim="800000"/>
            <a:headEnd/>
            <a:tailEnd/>
          </a:ln>
        </p:spPr>
        <p:txBody>
          <a:bodyPr wrap="none" anchor="ctr"/>
          <a:lstStyle/>
          <a:p>
            <a:pPr defTabSz="457200"/>
            <a:endParaRPr lang="en-US" sz="1000" dirty="0">
              <a:solidFill>
                <a:srgbClr val="FFFFFF"/>
              </a:solidFill>
              <a:latin typeface="Arial" pitchFamily="34" charset="0"/>
            </a:endParaRPr>
          </a:p>
        </p:txBody>
      </p:sp>
      <p:sp>
        <p:nvSpPr>
          <p:cNvPr id="46097" name="TextBox 40"/>
          <p:cNvSpPr txBox="1">
            <a:spLocks noChangeArrowheads="1"/>
          </p:cNvSpPr>
          <p:nvPr/>
        </p:nvSpPr>
        <p:spPr bwMode="auto">
          <a:xfrm>
            <a:off x="7437438" y="2851074"/>
            <a:ext cx="811212" cy="400050"/>
          </a:xfrm>
          <a:prstGeom prst="rect">
            <a:avLst/>
          </a:prstGeom>
          <a:noFill/>
          <a:ln w="9525">
            <a:noFill/>
            <a:miter lim="800000"/>
            <a:headEnd/>
            <a:tailEnd/>
          </a:ln>
        </p:spPr>
        <p:txBody>
          <a:bodyPr>
            <a:spAutoFit/>
          </a:bodyPr>
          <a:lstStyle/>
          <a:p>
            <a:pPr algn="ctr" defTabSz="457200"/>
            <a:r>
              <a:rPr lang="en-US" sz="1000" dirty="0">
                <a:solidFill>
                  <a:srgbClr val="000000"/>
                </a:solidFill>
                <a:latin typeface="Arial" pitchFamily="34" charset="0"/>
              </a:rPr>
              <a:t>Packaging</a:t>
            </a:r>
            <a:br>
              <a:rPr lang="en-US" sz="1000" dirty="0">
                <a:solidFill>
                  <a:srgbClr val="000000"/>
                </a:solidFill>
                <a:latin typeface="Arial" pitchFamily="34" charset="0"/>
              </a:rPr>
            </a:br>
            <a:r>
              <a:rPr lang="en-US" sz="1000" dirty="0">
                <a:solidFill>
                  <a:srgbClr val="000000"/>
                </a:solidFill>
                <a:latin typeface="Arial" pitchFamily="34" charset="0"/>
              </a:rPr>
              <a:t>designers</a:t>
            </a:r>
            <a:endParaRPr lang="en-US" sz="1000" dirty="0">
              <a:solidFill>
                <a:srgbClr val="000000"/>
              </a:solidFill>
              <a:latin typeface="Arial"/>
            </a:endParaRPr>
          </a:p>
        </p:txBody>
      </p:sp>
      <p:sp>
        <p:nvSpPr>
          <p:cNvPr id="29" name="AutoShape 17"/>
          <p:cNvSpPr>
            <a:spLocks noChangeArrowheads="1"/>
          </p:cNvSpPr>
          <p:nvPr/>
        </p:nvSpPr>
        <p:spPr bwMode="auto">
          <a:xfrm>
            <a:off x="7429500" y="1449388"/>
            <a:ext cx="1030288" cy="1095375"/>
          </a:xfrm>
          <a:prstGeom prst="cube">
            <a:avLst>
              <a:gd name="adj" fmla="val 25000"/>
            </a:avLst>
          </a:prstGeom>
          <a:solidFill>
            <a:schemeClr val="bg2">
              <a:lumMod val="75000"/>
            </a:schemeClr>
          </a:solidFill>
          <a:ln w="9525">
            <a:solidFill>
              <a:schemeClr val="bg2">
                <a:lumMod val="60000"/>
                <a:lumOff val="40000"/>
              </a:schemeClr>
            </a:solidFill>
            <a:miter lim="800000"/>
            <a:headEnd/>
            <a:tailEnd/>
          </a:ln>
          <a:effectLst/>
        </p:spPr>
        <p:txBody>
          <a:bodyPr wrap="none" anchor="ctr"/>
          <a:lstStyle/>
          <a:p>
            <a:pPr defTabSz="457200">
              <a:defRPr/>
            </a:pPr>
            <a:endParaRPr lang="en-US" sz="1000" dirty="0">
              <a:solidFill>
                <a:srgbClr val="FFFFFF"/>
              </a:solidFill>
              <a:latin typeface="Arial" pitchFamily="34" charset="0"/>
            </a:endParaRPr>
          </a:p>
        </p:txBody>
      </p:sp>
      <p:sp>
        <p:nvSpPr>
          <p:cNvPr id="46099" name="TextBox 29"/>
          <p:cNvSpPr txBox="1">
            <a:spLocks noChangeArrowheads="1"/>
          </p:cNvSpPr>
          <p:nvPr/>
        </p:nvSpPr>
        <p:spPr bwMode="auto">
          <a:xfrm>
            <a:off x="7427913" y="1847850"/>
            <a:ext cx="814387" cy="400050"/>
          </a:xfrm>
          <a:prstGeom prst="rect">
            <a:avLst/>
          </a:prstGeom>
          <a:noFill/>
          <a:ln w="9525">
            <a:noFill/>
            <a:miter lim="800000"/>
            <a:headEnd/>
            <a:tailEnd/>
          </a:ln>
        </p:spPr>
        <p:txBody>
          <a:bodyPr>
            <a:spAutoFit/>
          </a:bodyPr>
          <a:lstStyle/>
          <a:p>
            <a:pPr algn="ctr" defTabSz="457200"/>
            <a:r>
              <a:rPr lang="en-US" sz="1000" dirty="0">
                <a:solidFill>
                  <a:srgbClr val="000000"/>
                </a:solidFill>
                <a:latin typeface="Arial" pitchFamily="34" charset="0"/>
              </a:rPr>
              <a:t>Domain</a:t>
            </a:r>
          </a:p>
          <a:p>
            <a:pPr algn="ctr" defTabSz="457200"/>
            <a:r>
              <a:rPr lang="en-US" sz="1000" dirty="0">
                <a:solidFill>
                  <a:srgbClr val="000000"/>
                </a:solidFill>
                <a:latin typeface="Arial" pitchFamily="34" charset="0"/>
              </a:rPr>
              <a:t>experts</a:t>
            </a:r>
            <a:endParaRPr lang="en-US" sz="1000" dirty="0">
              <a:solidFill>
                <a:srgbClr val="000000"/>
              </a:solidFill>
              <a:latin typeface="Arial"/>
            </a:endParaRPr>
          </a:p>
        </p:txBody>
      </p:sp>
      <p:cxnSp>
        <p:nvCxnSpPr>
          <p:cNvPr id="48" name="Straight Arrow Connector 47"/>
          <p:cNvCxnSpPr/>
          <p:nvPr/>
        </p:nvCxnSpPr>
        <p:spPr>
          <a:xfrm>
            <a:off x="4127500" y="4389438"/>
            <a:ext cx="1228725" cy="0"/>
          </a:xfrm>
          <a:prstGeom prst="straightConnector1">
            <a:avLst/>
          </a:prstGeom>
          <a:ln w="44450" cap="flat" cmpd="sng" algn="ctr">
            <a:solidFill>
              <a:schemeClr val="accent4"/>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2822575" y="2913063"/>
            <a:ext cx="2533650" cy="14287"/>
          </a:xfrm>
          <a:prstGeom prst="straightConnector1">
            <a:avLst/>
          </a:prstGeom>
          <a:ln w="44450" cap="flat" cmpd="sng" algn="ctr">
            <a:solidFill>
              <a:srgbClr val="205827"/>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1574800" y="2603500"/>
            <a:ext cx="3781425" cy="26988"/>
          </a:xfrm>
          <a:prstGeom prst="straightConnector1">
            <a:avLst/>
          </a:prstGeom>
          <a:ln w="44450" cap="flat" cmpd="sng" algn="ctr">
            <a:solidFill>
              <a:srgbClr val="005196"/>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51" name="AutoShape 17"/>
          <p:cNvSpPr>
            <a:spLocks noChangeArrowheads="1"/>
          </p:cNvSpPr>
          <p:nvPr/>
        </p:nvSpPr>
        <p:spPr bwMode="auto">
          <a:xfrm>
            <a:off x="5403850" y="3606800"/>
            <a:ext cx="1030288" cy="2508250"/>
          </a:xfrm>
          <a:prstGeom prst="cube">
            <a:avLst>
              <a:gd name="adj" fmla="val 25000"/>
            </a:avLst>
          </a:prstGeom>
          <a:solidFill>
            <a:schemeClr val="accent2">
              <a:lumMod val="75000"/>
            </a:schemeClr>
          </a:solidFill>
          <a:ln w="9525">
            <a:noFill/>
            <a:miter lim="800000"/>
            <a:headEnd/>
            <a:tailEnd/>
          </a:ln>
          <a:effectLst/>
        </p:spPr>
        <p:txBody>
          <a:bodyPr wrap="none" anchor="ctr"/>
          <a:lstStyle/>
          <a:p>
            <a:pPr defTabSz="457200">
              <a:defRPr/>
            </a:pPr>
            <a:endParaRPr lang="en-US" sz="1000" dirty="0">
              <a:solidFill>
                <a:srgbClr val="FFFFFF"/>
              </a:solidFill>
              <a:latin typeface="Arial" pitchFamily="34" charset="0"/>
            </a:endParaRPr>
          </a:p>
        </p:txBody>
      </p:sp>
      <p:sp>
        <p:nvSpPr>
          <p:cNvPr id="46104" name="TextBox 53"/>
          <p:cNvSpPr txBox="1">
            <a:spLocks noChangeArrowheads="1"/>
          </p:cNvSpPr>
          <p:nvPr/>
        </p:nvSpPr>
        <p:spPr bwMode="auto">
          <a:xfrm>
            <a:off x="5354638" y="4735513"/>
            <a:ext cx="879475" cy="430212"/>
          </a:xfrm>
          <a:prstGeom prst="rect">
            <a:avLst/>
          </a:prstGeom>
          <a:noFill/>
          <a:ln w="9525">
            <a:noFill/>
            <a:miter lim="800000"/>
            <a:headEnd/>
            <a:tailEnd/>
          </a:ln>
        </p:spPr>
        <p:txBody>
          <a:bodyPr>
            <a:spAutoFit/>
          </a:bodyPr>
          <a:lstStyle/>
          <a:p>
            <a:pPr algn="ctr" defTabSz="457200"/>
            <a:r>
              <a:rPr lang="en-US" sz="1100" dirty="0">
                <a:solidFill>
                  <a:srgbClr val="FFFFFF"/>
                </a:solidFill>
                <a:latin typeface="Arial" pitchFamily="34" charset="0"/>
              </a:rPr>
              <a:t>System</a:t>
            </a:r>
          </a:p>
          <a:p>
            <a:pPr algn="ctr" defTabSz="457200"/>
            <a:r>
              <a:rPr lang="en-US" sz="1100" dirty="0">
                <a:solidFill>
                  <a:srgbClr val="FFFFFF"/>
                </a:solidFill>
                <a:latin typeface="Arial" pitchFamily="34" charset="0"/>
              </a:rPr>
              <a:t>designers</a:t>
            </a:r>
            <a:endParaRPr lang="en-US" sz="1100" dirty="0">
              <a:solidFill>
                <a:srgbClr val="FFFFFF"/>
              </a:solidFill>
              <a:latin typeface="Arial"/>
            </a:endParaRPr>
          </a:p>
        </p:txBody>
      </p:sp>
      <p:cxnSp>
        <p:nvCxnSpPr>
          <p:cNvPr id="55" name="Straight Arrow Connector 54"/>
          <p:cNvCxnSpPr/>
          <p:nvPr/>
        </p:nvCxnSpPr>
        <p:spPr>
          <a:xfrm>
            <a:off x="4159250" y="1863725"/>
            <a:ext cx="1196975" cy="11113"/>
          </a:xfrm>
          <a:prstGeom prst="straightConnector1">
            <a:avLst/>
          </a:prstGeom>
          <a:ln w="44450" cap="flat" cmpd="sng" algn="ctr">
            <a:solidFill>
              <a:schemeClr val="bg2">
                <a:lumMod val="40000"/>
                <a:lumOff val="60000"/>
              </a:schemeClr>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4127500" y="3427413"/>
            <a:ext cx="1228725" cy="1587"/>
          </a:xfrm>
          <a:prstGeom prst="straightConnector1">
            <a:avLst/>
          </a:prstGeom>
          <a:ln w="44450" cap="flat" cmpd="sng" algn="ctr">
            <a:solidFill>
              <a:srgbClr val="9D7F1F"/>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4127500" y="5367338"/>
            <a:ext cx="1228725" cy="0"/>
          </a:xfrm>
          <a:prstGeom prst="straightConnector1">
            <a:avLst/>
          </a:prstGeom>
          <a:ln w="44450" cap="flat" cmpd="sng" algn="ctr">
            <a:solidFill>
              <a:srgbClr val="812D1A"/>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nvGrpSpPr>
          <p:cNvPr id="2" name="Group 57"/>
          <p:cNvGrpSpPr>
            <a:grpSpLocks/>
          </p:cNvGrpSpPr>
          <p:nvPr/>
        </p:nvGrpSpPr>
        <p:grpSpPr bwMode="auto">
          <a:xfrm>
            <a:off x="3044825" y="4927600"/>
            <a:ext cx="1128713" cy="1187450"/>
            <a:chOff x="3044640" y="3695701"/>
            <a:chExt cx="1128218" cy="890588"/>
          </a:xfrm>
        </p:grpSpPr>
        <p:sp>
          <p:nvSpPr>
            <p:cNvPr id="46123" name="AutoShape 4"/>
            <p:cNvSpPr>
              <a:spLocks noChangeArrowheads="1"/>
            </p:cNvSpPr>
            <p:nvPr/>
          </p:nvSpPr>
          <p:spPr bwMode="auto">
            <a:xfrm>
              <a:off x="3044640" y="3695701"/>
              <a:ext cx="1128218" cy="890588"/>
            </a:xfrm>
            <a:prstGeom prst="cube">
              <a:avLst>
                <a:gd name="adj" fmla="val 29278"/>
              </a:avLst>
            </a:prstGeom>
            <a:solidFill>
              <a:srgbClr val="812D1A"/>
            </a:solidFill>
            <a:ln w="9525">
              <a:noFill/>
              <a:miter lim="800000"/>
              <a:headEnd/>
              <a:tailEnd/>
            </a:ln>
          </p:spPr>
          <p:txBody>
            <a:bodyPr wrap="none" anchor="ctr"/>
            <a:lstStyle/>
            <a:p>
              <a:pPr defTabSz="457200"/>
              <a:endParaRPr lang="en-US" sz="1100" dirty="0">
                <a:solidFill>
                  <a:srgbClr val="FFFFFF"/>
                </a:solidFill>
                <a:latin typeface="Arial" pitchFamily="34" charset="0"/>
              </a:endParaRPr>
            </a:p>
          </p:txBody>
        </p:sp>
        <p:sp>
          <p:nvSpPr>
            <p:cNvPr id="46124" name="TextBox 59"/>
            <p:cNvSpPr txBox="1">
              <a:spLocks noChangeArrowheads="1"/>
            </p:cNvSpPr>
            <p:nvPr/>
          </p:nvSpPr>
          <p:spPr bwMode="auto">
            <a:xfrm>
              <a:off x="3052240" y="4057689"/>
              <a:ext cx="850895" cy="323165"/>
            </a:xfrm>
            <a:prstGeom prst="rect">
              <a:avLst/>
            </a:prstGeom>
            <a:noFill/>
            <a:ln w="9525">
              <a:noFill/>
              <a:miter lim="800000"/>
              <a:headEnd/>
              <a:tailEnd/>
            </a:ln>
          </p:spPr>
          <p:txBody>
            <a:bodyPr>
              <a:spAutoFit/>
            </a:bodyPr>
            <a:lstStyle/>
            <a:p>
              <a:pPr defTabSz="457200"/>
              <a:r>
                <a:rPr lang="en-US" sz="1100" dirty="0">
                  <a:solidFill>
                    <a:srgbClr val="F2F2F2"/>
                  </a:solidFill>
                  <a:latin typeface="Arial" pitchFamily="34" charset="0"/>
                </a:rPr>
                <a:t>Custom IC</a:t>
              </a:r>
            </a:p>
            <a:p>
              <a:pPr defTabSz="457200"/>
              <a:r>
                <a:rPr lang="en-US" sz="1100" dirty="0">
                  <a:solidFill>
                    <a:srgbClr val="F2F2F2"/>
                  </a:solidFill>
                  <a:latin typeface="Arial" pitchFamily="34" charset="0"/>
                </a:rPr>
                <a:t>designers</a:t>
              </a:r>
            </a:p>
          </p:txBody>
        </p:sp>
      </p:grpSp>
      <p:grpSp>
        <p:nvGrpSpPr>
          <p:cNvPr id="3" name="Group 60"/>
          <p:cNvGrpSpPr/>
          <p:nvPr/>
        </p:nvGrpSpPr>
        <p:grpSpPr>
          <a:xfrm>
            <a:off x="3044640" y="3805794"/>
            <a:ext cx="1128218" cy="1376767"/>
            <a:chOff x="3044640" y="2867023"/>
            <a:chExt cx="1128218" cy="1032575"/>
          </a:xfrm>
          <a:solidFill>
            <a:schemeClr val="accent4"/>
          </a:solidFill>
        </p:grpSpPr>
        <p:sp>
          <p:nvSpPr>
            <p:cNvPr id="62" name="AutoShape 4"/>
            <p:cNvSpPr>
              <a:spLocks noChangeArrowheads="1"/>
            </p:cNvSpPr>
            <p:nvPr/>
          </p:nvSpPr>
          <p:spPr bwMode="auto">
            <a:xfrm>
              <a:off x="3044640" y="2867023"/>
              <a:ext cx="1128218" cy="1032575"/>
            </a:xfrm>
            <a:prstGeom prst="cube">
              <a:avLst>
                <a:gd name="adj" fmla="val 25000"/>
              </a:avLst>
            </a:prstGeom>
            <a:solidFill>
              <a:srgbClr val="DEA900"/>
            </a:solidFill>
            <a:ln w="9525">
              <a:solidFill>
                <a:srgbClr val="DEA900"/>
              </a:solidFill>
              <a:miter lim="800000"/>
              <a:headEnd/>
              <a:tailEnd/>
            </a:ln>
            <a:effectLst/>
          </p:spPr>
          <p:txBody>
            <a:bodyPr wrap="none" anchor="ctr"/>
            <a:lstStyle/>
            <a:p>
              <a:pPr defTabSz="457200">
                <a:defRPr/>
              </a:pPr>
              <a:endParaRPr lang="en-US" sz="1100" dirty="0">
                <a:solidFill>
                  <a:srgbClr val="FFFFFF"/>
                </a:solidFill>
                <a:latin typeface="Arial" pitchFamily="34" charset="0"/>
              </a:endParaRPr>
            </a:p>
          </p:txBody>
        </p:sp>
        <p:sp>
          <p:nvSpPr>
            <p:cNvPr id="63" name="TextBox 62"/>
            <p:cNvSpPr txBox="1"/>
            <p:nvPr/>
          </p:nvSpPr>
          <p:spPr>
            <a:xfrm>
              <a:off x="3052241" y="3327398"/>
              <a:ext cx="833960" cy="450123"/>
            </a:xfrm>
            <a:prstGeom prst="rect">
              <a:avLst/>
            </a:prstGeom>
            <a:solidFill>
              <a:srgbClr val="DEA900"/>
            </a:solidFill>
            <a:ln>
              <a:solidFill>
                <a:srgbClr val="DEA900"/>
              </a:solidFill>
            </a:ln>
          </p:spPr>
          <p:txBody>
            <a:bodyPr>
              <a:spAutoFit/>
            </a:bodyPr>
            <a:lstStyle/>
            <a:p>
              <a:pPr algn="ctr" defTabSz="457200">
                <a:defRPr/>
              </a:pPr>
              <a:r>
                <a:rPr lang="en-US" sz="1100" dirty="0">
                  <a:solidFill>
                    <a:srgbClr val="FFFFFF"/>
                  </a:solidFill>
                  <a:latin typeface="Arial" pitchFamily="34" charset="0"/>
                </a:rPr>
                <a:t>ASIC/SoC</a:t>
              </a:r>
            </a:p>
            <a:p>
              <a:pPr algn="ctr" defTabSz="457200">
                <a:defRPr/>
              </a:pPr>
              <a:r>
                <a:rPr lang="en-US" sz="1100" dirty="0">
                  <a:solidFill>
                    <a:srgbClr val="FFFFFF"/>
                  </a:solidFill>
                  <a:latin typeface="Arial" pitchFamily="34" charset="0"/>
                </a:rPr>
                <a:t>designers</a:t>
              </a:r>
            </a:p>
            <a:p>
              <a:pPr algn="ctr" defTabSz="457200">
                <a:defRPr/>
              </a:pPr>
              <a:endParaRPr lang="en-US" sz="1100" dirty="0">
                <a:solidFill>
                  <a:srgbClr val="FFFFFF"/>
                </a:solidFill>
                <a:latin typeface="Arial"/>
              </a:endParaRPr>
            </a:p>
          </p:txBody>
        </p:sp>
      </p:grpSp>
      <p:grpSp>
        <p:nvGrpSpPr>
          <p:cNvPr id="4" name="Group 63"/>
          <p:cNvGrpSpPr>
            <a:grpSpLocks/>
          </p:cNvGrpSpPr>
          <p:nvPr/>
        </p:nvGrpSpPr>
        <p:grpSpPr bwMode="auto">
          <a:xfrm>
            <a:off x="1773238" y="2725738"/>
            <a:ext cx="1098550" cy="3389312"/>
            <a:chOff x="1754609" y="2044700"/>
            <a:chExt cx="1097394" cy="2542005"/>
          </a:xfrm>
        </p:grpSpPr>
        <p:sp>
          <p:nvSpPr>
            <p:cNvPr id="46121" name="AutoShape 17"/>
            <p:cNvSpPr>
              <a:spLocks noChangeArrowheads="1"/>
            </p:cNvSpPr>
            <p:nvPr/>
          </p:nvSpPr>
          <p:spPr bwMode="auto">
            <a:xfrm>
              <a:off x="1822403" y="2044700"/>
              <a:ext cx="1029600" cy="2542005"/>
            </a:xfrm>
            <a:prstGeom prst="cube">
              <a:avLst>
                <a:gd name="adj" fmla="val 25000"/>
              </a:avLst>
            </a:prstGeom>
            <a:solidFill>
              <a:srgbClr val="205827"/>
            </a:solidFill>
            <a:ln w="9525">
              <a:noFill/>
              <a:miter lim="800000"/>
              <a:headEnd/>
              <a:tailEnd/>
            </a:ln>
          </p:spPr>
          <p:txBody>
            <a:bodyPr wrap="none" anchor="ctr"/>
            <a:lstStyle/>
            <a:p>
              <a:pPr defTabSz="457200"/>
              <a:endParaRPr lang="en-US" sz="1100" dirty="0">
                <a:solidFill>
                  <a:srgbClr val="FFFFFF"/>
                </a:solidFill>
                <a:latin typeface="Arial" pitchFamily="34" charset="0"/>
              </a:endParaRPr>
            </a:p>
          </p:txBody>
        </p:sp>
        <p:sp>
          <p:nvSpPr>
            <p:cNvPr id="46122" name="TextBox 65"/>
            <p:cNvSpPr txBox="1">
              <a:spLocks noChangeArrowheads="1"/>
            </p:cNvSpPr>
            <p:nvPr/>
          </p:nvSpPr>
          <p:spPr bwMode="auto">
            <a:xfrm>
              <a:off x="1754609" y="3048001"/>
              <a:ext cx="910167" cy="323165"/>
            </a:xfrm>
            <a:prstGeom prst="rect">
              <a:avLst/>
            </a:prstGeom>
            <a:noFill/>
            <a:ln w="9525">
              <a:noFill/>
              <a:miter lim="800000"/>
              <a:headEnd/>
              <a:tailEnd/>
            </a:ln>
          </p:spPr>
          <p:txBody>
            <a:bodyPr>
              <a:spAutoFit/>
            </a:bodyPr>
            <a:lstStyle/>
            <a:p>
              <a:pPr algn="ctr" defTabSz="457200"/>
              <a:r>
                <a:rPr lang="en-US" sz="1100" dirty="0">
                  <a:solidFill>
                    <a:srgbClr val="FFFFFF"/>
                  </a:solidFill>
                  <a:latin typeface="Arial" pitchFamily="34" charset="0"/>
                </a:rPr>
                <a:t>FPGA</a:t>
              </a:r>
            </a:p>
            <a:p>
              <a:pPr algn="ctr" defTabSz="457200"/>
              <a:r>
                <a:rPr lang="en-US" sz="1100" dirty="0">
                  <a:solidFill>
                    <a:srgbClr val="FFFFFF"/>
                  </a:solidFill>
                  <a:latin typeface="Arial" pitchFamily="34" charset="0"/>
                </a:rPr>
                <a:t>designers</a:t>
              </a:r>
              <a:endParaRPr lang="en-US" sz="1100" dirty="0">
                <a:solidFill>
                  <a:srgbClr val="FFFFFF"/>
                </a:solidFill>
                <a:latin typeface="Arial"/>
              </a:endParaRPr>
            </a:p>
          </p:txBody>
        </p:sp>
      </p:grpSp>
      <p:grpSp>
        <p:nvGrpSpPr>
          <p:cNvPr id="5" name="Group 66"/>
          <p:cNvGrpSpPr>
            <a:grpSpLocks/>
          </p:cNvGrpSpPr>
          <p:nvPr/>
        </p:nvGrpSpPr>
        <p:grpSpPr bwMode="auto">
          <a:xfrm>
            <a:off x="576263" y="2201863"/>
            <a:ext cx="1084262" cy="3913187"/>
            <a:chOff x="551517" y="1651001"/>
            <a:chExt cx="1082849" cy="2935288"/>
          </a:xfrm>
        </p:grpSpPr>
        <p:sp>
          <p:nvSpPr>
            <p:cNvPr id="46119" name="AutoShape 18"/>
            <p:cNvSpPr>
              <a:spLocks noChangeArrowheads="1"/>
            </p:cNvSpPr>
            <p:nvPr/>
          </p:nvSpPr>
          <p:spPr bwMode="auto">
            <a:xfrm>
              <a:off x="600166" y="1651001"/>
              <a:ext cx="1034200" cy="2935288"/>
            </a:xfrm>
            <a:prstGeom prst="cube">
              <a:avLst>
                <a:gd name="adj" fmla="val 25000"/>
              </a:avLst>
            </a:prstGeom>
            <a:solidFill>
              <a:srgbClr val="005196"/>
            </a:solidFill>
            <a:ln w="9525">
              <a:noFill/>
              <a:miter lim="800000"/>
              <a:headEnd/>
              <a:tailEnd/>
            </a:ln>
          </p:spPr>
          <p:txBody>
            <a:bodyPr wrap="none" anchor="ctr"/>
            <a:lstStyle/>
            <a:p>
              <a:pPr defTabSz="457200"/>
              <a:endParaRPr lang="en-US" sz="1100" dirty="0">
                <a:solidFill>
                  <a:srgbClr val="FFFFFF"/>
                </a:solidFill>
                <a:latin typeface="Arial" pitchFamily="34" charset="0"/>
              </a:endParaRPr>
            </a:p>
          </p:txBody>
        </p:sp>
        <p:sp>
          <p:nvSpPr>
            <p:cNvPr id="46120" name="TextBox 68"/>
            <p:cNvSpPr txBox="1">
              <a:spLocks noChangeArrowheads="1"/>
            </p:cNvSpPr>
            <p:nvPr/>
          </p:nvSpPr>
          <p:spPr bwMode="auto">
            <a:xfrm>
              <a:off x="551517" y="3048000"/>
              <a:ext cx="878224" cy="450123"/>
            </a:xfrm>
            <a:prstGeom prst="rect">
              <a:avLst/>
            </a:prstGeom>
            <a:noFill/>
            <a:ln w="9525">
              <a:noFill/>
              <a:miter lim="800000"/>
              <a:headEnd/>
              <a:tailEnd/>
            </a:ln>
          </p:spPr>
          <p:txBody>
            <a:bodyPr>
              <a:spAutoFit/>
            </a:bodyPr>
            <a:lstStyle/>
            <a:p>
              <a:pPr algn="ctr" defTabSz="457200"/>
              <a:r>
                <a:rPr lang="en-US" sz="1100" dirty="0">
                  <a:solidFill>
                    <a:srgbClr val="F2F2F2"/>
                  </a:solidFill>
                  <a:latin typeface="Arial" pitchFamily="34" charset="0"/>
                </a:rPr>
                <a:t>Software</a:t>
              </a:r>
            </a:p>
            <a:p>
              <a:pPr algn="ctr" defTabSz="457200"/>
              <a:r>
                <a:rPr lang="en-US" sz="1100" dirty="0">
                  <a:solidFill>
                    <a:srgbClr val="F2F2F2"/>
                  </a:solidFill>
                  <a:latin typeface="Arial" pitchFamily="34" charset="0"/>
                </a:rPr>
                <a:t>designers</a:t>
              </a:r>
            </a:p>
            <a:p>
              <a:pPr algn="ctr" defTabSz="457200"/>
              <a:endParaRPr lang="en-US" sz="1100" dirty="0">
                <a:solidFill>
                  <a:srgbClr val="F2F2F2"/>
                </a:solidFill>
                <a:latin typeface="Arial"/>
              </a:endParaRPr>
            </a:p>
          </p:txBody>
        </p:sp>
      </p:grpSp>
      <p:grpSp>
        <p:nvGrpSpPr>
          <p:cNvPr id="6" name="Group 69"/>
          <p:cNvGrpSpPr>
            <a:grpSpLocks/>
          </p:cNvGrpSpPr>
          <p:nvPr/>
        </p:nvGrpSpPr>
        <p:grpSpPr bwMode="auto">
          <a:xfrm>
            <a:off x="3041650" y="2997200"/>
            <a:ext cx="1130300" cy="1079500"/>
            <a:chOff x="3041649" y="2247900"/>
            <a:chExt cx="1130301" cy="809625"/>
          </a:xfrm>
        </p:grpSpPr>
        <p:sp>
          <p:nvSpPr>
            <p:cNvPr id="46117" name="AutoShape 4"/>
            <p:cNvSpPr>
              <a:spLocks noChangeArrowheads="1"/>
            </p:cNvSpPr>
            <p:nvPr/>
          </p:nvSpPr>
          <p:spPr bwMode="auto">
            <a:xfrm>
              <a:off x="3044640" y="2247900"/>
              <a:ext cx="1127310" cy="809625"/>
            </a:xfrm>
            <a:prstGeom prst="cube">
              <a:avLst>
                <a:gd name="adj" fmla="val 29278"/>
              </a:avLst>
            </a:prstGeom>
            <a:solidFill>
              <a:srgbClr val="9D7F1F"/>
            </a:solidFill>
            <a:ln w="9525">
              <a:noFill/>
              <a:miter lim="800000"/>
              <a:headEnd/>
              <a:tailEnd/>
            </a:ln>
          </p:spPr>
          <p:txBody>
            <a:bodyPr wrap="none" anchor="ctr"/>
            <a:lstStyle/>
            <a:p>
              <a:pPr defTabSz="457200"/>
              <a:endParaRPr lang="en-US" sz="1100" dirty="0">
                <a:solidFill>
                  <a:srgbClr val="FFFFFF"/>
                </a:solidFill>
                <a:latin typeface="Arial" pitchFamily="34" charset="0"/>
              </a:endParaRPr>
            </a:p>
          </p:txBody>
        </p:sp>
        <p:sp>
          <p:nvSpPr>
            <p:cNvPr id="46118" name="TextBox 71"/>
            <p:cNvSpPr txBox="1">
              <a:spLocks noChangeArrowheads="1"/>
            </p:cNvSpPr>
            <p:nvPr/>
          </p:nvSpPr>
          <p:spPr bwMode="auto">
            <a:xfrm>
              <a:off x="3041649" y="2555914"/>
              <a:ext cx="840922" cy="323165"/>
            </a:xfrm>
            <a:prstGeom prst="rect">
              <a:avLst/>
            </a:prstGeom>
            <a:noFill/>
            <a:ln w="9525">
              <a:noFill/>
              <a:miter lim="800000"/>
              <a:headEnd/>
              <a:tailEnd/>
            </a:ln>
          </p:spPr>
          <p:txBody>
            <a:bodyPr wrap="square">
              <a:spAutoFit/>
            </a:bodyPr>
            <a:lstStyle/>
            <a:p>
              <a:pPr algn="ctr" defTabSz="457200"/>
              <a:r>
                <a:rPr lang="en-US" sz="1100" dirty="0">
                  <a:solidFill>
                    <a:srgbClr val="F2F2F2"/>
                  </a:solidFill>
                  <a:latin typeface="Arial" pitchFamily="34" charset="0"/>
                </a:rPr>
                <a:t>Packaging</a:t>
              </a:r>
            </a:p>
            <a:p>
              <a:pPr algn="ctr" defTabSz="457200"/>
              <a:r>
                <a:rPr lang="en-US" sz="1100" dirty="0">
                  <a:solidFill>
                    <a:srgbClr val="F2F2F2"/>
                  </a:solidFill>
                  <a:latin typeface="Arial" pitchFamily="34" charset="0"/>
                </a:rPr>
                <a:t>designers</a:t>
              </a:r>
            </a:p>
          </p:txBody>
        </p:sp>
      </p:grpSp>
      <p:sp>
        <p:nvSpPr>
          <p:cNvPr id="74" name="Isosceles Triangle 73"/>
          <p:cNvSpPr/>
          <p:nvPr/>
        </p:nvSpPr>
        <p:spPr>
          <a:xfrm rot="10800000">
            <a:off x="7639050" y="2497138"/>
            <a:ext cx="368300" cy="231775"/>
          </a:xfrm>
          <a:prstGeom prst="triangle">
            <a:avLst/>
          </a:prstGeom>
          <a:solidFill>
            <a:schemeClr val="bg2">
              <a:lumMod val="75000"/>
            </a:schemeClr>
          </a:solidFill>
          <a:ln w="19050" cap="flat" cmpd="sng" algn="ctr">
            <a:solidFill>
              <a:schemeClr val="bg2">
                <a:lumMod val="75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defTabSz="457200">
              <a:defRPr/>
            </a:pPr>
            <a:endParaRPr lang="en-US" dirty="0">
              <a:solidFill>
                <a:srgbClr val="FFFFFF"/>
              </a:solidFill>
              <a:latin typeface="Arial"/>
            </a:endParaRPr>
          </a:p>
        </p:txBody>
      </p:sp>
      <p:sp>
        <p:nvSpPr>
          <p:cNvPr id="47" name="AutoShape 17"/>
          <p:cNvSpPr>
            <a:spLocks noChangeArrowheads="1"/>
          </p:cNvSpPr>
          <p:nvPr/>
        </p:nvSpPr>
        <p:spPr bwMode="auto">
          <a:xfrm>
            <a:off x="5403850" y="1458913"/>
            <a:ext cx="1030288" cy="2384425"/>
          </a:xfrm>
          <a:prstGeom prst="cube">
            <a:avLst>
              <a:gd name="adj" fmla="val 25000"/>
            </a:avLst>
          </a:prstGeom>
          <a:solidFill>
            <a:schemeClr val="bg2">
              <a:lumMod val="75000"/>
            </a:schemeClr>
          </a:solidFill>
          <a:ln w="9525">
            <a:solidFill>
              <a:schemeClr val="bg2">
                <a:lumMod val="60000"/>
                <a:lumOff val="40000"/>
              </a:schemeClr>
            </a:solidFill>
            <a:miter lim="800000"/>
            <a:headEnd/>
            <a:tailEnd/>
          </a:ln>
          <a:effectLst/>
        </p:spPr>
        <p:txBody>
          <a:bodyPr wrap="none" anchor="ctr"/>
          <a:lstStyle/>
          <a:p>
            <a:pPr defTabSz="457200">
              <a:defRPr/>
            </a:pPr>
            <a:endParaRPr lang="en-US" sz="1000" dirty="0">
              <a:solidFill>
                <a:sysClr val="windowText" lastClr="000000"/>
              </a:solidFill>
              <a:latin typeface="Arial" pitchFamily="34" charset="0"/>
            </a:endParaRPr>
          </a:p>
        </p:txBody>
      </p:sp>
      <p:sp>
        <p:nvSpPr>
          <p:cNvPr id="46115" name="TextBox 57"/>
          <p:cNvSpPr txBox="1">
            <a:spLocks noChangeArrowheads="1"/>
          </p:cNvSpPr>
          <p:nvPr/>
        </p:nvSpPr>
        <p:spPr bwMode="auto">
          <a:xfrm>
            <a:off x="5402263" y="2411413"/>
            <a:ext cx="774700" cy="460375"/>
          </a:xfrm>
          <a:prstGeom prst="rect">
            <a:avLst/>
          </a:prstGeom>
          <a:noFill/>
          <a:ln w="9525">
            <a:noFill/>
            <a:miter lim="800000"/>
            <a:headEnd/>
            <a:tailEnd/>
          </a:ln>
        </p:spPr>
        <p:txBody>
          <a:bodyPr>
            <a:spAutoFit/>
          </a:bodyPr>
          <a:lstStyle/>
          <a:p>
            <a:pPr algn="ctr" defTabSz="457200"/>
            <a:r>
              <a:rPr lang="en-US" sz="1200" dirty="0">
                <a:solidFill>
                  <a:srgbClr val="000000"/>
                </a:solidFill>
                <a:latin typeface="Arial" pitchFamily="34" charset="0"/>
              </a:rPr>
              <a:t>Domain</a:t>
            </a:r>
          </a:p>
          <a:p>
            <a:pPr algn="ctr" defTabSz="457200"/>
            <a:r>
              <a:rPr lang="en-US" sz="1200" dirty="0">
                <a:solidFill>
                  <a:srgbClr val="000000"/>
                </a:solidFill>
                <a:latin typeface="Arial" pitchFamily="34" charset="0"/>
              </a:rPr>
              <a:t>experts</a:t>
            </a:r>
            <a:endParaRPr lang="en-US" sz="1200" dirty="0">
              <a:solidFill>
                <a:srgbClr val="000000"/>
              </a:solidFill>
              <a:latin typeface="Arial"/>
            </a:endParaRPr>
          </a:p>
        </p:txBody>
      </p:sp>
      <p:sp>
        <p:nvSpPr>
          <p:cNvPr id="52" name="AutoShape 18"/>
          <p:cNvSpPr>
            <a:spLocks noChangeArrowheads="1"/>
          </p:cNvSpPr>
          <p:nvPr/>
        </p:nvSpPr>
        <p:spPr bwMode="auto">
          <a:xfrm>
            <a:off x="628650" y="1462088"/>
            <a:ext cx="3565525" cy="914400"/>
          </a:xfrm>
          <a:prstGeom prst="cube">
            <a:avLst>
              <a:gd name="adj" fmla="val 25000"/>
            </a:avLst>
          </a:prstGeom>
          <a:solidFill>
            <a:schemeClr val="tx2">
              <a:lumMod val="60000"/>
              <a:lumOff val="40000"/>
            </a:schemeClr>
          </a:solidFill>
          <a:ln w="9525">
            <a:solidFill>
              <a:schemeClr val="tx2">
                <a:lumMod val="60000"/>
                <a:lumOff val="40000"/>
              </a:schemeClr>
            </a:solidFill>
            <a:miter lim="800000"/>
            <a:headEnd/>
            <a:tailEnd/>
          </a:ln>
          <a:effectLst/>
        </p:spPr>
        <p:txBody>
          <a:bodyPr wrap="none" anchor="ctr"/>
          <a:lstStyle/>
          <a:p>
            <a:pPr algn="ctr" defTabSz="457200">
              <a:defRPr/>
            </a:pPr>
            <a:r>
              <a:rPr lang="en-US" sz="2000" dirty="0">
                <a:solidFill>
                  <a:srgbClr val="000000">
                    <a:lumMod val="65000"/>
                    <a:lumOff val="35000"/>
                  </a:srgbClr>
                </a:solidFill>
                <a:latin typeface="Arial" pitchFamily="34" charset="0"/>
              </a:rPr>
              <a:t>Domain Experts</a:t>
            </a:r>
          </a:p>
        </p:txBody>
      </p:sp>
      <p:sp>
        <p:nvSpPr>
          <p:cNvPr id="53" name="Title 52"/>
          <p:cNvSpPr>
            <a:spLocks noGrp="1"/>
          </p:cNvSpPr>
          <p:nvPr>
            <p:ph type="title"/>
          </p:nvPr>
        </p:nvSpPr>
        <p:spPr>
          <a:xfrm>
            <a:off x="575208" y="142960"/>
            <a:ext cx="7772400" cy="762000"/>
          </a:xfrm>
        </p:spPr>
        <p:txBody>
          <a:bodyPr/>
          <a:lstStyle/>
          <a:p>
            <a:r>
              <a:rPr lang="en-US" dirty="0" smtClean="0"/>
              <a:t>Transitioning from Prototype to High-Volume</a:t>
            </a:r>
            <a:endParaRPr lang="en-US" dirty="0"/>
          </a:p>
        </p:txBody>
      </p:sp>
    </p:spTree>
    <p:custDataLst>
      <p:tags r:id="rId1"/>
    </p:custDataLst>
    <p:extLst>
      <p:ext uri="{BB962C8B-B14F-4D97-AF65-F5344CB8AC3E}">
        <p14:creationId xmlns:p14="http://schemas.microsoft.com/office/powerpoint/2010/main" xmlns="" val="8700811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p:nvPr/>
        </p:nvGrpSpPr>
        <p:grpSpPr>
          <a:xfrm>
            <a:off x="3221782" y="725642"/>
            <a:ext cx="2743200" cy="2057400"/>
            <a:chOff x="3860411" y="449871"/>
            <a:chExt cx="2743200" cy="2057400"/>
          </a:xfrm>
        </p:grpSpPr>
        <p:pic>
          <p:nvPicPr>
            <p:cNvPr id="9" name="Picture 8"/>
            <p:cNvPicPr>
              <a:picLocks noChangeAspect="1" noChangeArrowheads="1"/>
            </p:cNvPicPr>
            <p:nvPr/>
          </p:nvPicPr>
          <p:blipFill>
            <a:blip r:embed="rId2" cstate="screen"/>
            <a:srcRect/>
            <a:stretch>
              <a:fillRect/>
            </a:stretch>
          </p:blipFill>
          <p:spPr bwMode="auto">
            <a:xfrm>
              <a:off x="3860411" y="449871"/>
              <a:ext cx="2743200" cy="2057400"/>
            </a:xfrm>
            <a:prstGeom prst="rect">
              <a:avLst/>
            </a:prstGeom>
            <a:noFill/>
            <a:ln w="9525">
              <a:noFill/>
              <a:miter lim="800000"/>
              <a:headEnd/>
              <a:tailEnd/>
            </a:ln>
            <a:effectLst/>
          </p:spPr>
        </p:pic>
        <p:pic>
          <p:nvPicPr>
            <p:cNvPr id="10" name="Picture 2"/>
            <p:cNvPicPr>
              <a:picLocks noChangeAspect="1" noChangeArrowheads="1"/>
            </p:cNvPicPr>
            <p:nvPr/>
          </p:nvPicPr>
          <p:blipFill>
            <a:blip r:embed="rId3" cstate="screen"/>
            <a:srcRect/>
            <a:stretch>
              <a:fillRect/>
            </a:stretch>
          </p:blipFill>
          <p:spPr bwMode="auto">
            <a:xfrm>
              <a:off x="4045619" y="904249"/>
              <a:ext cx="2174558" cy="1343025"/>
            </a:xfrm>
            <a:prstGeom prst="rect">
              <a:avLst/>
            </a:prstGeom>
            <a:noFill/>
            <a:ln w="9525">
              <a:noFill/>
              <a:miter lim="800000"/>
              <a:headEnd/>
              <a:tailEnd/>
            </a:ln>
          </p:spPr>
        </p:pic>
      </p:grpSp>
      <p:pic>
        <p:nvPicPr>
          <p:cNvPr id="8" name="Picture 4"/>
          <p:cNvPicPr>
            <a:picLocks noChangeAspect="1" noChangeArrowheads="1"/>
          </p:cNvPicPr>
          <p:nvPr/>
        </p:nvPicPr>
        <p:blipFill>
          <a:blip r:embed="rId4" cstate="print"/>
          <a:srcRect/>
          <a:stretch>
            <a:fillRect/>
          </a:stretch>
        </p:blipFill>
        <p:spPr bwMode="auto">
          <a:xfrm>
            <a:off x="5885075" y="4053900"/>
            <a:ext cx="2559014" cy="1789417"/>
          </a:xfrm>
          <a:prstGeom prst="rect">
            <a:avLst/>
          </a:prstGeom>
          <a:noFill/>
          <a:ln w="9525">
            <a:noFill/>
            <a:miter lim="800000"/>
            <a:headEnd/>
            <a:tailEnd/>
          </a:ln>
        </p:spPr>
      </p:pic>
      <p:pic>
        <p:nvPicPr>
          <p:cNvPr id="7" name="Picture 2"/>
          <p:cNvPicPr>
            <a:picLocks noChangeAspect="1" noChangeArrowheads="1"/>
          </p:cNvPicPr>
          <p:nvPr/>
        </p:nvPicPr>
        <p:blipFill>
          <a:blip r:embed="rId5" cstate="print"/>
          <a:srcRect/>
          <a:stretch>
            <a:fillRect/>
          </a:stretch>
        </p:blipFill>
        <p:spPr bwMode="auto">
          <a:xfrm>
            <a:off x="643471" y="4267200"/>
            <a:ext cx="2630311" cy="1506741"/>
          </a:xfrm>
          <a:prstGeom prst="rect">
            <a:avLst/>
          </a:prstGeom>
          <a:noFill/>
          <a:ln w="9525">
            <a:noFill/>
            <a:miter lim="800000"/>
            <a:headEnd/>
            <a:tailEnd/>
          </a:ln>
        </p:spPr>
      </p:pic>
      <p:graphicFrame>
        <p:nvGraphicFramePr>
          <p:cNvPr id="4" name="Diagram 3"/>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1" name="Title 10"/>
          <p:cNvSpPr>
            <a:spLocks noGrp="1"/>
          </p:cNvSpPr>
          <p:nvPr>
            <p:ph type="title"/>
          </p:nvPr>
        </p:nvSpPr>
        <p:spPr>
          <a:xfrm>
            <a:off x="579157" y="45727"/>
            <a:ext cx="8170003" cy="964092"/>
          </a:xfrm>
        </p:spPr>
        <p:txBody>
          <a:bodyPr/>
          <a:lstStyle/>
          <a:p>
            <a:r>
              <a:rPr lang="en-US" dirty="0" smtClean="0"/>
              <a:t>System Design</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2098" name="Object 2"/>
          <p:cNvGraphicFramePr>
            <a:graphicFrameLocks noChangeAspect="1"/>
          </p:cNvGraphicFramePr>
          <p:nvPr/>
        </p:nvGraphicFramePr>
        <p:xfrm>
          <a:off x="2905125" y="4711700"/>
          <a:ext cx="1358900" cy="1019175"/>
        </p:xfrm>
        <a:graphic>
          <a:graphicData uri="http://schemas.openxmlformats.org/presentationml/2006/ole">
            <p:oleObj spid="_x0000_s1026" name="Photo Editor Photo" r:id="rId4" imgW="12193702" imgH="9152381" progId="">
              <p:embed/>
            </p:oleObj>
          </a:graphicData>
        </a:graphic>
      </p:graphicFrame>
      <p:pic>
        <p:nvPicPr>
          <p:cNvPr id="132099" name="Picture 3" descr="simple front panel"/>
          <p:cNvPicPr>
            <a:picLocks noChangeAspect="1" noChangeArrowheads="1"/>
          </p:cNvPicPr>
          <p:nvPr/>
        </p:nvPicPr>
        <p:blipFill>
          <a:blip r:embed="rId5"/>
          <a:srcRect/>
          <a:stretch>
            <a:fillRect/>
          </a:stretch>
        </p:blipFill>
        <p:spPr bwMode="auto">
          <a:xfrm>
            <a:off x="2909888" y="3592513"/>
            <a:ext cx="1338262" cy="982662"/>
          </a:xfrm>
          <a:prstGeom prst="rect">
            <a:avLst/>
          </a:prstGeom>
          <a:noFill/>
        </p:spPr>
      </p:pic>
      <p:graphicFrame>
        <p:nvGraphicFramePr>
          <p:cNvPr id="132100" name="Object 4"/>
          <p:cNvGraphicFramePr>
            <a:graphicFrameLocks noChangeAspect="1"/>
          </p:cNvGraphicFramePr>
          <p:nvPr/>
        </p:nvGraphicFramePr>
        <p:xfrm>
          <a:off x="1385888" y="1397000"/>
          <a:ext cx="2047875" cy="2060575"/>
        </p:xfrm>
        <a:graphic>
          <a:graphicData uri="http://schemas.openxmlformats.org/presentationml/2006/ole">
            <p:oleObj spid="_x0000_s1027" name="Photo Editor Photo" r:id="rId6" imgW="3753374" imgH="3591426" progId="">
              <p:embed/>
            </p:oleObj>
          </a:graphicData>
        </a:graphic>
      </p:graphicFrame>
      <p:graphicFrame>
        <p:nvGraphicFramePr>
          <p:cNvPr id="132101" name="Object 5"/>
          <p:cNvGraphicFramePr>
            <a:graphicFrameLocks noChangeAspect="1"/>
          </p:cNvGraphicFramePr>
          <p:nvPr/>
        </p:nvGraphicFramePr>
        <p:xfrm>
          <a:off x="3703638" y="1389063"/>
          <a:ext cx="2049462" cy="2060575"/>
        </p:xfrm>
        <a:graphic>
          <a:graphicData uri="http://schemas.openxmlformats.org/presentationml/2006/ole">
            <p:oleObj spid="_x0000_s1028" name="Photo Editor Photo" r:id="rId7" imgW="3753374" imgH="3591426" progId="">
              <p:embed/>
            </p:oleObj>
          </a:graphicData>
        </a:graphic>
      </p:graphicFrame>
      <p:graphicFrame>
        <p:nvGraphicFramePr>
          <p:cNvPr id="132102" name="Object 6"/>
          <p:cNvGraphicFramePr>
            <a:graphicFrameLocks noChangeAspect="1"/>
          </p:cNvGraphicFramePr>
          <p:nvPr/>
        </p:nvGraphicFramePr>
        <p:xfrm>
          <a:off x="6024563" y="1381125"/>
          <a:ext cx="2049462" cy="2060575"/>
        </p:xfrm>
        <a:graphic>
          <a:graphicData uri="http://schemas.openxmlformats.org/presentationml/2006/ole">
            <p:oleObj spid="_x0000_s1029" name="Photo Editor Photo" r:id="rId8" imgW="3753374" imgH="3591426" progId="">
              <p:embed/>
            </p:oleObj>
          </a:graphicData>
        </a:graphic>
      </p:graphicFrame>
      <p:sp>
        <p:nvSpPr>
          <p:cNvPr id="132103" name="Rectangle 7"/>
          <p:cNvSpPr>
            <a:spLocks noChangeArrowheads="1"/>
          </p:cNvSpPr>
          <p:nvPr/>
        </p:nvSpPr>
        <p:spPr bwMode="auto">
          <a:xfrm>
            <a:off x="7488238" y="2005013"/>
            <a:ext cx="1435100" cy="787400"/>
          </a:xfrm>
          <a:prstGeom prst="rect">
            <a:avLst/>
          </a:prstGeom>
          <a:solidFill>
            <a:srgbClr val="44359B"/>
          </a:solidFill>
          <a:ln w="9525">
            <a:noFill/>
            <a:miter lim="800000"/>
            <a:headEnd/>
            <a:tailEnd/>
          </a:ln>
          <a:effectLst/>
        </p:spPr>
        <p:txBody>
          <a:bodyPr wrap="none" anchor="ctr"/>
          <a:lstStyle/>
          <a:p>
            <a:pPr eaLnBrk="1" hangingPunct="1"/>
            <a:r>
              <a:rPr lang="en-US" sz="1200" b="1" dirty="0">
                <a:solidFill>
                  <a:schemeClr val="bg1"/>
                </a:solidFill>
                <a:latin typeface="Arial" pitchFamily="34" charset="0"/>
              </a:rPr>
              <a:t>         Deploy</a:t>
            </a:r>
            <a:endParaRPr lang="en-US" sz="700" b="1" dirty="0">
              <a:solidFill>
                <a:schemeClr val="bg1"/>
              </a:solidFill>
              <a:latin typeface="Arial" pitchFamily="34" charset="0"/>
            </a:endParaRPr>
          </a:p>
        </p:txBody>
      </p:sp>
      <p:sp>
        <p:nvSpPr>
          <p:cNvPr id="132104" name="Rectangle 8"/>
          <p:cNvSpPr>
            <a:spLocks noChangeArrowheads="1"/>
          </p:cNvSpPr>
          <p:nvPr/>
        </p:nvSpPr>
        <p:spPr bwMode="auto">
          <a:xfrm>
            <a:off x="5176838" y="2011363"/>
            <a:ext cx="1436687" cy="788987"/>
          </a:xfrm>
          <a:prstGeom prst="rect">
            <a:avLst/>
          </a:prstGeom>
          <a:solidFill>
            <a:srgbClr val="44359B"/>
          </a:solidFill>
          <a:ln w="9525">
            <a:noFill/>
            <a:miter lim="800000"/>
            <a:headEnd/>
            <a:tailEnd/>
          </a:ln>
          <a:effectLst/>
        </p:spPr>
        <p:txBody>
          <a:bodyPr wrap="none" anchor="ctr"/>
          <a:lstStyle/>
          <a:p>
            <a:pPr eaLnBrk="1" hangingPunct="1"/>
            <a:r>
              <a:rPr lang="en-US" sz="1200" b="1" dirty="0">
                <a:solidFill>
                  <a:schemeClr val="bg1"/>
                </a:solidFill>
                <a:latin typeface="Arial" pitchFamily="34" charset="0"/>
              </a:rPr>
              <a:t>     Prototype</a:t>
            </a:r>
            <a:endParaRPr lang="en-US" sz="700" b="1" dirty="0">
              <a:solidFill>
                <a:schemeClr val="bg1"/>
              </a:solidFill>
              <a:latin typeface="Arial" pitchFamily="34" charset="0"/>
            </a:endParaRPr>
          </a:p>
        </p:txBody>
      </p:sp>
      <p:sp>
        <p:nvSpPr>
          <p:cNvPr id="132105" name="Rectangle 9"/>
          <p:cNvSpPr>
            <a:spLocks noChangeArrowheads="1"/>
          </p:cNvSpPr>
          <p:nvPr/>
        </p:nvSpPr>
        <p:spPr bwMode="auto">
          <a:xfrm>
            <a:off x="2851150" y="2020888"/>
            <a:ext cx="1435100" cy="785812"/>
          </a:xfrm>
          <a:prstGeom prst="rect">
            <a:avLst/>
          </a:prstGeom>
          <a:solidFill>
            <a:srgbClr val="44359B"/>
          </a:solidFill>
          <a:ln w="9525">
            <a:noFill/>
            <a:miter lim="800000"/>
            <a:headEnd/>
            <a:tailEnd/>
          </a:ln>
          <a:effectLst/>
        </p:spPr>
        <p:txBody>
          <a:bodyPr wrap="none" anchor="ctr"/>
          <a:lstStyle/>
          <a:p>
            <a:pPr eaLnBrk="1" hangingPunct="1"/>
            <a:r>
              <a:rPr lang="en-US" sz="1200" b="1" dirty="0">
                <a:solidFill>
                  <a:schemeClr val="bg1"/>
                </a:solidFill>
                <a:latin typeface="Arial" pitchFamily="34" charset="0"/>
              </a:rPr>
              <a:t>Design / Simulate </a:t>
            </a:r>
            <a:r>
              <a:rPr lang="en-US" sz="700" b="1" dirty="0">
                <a:solidFill>
                  <a:schemeClr val="bg1"/>
                </a:solidFill>
                <a:latin typeface="Arial" pitchFamily="34" charset="0"/>
              </a:rPr>
              <a:t> </a:t>
            </a:r>
            <a:endParaRPr lang="en-US" sz="2000" b="1" dirty="0">
              <a:solidFill>
                <a:schemeClr val="bg1"/>
              </a:solidFill>
              <a:latin typeface="Times New Roman" pitchFamily="18" charset="0"/>
            </a:endParaRPr>
          </a:p>
        </p:txBody>
      </p:sp>
      <p:sp>
        <p:nvSpPr>
          <p:cNvPr id="132106" name="Rectangle 10"/>
          <p:cNvSpPr>
            <a:spLocks noChangeArrowheads="1"/>
          </p:cNvSpPr>
          <p:nvPr/>
        </p:nvSpPr>
        <p:spPr bwMode="auto">
          <a:xfrm>
            <a:off x="531813" y="2035175"/>
            <a:ext cx="1435100" cy="785813"/>
          </a:xfrm>
          <a:prstGeom prst="rect">
            <a:avLst/>
          </a:prstGeom>
          <a:solidFill>
            <a:srgbClr val="A50021"/>
          </a:solidFill>
          <a:ln w="9525">
            <a:noFill/>
            <a:miter lim="800000"/>
            <a:headEnd/>
            <a:tailEnd/>
          </a:ln>
          <a:effectLst/>
        </p:spPr>
        <p:txBody>
          <a:bodyPr wrap="none" anchor="ctr"/>
          <a:lstStyle/>
          <a:p>
            <a:pPr algn="ctr" eaLnBrk="1" hangingPunct="1"/>
            <a:r>
              <a:rPr lang="en-US" sz="1200" b="1" dirty="0">
                <a:solidFill>
                  <a:schemeClr val="bg1"/>
                </a:solidFill>
                <a:latin typeface="Arial" pitchFamily="34" charset="0"/>
              </a:rPr>
              <a:t>Theory</a:t>
            </a:r>
            <a:endParaRPr lang="en-US" sz="700" b="1" dirty="0">
              <a:solidFill>
                <a:schemeClr val="bg1"/>
              </a:solidFill>
              <a:latin typeface="Arial" pitchFamily="34" charset="0"/>
            </a:endParaRPr>
          </a:p>
        </p:txBody>
      </p:sp>
      <p:sp>
        <p:nvSpPr>
          <p:cNvPr id="132107" name="Text Box 11"/>
          <p:cNvSpPr txBox="1">
            <a:spLocks noChangeArrowheads="1"/>
          </p:cNvSpPr>
          <p:nvPr/>
        </p:nvSpPr>
        <p:spPr bwMode="auto">
          <a:xfrm>
            <a:off x="1980814" y="2200275"/>
            <a:ext cx="867546" cy="400110"/>
          </a:xfrm>
          <a:prstGeom prst="rect">
            <a:avLst/>
          </a:prstGeom>
          <a:noFill/>
          <a:ln w="9525">
            <a:noFill/>
            <a:miter lim="800000"/>
            <a:headEnd/>
            <a:tailEnd/>
          </a:ln>
          <a:effectLst/>
        </p:spPr>
        <p:txBody>
          <a:bodyPr wrap="none">
            <a:spAutoFit/>
          </a:bodyPr>
          <a:lstStyle/>
          <a:p>
            <a:pPr algn="ctr" eaLnBrk="1" hangingPunct="1"/>
            <a:r>
              <a:rPr lang="en-US" sz="1000" b="1" dirty="0">
                <a:latin typeface="Arial" pitchFamily="34" charset="0"/>
              </a:rPr>
              <a:t>Curriculum</a:t>
            </a:r>
          </a:p>
          <a:p>
            <a:pPr algn="ctr" eaLnBrk="1" hangingPunct="1"/>
            <a:r>
              <a:rPr lang="en-US" sz="1000" b="1" dirty="0">
                <a:latin typeface="Arial" pitchFamily="34" charset="0"/>
              </a:rPr>
              <a:t>Integration</a:t>
            </a:r>
          </a:p>
        </p:txBody>
      </p:sp>
      <p:sp>
        <p:nvSpPr>
          <p:cNvPr id="132108" name="Text Box 12"/>
          <p:cNvSpPr txBox="1">
            <a:spLocks noChangeArrowheads="1"/>
          </p:cNvSpPr>
          <p:nvPr/>
        </p:nvSpPr>
        <p:spPr bwMode="auto">
          <a:xfrm>
            <a:off x="4303713" y="2192338"/>
            <a:ext cx="846137" cy="549275"/>
          </a:xfrm>
          <a:prstGeom prst="rect">
            <a:avLst/>
          </a:prstGeom>
          <a:noFill/>
          <a:ln w="9525">
            <a:noFill/>
            <a:miter lim="800000"/>
            <a:headEnd/>
            <a:tailEnd/>
          </a:ln>
          <a:effectLst/>
        </p:spPr>
        <p:txBody>
          <a:bodyPr wrap="none">
            <a:spAutoFit/>
          </a:bodyPr>
          <a:lstStyle/>
          <a:p>
            <a:pPr algn="ctr" eaLnBrk="1" hangingPunct="1"/>
            <a:r>
              <a:rPr lang="en-US" sz="1000" b="1" dirty="0">
                <a:latin typeface="Arial" pitchFamily="34" charset="0"/>
              </a:rPr>
              <a:t>Real World</a:t>
            </a:r>
          </a:p>
          <a:p>
            <a:pPr algn="ctr" eaLnBrk="1" hangingPunct="1"/>
            <a:r>
              <a:rPr lang="en-US" sz="1000" b="1" dirty="0">
                <a:latin typeface="Arial" pitchFamily="34" charset="0"/>
              </a:rPr>
              <a:t>I/O</a:t>
            </a:r>
          </a:p>
          <a:p>
            <a:pPr algn="ctr" eaLnBrk="1" hangingPunct="1"/>
            <a:r>
              <a:rPr lang="en-US" sz="1000" b="1" dirty="0">
                <a:latin typeface="Arial" pitchFamily="34" charset="0"/>
              </a:rPr>
              <a:t>Integration</a:t>
            </a:r>
          </a:p>
        </p:txBody>
      </p:sp>
      <p:sp>
        <p:nvSpPr>
          <p:cNvPr id="132109" name="Text Box 13"/>
          <p:cNvSpPr txBox="1">
            <a:spLocks noChangeArrowheads="1"/>
          </p:cNvSpPr>
          <p:nvPr/>
        </p:nvSpPr>
        <p:spPr bwMode="auto">
          <a:xfrm>
            <a:off x="6623050" y="2184400"/>
            <a:ext cx="839788" cy="549275"/>
          </a:xfrm>
          <a:prstGeom prst="rect">
            <a:avLst/>
          </a:prstGeom>
          <a:noFill/>
          <a:ln w="9525">
            <a:noFill/>
            <a:miter lim="800000"/>
            <a:headEnd/>
            <a:tailEnd/>
          </a:ln>
          <a:effectLst/>
        </p:spPr>
        <p:txBody>
          <a:bodyPr wrap="none">
            <a:spAutoFit/>
          </a:bodyPr>
          <a:lstStyle/>
          <a:p>
            <a:pPr algn="ctr" eaLnBrk="1" hangingPunct="1"/>
            <a:r>
              <a:rPr lang="en-US" sz="1000" b="1" dirty="0">
                <a:latin typeface="Arial" pitchFamily="34" charset="0"/>
              </a:rPr>
              <a:t>Industry</a:t>
            </a:r>
          </a:p>
          <a:p>
            <a:pPr algn="ctr" eaLnBrk="1" hangingPunct="1"/>
            <a:r>
              <a:rPr lang="en-US" sz="1000" b="1" dirty="0">
                <a:latin typeface="Arial" pitchFamily="34" charset="0"/>
              </a:rPr>
              <a:t>Relevant</a:t>
            </a:r>
          </a:p>
          <a:p>
            <a:pPr algn="ctr" eaLnBrk="1" hangingPunct="1"/>
            <a:r>
              <a:rPr lang="en-US" sz="1000" b="1" dirty="0">
                <a:latin typeface="Arial" pitchFamily="34" charset="0"/>
              </a:rPr>
              <a:t>Integration</a:t>
            </a:r>
          </a:p>
        </p:txBody>
      </p:sp>
      <p:pic>
        <p:nvPicPr>
          <p:cNvPr id="132111" name="Picture 15" descr="CompactRIO Reconfigurable Embedded System"/>
          <p:cNvPicPr>
            <a:picLocks noChangeAspect="1" noChangeArrowheads="1"/>
          </p:cNvPicPr>
          <p:nvPr/>
        </p:nvPicPr>
        <p:blipFill>
          <a:blip r:embed="rId9"/>
          <a:srcRect/>
          <a:stretch>
            <a:fillRect/>
          </a:stretch>
        </p:blipFill>
        <p:spPr bwMode="auto">
          <a:xfrm>
            <a:off x="7558088" y="3622675"/>
            <a:ext cx="1274762" cy="928688"/>
          </a:xfrm>
          <a:prstGeom prst="rect">
            <a:avLst/>
          </a:prstGeom>
          <a:noFill/>
        </p:spPr>
      </p:pic>
      <p:graphicFrame>
        <p:nvGraphicFramePr>
          <p:cNvPr id="132112" name="Object 16"/>
          <p:cNvGraphicFramePr>
            <a:graphicFrameLocks noChangeAspect="1"/>
          </p:cNvGraphicFramePr>
          <p:nvPr/>
        </p:nvGraphicFramePr>
        <p:xfrm>
          <a:off x="7648575" y="4875213"/>
          <a:ext cx="1095375" cy="677862"/>
        </p:xfrm>
        <a:graphic>
          <a:graphicData uri="http://schemas.openxmlformats.org/presentationml/2006/ole">
            <p:oleObj spid="_x0000_s1031" name="Bitmap Image" r:id="rId10" imgW="4800000" imgH="2971429" progId="PBrush">
              <p:embed/>
            </p:oleObj>
          </a:graphicData>
        </a:graphic>
      </p:graphicFrame>
      <p:graphicFrame>
        <p:nvGraphicFramePr>
          <p:cNvPr id="132113" name="Object 17"/>
          <p:cNvGraphicFramePr>
            <a:graphicFrameLocks noChangeAspect="1"/>
          </p:cNvGraphicFramePr>
          <p:nvPr/>
        </p:nvGraphicFramePr>
        <p:xfrm>
          <a:off x="5133975" y="4689475"/>
          <a:ext cx="1533525" cy="1047750"/>
        </p:xfrm>
        <a:graphic>
          <a:graphicData uri="http://schemas.openxmlformats.org/presentationml/2006/ole">
            <p:oleObj spid="_x0000_s1032" name="Bitmap Image" r:id="rId11" imgW="1743318" imgH="1190476" progId="PBrush">
              <p:embed/>
            </p:oleObj>
          </a:graphicData>
        </a:graphic>
      </p:graphicFrame>
      <p:graphicFrame>
        <p:nvGraphicFramePr>
          <p:cNvPr id="132114" name="Object 18"/>
          <p:cNvGraphicFramePr>
            <a:graphicFrameLocks noChangeAspect="1"/>
          </p:cNvGraphicFramePr>
          <p:nvPr/>
        </p:nvGraphicFramePr>
        <p:xfrm>
          <a:off x="300038" y="3592513"/>
          <a:ext cx="2019300" cy="1095375"/>
        </p:xfrm>
        <a:graphic>
          <a:graphicData uri="http://schemas.openxmlformats.org/presentationml/2006/ole">
            <p:oleObj spid="_x0000_s1033" name="Bitmap Image" r:id="rId12" imgW="2019048" imgH="1095528" progId="PBrush">
              <p:embed/>
            </p:oleObj>
          </a:graphicData>
        </a:graphic>
      </p:graphicFrame>
      <p:pic>
        <p:nvPicPr>
          <p:cNvPr id="132115" name="Picture 19" descr="home_main"/>
          <p:cNvPicPr>
            <a:picLocks noChangeAspect="1" noChangeArrowheads="1"/>
          </p:cNvPicPr>
          <p:nvPr/>
        </p:nvPicPr>
        <p:blipFill>
          <a:blip r:embed="rId13"/>
          <a:srcRect/>
          <a:stretch>
            <a:fillRect/>
          </a:stretch>
        </p:blipFill>
        <p:spPr bwMode="auto">
          <a:xfrm>
            <a:off x="485775" y="4725988"/>
            <a:ext cx="1393825" cy="990600"/>
          </a:xfrm>
          <a:prstGeom prst="rect">
            <a:avLst/>
          </a:prstGeom>
          <a:noFill/>
        </p:spPr>
      </p:pic>
      <p:grpSp>
        <p:nvGrpSpPr>
          <p:cNvPr id="2" name="Group 21"/>
          <p:cNvGrpSpPr>
            <a:grpSpLocks/>
          </p:cNvGrpSpPr>
          <p:nvPr/>
        </p:nvGrpSpPr>
        <p:grpSpPr bwMode="auto">
          <a:xfrm>
            <a:off x="5597525" y="344488"/>
            <a:ext cx="3521075" cy="676275"/>
            <a:chOff x="2872" y="1075"/>
            <a:chExt cx="2218" cy="426"/>
          </a:xfrm>
        </p:grpSpPr>
        <p:sp>
          <p:nvSpPr>
            <p:cNvPr id="132118" name="AutoShape 22"/>
            <p:cNvSpPr>
              <a:spLocks noChangeAspect="1" noChangeArrowheads="1"/>
            </p:cNvSpPr>
            <p:nvPr/>
          </p:nvSpPr>
          <p:spPr bwMode="auto">
            <a:xfrm>
              <a:off x="3470" y="1075"/>
              <a:ext cx="1620" cy="212"/>
            </a:xfrm>
            <a:prstGeom prst="homePlate">
              <a:avLst>
                <a:gd name="adj" fmla="val 107476"/>
              </a:avLst>
            </a:prstGeom>
            <a:solidFill>
              <a:srgbClr val="FCEBBC">
                <a:alpha val="30000"/>
              </a:srgbClr>
            </a:solidFill>
            <a:ln w="9525" algn="ctr">
              <a:noFill/>
              <a:miter lim="800000"/>
              <a:headEnd type="none" w="sm" len="sm"/>
              <a:tailEnd type="none" w="sm" len="sm"/>
            </a:ln>
            <a:effectLst/>
          </p:spPr>
          <p:txBody>
            <a:bodyPr wrap="none" anchor="ctr"/>
            <a:lstStyle/>
            <a:p>
              <a:endParaRPr lang="en-US" dirty="0"/>
            </a:p>
          </p:txBody>
        </p:sp>
        <p:sp>
          <p:nvSpPr>
            <p:cNvPr id="132119" name="AutoShape 23"/>
            <p:cNvSpPr>
              <a:spLocks noChangeAspect="1" noChangeArrowheads="1"/>
            </p:cNvSpPr>
            <p:nvPr/>
          </p:nvSpPr>
          <p:spPr bwMode="auto">
            <a:xfrm rot="10800000">
              <a:off x="2872" y="1075"/>
              <a:ext cx="1620" cy="212"/>
            </a:xfrm>
            <a:prstGeom prst="homePlate">
              <a:avLst>
                <a:gd name="adj" fmla="val 107476"/>
              </a:avLst>
            </a:prstGeom>
            <a:solidFill>
              <a:srgbClr val="FCEBBC"/>
            </a:solidFill>
            <a:ln w="9525" algn="ctr">
              <a:noFill/>
              <a:miter lim="800000"/>
              <a:headEnd type="none" w="sm" len="sm"/>
              <a:tailEnd type="none" w="sm" len="sm"/>
            </a:ln>
            <a:effectLst/>
          </p:spPr>
          <p:txBody>
            <a:bodyPr wrap="none" anchor="ctr"/>
            <a:lstStyle/>
            <a:p>
              <a:endParaRPr lang="en-US" dirty="0"/>
            </a:p>
          </p:txBody>
        </p:sp>
        <p:sp>
          <p:nvSpPr>
            <p:cNvPr id="132120" name="Freeform 24"/>
            <p:cNvSpPr>
              <a:spLocks noChangeAspect="1"/>
            </p:cNvSpPr>
            <p:nvPr/>
          </p:nvSpPr>
          <p:spPr bwMode="auto">
            <a:xfrm>
              <a:off x="3676" y="1076"/>
              <a:ext cx="1414" cy="210"/>
            </a:xfrm>
            <a:custGeom>
              <a:avLst/>
              <a:gdLst/>
              <a:ahLst/>
              <a:cxnLst>
                <a:cxn ang="0">
                  <a:pos x="0" y="0"/>
                </a:cxn>
                <a:cxn ang="0">
                  <a:pos x="152" y="523"/>
                </a:cxn>
                <a:cxn ang="0">
                  <a:pos x="2952" y="522"/>
                </a:cxn>
                <a:cxn ang="0">
                  <a:pos x="3518" y="264"/>
                </a:cxn>
                <a:cxn ang="0">
                  <a:pos x="2951" y="0"/>
                </a:cxn>
                <a:cxn ang="0">
                  <a:pos x="0" y="0"/>
                </a:cxn>
              </a:cxnLst>
              <a:rect l="0" t="0" r="r" b="b"/>
              <a:pathLst>
                <a:path w="3518" h="523">
                  <a:moveTo>
                    <a:pt x="0" y="0"/>
                  </a:moveTo>
                  <a:lnTo>
                    <a:pt x="152" y="523"/>
                  </a:lnTo>
                  <a:lnTo>
                    <a:pt x="2952" y="522"/>
                  </a:lnTo>
                  <a:lnTo>
                    <a:pt x="3518" y="264"/>
                  </a:lnTo>
                  <a:lnTo>
                    <a:pt x="2951" y="0"/>
                  </a:lnTo>
                  <a:lnTo>
                    <a:pt x="0" y="0"/>
                  </a:lnTo>
                  <a:close/>
                </a:path>
              </a:pathLst>
            </a:custGeom>
            <a:solidFill>
              <a:srgbClr val="F4BB1A"/>
            </a:solidFill>
            <a:ln w="9525" cap="flat" cmpd="sng">
              <a:noFill/>
              <a:prstDash val="solid"/>
              <a:round/>
              <a:headEnd type="none" w="sm" len="sm"/>
              <a:tailEnd type="none" w="sm" len="sm"/>
            </a:ln>
            <a:effectLst/>
          </p:spPr>
          <p:txBody>
            <a:bodyPr wrap="none" anchor="ctr"/>
            <a:lstStyle/>
            <a:p>
              <a:endParaRPr lang="en-US" dirty="0"/>
            </a:p>
          </p:txBody>
        </p:sp>
        <p:sp>
          <p:nvSpPr>
            <p:cNvPr id="132121" name="Rectangle 25"/>
            <p:cNvSpPr>
              <a:spLocks noChangeAspect="1" noChangeArrowheads="1"/>
            </p:cNvSpPr>
            <p:nvPr/>
          </p:nvSpPr>
          <p:spPr bwMode="auto">
            <a:xfrm rot="20640000">
              <a:off x="3267" y="1076"/>
              <a:ext cx="11" cy="212"/>
            </a:xfrm>
            <a:prstGeom prst="rect">
              <a:avLst/>
            </a:prstGeom>
            <a:solidFill>
              <a:schemeClr val="bg1"/>
            </a:solidFill>
            <a:ln w="9525" algn="ctr">
              <a:noFill/>
              <a:miter lim="800000"/>
              <a:headEnd type="none" w="sm" len="sm"/>
              <a:tailEnd type="none" w="sm" len="sm"/>
            </a:ln>
            <a:effectLst/>
          </p:spPr>
          <p:txBody>
            <a:bodyPr wrap="none" anchor="ctr"/>
            <a:lstStyle/>
            <a:p>
              <a:endParaRPr lang="en-US" dirty="0"/>
            </a:p>
          </p:txBody>
        </p:sp>
        <p:sp>
          <p:nvSpPr>
            <p:cNvPr id="132122" name="Rectangle 26"/>
            <p:cNvSpPr>
              <a:spLocks noChangeAspect="1" noChangeArrowheads="1"/>
            </p:cNvSpPr>
            <p:nvPr/>
          </p:nvSpPr>
          <p:spPr bwMode="auto">
            <a:xfrm rot="20640000">
              <a:off x="3701" y="1075"/>
              <a:ext cx="11" cy="212"/>
            </a:xfrm>
            <a:prstGeom prst="rect">
              <a:avLst/>
            </a:prstGeom>
            <a:solidFill>
              <a:schemeClr val="bg1"/>
            </a:solidFill>
            <a:ln w="9525" algn="ctr">
              <a:noFill/>
              <a:miter lim="800000"/>
              <a:headEnd type="none" w="sm" len="sm"/>
              <a:tailEnd type="none" w="sm" len="sm"/>
            </a:ln>
            <a:effectLst/>
          </p:spPr>
          <p:txBody>
            <a:bodyPr wrap="none" anchor="ctr"/>
            <a:lstStyle/>
            <a:p>
              <a:endParaRPr lang="en-US" dirty="0"/>
            </a:p>
          </p:txBody>
        </p:sp>
        <p:sp>
          <p:nvSpPr>
            <p:cNvPr id="132123" name="Rectangle 27"/>
            <p:cNvSpPr>
              <a:spLocks noChangeAspect="1" noChangeArrowheads="1"/>
            </p:cNvSpPr>
            <p:nvPr/>
          </p:nvSpPr>
          <p:spPr bwMode="auto">
            <a:xfrm rot="20640000">
              <a:off x="4128" y="1075"/>
              <a:ext cx="11" cy="212"/>
            </a:xfrm>
            <a:prstGeom prst="rect">
              <a:avLst/>
            </a:prstGeom>
            <a:solidFill>
              <a:schemeClr val="bg1"/>
            </a:solidFill>
            <a:ln w="9525" algn="ctr">
              <a:noFill/>
              <a:miter lim="800000"/>
              <a:headEnd type="none" w="sm" len="sm"/>
              <a:tailEnd type="none" w="sm" len="sm"/>
            </a:ln>
            <a:effectLst/>
          </p:spPr>
          <p:txBody>
            <a:bodyPr wrap="none" anchor="ctr"/>
            <a:lstStyle/>
            <a:p>
              <a:endParaRPr lang="en-US" dirty="0"/>
            </a:p>
          </p:txBody>
        </p:sp>
        <p:sp>
          <p:nvSpPr>
            <p:cNvPr id="132124" name="Rectangle 28"/>
            <p:cNvSpPr>
              <a:spLocks noChangeAspect="1" noChangeArrowheads="1"/>
            </p:cNvSpPr>
            <p:nvPr/>
          </p:nvSpPr>
          <p:spPr bwMode="auto">
            <a:xfrm rot="20640000">
              <a:off x="4569" y="1075"/>
              <a:ext cx="11" cy="212"/>
            </a:xfrm>
            <a:prstGeom prst="rect">
              <a:avLst/>
            </a:prstGeom>
            <a:solidFill>
              <a:schemeClr val="bg1"/>
            </a:solidFill>
            <a:ln w="9525" algn="ctr">
              <a:noFill/>
              <a:miter lim="800000"/>
              <a:headEnd type="none" w="sm" len="sm"/>
              <a:tailEnd type="none" w="sm" len="sm"/>
            </a:ln>
            <a:effectLst/>
          </p:spPr>
          <p:txBody>
            <a:bodyPr wrap="none" anchor="ctr"/>
            <a:lstStyle/>
            <a:p>
              <a:endParaRPr lang="en-US" dirty="0"/>
            </a:p>
          </p:txBody>
        </p:sp>
        <p:sp>
          <p:nvSpPr>
            <p:cNvPr id="132125" name="Rectangle 29"/>
            <p:cNvSpPr>
              <a:spLocks noChangeAspect="1" noChangeArrowheads="1"/>
            </p:cNvSpPr>
            <p:nvPr/>
          </p:nvSpPr>
          <p:spPr bwMode="auto">
            <a:xfrm>
              <a:off x="2911" y="1114"/>
              <a:ext cx="2160" cy="134"/>
            </a:xfrm>
            <a:prstGeom prst="rect">
              <a:avLst/>
            </a:prstGeom>
            <a:noFill/>
            <a:ln w="9525" algn="ctr">
              <a:noFill/>
              <a:miter lim="800000"/>
              <a:headEnd type="none" w="sm" len="sm"/>
              <a:tailEnd type="none" w="sm" len="sm"/>
            </a:ln>
            <a:effectLst/>
          </p:spPr>
          <p:txBody>
            <a:bodyPr/>
            <a:lstStyle/>
            <a:p>
              <a:pPr marL="342900" indent="-342900" algn="ctr" eaLnBrk="1" hangingPunct="1"/>
              <a:r>
                <a:rPr lang="en-US" sz="1100" b="1" dirty="0">
                  <a:latin typeface="Arial Narrow" pitchFamily="34" charset="0"/>
                </a:rPr>
                <a:t> K-8     High school      College      University    Research</a:t>
              </a:r>
              <a:endParaRPr lang="en-US" sz="1100" dirty="0">
                <a:latin typeface="Arial Narrow" pitchFamily="34" charset="0"/>
              </a:endParaRPr>
            </a:p>
          </p:txBody>
        </p:sp>
        <p:sp>
          <p:nvSpPr>
            <p:cNvPr id="132126" name="AutoShape 30"/>
            <p:cNvSpPr>
              <a:spLocks noChangeAspect="1" noChangeArrowheads="1"/>
            </p:cNvSpPr>
            <p:nvPr/>
          </p:nvSpPr>
          <p:spPr bwMode="auto">
            <a:xfrm>
              <a:off x="3466" y="1289"/>
              <a:ext cx="1620" cy="211"/>
            </a:xfrm>
            <a:prstGeom prst="homePlate">
              <a:avLst>
                <a:gd name="adj" fmla="val 107986"/>
              </a:avLst>
            </a:prstGeom>
            <a:solidFill>
              <a:srgbClr val="A0B5D4"/>
            </a:solidFill>
            <a:ln w="9525" algn="ctr">
              <a:noFill/>
              <a:miter lim="800000"/>
              <a:headEnd type="none" w="sm" len="sm"/>
              <a:tailEnd type="none" w="sm" len="sm"/>
            </a:ln>
            <a:effectLst/>
          </p:spPr>
          <p:txBody>
            <a:bodyPr wrap="none" anchor="ctr"/>
            <a:lstStyle/>
            <a:p>
              <a:endParaRPr lang="en-US" dirty="0"/>
            </a:p>
          </p:txBody>
        </p:sp>
        <p:sp>
          <p:nvSpPr>
            <p:cNvPr id="132127" name="Rectangle 31"/>
            <p:cNvSpPr>
              <a:spLocks noChangeAspect="1" noChangeArrowheads="1"/>
            </p:cNvSpPr>
            <p:nvPr/>
          </p:nvSpPr>
          <p:spPr bwMode="auto">
            <a:xfrm rot="10800000">
              <a:off x="2893" y="1289"/>
              <a:ext cx="576" cy="212"/>
            </a:xfrm>
            <a:prstGeom prst="rect">
              <a:avLst/>
            </a:prstGeom>
            <a:gradFill rotWithShape="1">
              <a:gsLst>
                <a:gs pos="0">
                  <a:srgbClr val="A0B5D4"/>
                </a:gs>
                <a:gs pos="100000">
                  <a:srgbClr val="A0B5D4">
                    <a:gamma/>
                    <a:tint val="0"/>
                    <a:invGamma/>
                    <a:alpha val="55000"/>
                  </a:srgbClr>
                </a:gs>
              </a:gsLst>
              <a:lin ang="0" scaled="1"/>
            </a:gradFill>
            <a:ln w="9525" algn="ctr">
              <a:noFill/>
              <a:miter lim="800000"/>
              <a:headEnd type="none" w="sm" len="sm"/>
              <a:tailEnd type="none" w="sm" len="sm"/>
            </a:ln>
            <a:effectLst/>
          </p:spPr>
          <p:txBody>
            <a:bodyPr wrap="none" anchor="ctr"/>
            <a:lstStyle/>
            <a:p>
              <a:endParaRPr lang="en-US" dirty="0"/>
            </a:p>
          </p:txBody>
        </p:sp>
        <p:sp>
          <p:nvSpPr>
            <p:cNvPr id="132128" name="Text Box 32"/>
            <p:cNvSpPr txBox="1">
              <a:spLocks noChangeAspect="1" noChangeArrowheads="1"/>
            </p:cNvSpPr>
            <p:nvPr/>
          </p:nvSpPr>
          <p:spPr bwMode="auto">
            <a:xfrm>
              <a:off x="4044" y="1315"/>
              <a:ext cx="902" cy="154"/>
            </a:xfrm>
            <a:prstGeom prst="rect">
              <a:avLst/>
            </a:prstGeom>
            <a:noFill/>
            <a:ln w="9525" algn="ctr">
              <a:noFill/>
              <a:miter lim="800000"/>
              <a:headEnd type="none" w="sm" len="sm"/>
              <a:tailEnd type="none" w="sm" len="sm"/>
            </a:ln>
            <a:effectLst/>
          </p:spPr>
          <p:txBody>
            <a:bodyPr wrap="none">
              <a:spAutoFit/>
              <a:flatTx/>
            </a:bodyPr>
            <a:lstStyle/>
            <a:p>
              <a:pPr algn="ctr"/>
              <a:r>
                <a:rPr lang="en-US" sz="1000" b="1" dirty="0">
                  <a:latin typeface="Arial Narrow" pitchFamily="34" charset="0"/>
                </a:rPr>
                <a:t>Graphical System Design</a:t>
              </a:r>
            </a:p>
          </p:txBody>
        </p:sp>
        <p:sp>
          <p:nvSpPr>
            <p:cNvPr id="132129" name="Text Box 33"/>
            <p:cNvSpPr txBox="1">
              <a:spLocks noChangeAspect="1" noChangeArrowheads="1"/>
            </p:cNvSpPr>
            <p:nvPr/>
          </p:nvSpPr>
          <p:spPr bwMode="auto">
            <a:xfrm>
              <a:off x="3783" y="1086"/>
              <a:ext cx="296" cy="106"/>
            </a:xfrm>
            <a:prstGeom prst="rect">
              <a:avLst/>
            </a:prstGeom>
            <a:noFill/>
            <a:ln w="9525" algn="ctr">
              <a:noFill/>
              <a:miter lim="800000"/>
              <a:headEnd type="none" w="sm" len="sm"/>
              <a:tailEnd type="none" w="sm" len="sm"/>
            </a:ln>
            <a:effectLst/>
          </p:spPr>
          <p:txBody>
            <a:bodyPr wrap="none">
              <a:spAutoFit/>
              <a:flatTx/>
            </a:bodyPr>
            <a:lstStyle/>
            <a:p>
              <a:pPr algn="ctr"/>
              <a:r>
                <a:rPr lang="en-US" sz="500" b="1" dirty="0">
                  <a:latin typeface="Arial Narrow" pitchFamily="34" charset="0"/>
                </a:rPr>
                <a:t>Community</a:t>
              </a:r>
            </a:p>
          </p:txBody>
        </p:sp>
      </p:grpSp>
      <p:sp>
        <p:nvSpPr>
          <p:cNvPr id="132130" name="AutoShape 34"/>
          <p:cNvSpPr>
            <a:spLocks noChangeArrowheads="1"/>
          </p:cNvSpPr>
          <p:nvPr/>
        </p:nvSpPr>
        <p:spPr bwMode="auto">
          <a:xfrm>
            <a:off x="2247900" y="1371600"/>
            <a:ext cx="6753225" cy="4419600"/>
          </a:xfrm>
          <a:prstGeom prst="roundRect">
            <a:avLst>
              <a:gd name="adj" fmla="val 16667"/>
            </a:avLst>
          </a:prstGeom>
          <a:noFill/>
          <a:ln w="57150" cap="rnd" algn="ctr">
            <a:solidFill>
              <a:srgbClr val="5E84B8"/>
            </a:solidFill>
            <a:prstDash val="sysDot"/>
            <a:round/>
            <a:headEnd type="none" w="sm" len="sm"/>
            <a:tailEnd type="none" w="sm" len="sm"/>
          </a:ln>
          <a:effectLst/>
        </p:spPr>
        <p:txBody>
          <a:bodyPr wrap="none" anchor="ctr"/>
          <a:lstStyle/>
          <a:p>
            <a:endParaRPr lang="en-US" dirty="0"/>
          </a:p>
        </p:txBody>
      </p:sp>
      <p:sp>
        <p:nvSpPr>
          <p:cNvPr id="132131" name="Rectangle 35"/>
          <p:cNvSpPr>
            <a:spLocks noChangeArrowheads="1"/>
          </p:cNvSpPr>
          <p:nvPr/>
        </p:nvSpPr>
        <p:spPr bwMode="auto">
          <a:xfrm>
            <a:off x="126776" y="1266825"/>
            <a:ext cx="1943100" cy="4514850"/>
          </a:xfrm>
          <a:prstGeom prst="rect">
            <a:avLst/>
          </a:prstGeom>
          <a:solidFill>
            <a:srgbClr val="FFFFFF">
              <a:alpha val="39999"/>
            </a:srgbClr>
          </a:solidFill>
          <a:ln w="9525" algn="ctr">
            <a:noFill/>
            <a:miter lim="800000"/>
            <a:headEnd type="none" w="sm" len="sm"/>
            <a:tailEnd type="none" w="sm" len="sm"/>
          </a:ln>
          <a:effectLst/>
        </p:spPr>
        <p:txBody>
          <a:bodyPr wrap="none" anchor="ctr"/>
          <a:lstStyle/>
          <a:p>
            <a:endParaRPr lang="en-US" dirty="0"/>
          </a:p>
        </p:txBody>
      </p:sp>
      <p:sp>
        <p:nvSpPr>
          <p:cNvPr id="36" name="Title 35"/>
          <p:cNvSpPr>
            <a:spLocks noGrp="1"/>
          </p:cNvSpPr>
          <p:nvPr>
            <p:ph type="title"/>
          </p:nvPr>
        </p:nvSpPr>
        <p:spPr>
          <a:xfrm>
            <a:off x="530605" y="37635"/>
            <a:ext cx="8170003" cy="964092"/>
          </a:xfrm>
        </p:spPr>
        <p:txBody>
          <a:bodyPr/>
          <a:lstStyle/>
          <a:p>
            <a:r>
              <a:rPr lang="en-US" dirty="0" smtClean="0"/>
              <a:t>Graphical System Design</a:t>
            </a:r>
            <a:endParaRPr lang="en-US" dirty="0"/>
          </a:p>
        </p:txBody>
      </p:sp>
      <p:pic>
        <p:nvPicPr>
          <p:cNvPr id="1035" name="Picture 11" descr="http://www.ni.com/cms/images/devzone/tut/elvis2.jpg"/>
          <p:cNvPicPr>
            <a:picLocks noChangeAspect="1" noChangeArrowheads="1"/>
          </p:cNvPicPr>
          <p:nvPr/>
        </p:nvPicPr>
        <p:blipFill>
          <a:blip r:embed="rId14"/>
          <a:srcRect/>
          <a:stretch>
            <a:fillRect/>
          </a:stretch>
        </p:blipFill>
        <p:spPr bwMode="auto">
          <a:xfrm>
            <a:off x="4800146" y="3410858"/>
            <a:ext cx="2079625" cy="1231117"/>
          </a:xfrm>
          <a:prstGeom prst="rect">
            <a:avLst/>
          </a:prstGeom>
          <a:noFill/>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627" name="Picture 3"/>
          <p:cNvPicPr>
            <a:picLocks noChangeAspect="1" noChangeArrowheads="1"/>
          </p:cNvPicPr>
          <p:nvPr/>
        </p:nvPicPr>
        <p:blipFill>
          <a:blip r:embed="rId3"/>
          <a:srcRect/>
          <a:stretch>
            <a:fillRect/>
          </a:stretch>
        </p:blipFill>
        <p:spPr bwMode="auto">
          <a:xfrm>
            <a:off x="263525" y="2157413"/>
            <a:ext cx="8610600" cy="2047875"/>
          </a:xfrm>
          <a:prstGeom prst="rect">
            <a:avLst/>
          </a:prstGeom>
          <a:noFill/>
          <a:ln w="9525">
            <a:noFill/>
            <a:miter lim="800000"/>
            <a:headEnd/>
            <a:tailEnd/>
          </a:ln>
          <a:effectLst/>
        </p:spPr>
      </p:pic>
      <p:sp>
        <p:nvSpPr>
          <p:cNvPr id="922629" name="Text Box 5"/>
          <p:cNvSpPr txBox="1">
            <a:spLocks noChangeArrowheads="1"/>
          </p:cNvSpPr>
          <p:nvPr/>
        </p:nvSpPr>
        <p:spPr bwMode="auto">
          <a:xfrm>
            <a:off x="955675" y="1725613"/>
            <a:ext cx="1155700" cy="519112"/>
          </a:xfrm>
          <a:prstGeom prst="rect">
            <a:avLst/>
          </a:prstGeom>
          <a:noFill/>
          <a:ln w="9525" algn="ctr">
            <a:noFill/>
            <a:miter lim="800000"/>
            <a:headEnd/>
            <a:tailEnd/>
          </a:ln>
          <a:effectLst/>
        </p:spPr>
        <p:txBody>
          <a:bodyPr wrap="none">
            <a:spAutoFit/>
          </a:bodyPr>
          <a:lstStyle/>
          <a:p>
            <a:pPr algn="l" eaLnBrk="1" hangingPunct="1">
              <a:spcBef>
                <a:spcPct val="0"/>
              </a:spcBef>
            </a:pPr>
            <a:r>
              <a:rPr lang="en-US" sz="2800" b="1" dirty="0">
                <a:solidFill>
                  <a:srgbClr val="006699"/>
                </a:solidFill>
                <a:latin typeface="Arial Narrow" pitchFamily="34" charset="0"/>
              </a:rPr>
              <a:t>Design</a:t>
            </a:r>
          </a:p>
        </p:txBody>
      </p:sp>
      <p:sp>
        <p:nvSpPr>
          <p:cNvPr id="922630" name="Text Box 6"/>
          <p:cNvSpPr txBox="1">
            <a:spLocks noChangeArrowheads="1"/>
          </p:cNvSpPr>
          <p:nvPr/>
        </p:nvSpPr>
        <p:spPr bwMode="auto">
          <a:xfrm>
            <a:off x="3803650" y="1714500"/>
            <a:ext cx="1543050" cy="519113"/>
          </a:xfrm>
          <a:prstGeom prst="rect">
            <a:avLst/>
          </a:prstGeom>
          <a:noFill/>
          <a:ln w="9525" algn="ctr">
            <a:noFill/>
            <a:miter lim="800000"/>
            <a:headEnd/>
            <a:tailEnd/>
          </a:ln>
          <a:effectLst/>
        </p:spPr>
        <p:txBody>
          <a:bodyPr wrap="none">
            <a:spAutoFit/>
          </a:bodyPr>
          <a:lstStyle/>
          <a:p>
            <a:pPr algn="l" eaLnBrk="1" hangingPunct="1">
              <a:spcBef>
                <a:spcPct val="0"/>
              </a:spcBef>
            </a:pPr>
            <a:r>
              <a:rPr lang="en-US" sz="2800" b="1" dirty="0">
                <a:solidFill>
                  <a:srgbClr val="006699"/>
                </a:solidFill>
                <a:latin typeface="Arial Narrow" pitchFamily="34" charset="0"/>
              </a:rPr>
              <a:t>Prototype</a:t>
            </a:r>
          </a:p>
        </p:txBody>
      </p:sp>
      <p:sp>
        <p:nvSpPr>
          <p:cNvPr id="922631" name="Text Box 7"/>
          <p:cNvSpPr txBox="1">
            <a:spLocks noChangeArrowheads="1"/>
          </p:cNvSpPr>
          <p:nvPr/>
        </p:nvSpPr>
        <p:spPr bwMode="auto">
          <a:xfrm>
            <a:off x="6829425" y="1714500"/>
            <a:ext cx="1155700" cy="519113"/>
          </a:xfrm>
          <a:prstGeom prst="rect">
            <a:avLst/>
          </a:prstGeom>
          <a:noFill/>
          <a:ln w="9525" algn="ctr">
            <a:noFill/>
            <a:miter lim="800000"/>
            <a:headEnd/>
            <a:tailEnd/>
          </a:ln>
          <a:effectLst/>
        </p:spPr>
        <p:txBody>
          <a:bodyPr wrap="none">
            <a:spAutoFit/>
          </a:bodyPr>
          <a:lstStyle/>
          <a:p>
            <a:pPr algn="l" eaLnBrk="1" hangingPunct="1">
              <a:spcBef>
                <a:spcPct val="0"/>
              </a:spcBef>
            </a:pPr>
            <a:r>
              <a:rPr lang="en-US" sz="2800" b="1" dirty="0">
                <a:solidFill>
                  <a:srgbClr val="006699"/>
                </a:solidFill>
                <a:latin typeface="Arial Narrow" pitchFamily="34" charset="0"/>
              </a:rPr>
              <a:t>Deploy</a:t>
            </a:r>
          </a:p>
        </p:txBody>
      </p:sp>
      <p:sp>
        <p:nvSpPr>
          <p:cNvPr id="922632" name="AutoShape 8"/>
          <p:cNvSpPr>
            <a:spLocks noChangeArrowheads="1"/>
          </p:cNvSpPr>
          <p:nvPr/>
        </p:nvSpPr>
        <p:spPr bwMode="auto">
          <a:xfrm>
            <a:off x="204788" y="1547813"/>
            <a:ext cx="5683250" cy="2803525"/>
          </a:xfrm>
          <a:prstGeom prst="roundRect">
            <a:avLst>
              <a:gd name="adj" fmla="val 16667"/>
            </a:avLst>
          </a:prstGeom>
          <a:noFill/>
          <a:ln w="38100">
            <a:solidFill>
              <a:srgbClr val="CC0000"/>
            </a:solidFill>
            <a:round/>
            <a:headEnd/>
            <a:tailEnd/>
          </a:ln>
          <a:effectLst/>
        </p:spPr>
        <p:txBody>
          <a:bodyPr wrap="none" anchor="ctr"/>
          <a:lstStyle/>
          <a:p>
            <a:endParaRPr lang="en-US" dirty="0"/>
          </a:p>
        </p:txBody>
      </p:sp>
      <p:sp>
        <p:nvSpPr>
          <p:cNvPr id="922634" name="Text Box 10"/>
          <p:cNvSpPr txBox="1">
            <a:spLocks noChangeArrowheads="1"/>
          </p:cNvSpPr>
          <p:nvPr/>
        </p:nvSpPr>
        <p:spPr bwMode="auto">
          <a:xfrm>
            <a:off x="577850" y="4552950"/>
            <a:ext cx="7758113" cy="954107"/>
          </a:xfrm>
          <a:prstGeom prst="rect">
            <a:avLst/>
          </a:prstGeom>
          <a:noFill/>
          <a:ln w="9525">
            <a:noFill/>
            <a:miter lim="800000"/>
            <a:headEnd/>
            <a:tailEnd/>
          </a:ln>
          <a:effectLst/>
        </p:spPr>
        <p:txBody>
          <a:bodyPr>
            <a:spAutoFit/>
          </a:bodyPr>
          <a:lstStyle/>
          <a:p>
            <a:pPr eaLnBrk="1" hangingPunct="1">
              <a:spcBef>
                <a:spcPct val="0"/>
              </a:spcBef>
            </a:pPr>
            <a:r>
              <a:rPr lang="en-US" sz="2800" dirty="0">
                <a:latin typeface="Arial Narrow" pitchFamily="34" charset="0"/>
              </a:rPr>
              <a:t>Algorithm Design </a:t>
            </a:r>
            <a:r>
              <a:rPr lang="en-US" sz="2800" dirty="0" smtClean="0">
                <a:latin typeface="Arial Narrow" pitchFamily="34" charset="0"/>
              </a:rPr>
              <a:t>+ Prototyping =</a:t>
            </a:r>
          </a:p>
          <a:p>
            <a:pPr eaLnBrk="1" hangingPunct="1">
              <a:spcBef>
                <a:spcPct val="0"/>
              </a:spcBef>
            </a:pPr>
            <a:r>
              <a:rPr lang="en-US" sz="2800" b="1" dirty="0" smtClean="0">
                <a:latin typeface="Arial Narrow" pitchFamily="34" charset="0"/>
              </a:rPr>
              <a:t>	Algorithm </a:t>
            </a:r>
            <a:r>
              <a:rPr lang="en-US" sz="2800" b="1" dirty="0">
                <a:latin typeface="Arial Narrow" pitchFamily="34" charset="0"/>
              </a:rPr>
              <a:t>Engineering</a:t>
            </a:r>
          </a:p>
        </p:txBody>
      </p:sp>
      <p:sp>
        <p:nvSpPr>
          <p:cNvPr id="9" name="Title 8"/>
          <p:cNvSpPr>
            <a:spLocks noGrp="1"/>
          </p:cNvSpPr>
          <p:nvPr>
            <p:ph type="title"/>
          </p:nvPr>
        </p:nvSpPr>
        <p:spPr>
          <a:xfrm>
            <a:off x="530605" y="53819"/>
            <a:ext cx="8170003" cy="964092"/>
          </a:xfrm>
        </p:spPr>
        <p:txBody>
          <a:bodyPr/>
          <a:lstStyle/>
          <a:p>
            <a:r>
              <a:rPr lang="en-US" dirty="0" smtClean="0"/>
              <a:t>Graphical System Design</a:t>
            </a:r>
            <a:endParaRPr lang="en-US" dirty="0"/>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accent1"/>
                </a:solidFill>
              </a:rPr>
              <a:t>Technologies for Cyber-Physical Systems</a:t>
            </a:r>
            <a:endParaRPr lang="en-US" dirty="0">
              <a:solidFill>
                <a:schemeClr val="accent1"/>
              </a:solidFill>
            </a:endParaRPr>
          </a:p>
        </p:txBody>
      </p:sp>
      <p:sp>
        <p:nvSpPr>
          <p:cNvPr id="3" name="Subtitle 2"/>
          <p:cNvSpPr>
            <a:spLocks noGrp="1"/>
          </p:cNvSpPr>
          <p:nvPr>
            <p:ph type="subTitle" idx="1"/>
          </p:nvPr>
        </p:nvSpPr>
        <p:spPr/>
        <p:txBody>
          <a:bodyPr/>
          <a:lstStyle/>
          <a:p>
            <a:r>
              <a:rPr lang="en-US" dirty="0" smtClean="0">
                <a:solidFill>
                  <a:schemeClr val="tx1"/>
                </a:solidFill>
              </a:rPr>
              <a:t>Dr. James </a:t>
            </a:r>
            <a:r>
              <a:rPr lang="en-US" dirty="0" err="1" smtClean="0">
                <a:solidFill>
                  <a:schemeClr val="tx1"/>
                </a:solidFill>
              </a:rPr>
              <a:t>Truchard</a:t>
            </a:r>
            <a:endParaRPr lang="en-US" dirty="0" smtClean="0">
              <a:solidFill>
                <a:schemeClr val="tx1"/>
              </a:solidFill>
            </a:endParaRPr>
          </a:p>
          <a:p>
            <a:r>
              <a:rPr lang="en-US" dirty="0" smtClean="0">
                <a:solidFill>
                  <a:schemeClr val="tx1"/>
                </a:solidFill>
              </a:rPr>
              <a:t>President, CEO and Cofounder</a:t>
            </a:r>
          </a:p>
          <a:p>
            <a:r>
              <a:rPr lang="en-US" dirty="0" smtClean="0">
                <a:solidFill>
                  <a:schemeClr val="tx1"/>
                </a:solidFill>
              </a:rPr>
              <a:t>National Instruments</a:t>
            </a:r>
            <a:endParaRPr lang="en-US" dirty="0">
              <a:solidFill>
                <a:schemeClr val="tx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65747" y="5205918"/>
            <a:ext cx="6378253" cy="16778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45" y="1988841"/>
            <a:ext cx="2765992" cy="48639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3" descr="C:\Users\gpan\Desktop\Capture.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355976" y="0"/>
            <a:ext cx="4788024" cy="1988841"/>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224298" y="1991510"/>
            <a:ext cx="2936063" cy="32144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311886" y="1"/>
            <a:ext cx="2044090" cy="19888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765747" y="1988843"/>
            <a:ext cx="3458552" cy="32170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245" y="0"/>
            <a:ext cx="2312131" cy="1987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789642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bwMode="auto">
          <a:xfrm>
            <a:off x="3048000" y="1234966"/>
            <a:ext cx="3048000" cy="4419600"/>
          </a:xfrm>
          <a:prstGeom prst="rect">
            <a:avLst/>
          </a:prstGeom>
          <a:solidFill>
            <a:schemeClr val="accent1">
              <a:lumMod val="50000"/>
            </a:schemeClr>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sp>
        <p:nvSpPr>
          <p:cNvPr id="33" name="Rectangle 32"/>
          <p:cNvSpPr/>
          <p:nvPr/>
        </p:nvSpPr>
        <p:spPr bwMode="auto">
          <a:xfrm>
            <a:off x="228600" y="1234966"/>
            <a:ext cx="2819400" cy="4419600"/>
          </a:xfrm>
          <a:prstGeom prst="rect">
            <a:avLst/>
          </a:prstGeom>
          <a:solidFill>
            <a:schemeClr val="tx2">
              <a:lumMod val="60000"/>
              <a:lumOff val="40000"/>
            </a:schemeClr>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sp>
        <p:nvSpPr>
          <p:cNvPr id="34" name="Rectangle 33"/>
          <p:cNvSpPr/>
          <p:nvPr/>
        </p:nvSpPr>
        <p:spPr bwMode="auto">
          <a:xfrm>
            <a:off x="6096000" y="1234966"/>
            <a:ext cx="2819400" cy="4419600"/>
          </a:xfrm>
          <a:prstGeom prst="rect">
            <a:avLst/>
          </a:prstGeom>
          <a:solidFill>
            <a:schemeClr val="tx2">
              <a:lumMod val="60000"/>
              <a:lumOff val="40000"/>
            </a:schemeClr>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sp>
        <p:nvSpPr>
          <p:cNvPr id="35" name="TextBox 34"/>
          <p:cNvSpPr txBox="1"/>
          <p:nvPr/>
        </p:nvSpPr>
        <p:spPr>
          <a:xfrm>
            <a:off x="228600" y="1234966"/>
            <a:ext cx="2819400" cy="369332"/>
          </a:xfrm>
          <a:prstGeom prst="rect">
            <a:avLst/>
          </a:prstGeom>
          <a:noFill/>
        </p:spPr>
        <p:txBody>
          <a:bodyPr wrap="square" rtlCol="0">
            <a:spAutoFit/>
          </a:bodyPr>
          <a:lstStyle/>
          <a:p>
            <a:pPr algn="ctr"/>
            <a:r>
              <a:rPr lang="en-US" b="1" dirty="0" smtClean="0">
                <a:solidFill>
                  <a:schemeClr val="bg1"/>
                </a:solidFill>
              </a:rPr>
              <a:t>Platform Dependent</a:t>
            </a:r>
            <a:endParaRPr lang="en-US" b="1" dirty="0">
              <a:solidFill>
                <a:schemeClr val="bg1"/>
              </a:solidFill>
            </a:endParaRPr>
          </a:p>
        </p:txBody>
      </p:sp>
      <p:sp>
        <p:nvSpPr>
          <p:cNvPr id="36" name="Rectangle 35"/>
          <p:cNvSpPr/>
          <p:nvPr/>
        </p:nvSpPr>
        <p:spPr bwMode="auto">
          <a:xfrm>
            <a:off x="228600" y="1234966"/>
            <a:ext cx="2819400" cy="4419600"/>
          </a:xfrm>
          <a:prstGeom prst="rect">
            <a:avLst/>
          </a:prstGeom>
          <a:noFill/>
          <a:ln w="12700">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sp>
        <p:nvSpPr>
          <p:cNvPr id="37" name="TextBox 36"/>
          <p:cNvSpPr txBox="1"/>
          <p:nvPr/>
        </p:nvSpPr>
        <p:spPr>
          <a:xfrm>
            <a:off x="6096000" y="1234966"/>
            <a:ext cx="2819400" cy="369332"/>
          </a:xfrm>
          <a:prstGeom prst="rect">
            <a:avLst/>
          </a:prstGeom>
          <a:noFill/>
        </p:spPr>
        <p:txBody>
          <a:bodyPr wrap="square" rtlCol="0">
            <a:spAutoFit/>
          </a:bodyPr>
          <a:lstStyle/>
          <a:p>
            <a:pPr algn="ctr"/>
            <a:r>
              <a:rPr lang="en-US" b="1" dirty="0" smtClean="0">
                <a:solidFill>
                  <a:schemeClr val="bg1"/>
                </a:solidFill>
              </a:rPr>
              <a:t>Platform Dependent</a:t>
            </a:r>
            <a:endParaRPr lang="en-US" b="1" dirty="0">
              <a:solidFill>
                <a:schemeClr val="bg1"/>
              </a:solidFill>
            </a:endParaRPr>
          </a:p>
        </p:txBody>
      </p:sp>
      <p:sp>
        <p:nvSpPr>
          <p:cNvPr id="38" name="Rectangle 37"/>
          <p:cNvSpPr/>
          <p:nvPr/>
        </p:nvSpPr>
        <p:spPr bwMode="auto">
          <a:xfrm>
            <a:off x="6096000" y="1234966"/>
            <a:ext cx="2819400" cy="4419600"/>
          </a:xfrm>
          <a:prstGeom prst="rect">
            <a:avLst/>
          </a:prstGeom>
          <a:noFill/>
          <a:ln w="12700">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sp>
        <p:nvSpPr>
          <p:cNvPr id="39" name="TextBox 38"/>
          <p:cNvSpPr txBox="1"/>
          <p:nvPr/>
        </p:nvSpPr>
        <p:spPr>
          <a:xfrm>
            <a:off x="2971800" y="1234966"/>
            <a:ext cx="3200400" cy="369332"/>
          </a:xfrm>
          <a:prstGeom prst="rect">
            <a:avLst/>
          </a:prstGeom>
          <a:noFill/>
        </p:spPr>
        <p:txBody>
          <a:bodyPr wrap="square" rtlCol="0">
            <a:spAutoFit/>
          </a:bodyPr>
          <a:lstStyle/>
          <a:p>
            <a:pPr algn="ctr"/>
            <a:r>
              <a:rPr lang="en-US" b="1" dirty="0" smtClean="0">
                <a:solidFill>
                  <a:schemeClr val="bg1"/>
                </a:solidFill>
              </a:rPr>
              <a:t>Platform Independent</a:t>
            </a:r>
            <a:endParaRPr lang="en-US" b="1" dirty="0">
              <a:solidFill>
                <a:schemeClr val="bg1"/>
              </a:solidFill>
            </a:endParaRPr>
          </a:p>
        </p:txBody>
      </p:sp>
      <p:sp>
        <p:nvSpPr>
          <p:cNvPr id="40" name="Rectangle 39"/>
          <p:cNvSpPr/>
          <p:nvPr/>
        </p:nvSpPr>
        <p:spPr bwMode="auto">
          <a:xfrm>
            <a:off x="3048000" y="1234966"/>
            <a:ext cx="3048000" cy="4419600"/>
          </a:xfrm>
          <a:prstGeom prst="rect">
            <a:avLst/>
          </a:prstGeom>
          <a:noFill/>
          <a:ln w="12700">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sp>
        <p:nvSpPr>
          <p:cNvPr id="2" name="Title 1"/>
          <p:cNvSpPr>
            <a:spLocks noGrp="1"/>
          </p:cNvSpPr>
          <p:nvPr>
            <p:ph type="title"/>
          </p:nvPr>
        </p:nvSpPr>
        <p:spPr>
          <a:xfrm>
            <a:off x="571065" y="45727"/>
            <a:ext cx="8170003" cy="964092"/>
          </a:xfrm>
        </p:spPr>
        <p:txBody>
          <a:bodyPr/>
          <a:lstStyle/>
          <a:p>
            <a:r>
              <a:rPr lang="en-US" dirty="0" smtClean="0"/>
              <a:t>Algorithm Engineering by Model-Based Design</a:t>
            </a:r>
            <a:endParaRPr lang="en-US" dirty="0"/>
          </a:p>
        </p:txBody>
      </p:sp>
      <p:sp>
        <p:nvSpPr>
          <p:cNvPr id="4" name="Rectangle 3"/>
          <p:cNvSpPr/>
          <p:nvPr/>
        </p:nvSpPr>
        <p:spPr bwMode="auto">
          <a:xfrm>
            <a:off x="381000" y="1844566"/>
            <a:ext cx="2438400" cy="1371600"/>
          </a:xfrm>
          <a:prstGeom prst="rect">
            <a:avLst/>
          </a:prstGeom>
          <a:gradFill>
            <a:gsLst>
              <a:gs pos="0">
                <a:schemeClr val="accent4">
                  <a:lumMod val="75000"/>
                </a:schemeClr>
              </a:gs>
              <a:gs pos="25000">
                <a:schemeClr val="accent4">
                  <a:lumMod val="75000"/>
                </a:schemeClr>
              </a:gs>
              <a:gs pos="75000">
                <a:schemeClr val="accent4">
                  <a:lumMod val="75000"/>
                </a:schemeClr>
              </a:gs>
              <a:gs pos="100000">
                <a:schemeClr val="accent4">
                  <a:lumMod val="50000"/>
                </a:schemeClr>
              </a:gs>
            </a:gsLst>
            <a:lin ang="16200000" scaled="0"/>
          </a:gra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800" dirty="0" smtClean="0">
                <a:solidFill>
                  <a:schemeClr val="tx1"/>
                </a:solidFill>
                <a:latin typeface="Arial Narrow" pitchFamily="34" charset="0"/>
              </a:rPr>
              <a:t>Simulated  Sensors</a:t>
            </a:r>
            <a:endParaRPr kumimoji="0" lang="en-US" sz="2800" i="0" u="none" strike="noStrike" cap="none" normalizeH="0" baseline="0" dirty="0" smtClean="0">
              <a:ln>
                <a:noFill/>
              </a:ln>
              <a:solidFill>
                <a:schemeClr val="tx1"/>
              </a:solidFill>
              <a:effectLst/>
              <a:latin typeface="Arial Narrow" pitchFamily="34" charset="0"/>
            </a:endParaRPr>
          </a:p>
        </p:txBody>
      </p:sp>
      <p:sp>
        <p:nvSpPr>
          <p:cNvPr id="8" name="Rectangle 7"/>
          <p:cNvSpPr/>
          <p:nvPr/>
        </p:nvSpPr>
        <p:spPr bwMode="auto">
          <a:xfrm>
            <a:off x="6324600" y="1844566"/>
            <a:ext cx="2438400" cy="1371600"/>
          </a:xfrm>
          <a:prstGeom prst="rect">
            <a:avLst/>
          </a:prstGeom>
          <a:gradFill>
            <a:gsLst>
              <a:gs pos="0">
                <a:schemeClr val="accent4">
                  <a:lumMod val="75000"/>
                </a:schemeClr>
              </a:gs>
              <a:gs pos="25000">
                <a:schemeClr val="accent4">
                  <a:lumMod val="75000"/>
                </a:schemeClr>
              </a:gs>
              <a:gs pos="75000">
                <a:schemeClr val="accent4">
                  <a:lumMod val="75000"/>
                </a:schemeClr>
              </a:gs>
              <a:gs pos="100000">
                <a:schemeClr val="accent4">
                  <a:lumMod val="50000"/>
                </a:schemeClr>
              </a:gs>
            </a:gsLst>
            <a:lin ang="16200000" scaled="0"/>
          </a:gra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800" dirty="0" smtClean="0">
                <a:solidFill>
                  <a:schemeClr val="tx1"/>
                </a:solidFill>
                <a:latin typeface="Arial Narrow" pitchFamily="34" charset="0"/>
              </a:rPr>
              <a:t>Simulated Actuators</a:t>
            </a:r>
            <a:endParaRPr kumimoji="0" lang="en-US" sz="2800" i="0" u="none" strike="noStrike" cap="none" normalizeH="0" baseline="0" dirty="0" smtClean="0">
              <a:ln>
                <a:noFill/>
              </a:ln>
              <a:solidFill>
                <a:schemeClr val="tx1"/>
              </a:solidFill>
              <a:effectLst/>
              <a:latin typeface="Arial Narrow" pitchFamily="34" charset="0"/>
            </a:endParaRPr>
          </a:p>
        </p:txBody>
      </p:sp>
      <p:sp>
        <p:nvSpPr>
          <p:cNvPr id="9" name="Rectangle 8"/>
          <p:cNvSpPr/>
          <p:nvPr/>
        </p:nvSpPr>
        <p:spPr bwMode="auto">
          <a:xfrm>
            <a:off x="381000" y="4130566"/>
            <a:ext cx="2438400" cy="1371600"/>
          </a:xfrm>
          <a:prstGeom prst="rect">
            <a:avLst/>
          </a:prstGeom>
          <a:gradFill flip="none" rotWithShape="1">
            <a:gsLst>
              <a:gs pos="0">
                <a:srgbClr val="DDEBCF"/>
              </a:gs>
              <a:gs pos="50000">
                <a:srgbClr val="9CB86E"/>
              </a:gs>
              <a:gs pos="100000">
                <a:srgbClr val="156B13"/>
              </a:gs>
            </a:gsLst>
            <a:lin ang="5400000" scaled="1"/>
            <a:tileRect/>
          </a:gra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800" dirty="0" smtClean="0">
                <a:solidFill>
                  <a:schemeClr val="tx1"/>
                </a:solidFill>
                <a:latin typeface="Arial Narrow" pitchFamily="34" charset="0"/>
              </a:rPr>
              <a:t>Real</a:t>
            </a:r>
            <a:br>
              <a:rPr lang="en-US" sz="2800" dirty="0" smtClean="0">
                <a:solidFill>
                  <a:schemeClr val="tx1"/>
                </a:solidFill>
                <a:latin typeface="Arial Narrow" pitchFamily="34" charset="0"/>
              </a:rPr>
            </a:br>
            <a:r>
              <a:rPr lang="en-US" sz="2800" dirty="0" smtClean="0">
                <a:solidFill>
                  <a:schemeClr val="tx1"/>
                </a:solidFill>
                <a:latin typeface="Arial Narrow" pitchFamily="34" charset="0"/>
              </a:rPr>
              <a:t>Sensors</a:t>
            </a:r>
            <a:endParaRPr kumimoji="0" lang="en-US" sz="2800" i="0" u="none" strike="noStrike" cap="none" normalizeH="0" baseline="0" dirty="0" smtClean="0">
              <a:ln>
                <a:noFill/>
              </a:ln>
              <a:solidFill>
                <a:schemeClr val="tx1"/>
              </a:solidFill>
              <a:effectLst/>
              <a:latin typeface="Arial Narrow" pitchFamily="34" charset="0"/>
            </a:endParaRPr>
          </a:p>
        </p:txBody>
      </p:sp>
      <p:sp>
        <p:nvSpPr>
          <p:cNvPr id="11" name="Rectangle 10"/>
          <p:cNvSpPr/>
          <p:nvPr/>
        </p:nvSpPr>
        <p:spPr bwMode="auto">
          <a:xfrm>
            <a:off x="6324600" y="4130566"/>
            <a:ext cx="2438400" cy="1371600"/>
          </a:xfrm>
          <a:prstGeom prst="rect">
            <a:avLst/>
          </a:prstGeom>
          <a:gradFill flip="none" rotWithShape="1">
            <a:gsLst>
              <a:gs pos="0">
                <a:srgbClr val="DDEBCF"/>
              </a:gs>
              <a:gs pos="50000">
                <a:srgbClr val="9CB86E"/>
              </a:gs>
              <a:gs pos="100000">
                <a:srgbClr val="156B13"/>
              </a:gs>
            </a:gsLst>
            <a:lin ang="5400000" scaled="1"/>
            <a:tileRect/>
          </a:gra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800" dirty="0" smtClean="0">
                <a:solidFill>
                  <a:schemeClr val="tx1"/>
                </a:solidFill>
                <a:latin typeface="Arial Narrow" pitchFamily="34" charset="0"/>
              </a:rPr>
              <a:t>Real</a:t>
            </a:r>
            <a:br>
              <a:rPr lang="en-US" sz="2800" dirty="0" smtClean="0">
                <a:solidFill>
                  <a:schemeClr val="tx1"/>
                </a:solidFill>
                <a:latin typeface="Arial Narrow" pitchFamily="34" charset="0"/>
              </a:rPr>
            </a:br>
            <a:r>
              <a:rPr lang="en-US" sz="2800" dirty="0" smtClean="0">
                <a:solidFill>
                  <a:schemeClr val="tx1"/>
                </a:solidFill>
                <a:latin typeface="Arial Narrow" pitchFamily="34" charset="0"/>
              </a:rPr>
              <a:t>Actuators</a:t>
            </a:r>
            <a:endParaRPr kumimoji="0" lang="en-US" sz="2800" i="0" u="none" strike="noStrike" cap="none" normalizeH="0" baseline="0" dirty="0" smtClean="0">
              <a:ln>
                <a:noFill/>
              </a:ln>
              <a:solidFill>
                <a:schemeClr val="tx1"/>
              </a:solidFill>
              <a:effectLst/>
              <a:latin typeface="Arial Narrow" pitchFamily="34" charset="0"/>
            </a:endParaRPr>
          </a:p>
        </p:txBody>
      </p:sp>
      <p:sp>
        <p:nvSpPr>
          <p:cNvPr id="20" name="Rectangle 19"/>
          <p:cNvSpPr/>
          <p:nvPr/>
        </p:nvSpPr>
        <p:spPr bwMode="auto">
          <a:xfrm>
            <a:off x="3352800" y="2987566"/>
            <a:ext cx="2438400" cy="1371600"/>
          </a:xfrm>
          <a:prstGeom prst="rect">
            <a:avLst/>
          </a:prstGeom>
          <a:solidFill>
            <a:srgbClr val="EDFF09"/>
          </a:solidFill>
          <a:ln>
            <a:solidFill>
              <a:schemeClr val="tx1"/>
            </a:solidFill>
            <a:headEnd type="none" w="med" len="med"/>
            <a:tailEnd type="none" w="med" len="med"/>
          </a:ln>
          <a:effectLst>
            <a:glow rad="139700">
              <a:schemeClr val="accent2">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800" b="1" dirty="0" smtClean="0">
                <a:solidFill>
                  <a:schemeClr val="tx1"/>
                </a:solidFill>
                <a:latin typeface="Arial Narrow" pitchFamily="34" charset="0"/>
              </a:rPr>
              <a:t>Control Algorithm</a:t>
            </a:r>
            <a:endParaRPr kumimoji="0" lang="en-US" sz="2800" b="1" i="0" u="none" strike="noStrike" cap="none" normalizeH="0" baseline="0" dirty="0" smtClean="0">
              <a:ln>
                <a:noFill/>
              </a:ln>
              <a:solidFill>
                <a:schemeClr val="tx1"/>
              </a:solidFill>
              <a:effectLst/>
              <a:latin typeface="Arial Narrow" pitchFamily="34" charset="0"/>
            </a:endParaRPr>
          </a:p>
        </p:txBody>
      </p:sp>
      <p:sp>
        <p:nvSpPr>
          <p:cNvPr id="23" name="Rectangle 22"/>
          <p:cNvSpPr/>
          <p:nvPr/>
        </p:nvSpPr>
        <p:spPr bwMode="auto">
          <a:xfrm>
            <a:off x="304800" y="3482866"/>
            <a:ext cx="2590800" cy="381000"/>
          </a:xfrm>
          <a:prstGeom prst="rect">
            <a:avLst/>
          </a:prstGeom>
          <a:ln>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Narrow" pitchFamily="34" charset="0"/>
              </a:rPr>
              <a:t>Common Interface</a:t>
            </a:r>
          </a:p>
        </p:txBody>
      </p:sp>
      <p:sp>
        <p:nvSpPr>
          <p:cNvPr id="25" name="Rectangle 24"/>
          <p:cNvSpPr/>
          <p:nvPr/>
        </p:nvSpPr>
        <p:spPr bwMode="auto">
          <a:xfrm>
            <a:off x="6248400" y="3482866"/>
            <a:ext cx="2590800" cy="381000"/>
          </a:xfrm>
          <a:prstGeom prst="rect">
            <a:avLst/>
          </a:prstGeom>
          <a:ln>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Narrow" pitchFamily="34" charset="0"/>
              </a:rPr>
              <a:t>Common Interface</a:t>
            </a:r>
          </a:p>
        </p:txBody>
      </p:sp>
      <p:sp>
        <p:nvSpPr>
          <p:cNvPr id="26" name="Right Arrow 25"/>
          <p:cNvSpPr/>
          <p:nvPr/>
        </p:nvSpPr>
        <p:spPr bwMode="auto">
          <a:xfrm rot="5400000">
            <a:off x="1447800" y="3034738"/>
            <a:ext cx="381000" cy="381000"/>
          </a:xfrm>
          <a:prstGeom prst="rightArrow">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sp>
        <p:nvSpPr>
          <p:cNvPr id="27" name="Right Arrow 26"/>
          <p:cNvSpPr/>
          <p:nvPr/>
        </p:nvSpPr>
        <p:spPr bwMode="auto">
          <a:xfrm rot="16200000">
            <a:off x="1447800" y="3930994"/>
            <a:ext cx="381000" cy="381000"/>
          </a:xfrm>
          <a:prstGeom prst="rightArrow">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sp>
        <p:nvSpPr>
          <p:cNvPr id="28" name="Right Arrow 27"/>
          <p:cNvSpPr/>
          <p:nvPr/>
        </p:nvSpPr>
        <p:spPr bwMode="auto">
          <a:xfrm rot="16200000">
            <a:off x="7391400" y="3034738"/>
            <a:ext cx="381000" cy="381000"/>
          </a:xfrm>
          <a:prstGeom prst="rightArrow">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sp>
        <p:nvSpPr>
          <p:cNvPr id="29" name="Right Arrow 28"/>
          <p:cNvSpPr/>
          <p:nvPr/>
        </p:nvSpPr>
        <p:spPr bwMode="auto">
          <a:xfrm rot="5400000">
            <a:off x="7391400" y="3930994"/>
            <a:ext cx="381000" cy="381000"/>
          </a:xfrm>
          <a:prstGeom prst="rightArrow">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sp>
        <p:nvSpPr>
          <p:cNvPr id="30" name="Right Arrow 29"/>
          <p:cNvSpPr/>
          <p:nvPr/>
        </p:nvSpPr>
        <p:spPr bwMode="auto">
          <a:xfrm>
            <a:off x="2942772" y="3482866"/>
            <a:ext cx="381000" cy="381000"/>
          </a:xfrm>
          <a:prstGeom prst="rightArrow">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sp>
        <p:nvSpPr>
          <p:cNvPr id="31" name="Right Arrow 30"/>
          <p:cNvSpPr/>
          <p:nvPr/>
        </p:nvSpPr>
        <p:spPr bwMode="auto">
          <a:xfrm>
            <a:off x="5849256" y="3482866"/>
            <a:ext cx="381000" cy="381000"/>
          </a:xfrm>
          <a:prstGeom prst="rightArrow">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sp>
        <p:nvSpPr>
          <p:cNvPr id="42" name="Bent Arrow 41"/>
          <p:cNvSpPr/>
          <p:nvPr/>
        </p:nvSpPr>
        <p:spPr>
          <a:xfrm flipH="1">
            <a:off x="5281443" y="2138862"/>
            <a:ext cx="467716" cy="709442"/>
          </a:xfrm>
          <a:prstGeom prst="bentArrow">
            <a:avLst>
              <a:gd name="adj1" fmla="val 8432"/>
              <a:gd name="adj2" fmla="val 25000"/>
              <a:gd name="adj3" fmla="val 20050"/>
              <a:gd name="adj4" fmla="val 43750"/>
            </a:avLst>
          </a:prstGeom>
          <a:gradFill flip="none" rotWithShape="1">
            <a:gsLst>
              <a:gs pos="0">
                <a:schemeClr val="accent4">
                  <a:lumMod val="75000"/>
                </a:schemeClr>
              </a:gs>
              <a:gs pos="35000">
                <a:schemeClr val="accent4">
                  <a:lumMod val="75000"/>
                </a:schemeClr>
              </a:gs>
              <a:gs pos="100000">
                <a:schemeClr val="accent4">
                  <a:lumMod val="50000"/>
                </a:schemeClr>
              </a:gs>
            </a:gsLst>
            <a:lin ang="13500000" scaled="1"/>
            <a:tileRect/>
          </a:gra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chemeClr val="tx1"/>
              </a:solidFill>
            </a:endParaRPr>
          </a:p>
        </p:txBody>
      </p:sp>
      <p:sp>
        <p:nvSpPr>
          <p:cNvPr id="44" name="Bent Arrow 43"/>
          <p:cNvSpPr/>
          <p:nvPr/>
        </p:nvSpPr>
        <p:spPr>
          <a:xfrm rot="16200000" flipH="1">
            <a:off x="3313384" y="2309652"/>
            <a:ext cx="688433" cy="462460"/>
          </a:xfrm>
          <a:prstGeom prst="bentArrow">
            <a:avLst>
              <a:gd name="adj1" fmla="val 8432"/>
              <a:gd name="adj2" fmla="val 25000"/>
              <a:gd name="adj3" fmla="val 20050"/>
              <a:gd name="adj4" fmla="val 43750"/>
            </a:avLst>
          </a:prstGeom>
          <a:gradFill flip="none" rotWithShape="1">
            <a:gsLst>
              <a:gs pos="0">
                <a:schemeClr val="accent4">
                  <a:lumMod val="75000"/>
                </a:schemeClr>
              </a:gs>
              <a:gs pos="35000">
                <a:schemeClr val="accent4">
                  <a:lumMod val="75000"/>
                </a:schemeClr>
              </a:gs>
              <a:gs pos="100000">
                <a:schemeClr val="accent4">
                  <a:lumMod val="50000"/>
                </a:schemeClr>
              </a:gs>
            </a:gsLst>
            <a:lin ang="13500000" scaled="1"/>
            <a:tileRect/>
          </a:gra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chemeClr val="tx1"/>
              </a:solidFill>
            </a:endParaRPr>
          </a:p>
        </p:txBody>
      </p:sp>
      <p:sp>
        <p:nvSpPr>
          <p:cNvPr id="41" name="TextBox 40"/>
          <p:cNvSpPr txBox="1"/>
          <p:nvPr/>
        </p:nvSpPr>
        <p:spPr>
          <a:xfrm>
            <a:off x="3846787" y="1923393"/>
            <a:ext cx="1488100" cy="646331"/>
          </a:xfrm>
          <a:prstGeom prst="rect">
            <a:avLst/>
          </a:prstGeom>
          <a:noFill/>
        </p:spPr>
        <p:txBody>
          <a:bodyPr wrap="none" rtlCol="0">
            <a:spAutoFit/>
          </a:bodyPr>
          <a:lstStyle/>
          <a:p>
            <a:pPr algn="ctr"/>
            <a:r>
              <a:rPr lang="en-US" b="1" dirty="0" smtClean="0">
                <a:solidFill>
                  <a:schemeClr val="bg2">
                    <a:lumMod val="90000"/>
                  </a:schemeClr>
                </a:solidFill>
              </a:rPr>
              <a:t>Simulation</a:t>
            </a:r>
          </a:p>
          <a:p>
            <a:pPr algn="ctr"/>
            <a:r>
              <a:rPr lang="en-US" b="1" dirty="0" smtClean="0">
                <a:solidFill>
                  <a:schemeClr val="bg1"/>
                </a:solidFill>
              </a:rPr>
              <a:t>Environment</a:t>
            </a:r>
            <a:endParaRPr lang="en-US" b="1" dirty="0">
              <a:solidFill>
                <a:schemeClr val="bg1"/>
              </a:solidFill>
            </a:endParaRPr>
          </a:p>
        </p:txBody>
      </p:sp>
      <p:sp>
        <p:nvSpPr>
          <p:cNvPr id="49" name="Bent Arrow 48"/>
          <p:cNvSpPr/>
          <p:nvPr/>
        </p:nvSpPr>
        <p:spPr>
          <a:xfrm flipH="1" flipV="1">
            <a:off x="5281443" y="4440628"/>
            <a:ext cx="467716" cy="709442"/>
          </a:xfrm>
          <a:prstGeom prst="bentArrow">
            <a:avLst>
              <a:gd name="adj1" fmla="val 8432"/>
              <a:gd name="adj2" fmla="val 25000"/>
              <a:gd name="adj3" fmla="val 20050"/>
              <a:gd name="adj4" fmla="val 43750"/>
            </a:avLst>
          </a:prstGeom>
          <a:gradFill flip="none" rotWithShape="1">
            <a:gsLst>
              <a:gs pos="0">
                <a:schemeClr val="accent3">
                  <a:lumMod val="60000"/>
                  <a:lumOff val="40000"/>
                </a:schemeClr>
              </a:gs>
              <a:gs pos="35000">
                <a:schemeClr val="accent4">
                  <a:lumMod val="75000"/>
                </a:schemeClr>
              </a:gs>
              <a:gs pos="100000">
                <a:schemeClr val="accent3">
                  <a:lumMod val="75000"/>
                </a:schemeClr>
              </a:gs>
            </a:gsLst>
            <a:lin ang="13500000" scaled="1"/>
            <a:tileRect/>
          </a:gra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chemeClr val="tx1"/>
              </a:solidFill>
            </a:endParaRPr>
          </a:p>
        </p:txBody>
      </p:sp>
      <p:sp>
        <p:nvSpPr>
          <p:cNvPr id="50" name="Bent Arrow 49"/>
          <p:cNvSpPr/>
          <p:nvPr/>
        </p:nvSpPr>
        <p:spPr>
          <a:xfrm rot="5400000" flipH="1" flipV="1">
            <a:off x="3313385" y="4516825"/>
            <a:ext cx="688433" cy="462460"/>
          </a:xfrm>
          <a:prstGeom prst="bentArrow">
            <a:avLst>
              <a:gd name="adj1" fmla="val 8432"/>
              <a:gd name="adj2" fmla="val 25000"/>
              <a:gd name="adj3" fmla="val 20050"/>
              <a:gd name="adj4" fmla="val 43750"/>
            </a:avLst>
          </a:prstGeom>
          <a:gradFill flip="none" rotWithShape="1">
            <a:gsLst>
              <a:gs pos="0">
                <a:schemeClr val="accent3">
                  <a:lumMod val="60000"/>
                  <a:lumOff val="40000"/>
                </a:schemeClr>
              </a:gs>
              <a:gs pos="35000">
                <a:schemeClr val="accent4">
                  <a:lumMod val="75000"/>
                </a:schemeClr>
              </a:gs>
              <a:gs pos="100000">
                <a:schemeClr val="accent3">
                  <a:lumMod val="75000"/>
                </a:schemeClr>
              </a:gs>
            </a:gsLst>
            <a:lin ang="13500000" scaled="1"/>
            <a:tileRect/>
          </a:gra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chemeClr val="tx1"/>
              </a:solidFill>
            </a:endParaRPr>
          </a:p>
        </p:txBody>
      </p:sp>
      <p:sp>
        <p:nvSpPr>
          <p:cNvPr id="51" name="TextBox 50"/>
          <p:cNvSpPr txBox="1"/>
          <p:nvPr/>
        </p:nvSpPr>
        <p:spPr>
          <a:xfrm>
            <a:off x="3844928" y="4750676"/>
            <a:ext cx="1491819" cy="646331"/>
          </a:xfrm>
          <a:prstGeom prst="rect">
            <a:avLst/>
          </a:prstGeom>
          <a:noFill/>
        </p:spPr>
        <p:txBody>
          <a:bodyPr wrap="none" rtlCol="0">
            <a:spAutoFit/>
          </a:bodyPr>
          <a:lstStyle/>
          <a:p>
            <a:pPr algn="ctr"/>
            <a:r>
              <a:rPr lang="en-US" b="1" dirty="0" smtClean="0">
                <a:solidFill>
                  <a:schemeClr val="bg2">
                    <a:lumMod val="90000"/>
                  </a:schemeClr>
                </a:solidFill>
              </a:rPr>
              <a:t>Real-World</a:t>
            </a:r>
          </a:p>
          <a:p>
            <a:pPr algn="ctr"/>
            <a:r>
              <a:rPr lang="en-US" b="1" dirty="0" smtClean="0">
                <a:solidFill>
                  <a:schemeClr val="bg1"/>
                </a:solidFill>
              </a:rPr>
              <a:t>Environment</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Line 3"/>
          <p:cNvSpPr>
            <a:spLocks noChangeShapeType="1"/>
          </p:cNvSpPr>
          <p:nvPr/>
        </p:nvSpPr>
        <p:spPr bwMode="auto">
          <a:xfrm flipV="1">
            <a:off x="990600" y="1676400"/>
            <a:ext cx="0" cy="3581400"/>
          </a:xfrm>
          <a:prstGeom prst="line">
            <a:avLst/>
          </a:prstGeom>
          <a:noFill/>
          <a:ln w="31750">
            <a:solidFill>
              <a:schemeClr val="tx1"/>
            </a:solidFill>
            <a:round/>
            <a:headEnd/>
            <a:tailEnd type="triangle" w="lg" len="lg"/>
          </a:ln>
        </p:spPr>
        <p:txBody>
          <a:bodyPr/>
          <a:lstStyle/>
          <a:p>
            <a:pPr defTabSz="457200">
              <a:defRPr/>
            </a:pPr>
            <a:endParaRPr lang="en-US" spc="-100" dirty="0">
              <a:solidFill>
                <a:srgbClr val="000000"/>
              </a:solidFill>
              <a:latin typeface="Arial Narrow"/>
              <a:ea typeface="ＭＳ Ｐゴシック"/>
            </a:endParaRPr>
          </a:p>
        </p:txBody>
      </p:sp>
      <p:sp>
        <p:nvSpPr>
          <p:cNvPr id="51204" name="Line 4"/>
          <p:cNvSpPr>
            <a:spLocks noChangeShapeType="1"/>
          </p:cNvSpPr>
          <p:nvPr/>
        </p:nvSpPr>
        <p:spPr bwMode="auto">
          <a:xfrm>
            <a:off x="990600" y="5257800"/>
            <a:ext cx="7467600" cy="0"/>
          </a:xfrm>
          <a:prstGeom prst="line">
            <a:avLst/>
          </a:prstGeom>
          <a:noFill/>
          <a:ln w="31750">
            <a:solidFill>
              <a:schemeClr val="tx1"/>
            </a:solidFill>
            <a:round/>
            <a:headEnd/>
            <a:tailEnd type="triangle" w="lg" len="lg"/>
          </a:ln>
        </p:spPr>
        <p:txBody>
          <a:bodyPr/>
          <a:lstStyle/>
          <a:p>
            <a:pPr defTabSz="457200">
              <a:defRPr/>
            </a:pPr>
            <a:endParaRPr lang="en-US" spc="-100" dirty="0">
              <a:solidFill>
                <a:srgbClr val="000000"/>
              </a:solidFill>
              <a:latin typeface="Arial Narrow"/>
              <a:ea typeface="ＭＳ Ｐゴシック"/>
            </a:endParaRPr>
          </a:p>
        </p:txBody>
      </p:sp>
      <p:sp>
        <p:nvSpPr>
          <p:cNvPr id="33797" name="Text Box 5"/>
          <p:cNvSpPr txBox="1">
            <a:spLocks noChangeArrowheads="1"/>
          </p:cNvSpPr>
          <p:nvPr/>
        </p:nvSpPr>
        <p:spPr bwMode="auto">
          <a:xfrm rot="-5400000">
            <a:off x="-301625" y="3321050"/>
            <a:ext cx="1982788" cy="522288"/>
          </a:xfrm>
          <a:prstGeom prst="rect">
            <a:avLst/>
          </a:prstGeom>
          <a:noFill/>
          <a:ln w="9525">
            <a:noFill/>
            <a:miter lim="800000"/>
            <a:headEnd/>
            <a:tailEnd/>
          </a:ln>
        </p:spPr>
        <p:txBody>
          <a:bodyPr wrap="none">
            <a:spAutoFit/>
          </a:bodyPr>
          <a:lstStyle/>
          <a:p>
            <a:pPr defTabSz="457200"/>
            <a:r>
              <a:rPr lang="en-US" sz="2800" dirty="0">
                <a:solidFill>
                  <a:srgbClr val="000000"/>
                </a:solidFill>
                <a:latin typeface="Arial"/>
                <a:ea typeface="ＭＳ Ｐゴシック"/>
                <a:cs typeface="Arial"/>
              </a:rPr>
              <a:t>Abstraction</a:t>
            </a:r>
          </a:p>
        </p:txBody>
      </p:sp>
      <p:sp>
        <p:nvSpPr>
          <p:cNvPr id="33798" name="Text Box 6"/>
          <p:cNvSpPr txBox="1">
            <a:spLocks noChangeArrowheads="1"/>
          </p:cNvSpPr>
          <p:nvPr/>
        </p:nvSpPr>
        <p:spPr bwMode="auto">
          <a:xfrm>
            <a:off x="3473450" y="5292725"/>
            <a:ext cx="3260725" cy="523875"/>
          </a:xfrm>
          <a:prstGeom prst="rect">
            <a:avLst/>
          </a:prstGeom>
          <a:noFill/>
          <a:ln w="9525">
            <a:noFill/>
            <a:miter lim="800000"/>
            <a:headEnd/>
            <a:tailEnd/>
          </a:ln>
        </p:spPr>
        <p:txBody>
          <a:bodyPr wrap="none">
            <a:spAutoFit/>
          </a:bodyPr>
          <a:lstStyle/>
          <a:p>
            <a:pPr defTabSz="457200"/>
            <a:r>
              <a:rPr lang="en-US" sz="2800" dirty="0">
                <a:solidFill>
                  <a:srgbClr val="000000"/>
                </a:solidFill>
                <a:latin typeface="Arial"/>
                <a:ea typeface="ＭＳ Ｐゴシック"/>
                <a:cs typeface="Arial"/>
              </a:rPr>
              <a:t>System Complexity</a:t>
            </a:r>
          </a:p>
        </p:txBody>
      </p:sp>
      <p:sp>
        <p:nvSpPr>
          <p:cNvPr id="33799" name="Text Box 7"/>
          <p:cNvSpPr txBox="1">
            <a:spLocks noChangeArrowheads="1"/>
          </p:cNvSpPr>
          <p:nvPr/>
        </p:nvSpPr>
        <p:spPr bwMode="auto">
          <a:xfrm>
            <a:off x="1217613" y="4683125"/>
            <a:ext cx="1716087" cy="338138"/>
          </a:xfrm>
          <a:prstGeom prst="rect">
            <a:avLst/>
          </a:prstGeom>
          <a:solidFill>
            <a:srgbClr val="F1AB00"/>
          </a:solidFill>
          <a:ln w="9525" algn="ctr">
            <a:noFill/>
            <a:miter lim="800000"/>
            <a:headEnd/>
            <a:tailEnd/>
          </a:ln>
        </p:spPr>
        <p:txBody>
          <a:bodyPr wrap="square">
            <a:spAutoFit/>
          </a:bodyPr>
          <a:lstStyle/>
          <a:p>
            <a:pPr defTabSz="457200"/>
            <a:r>
              <a:rPr lang="en-US" sz="1600" b="1" dirty="0">
                <a:solidFill>
                  <a:srgbClr val="000000"/>
                </a:solidFill>
                <a:latin typeface="Arial"/>
                <a:ea typeface="ＭＳ Ｐゴシック"/>
                <a:cs typeface="Arial"/>
              </a:rPr>
              <a:t>Machine Code</a:t>
            </a:r>
          </a:p>
        </p:txBody>
      </p:sp>
      <p:sp>
        <p:nvSpPr>
          <p:cNvPr id="33800" name="Text Box 8"/>
          <p:cNvSpPr txBox="1">
            <a:spLocks noChangeArrowheads="1"/>
          </p:cNvSpPr>
          <p:nvPr/>
        </p:nvSpPr>
        <p:spPr bwMode="auto">
          <a:xfrm>
            <a:off x="2587625" y="4111625"/>
            <a:ext cx="2212975" cy="338138"/>
          </a:xfrm>
          <a:prstGeom prst="rect">
            <a:avLst/>
          </a:prstGeom>
          <a:solidFill>
            <a:srgbClr val="F1AB00"/>
          </a:solidFill>
          <a:ln w="9525" algn="ctr">
            <a:noFill/>
            <a:miter lim="800000"/>
            <a:headEnd/>
            <a:tailEnd/>
          </a:ln>
        </p:spPr>
        <p:txBody>
          <a:bodyPr>
            <a:spAutoFit/>
          </a:bodyPr>
          <a:lstStyle/>
          <a:p>
            <a:pPr defTabSz="457200"/>
            <a:r>
              <a:rPr lang="en-US" sz="1600" b="1" dirty="0">
                <a:solidFill>
                  <a:srgbClr val="000000"/>
                </a:solidFill>
                <a:latin typeface="Arial"/>
                <a:ea typeface="ＭＳ Ｐゴシック"/>
                <a:cs typeface="Arial"/>
              </a:rPr>
              <a:t>Assembly Language</a:t>
            </a:r>
          </a:p>
        </p:txBody>
      </p:sp>
      <p:sp>
        <p:nvSpPr>
          <p:cNvPr id="33801" name="Text Box 9"/>
          <p:cNvSpPr txBox="1">
            <a:spLocks noChangeArrowheads="1"/>
          </p:cNvSpPr>
          <p:nvPr/>
        </p:nvSpPr>
        <p:spPr bwMode="auto">
          <a:xfrm>
            <a:off x="4267200" y="3541713"/>
            <a:ext cx="1695450" cy="338137"/>
          </a:xfrm>
          <a:prstGeom prst="rect">
            <a:avLst/>
          </a:prstGeom>
          <a:solidFill>
            <a:srgbClr val="F1AB00"/>
          </a:solidFill>
          <a:ln w="9525" algn="ctr">
            <a:noFill/>
            <a:miter lim="800000"/>
            <a:headEnd/>
            <a:tailEnd/>
          </a:ln>
        </p:spPr>
        <p:txBody>
          <a:bodyPr>
            <a:spAutoFit/>
          </a:bodyPr>
          <a:lstStyle/>
          <a:p>
            <a:pPr defTabSz="457200"/>
            <a:r>
              <a:rPr lang="en-US" sz="1600" b="1" dirty="0">
                <a:solidFill>
                  <a:srgbClr val="000000"/>
                </a:solidFill>
                <a:latin typeface="Arial"/>
                <a:ea typeface="ＭＳ Ｐゴシック"/>
                <a:cs typeface="Arial"/>
              </a:rPr>
              <a:t>C</a:t>
            </a:r>
          </a:p>
        </p:txBody>
      </p:sp>
      <p:sp>
        <p:nvSpPr>
          <p:cNvPr id="33802" name="Text Box 10"/>
          <p:cNvSpPr txBox="1">
            <a:spLocks noChangeArrowheads="1"/>
          </p:cNvSpPr>
          <p:nvPr/>
        </p:nvSpPr>
        <p:spPr bwMode="auto">
          <a:xfrm>
            <a:off x="4876800" y="2970213"/>
            <a:ext cx="1743075" cy="338137"/>
          </a:xfrm>
          <a:prstGeom prst="rect">
            <a:avLst/>
          </a:prstGeom>
          <a:solidFill>
            <a:srgbClr val="F1AB00"/>
          </a:solidFill>
          <a:ln w="9525" algn="ctr">
            <a:noFill/>
            <a:miter lim="800000"/>
            <a:headEnd/>
            <a:tailEnd/>
          </a:ln>
        </p:spPr>
        <p:txBody>
          <a:bodyPr>
            <a:spAutoFit/>
          </a:bodyPr>
          <a:lstStyle/>
          <a:p>
            <a:pPr defTabSz="457200"/>
            <a:r>
              <a:rPr lang="en-US" sz="1600" b="1" dirty="0">
                <a:solidFill>
                  <a:srgbClr val="000000"/>
                </a:solidFill>
                <a:latin typeface="Arial"/>
                <a:ea typeface="ＭＳ Ｐゴシック"/>
                <a:cs typeface="Arial"/>
              </a:rPr>
              <a:t>C++</a:t>
            </a:r>
          </a:p>
        </p:txBody>
      </p:sp>
      <p:sp>
        <p:nvSpPr>
          <p:cNvPr id="33803" name="Text Box 11"/>
          <p:cNvSpPr txBox="1">
            <a:spLocks noChangeArrowheads="1"/>
          </p:cNvSpPr>
          <p:nvPr/>
        </p:nvSpPr>
        <p:spPr bwMode="auto">
          <a:xfrm>
            <a:off x="5743575" y="2398713"/>
            <a:ext cx="1466850" cy="338137"/>
          </a:xfrm>
          <a:prstGeom prst="rect">
            <a:avLst/>
          </a:prstGeom>
          <a:solidFill>
            <a:srgbClr val="F1AB00"/>
          </a:solidFill>
          <a:ln w="9525" algn="ctr">
            <a:noFill/>
            <a:miter lim="800000"/>
            <a:headEnd/>
            <a:tailEnd/>
          </a:ln>
        </p:spPr>
        <p:txBody>
          <a:bodyPr>
            <a:spAutoFit/>
          </a:bodyPr>
          <a:lstStyle/>
          <a:p>
            <a:pPr defTabSz="457200"/>
            <a:r>
              <a:rPr lang="en-US" sz="1600" b="1" dirty="0">
                <a:solidFill>
                  <a:srgbClr val="000000"/>
                </a:solidFill>
                <a:latin typeface="Arial"/>
                <a:ea typeface="ＭＳ Ｐゴシック"/>
                <a:cs typeface="Arial"/>
              </a:rPr>
              <a:t>C#</a:t>
            </a:r>
          </a:p>
        </p:txBody>
      </p:sp>
      <p:sp>
        <p:nvSpPr>
          <p:cNvPr id="33804" name="Text Box 12"/>
          <p:cNvSpPr txBox="1">
            <a:spLocks noChangeArrowheads="1"/>
          </p:cNvSpPr>
          <p:nvPr/>
        </p:nvSpPr>
        <p:spPr bwMode="auto">
          <a:xfrm>
            <a:off x="6318250" y="1827213"/>
            <a:ext cx="2527300" cy="338137"/>
          </a:xfrm>
          <a:prstGeom prst="rect">
            <a:avLst/>
          </a:prstGeom>
          <a:solidFill>
            <a:srgbClr val="F1AB00"/>
          </a:solidFill>
          <a:ln w="9525" algn="ctr">
            <a:noFill/>
            <a:miter lim="800000"/>
            <a:headEnd/>
            <a:tailEnd/>
          </a:ln>
        </p:spPr>
        <p:txBody>
          <a:bodyPr>
            <a:spAutoFit/>
          </a:bodyPr>
          <a:lstStyle/>
          <a:p>
            <a:pPr defTabSz="457200"/>
            <a:r>
              <a:rPr lang="en-US" sz="1600" b="1" dirty="0">
                <a:solidFill>
                  <a:srgbClr val="000000"/>
                </a:solidFill>
                <a:latin typeface="Arial"/>
                <a:ea typeface="ＭＳ Ｐゴシック"/>
                <a:cs typeface="Arial"/>
              </a:rPr>
              <a:t>System Design Platform</a:t>
            </a:r>
          </a:p>
        </p:txBody>
      </p:sp>
      <p:sp>
        <p:nvSpPr>
          <p:cNvPr id="13" name="Title 12"/>
          <p:cNvSpPr>
            <a:spLocks noGrp="1"/>
          </p:cNvSpPr>
          <p:nvPr>
            <p:ph type="title"/>
          </p:nvPr>
        </p:nvSpPr>
        <p:spPr>
          <a:xfrm>
            <a:off x="587249" y="37635"/>
            <a:ext cx="8170003" cy="964092"/>
          </a:xfrm>
        </p:spPr>
        <p:txBody>
          <a:bodyPr/>
          <a:lstStyle/>
          <a:p>
            <a:r>
              <a:rPr lang="en-US" dirty="0" smtClean="0"/>
              <a:t>Scalable Software Abstraction</a:t>
            </a:r>
            <a:endParaRPr lang="en-US" dirty="0"/>
          </a:p>
        </p:txBody>
      </p:sp>
    </p:spTree>
    <p:extLst>
      <p:ext uri="{BB962C8B-B14F-4D97-AF65-F5344CB8AC3E}">
        <p14:creationId xmlns:p14="http://schemas.microsoft.com/office/powerpoint/2010/main" xmlns="" val="265767591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71065" y="45727"/>
            <a:ext cx="8170003" cy="964092"/>
          </a:xfrm>
        </p:spPr>
        <p:txBody>
          <a:bodyPr/>
          <a:lstStyle/>
          <a:p>
            <a:r>
              <a:rPr lang="en-US" dirty="0" smtClean="0"/>
              <a:t>Academic Foundations to Strong Ecosystems</a:t>
            </a:r>
            <a:endParaRPr lang="en-US" dirty="0"/>
          </a:p>
        </p:txBody>
      </p:sp>
      <p:sp>
        <p:nvSpPr>
          <p:cNvPr id="17" name="Content Placeholder 16"/>
          <p:cNvSpPr>
            <a:spLocks noGrp="1"/>
          </p:cNvSpPr>
          <p:nvPr>
            <p:ph idx="1"/>
          </p:nvPr>
        </p:nvSpPr>
        <p:spPr>
          <a:xfrm>
            <a:off x="217108" y="990757"/>
            <a:ext cx="4325864" cy="5351986"/>
          </a:xfrm>
        </p:spPr>
        <p:txBody>
          <a:bodyPr>
            <a:noAutofit/>
          </a:bodyPr>
          <a:lstStyle/>
          <a:p>
            <a:pPr>
              <a:buNone/>
            </a:pPr>
            <a:r>
              <a:rPr lang="en-US" sz="2000" b="1" dirty="0" smtClean="0"/>
              <a:t>UC Berkeley </a:t>
            </a:r>
          </a:p>
          <a:p>
            <a:r>
              <a:rPr lang="en-US" sz="2000" dirty="0" smtClean="0"/>
              <a:t>Berkeley SPICE1 (1973)</a:t>
            </a:r>
          </a:p>
          <a:p>
            <a:r>
              <a:rPr lang="en-US" sz="2000" dirty="0" smtClean="0"/>
              <a:t>EDA Design Tools (1980s)</a:t>
            </a:r>
          </a:p>
          <a:p>
            <a:r>
              <a:rPr lang="en-US" sz="2000" dirty="0" smtClean="0"/>
              <a:t>Synchronous Dataflow (1986)</a:t>
            </a:r>
          </a:p>
          <a:p>
            <a:r>
              <a:rPr lang="en-US" sz="2000" dirty="0" smtClean="0"/>
              <a:t>Ptolemy I (1990)</a:t>
            </a:r>
          </a:p>
          <a:p>
            <a:r>
              <a:rPr lang="en-US" sz="2000" dirty="0" smtClean="0"/>
              <a:t>Boolean Dataflow (1993)</a:t>
            </a:r>
          </a:p>
          <a:p>
            <a:r>
              <a:rPr lang="en-US" sz="2000" dirty="0" smtClean="0"/>
              <a:t>Multidimensional SDF (1993)</a:t>
            </a:r>
          </a:p>
          <a:p>
            <a:r>
              <a:rPr lang="en-US" sz="2000" dirty="0" smtClean="0"/>
              <a:t>Integer Dataflow (1994)</a:t>
            </a:r>
          </a:p>
          <a:p>
            <a:r>
              <a:rPr lang="en-US" sz="2000" dirty="0" smtClean="0"/>
              <a:t>Bounded Dynamic Dataflow (1995)</a:t>
            </a:r>
          </a:p>
          <a:p>
            <a:r>
              <a:rPr lang="en-US" sz="2000" dirty="0" smtClean="0"/>
              <a:t>Ptolemy II (1996)</a:t>
            </a:r>
          </a:p>
          <a:p>
            <a:r>
              <a:rPr lang="en-US" sz="2000" dirty="0" smtClean="0"/>
              <a:t>Hetereochronous dataflow (1997)</a:t>
            </a:r>
          </a:p>
          <a:p>
            <a:r>
              <a:rPr lang="en-US" sz="2000" dirty="0" smtClean="0"/>
              <a:t>Giotto (2001)</a:t>
            </a:r>
          </a:p>
          <a:p>
            <a:r>
              <a:rPr lang="en-US" sz="2000" dirty="0" smtClean="0"/>
              <a:t>PRET (2009)</a:t>
            </a:r>
          </a:p>
        </p:txBody>
      </p:sp>
      <p:sp>
        <p:nvSpPr>
          <p:cNvPr id="18" name="Content Placeholder 17"/>
          <p:cNvSpPr>
            <a:spLocks noGrp="1"/>
          </p:cNvSpPr>
          <p:nvPr>
            <p:ph sz="half" idx="4294967295"/>
          </p:nvPr>
        </p:nvSpPr>
        <p:spPr>
          <a:xfrm>
            <a:off x="4543425" y="942975"/>
            <a:ext cx="4600575" cy="5295900"/>
          </a:xfrm>
        </p:spPr>
        <p:txBody>
          <a:bodyPr>
            <a:normAutofit/>
          </a:bodyPr>
          <a:lstStyle/>
          <a:p>
            <a:pPr>
              <a:buNone/>
            </a:pPr>
            <a:r>
              <a:rPr lang="en-US" sz="2000" b="1" dirty="0" err="1" smtClean="0"/>
              <a:t>LabVIEW</a:t>
            </a:r>
            <a:r>
              <a:rPr lang="en-US" sz="2000" b="1" dirty="0" smtClean="0"/>
              <a:t> Platform</a:t>
            </a:r>
          </a:p>
          <a:p>
            <a:r>
              <a:rPr lang="en-US" sz="2000" dirty="0" err="1" smtClean="0"/>
              <a:t>LabVIEW</a:t>
            </a:r>
            <a:r>
              <a:rPr lang="en-US" sz="2000" dirty="0" smtClean="0"/>
              <a:t> 1.0 (1986)</a:t>
            </a:r>
          </a:p>
          <a:p>
            <a:r>
              <a:rPr lang="en-US" sz="2000" dirty="0" smtClean="0"/>
              <a:t>LabVIEW compiler (1990)</a:t>
            </a:r>
          </a:p>
          <a:p>
            <a:r>
              <a:rPr lang="en-US" sz="2000" dirty="0" err="1" smtClean="0"/>
              <a:t>LabVIEW</a:t>
            </a:r>
            <a:r>
              <a:rPr lang="en-US" sz="2000" dirty="0" smtClean="0"/>
              <a:t> Multiprocessor (1997)</a:t>
            </a:r>
          </a:p>
          <a:p>
            <a:r>
              <a:rPr lang="en-US" sz="2000" dirty="0" smtClean="0"/>
              <a:t>LabVIEW Real Time (1998)</a:t>
            </a:r>
          </a:p>
          <a:p>
            <a:r>
              <a:rPr lang="en-US" sz="2000" dirty="0" smtClean="0"/>
              <a:t>LabVIEW FPGA (2003)</a:t>
            </a:r>
          </a:p>
          <a:p>
            <a:r>
              <a:rPr lang="en-US" sz="2000" dirty="0" smtClean="0"/>
              <a:t>LabVIEW Control Design &amp; Simulation (2004)</a:t>
            </a:r>
          </a:p>
          <a:p>
            <a:r>
              <a:rPr lang="en-US" sz="2000" dirty="0" smtClean="0"/>
              <a:t>LEGO MINDSTORMS NXT G (2006)</a:t>
            </a:r>
          </a:p>
          <a:p>
            <a:r>
              <a:rPr lang="en-US" sz="2000" dirty="0" smtClean="0"/>
              <a:t>LabVIEW Mathscript (2007)</a:t>
            </a:r>
          </a:p>
          <a:p>
            <a:r>
              <a:rPr lang="en-US" sz="2000" dirty="0" smtClean="0"/>
              <a:t>LabVIEW Statechart (2008)</a:t>
            </a:r>
          </a:p>
          <a:p>
            <a:r>
              <a:rPr lang="en-US" sz="2000" dirty="0" smtClean="0"/>
              <a:t>LabVIEW Scan Mode (2008)</a:t>
            </a:r>
          </a:p>
          <a:p>
            <a:r>
              <a:rPr lang="en-US" sz="2000" dirty="0" smtClean="0"/>
              <a:t>LEGO WeDo (2008)</a:t>
            </a:r>
          </a:p>
        </p:txBody>
      </p:sp>
      <p:cxnSp>
        <p:nvCxnSpPr>
          <p:cNvPr id="4" name="Straight Connector 3"/>
          <p:cNvCxnSpPr/>
          <p:nvPr/>
        </p:nvCxnSpPr>
        <p:spPr bwMode="auto">
          <a:xfrm flipH="1">
            <a:off x="4513943" y="885371"/>
            <a:ext cx="14515" cy="5138058"/>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 xmlns:p14="http://schemas.microsoft.com/office/powerpoint/2010/main" val="29941911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7249" y="61911"/>
            <a:ext cx="8170003" cy="964092"/>
          </a:xfrm>
        </p:spPr>
        <p:txBody>
          <a:bodyPr/>
          <a:lstStyle/>
          <a:p>
            <a:r>
              <a:rPr lang="en-US" dirty="0" smtClean="0"/>
              <a:t>Embedded Design Thesis</a:t>
            </a:r>
            <a:endParaRPr lang="en-US" dirty="0"/>
          </a:p>
        </p:txBody>
      </p:sp>
      <p:sp>
        <p:nvSpPr>
          <p:cNvPr id="1115139" name="Rectangle 3"/>
          <p:cNvSpPr>
            <a:spLocks noGrp="1" noChangeArrowheads="1"/>
          </p:cNvSpPr>
          <p:nvPr>
            <p:ph idx="1"/>
          </p:nvPr>
        </p:nvSpPr>
        <p:spPr>
          <a:xfrm>
            <a:off x="381000" y="895520"/>
            <a:ext cx="8458200" cy="5257800"/>
          </a:xfrm>
        </p:spPr>
        <p:txBody>
          <a:bodyPr>
            <a:normAutofit lnSpcReduction="10000"/>
          </a:bodyPr>
          <a:lstStyle/>
          <a:p>
            <a:pPr>
              <a:lnSpc>
                <a:spcPct val="80000"/>
              </a:lnSpc>
            </a:pPr>
            <a:endParaRPr lang="en-US" sz="2000" dirty="0"/>
          </a:p>
          <a:p>
            <a:pPr>
              <a:lnSpc>
                <a:spcPct val="80000"/>
              </a:lnSpc>
            </a:pPr>
            <a:r>
              <a:rPr lang="en-US" sz="2000" i="1" dirty="0"/>
              <a:t>Embedded software</a:t>
            </a:r>
            <a:r>
              <a:rPr lang="en-US" sz="2000" dirty="0"/>
              <a:t> is not just software on small computers.</a:t>
            </a:r>
          </a:p>
          <a:p>
            <a:pPr>
              <a:lnSpc>
                <a:spcPct val="80000"/>
              </a:lnSpc>
            </a:pPr>
            <a:endParaRPr lang="en-US" sz="2000" dirty="0"/>
          </a:p>
          <a:p>
            <a:pPr>
              <a:lnSpc>
                <a:spcPct val="80000"/>
              </a:lnSpc>
            </a:pPr>
            <a:r>
              <a:rPr lang="en-US" sz="2000" i="1" dirty="0"/>
              <a:t>Time and concurrency</a:t>
            </a:r>
            <a:r>
              <a:rPr lang="en-US" sz="2000" dirty="0"/>
              <a:t> are essential in embedded software.</a:t>
            </a:r>
          </a:p>
          <a:p>
            <a:pPr>
              <a:lnSpc>
                <a:spcPct val="80000"/>
              </a:lnSpc>
            </a:pPr>
            <a:endParaRPr lang="en-US" sz="2000" dirty="0"/>
          </a:p>
          <a:p>
            <a:pPr>
              <a:lnSpc>
                <a:spcPct val="80000"/>
              </a:lnSpc>
            </a:pPr>
            <a:r>
              <a:rPr lang="en-US" sz="2000" i="1" dirty="0"/>
              <a:t>Platforms</a:t>
            </a:r>
            <a:r>
              <a:rPr lang="en-US" sz="2000" dirty="0"/>
              <a:t> are essential in the design of embedded software.</a:t>
            </a:r>
          </a:p>
          <a:p>
            <a:pPr>
              <a:lnSpc>
                <a:spcPct val="80000"/>
              </a:lnSpc>
            </a:pPr>
            <a:endParaRPr lang="en-US" sz="2000" dirty="0"/>
          </a:p>
          <a:p>
            <a:pPr>
              <a:lnSpc>
                <a:spcPct val="80000"/>
              </a:lnSpc>
            </a:pPr>
            <a:r>
              <a:rPr lang="en-US" sz="2000" dirty="0"/>
              <a:t>Platforms need good modeling properties (</a:t>
            </a:r>
            <a:r>
              <a:rPr lang="en-US" sz="2000" i="1" dirty="0"/>
              <a:t>model-based design</a:t>
            </a:r>
            <a:r>
              <a:rPr lang="en-US" sz="2000" dirty="0"/>
              <a:t>).</a:t>
            </a:r>
          </a:p>
          <a:p>
            <a:pPr>
              <a:lnSpc>
                <a:spcPct val="80000"/>
              </a:lnSpc>
            </a:pPr>
            <a:endParaRPr lang="en-US" sz="2000" dirty="0"/>
          </a:p>
          <a:p>
            <a:pPr>
              <a:lnSpc>
                <a:spcPct val="80000"/>
              </a:lnSpc>
            </a:pPr>
            <a:r>
              <a:rPr lang="en-US" sz="2000" i="1" dirty="0"/>
              <a:t>Object-oriented design</a:t>
            </a:r>
            <a:r>
              <a:rPr lang="en-US" sz="2000" dirty="0"/>
              <a:t> cannot provide these modeling properties.</a:t>
            </a:r>
          </a:p>
          <a:p>
            <a:pPr>
              <a:lnSpc>
                <a:spcPct val="80000"/>
              </a:lnSpc>
            </a:pPr>
            <a:endParaRPr lang="en-US" sz="2000" dirty="0"/>
          </a:p>
          <a:p>
            <a:pPr>
              <a:lnSpc>
                <a:spcPct val="80000"/>
              </a:lnSpc>
            </a:pPr>
            <a:r>
              <a:rPr lang="en-US" sz="2000" i="1" dirty="0"/>
              <a:t>Actor-oriented design</a:t>
            </a:r>
            <a:r>
              <a:rPr lang="en-US" sz="2000" dirty="0"/>
              <a:t> offers better concurrency and time.</a:t>
            </a:r>
          </a:p>
          <a:p>
            <a:pPr>
              <a:lnSpc>
                <a:spcPct val="80000"/>
              </a:lnSpc>
            </a:pPr>
            <a:endParaRPr lang="en-US" sz="2000" dirty="0"/>
          </a:p>
          <a:p>
            <a:pPr>
              <a:lnSpc>
                <a:spcPct val="80000"/>
              </a:lnSpc>
            </a:pPr>
            <a:r>
              <a:rPr lang="en-US" sz="2000" i="1" dirty="0"/>
              <a:t>Behavioral types</a:t>
            </a:r>
            <a:r>
              <a:rPr lang="en-US" sz="2000" dirty="0"/>
              <a:t> offer a truly practical form of verification.</a:t>
            </a:r>
          </a:p>
          <a:p>
            <a:pPr>
              <a:lnSpc>
                <a:spcPct val="80000"/>
              </a:lnSpc>
            </a:pPr>
            <a:endParaRPr lang="en-US" sz="2000" dirty="0"/>
          </a:p>
          <a:p>
            <a:pPr>
              <a:lnSpc>
                <a:spcPct val="80000"/>
              </a:lnSpc>
              <a:buFontTx/>
              <a:buNone/>
            </a:pPr>
            <a:endParaRPr lang="en-US" sz="1600" dirty="0"/>
          </a:p>
          <a:p>
            <a:pPr>
              <a:lnSpc>
                <a:spcPct val="80000"/>
              </a:lnSpc>
              <a:buFontTx/>
              <a:buNone/>
            </a:pPr>
            <a:r>
              <a:rPr lang="en-US" sz="1200" i="1" dirty="0" smtClean="0"/>
              <a:t>Source: Edward A. Lee, “An </a:t>
            </a:r>
            <a:r>
              <a:rPr lang="en-US" sz="1200" i="1" dirty="0"/>
              <a:t>Overview of the Ptolemy </a:t>
            </a:r>
            <a:r>
              <a:rPr lang="en-US" sz="1200" i="1" dirty="0" smtClean="0"/>
              <a:t>Project”</a:t>
            </a:r>
            <a:endParaRPr lang="en-US" sz="1200" i="1"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208213" y="5988948"/>
            <a:ext cx="8064500" cy="276999"/>
          </a:xfrm>
          <a:prstGeom prst="rect">
            <a:avLst/>
          </a:prstGeom>
          <a:noFill/>
          <a:ln w="9525">
            <a:noFill/>
            <a:miter lim="800000"/>
            <a:headEnd/>
            <a:tailEnd/>
          </a:ln>
        </p:spPr>
        <p:txBody>
          <a:bodyPr>
            <a:spAutoFit/>
          </a:bodyPr>
          <a:lstStyle/>
          <a:p>
            <a:pPr algn="l" eaLnBrk="1" hangingPunct="1"/>
            <a:r>
              <a:rPr lang="en-US" sz="1200" i="1" dirty="0" smtClean="0"/>
              <a:t>Source: A</a:t>
            </a:r>
            <a:r>
              <a:rPr lang="en-US" sz="1200" i="1" dirty="0"/>
              <a:t>. Sangiovanni-Vincentelli, UC Berkeley. Defining Platform Based Design. EEDesign, Feb 2002</a:t>
            </a:r>
            <a:endParaRPr lang="en-US" sz="1200" i="1" dirty="0">
              <a:latin typeface="Arial" pitchFamily="34" charset="0"/>
            </a:endParaRPr>
          </a:p>
        </p:txBody>
      </p:sp>
      <p:pic>
        <p:nvPicPr>
          <p:cNvPr id="34819" name="Picture 3"/>
          <p:cNvPicPr>
            <a:picLocks noChangeAspect="1" noChangeArrowheads="1"/>
          </p:cNvPicPr>
          <p:nvPr/>
        </p:nvPicPr>
        <p:blipFill>
          <a:blip r:embed="rId3" cstate="print"/>
          <a:srcRect/>
          <a:stretch>
            <a:fillRect/>
          </a:stretch>
        </p:blipFill>
        <p:spPr bwMode="auto">
          <a:xfrm>
            <a:off x="1068386" y="729561"/>
            <a:ext cx="7089775" cy="5310187"/>
          </a:xfrm>
          <a:prstGeom prst="rect">
            <a:avLst/>
          </a:prstGeom>
          <a:noFill/>
          <a:ln w="9525">
            <a:noFill/>
            <a:miter lim="800000"/>
            <a:headEnd/>
            <a:tailEnd/>
          </a:ln>
        </p:spPr>
      </p:pic>
      <p:sp>
        <p:nvSpPr>
          <p:cNvPr id="34820" name="Rectangle 4"/>
          <p:cNvSpPr>
            <a:spLocks noChangeArrowheads="1"/>
          </p:cNvSpPr>
          <p:nvPr/>
        </p:nvSpPr>
        <p:spPr bwMode="auto">
          <a:xfrm>
            <a:off x="474663" y="274638"/>
            <a:ext cx="5461000" cy="727075"/>
          </a:xfrm>
          <a:prstGeom prst="rect">
            <a:avLst/>
          </a:prstGeom>
          <a:solidFill>
            <a:schemeClr val="bg1"/>
          </a:solidFill>
          <a:ln w="9525">
            <a:noFill/>
            <a:miter lim="800000"/>
            <a:headEnd/>
            <a:tailEnd/>
          </a:ln>
        </p:spPr>
        <p:txBody>
          <a:bodyPr wrap="none" anchor="ctr"/>
          <a:lstStyle/>
          <a:p>
            <a:endParaRPr lang="en-US" dirty="0"/>
          </a:p>
        </p:txBody>
      </p:sp>
      <p:sp>
        <p:nvSpPr>
          <p:cNvPr id="6" name="Title 5"/>
          <p:cNvSpPr>
            <a:spLocks noGrp="1"/>
          </p:cNvSpPr>
          <p:nvPr>
            <p:ph type="title"/>
          </p:nvPr>
        </p:nvSpPr>
        <p:spPr>
          <a:xfrm>
            <a:off x="579157" y="45727"/>
            <a:ext cx="8170003" cy="964092"/>
          </a:xfrm>
        </p:spPr>
        <p:txBody>
          <a:bodyPr/>
          <a:lstStyle/>
          <a:p>
            <a:r>
              <a:rPr lang="en-US" dirty="0" smtClean="0"/>
              <a:t>Platform-Based Design</a:t>
            </a:r>
            <a:endParaRPr lang="en-US" dirty="0"/>
          </a:p>
        </p:txBody>
      </p:sp>
    </p:spTree>
    <p:extLst>
      <p:ext uri="{BB962C8B-B14F-4D97-AF65-F5344CB8AC3E}">
        <p14:creationId xmlns:p14="http://schemas.microsoft.com/office/powerpoint/2010/main" xmlns="" val="218475235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Freeform 43"/>
          <p:cNvSpPr/>
          <p:nvPr/>
        </p:nvSpPr>
        <p:spPr>
          <a:xfrm>
            <a:off x="531467" y="3873575"/>
            <a:ext cx="8072783" cy="1231899"/>
          </a:xfrm>
          <a:custGeom>
            <a:avLst/>
            <a:gdLst>
              <a:gd name="connsiteX0" fmla="*/ 0 w 10054508"/>
              <a:gd name="connsiteY0" fmla="*/ 815005 h 2095727"/>
              <a:gd name="connsiteX1" fmla="*/ 2847014 w 10054508"/>
              <a:gd name="connsiteY1" fmla="*/ 0 h 2095727"/>
              <a:gd name="connsiteX2" fmla="*/ 7228662 w 10054508"/>
              <a:gd name="connsiteY2" fmla="*/ 10584 h 2095727"/>
              <a:gd name="connsiteX3" fmla="*/ 10054508 w 10054508"/>
              <a:gd name="connsiteY3" fmla="*/ 825589 h 2095727"/>
              <a:gd name="connsiteX4" fmla="*/ 9853418 w 10054508"/>
              <a:gd name="connsiteY4" fmla="*/ 2095727 h 2095727"/>
              <a:gd name="connsiteX5" fmla="*/ 179923 w 10054508"/>
              <a:gd name="connsiteY5" fmla="*/ 2095727 h 2095727"/>
              <a:gd name="connsiteX6" fmla="*/ 0 w 10054508"/>
              <a:gd name="connsiteY6" fmla="*/ 815005 h 20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54508" h="2095727">
                <a:moveTo>
                  <a:pt x="0" y="815005"/>
                </a:moveTo>
                <a:lnTo>
                  <a:pt x="2847014" y="0"/>
                </a:lnTo>
                <a:lnTo>
                  <a:pt x="7228662" y="10584"/>
                </a:lnTo>
                <a:lnTo>
                  <a:pt x="10054508" y="825589"/>
                </a:lnTo>
                <a:lnTo>
                  <a:pt x="9853418" y="2095727"/>
                </a:lnTo>
                <a:lnTo>
                  <a:pt x="179923" y="2095727"/>
                </a:lnTo>
                <a:lnTo>
                  <a:pt x="0" y="815005"/>
                </a:lnTo>
                <a:close/>
              </a:path>
            </a:pathLst>
          </a:custGeom>
          <a:gradFill rotWithShape="1">
            <a:gsLst>
              <a:gs pos="0">
                <a:srgbClr val="FFBB00">
                  <a:tint val="100000"/>
                  <a:shade val="100000"/>
                  <a:satMod val="130000"/>
                </a:srgbClr>
              </a:gs>
              <a:gs pos="100000">
                <a:srgbClr val="FFBB00">
                  <a:tint val="50000"/>
                  <a:shade val="100000"/>
                  <a:satMod val="350000"/>
                  <a:alpha val="0"/>
                </a:srgbClr>
              </a:gs>
            </a:gsLst>
            <a:lin ang="5400000" scaled="1"/>
          </a:gradFill>
          <a:ln w="11430" cap="flat" cmpd="sng" algn="ctr">
            <a:noFill/>
            <a:prstDash val="solid"/>
          </a:ln>
          <a:effectLst/>
        </p:spPr>
        <p:txBody>
          <a:bodyPr rtlCol="0" anchor="ctr"/>
          <a:lstStyle/>
          <a:p>
            <a:pPr algn="ctr" defTabSz="914400">
              <a:defRPr/>
            </a:pPr>
            <a:endParaRPr lang="en-US" sz="2000" kern="0" dirty="0">
              <a:solidFill>
                <a:srgbClr val="FFFFFF"/>
              </a:solidFill>
              <a:effectLst>
                <a:outerShdw blurRad="25400" dist="25400" dir="2700000" algn="tl" rotWithShape="0">
                  <a:srgbClr val="5F5F5F">
                    <a:lumMod val="75000"/>
                    <a:alpha val="45000"/>
                  </a:srgbClr>
                </a:outerShdw>
              </a:effectLst>
              <a:latin typeface="Univers LT Std 45 Light"/>
            </a:endParaRPr>
          </a:p>
        </p:txBody>
      </p:sp>
      <p:sp>
        <p:nvSpPr>
          <p:cNvPr id="43" name="Freeform 42"/>
          <p:cNvSpPr/>
          <p:nvPr/>
        </p:nvSpPr>
        <p:spPr>
          <a:xfrm>
            <a:off x="319064" y="1826760"/>
            <a:ext cx="8458753" cy="1371600"/>
          </a:xfrm>
          <a:custGeom>
            <a:avLst/>
            <a:gdLst>
              <a:gd name="connsiteX0" fmla="*/ 11515057 w 11515057"/>
              <a:gd name="connsiteY0" fmla="*/ 1164293 h 1989882"/>
              <a:gd name="connsiteX1" fmla="*/ 7884850 w 11515057"/>
              <a:gd name="connsiteY1" fmla="*/ 1989882 h 1989882"/>
              <a:gd name="connsiteX2" fmla="*/ 3513786 w 11515057"/>
              <a:gd name="connsiteY2" fmla="*/ 1989882 h 1989882"/>
              <a:gd name="connsiteX3" fmla="*/ 0 w 11515057"/>
              <a:gd name="connsiteY3" fmla="*/ 1153708 h 1989882"/>
              <a:gd name="connsiteX4" fmla="*/ 95253 w 11515057"/>
              <a:gd name="connsiteY4" fmla="*/ 0 h 1989882"/>
              <a:gd name="connsiteX5" fmla="*/ 11472722 w 11515057"/>
              <a:gd name="connsiteY5" fmla="*/ 10584 h 1989882"/>
              <a:gd name="connsiteX6" fmla="*/ 11515057 w 11515057"/>
              <a:gd name="connsiteY6" fmla="*/ 1164293 h 198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15057" h="1989882">
                <a:moveTo>
                  <a:pt x="11515057" y="1164293"/>
                </a:moveTo>
                <a:lnTo>
                  <a:pt x="7884850" y="1989882"/>
                </a:lnTo>
                <a:lnTo>
                  <a:pt x="3513786" y="1989882"/>
                </a:lnTo>
                <a:lnTo>
                  <a:pt x="0" y="1153708"/>
                </a:lnTo>
                <a:lnTo>
                  <a:pt x="95253" y="0"/>
                </a:lnTo>
                <a:lnTo>
                  <a:pt x="11472722" y="10584"/>
                </a:lnTo>
                <a:lnTo>
                  <a:pt x="11515057" y="1164293"/>
                </a:lnTo>
                <a:close/>
              </a:path>
            </a:pathLst>
          </a:custGeom>
          <a:gradFill rotWithShape="1">
            <a:gsLst>
              <a:gs pos="100000">
                <a:srgbClr val="FFBB00">
                  <a:tint val="100000"/>
                  <a:shade val="100000"/>
                  <a:satMod val="130000"/>
                </a:srgbClr>
              </a:gs>
              <a:gs pos="0">
                <a:srgbClr val="FFBB00">
                  <a:tint val="50000"/>
                  <a:shade val="100000"/>
                  <a:satMod val="350000"/>
                  <a:alpha val="0"/>
                </a:srgbClr>
              </a:gs>
            </a:gsLst>
            <a:lin ang="5400000" scaled="0"/>
          </a:gradFill>
          <a:ln w="11430" cap="flat" cmpd="sng" algn="ctr">
            <a:noFill/>
            <a:prstDash val="solid"/>
          </a:ln>
          <a:effectLst/>
        </p:spPr>
        <p:txBody>
          <a:bodyPr rtlCol="0" anchor="ctr"/>
          <a:lstStyle/>
          <a:p>
            <a:pPr algn="ctr" defTabSz="914400">
              <a:defRPr/>
            </a:pPr>
            <a:endParaRPr lang="en-US" sz="2000" kern="0" dirty="0">
              <a:solidFill>
                <a:srgbClr val="FFFFFF"/>
              </a:solidFill>
              <a:effectLst>
                <a:outerShdw blurRad="25400" dist="25400" dir="2700000" algn="tl" rotWithShape="0">
                  <a:srgbClr val="5F5F5F">
                    <a:lumMod val="75000"/>
                    <a:alpha val="45000"/>
                  </a:srgbClr>
                </a:outerShdw>
              </a:effectLst>
              <a:latin typeface="Univers LT Std 45 Light"/>
            </a:endParaRPr>
          </a:p>
        </p:txBody>
      </p:sp>
      <p:sp>
        <p:nvSpPr>
          <p:cNvPr id="136" name="Rounded Rectangle 135"/>
          <p:cNvSpPr/>
          <p:nvPr/>
        </p:nvSpPr>
        <p:spPr>
          <a:xfrm>
            <a:off x="2626246" y="5057762"/>
            <a:ext cx="1744357" cy="751276"/>
          </a:xfrm>
          <a:prstGeom prst="roundRect">
            <a:avLst>
              <a:gd name="adj" fmla="val 13720"/>
            </a:avLst>
          </a:prstGeom>
          <a:solidFill>
            <a:srgbClr val="0066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37" name="Rectangle 97"/>
          <p:cNvSpPr>
            <a:spLocks noChangeArrowheads="1"/>
          </p:cNvSpPr>
          <p:nvPr/>
        </p:nvSpPr>
        <p:spPr bwMode="auto">
          <a:xfrm>
            <a:off x="2617177" y="5347373"/>
            <a:ext cx="1762496" cy="461665"/>
          </a:xfrm>
          <a:prstGeom prst="rect">
            <a:avLst/>
          </a:prstGeom>
          <a:noFill/>
          <a:ln w="9525">
            <a:noFill/>
            <a:miter lim="800000"/>
            <a:headEnd/>
            <a:tailEnd/>
          </a:ln>
          <a:effectLst/>
        </p:spPr>
        <p:txBody>
          <a:bodyPr wrap="square">
            <a:spAutoFit/>
          </a:bodyPr>
          <a:lstStyle/>
          <a:p>
            <a:pPr algn="ctr" defTabSz="914400">
              <a:spcBef>
                <a:spcPct val="20000"/>
              </a:spcBef>
            </a:pPr>
            <a:r>
              <a:rPr lang="en-US" sz="1200" dirty="0">
                <a:solidFill>
                  <a:srgbClr val="FFFFFF"/>
                </a:solidFill>
                <a:latin typeface="Univers LT Std 45 Light"/>
                <a:cs typeface="Univers LT Std 45 Light"/>
              </a:rPr>
              <a:t>PXI and Modular Instruments</a:t>
            </a:r>
          </a:p>
        </p:txBody>
      </p:sp>
      <p:pic>
        <p:nvPicPr>
          <p:cNvPr id="138" name="Picture 137" descr="03181001_0725-pxie-chassis.png"/>
          <p:cNvPicPr>
            <a:picLocks noChangeAspect="1"/>
          </p:cNvPicPr>
          <p:nvPr/>
        </p:nvPicPr>
        <p:blipFill rotWithShape="1">
          <a:blip r:embed="rId3" cstate="print">
            <a:extLst>
              <a:ext uri="{28A0092B-C50C-407E-A947-70E740481C1C}">
                <a14:useLocalDpi xmlns:a14="http://schemas.microsoft.com/office/drawing/2010/main" xmlns=""/>
              </a:ext>
            </a:extLst>
          </a:blip>
          <a:srcRect/>
          <a:stretch/>
        </p:blipFill>
        <p:spPr>
          <a:xfrm>
            <a:off x="2623223" y="4335229"/>
            <a:ext cx="1750403" cy="1001265"/>
          </a:xfrm>
          <a:prstGeom prst="round2SameRect">
            <a:avLst>
              <a:gd name="adj1" fmla="val 7911"/>
              <a:gd name="adj2" fmla="val 0"/>
            </a:avLst>
          </a:prstGeom>
          <a:effectLst/>
        </p:spPr>
      </p:pic>
      <p:sp>
        <p:nvSpPr>
          <p:cNvPr id="133" name="Rounded Rectangle 132"/>
          <p:cNvSpPr/>
          <p:nvPr/>
        </p:nvSpPr>
        <p:spPr>
          <a:xfrm>
            <a:off x="524132" y="5057760"/>
            <a:ext cx="1744354" cy="751278"/>
          </a:xfrm>
          <a:prstGeom prst="roundRect">
            <a:avLst>
              <a:gd name="adj" fmla="val 13720"/>
            </a:avLst>
          </a:prstGeom>
          <a:solidFill>
            <a:srgbClr val="0066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34" name="Rectangle 97"/>
          <p:cNvSpPr>
            <a:spLocks noChangeArrowheads="1"/>
          </p:cNvSpPr>
          <p:nvPr/>
        </p:nvSpPr>
        <p:spPr bwMode="auto">
          <a:xfrm>
            <a:off x="524133" y="5347373"/>
            <a:ext cx="1747375" cy="461665"/>
          </a:xfrm>
          <a:prstGeom prst="rect">
            <a:avLst/>
          </a:prstGeom>
          <a:noFill/>
          <a:ln w="9525">
            <a:noFill/>
            <a:miter lim="800000"/>
            <a:headEnd/>
            <a:tailEnd/>
          </a:ln>
          <a:effectLst/>
        </p:spPr>
        <p:txBody>
          <a:bodyPr wrap="square">
            <a:spAutoFit/>
          </a:bodyPr>
          <a:lstStyle/>
          <a:p>
            <a:pPr algn="ctr" defTabSz="914400">
              <a:spcBef>
                <a:spcPct val="20000"/>
              </a:spcBef>
            </a:pPr>
            <a:r>
              <a:rPr lang="en-GB" sz="1200" dirty="0">
                <a:solidFill>
                  <a:srgbClr val="FFFFFF"/>
                </a:solidFill>
                <a:latin typeface="Univers LT Std 45 Light"/>
                <a:cs typeface="Univers LT Std 45 Light"/>
              </a:rPr>
              <a:t>Desktops and </a:t>
            </a:r>
            <a:r>
              <a:rPr lang="en-GB" sz="1200" dirty="0" smtClean="0">
                <a:solidFill>
                  <a:srgbClr val="FFFFFF"/>
                </a:solidFill>
                <a:latin typeface="Univers LT Std 45 Light"/>
                <a:cs typeface="Univers LT Std 45 Light"/>
              </a:rPr>
              <a:t/>
            </a:r>
            <a:br>
              <a:rPr lang="en-GB" sz="1200" dirty="0" smtClean="0">
                <a:solidFill>
                  <a:srgbClr val="FFFFFF"/>
                </a:solidFill>
                <a:latin typeface="Univers LT Std 45 Light"/>
                <a:cs typeface="Univers LT Std 45 Light"/>
              </a:rPr>
            </a:br>
            <a:r>
              <a:rPr lang="en-GB" sz="1200" dirty="0" smtClean="0">
                <a:solidFill>
                  <a:srgbClr val="FFFFFF"/>
                </a:solidFill>
                <a:latin typeface="Univers LT Std 45 Light"/>
                <a:cs typeface="Univers LT Std 45 Light"/>
              </a:rPr>
              <a:t>PC-Based </a:t>
            </a:r>
            <a:r>
              <a:rPr lang="en-GB" sz="1200" dirty="0">
                <a:solidFill>
                  <a:srgbClr val="FFFFFF"/>
                </a:solidFill>
                <a:latin typeface="Univers LT Std 45 Light"/>
                <a:cs typeface="Univers LT Std 45 Light"/>
              </a:rPr>
              <a:t>DAQ</a:t>
            </a:r>
          </a:p>
        </p:txBody>
      </p:sp>
      <p:pic>
        <p:nvPicPr>
          <p:cNvPr id="135" name="Picture 134" descr="06151003_0510_daq-family.png"/>
          <p:cNvPicPr>
            <a:picLocks noChangeAspect="1"/>
          </p:cNvPicPr>
          <p:nvPr/>
        </p:nvPicPr>
        <p:blipFill rotWithShape="1">
          <a:blip r:embed="rId4" cstate="print">
            <a:extLst>
              <a:ext uri="{28A0092B-C50C-407E-A947-70E740481C1C}">
                <a14:useLocalDpi xmlns:a14="http://schemas.microsoft.com/office/drawing/2010/main" xmlns=""/>
              </a:ext>
            </a:extLst>
          </a:blip>
          <a:srcRect/>
          <a:stretch/>
        </p:blipFill>
        <p:spPr>
          <a:xfrm>
            <a:off x="519132" y="4335230"/>
            <a:ext cx="1752376" cy="1003684"/>
          </a:xfrm>
          <a:prstGeom prst="round2SameRect">
            <a:avLst>
              <a:gd name="adj1" fmla="val 7631"/>
              <a:gd name="adj2" fmla="val 0"/>
            </a:avLst>
          </a:prstGeom>
          <a:effectLst/>
        </p:spPr>
      </p:pic>
      <p:sp>
        <p:nvSpPr>
          <p:cNvPr id="130" name="Rounded Rectangle 129"/>
          <p:cNvSpPr/>
          <p:nvPr/>
        </p:nvSpPr>
        <p:spPr>
          <a:xfrm>
            <a:off x="4728877" y="5058353"/>
            <a:ext cx="1753291" cy="750685"/>
          </a:xfrm>
          <a:prstGeom prst="roundRect">
            <a:avLst>
              <a:gd name="adj" fmla="val 13720"/>
            </a:avLst>
          </a:prstGeom>
          <a:solidFill>
            <a:srgbClr val="0066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31" name="Rectangle 97"/>
          <p:cNvSpPr>
            <a:spLocks noChangeArrowheads="1"/>
          </p:cNvSpPr>
          <p:nvPr/>
        </p:nvSpPr>
        <p:spPr bwMode="auto">
          <a:xfrm>
            <a:off x="4728880" y="5351838"/>
            <a:ext cx="1756334" cy="461665"/>
          </a:xfrm>
          <a:prstGeom prst="rect">
            <a:avLst/>
          </a:prstGeom>
          <a:noFill/>
          <a:ln w="9525">
            <a:noFill/>
            <a:miter lim="800000"/>
            <a:headEnd/>
            <a:tailEnd/>
          </a:ln>
          <a:effectLst/>
        </p:spPr>
        <p:txBody>
          <a:bodyPr wrap="square">
            <a:spAutoFit/>
          </a:bodyPr>
          <a:lstStyle/>
          <a:p>
            <a:pPr algn="ctr" defTabSz="914400">
              <a:spcBef>
                <a:spcPct val="20000"/>
              </a:spcBef>
            </a:pPr>
            <a:r>
              <a:rPr lang="en-US" sz="1200" dirty="0">
                <a:solidFill>
                  <a:srgbClr val="FFFFFF"/>
                </a:solidFill>
                <a:latin typeface="Univers LT Std 45 Light"/>
                <a:cs typeface="Univers LT Std 45 Light"/>
              </a:rPr>
              <a:t>RIO and Custom Designs</a:t>
            </a:r>
          </a:p>
        </p:txBody>
      </p:sp>
      <p:pic>
        <p:nvPicPr>
          <p:cNvPr id="132" name="Picture 131" descr="02221101_0725-crio-4-slot.png"/>
          <p:cNvPicPr>
            <a:picLocks/>
          </p:cNvPicPr>
          <p:nvPr/>
        </p:nvPicPr>
        <p:blipFill rotWithShape="1">
          <a:blip r:embed="rId5" cstate="print">
            <a:extLst>
              <a:ext uri="{28A0092B-C50C-407E-A947-70E740481C1C}">
                <a14:useLocalDpi xmlns:a14="http://schemas.microsoft.com/office/drawing/2010/main" xmlns=""/>
              </a:ext>
            </a:extLst>
          </a:blip>
          <a:srcRect/>
          <a:stretch/>
        </p:blipFill>
        <p:spPr>
          <a:xfrm>
            <a:off x="4725836" y="4339992"/>
            <a:ext cx="1760839" cy="998401"/>
          </a:xfrm>
          <a:prstGeom prst="round2SameRect">
            <a:avLst>
              <a:gd name="adj1" fmla="val 8130"/>
              <a:gd name="adj2" fmla="val 0"/>
            </a:avLst>
          </a:prstGeom>
          <a:effectLst/>
        </p:spPr>
      </p:pic>
      <p:sp>
        <p:nvSpPr>
          <p:cNvPr id="127" name="Rounded Rectangle 126"/>
          <p:cNvSpPr/>
          <p:nvPr/>
        </p:nvSpPr>
        <p:spPr>
          <a:xfrm>
            <a:off x="300557" y="1383314"/>
            <a:ext cx="1581904" cy="470463"/>
          </a:xfrm>
          <a:prstGeom prst="roundRect">
            <a:avLst>
              <a:gd name="adj" fmla="val 13720"/>
            </a:avLst>
          </a:prstGeom>
          <a:solidFill>
            <a:srgbClr val="0066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28" name="Rectangle 97"/>
          <p:cNvSpPr>
            <a:spLocks noChangeArrowheads="1"/>
          </p:cNvSpPr>
          <p:nvPr/>
        </p:nvSpPr>
        <p:spPr bwMode="auto">
          <a:xfrm>
            <a:off x="303734" y="1356103"/>
            <a:ext cx="1563615" cy="283491"/>
          </a:xfrm>
          <a:prstGeom prst="rect">
            <a:avLst/>
          </a:prstGeom>
          <a:noFill/>
          <a:ln w="9525">
            <a:noFill/>
            <a:miter lim="800000"/>
            <a:headEnd/>
            <a:tailEnd/>
          </a:ln>
          <a:effectLst/>
        </p:spPr>
        <p:txBody>
          <a:bodyPr wrap="square">
            <a:spAutoFit/>
          </a:bodyPr>
          <a:lstStyle/>
          <a:p>
            <a:pPr algn="ctr" defTabSz="914400">
              <a:spcBef>
                <a:spcPct val="20000"/>
              </a:spcBef>
            </a:pPr>
            <a:r>
              <a:rPr lang="en-GB" sz="1200" dirty="0">
                <a:solidFill>
                  <a:srgbClr val="FFFFFF"/>
                </a:solidFill>
                <a:latin typeface="Univers LT Std 45 Light"/>
                <a:cs typeface="Univers LT Std 45 Light"/>
              </a:rPr>
              <a:t>Test</a:t>
            </a:r>
          </a:p>
        </p:txBody>
      </p:sp>
      <p:pic>
        <p:nvPicPr>
          <p:cNvPr id="129" name="Picture 128" descr="04130619_TestStand_prodtest.tif"/>
          <p:cNvPicPr>
            <a:picLocks/>
          </p:cNvPicPr>
          <p:nvPr/>
        </p:nvPicPr>
        <p:blipFill rotWithShape="1">
          <a:blip r:embed="rId6" cstate="print">
            <a:extLst>
              <a:ext uri="{28A0092B-C50C-407E-A947-70E740481C1C}">
                <a14:useLocalDpi xmlns:a14="http://schemas.microsoft.com/office/drawing/2010/main" xmlns=""/>
              </a:ext>
            </a:extLst>
          </a:blip>
          <a:srcRect/>
          <a:stretch/>
        </p:blipFill>
        <p:spPr>
          <a:xfrm>
            <a:off x="299833" y="1631111"/>
            <a:ext cx="1581221" cy="1005823"/>
          </a:xfrm>
          <a:prstGeom prst="round2SameRect">
            <a:avLst>
              <a:gd name="adj1" fmla="val 0"/>
              <a:gd name="adj2" fmla="val 6106"/>
            </a:avLst>
          </a:prstGeom>
          <a:effectLst/>
        </p:spPr>
      </p:pic>
      <p:grpSp>
        <p:nvGrpSpPr>
          <p:cNvPr id="2" name="Group 13"/>
          <p:cNvGrpSpPr/>
          <p:nvPr/>
        </p:nvGrpSpPr>
        <p:grpSpPr>
          <a:xfrm>
            <a:off x="2048325" y="1356103"/>
            <a:ext cx="1583858" cy="1273720"/>
            <a:chOff x="2073725" y="1757365"/>
            <a:chExt cx="1583858" cy="1273720"/>
          </a:xfrm>
        </p:grpSpPr>
        <p:sp>
          <p:nvSpPr>
            <p:cNvPr id="124" name="Rounded Rectangle 123"/>
            <p:cNvSpPr/>
            <p:nvPr/>
          </p:nvSpPr>
          <p:spPr>
            <a:xfrm>
              <a:off x="2077675" y="1784928"/>
              <a:ext cx="1575959" cy="476555"/>
            </a:xfrm>
            <a:prstGeom prst="roundRect">
              <a:avLst>
                <a:gd name="adj" fmla="val 13720"/>
              </a:avLst>
            </a:prstGeom>
            <a:solidFill>
              <a:srgbClr val="0066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25" name="Rectangle 97"/>
            <p:cNvSpPr>
              <a:spLocks noChangeArrowheads="1"/>
            </p:cNvSpPr>
            <p:nvPr/>
          </p:nvSpPr>
          <p:spPr bwMode="auto">
            <a:xfrm>
              <a:off x="2073725" y="1757365"/>
              <a:ext cx="1583858" cy="287162"/>
            </a:xfrm>
            <a:prstGeom prst="rect">
              <a:avLst/>
            </a:prstGeom>
            <a:noFill/>
            <a:ln w="9525">
              <a:noFill/>
              <a:miter lim="800000"/>
              <a:headEnd/>
              <a:tailEnd/>
            </a:ln>
            <a:effectLst/>
          </p:spPr>
          <p:txBody>
            <a:bodyPr wrap="square">
              <a:spAutoFit/>
            </a:bodyPr>
            <a:lstStyle/>
            <a:p>
              <a:pPr algn="ctr" defTabSz="914400">
                <a:spcBef>
                  <a:spcPct val="20000"/>
                </a:spcBef>
              </a:pPr>
              <a:r>
                <a:rPr lang="en-GB" sz="1200" dirty="0">
                  <a:solidFill>
                    <a:srgbClr val="FFFFFF"/>
                  </a:solidFill>
                  <a:latin typeface="Univers LT Std 45 Light"/>
                  <a:cs typeface="Univers LT Std 45 Light"/>
                </a:rPr>
                <a:t>Monitor</a:t>
              </a:r>
            </a:p>
          </p:txBody>
        </p:sp>
        <p:pic>
          <p:nvPicPr>
            <p:cNvPr id="126" name="Picture 125" descr="iStock_000012632576 wind turbines.jpg"/>
            <p:cNvPicPr>
              <a:picLocks/>
            </p:cNvPicPr>
            <p:nvPr/>
          </p:nvPicPr>
          <p:blipFill rotWithShape="1">
            <a:blip r:embed="rId7" cstate="print">
              <a:extLst>
                <a:ext uri="{28A0092B-C50C-407E-A947-70E740481C1C}">
                  <a14:useLocalDpi xmlns:a14="http://schemas.microsoft.com/office/drawing/2010/main" xmlns=""/>
                </a:ext>
              </a:extLst>
            </a:blip>
            <a:srcRect/>
            <a:stretch/>
          </p:blipFill>
          <p:spPr>
            <a:xfrm>
              <a:off x="2079218" y="2014996"/>
              <a:ext cx="1574364" cy="1016089"/>
            </a:xfrm>
            <a:prstGeom prst="round2SameRect">
              <a:avLst>
                <a:gd name="adj1" fmla="val 0"/>
                <a:gd name="adj2" fmla="val 5597"/>
              </a:avLst>
            </a:prstGeom>
            <a:effectLst/>
          </p:spPr>
        </p:pic>
      </p:grpSp>
      <p:grpSp>
        <p:nvGrpSpPr>
          <p:cNvPr id="3" name="Group 14"/>
          <p:cNvGrpSpPr/>
          <p:nvPr/>
        </p:nvGrpSpPr>
        <p:grpSpPr>
          <a:xfrm>
            <a:off x="3797190" y="1356103"/>
            <a:ext cx="1578004" cy="1280832"/>
            <a:chOff x="3822590" y="1757365"/>
            <a:chExt cx="1578004" cy="1280832"/>
          </a:xfrm>
        </p:grpSpPr>
        <p:sp>
          <p:nvSpPr>
            <p:cNvPr id="121" name="Rounded Rectangle 120"/>
            <p:cNvSpPr/>
            <p:nvPr/>
          </p:nvSpPr>
          <p:spPr>
            <a:xfrm>
              <a:off x="3826489" y="1784576"/>
              <a:ext cx="1574105" cy="470463"/>
            </a:xfrm>
            <a:prstGeom prst="roundRect">
              <a:avLst>
                <a:gd name="adj" fmla="val 13720"/>
              </a:avLst>
            </a:prstGeom>
            <a:solidFill>
              <a:srgbClr val="0066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22" name="Rectangle 97"/>
            <p:cNvSpPr>
              <a:spLocks noChangeArrowheads="1"/>
            </p:cNvSpPr>
            <p:nvPr/>
          </p:nvSpPr>
          <p:spPr bwMode="auto">
            <a:xfrm>
              <a:off x="3822590" y="1757365"/>
              <a:ext cx="1563615" cy="283491"/>
            </a:xfrm>
            <a:prstGeom prst="rect">
              <a:avLst/>
            </a:prstGeom>
            <a:noFill/>
            <a:ln w="9525">
              <a:noFill/>
              <a:miter lim="800000"/>
              <a:headEnd/>
              <a:tailEnd/>
            </a:ln>
            <a:effectLst/>
          </p:spPr>
          <p:txBody>
            <a:bodyPr wrap="square">
              <a:spAutoFit/>
            </a:bodyPr>
            <a:lstStyle/>
            <a:p>
              <a:pPr algn="ctr" defTabSz="914400">
                <a:spcBef>
                  <a:spcPct val="20000"/>
                </a:spcBef>
              </a:pPr>
              <a:r>
                <a:rPr lang="en-GB" sz="1200" dirty="0">
                  <a:solidFill>
                    <a:srgbClr val="FFFFFF"/>
                  </a:solidFill>
                  <a:latin typeface="Univers LT Std 45 Light"/>
                  <a:cs typeface="Univers LT Std 45 Light"/>
                </a:rPr>
                <a:t>Embedded</a:t>
              </a:r>
            </a:p>
          </p:txBody>
        </p:sp>
        <p:pic>
          <p:nvPicPr>
            <p:cNvPr id="123" name="Picture 122"/>
            <p:cNvPicPr>
              <a:picLocks/>
            </p:cNvPicPr>
            <p:nvPr/>
          </p:nvPicPr>
          <p:blipFill rotWithShape="1">
            <a:blip r:embed="rId8" cstate="print">
              <a:extLst>
                <a:ext uri="{28A0092B-C50C-407E-A947-70E740481C1C}">
                  <a14:useLocalDpi xmlns:a14="http://schemas.microsoft.com/office/drawing/2010/main" xmlns=""/>
                </a:ext>
              </a:extLst>
            </a:blip>
            <a:srcRect/>
            <a:stretch/>
          </p:blipFill>
          <p:spPr>
            <a:xfrm>
              <a:off x="3826252" y="2016125"/>
              <a:ext cx="1573735" cy="1022072"/>
            </a:xfrm>
            <a:prstGeom prst="round2SameRect">
              <a:avLst>
                <a:gd name="adj1" fmla="val 0"/>
                <a:gd name="adj2" fmla="val 6633"/>
              </a:avLst>
            </a:prstGeom>
            <a:effectLst/>
          </p:spPr>
        </p:pic>
      </p:grpSp>
      <p:grpSp>
        <p:nvGrpSpPr>
          <p:cNvPr id="4" name="Group 15"/>
          <p:cNvGrpSpPr/>
          <p:nvPr/>
        </p:nvGrpSpPr>
        <p:grpSpPr>
          <a:xfrm>
            <a:off x="5526810" y="1356103"/>
            <a:ext cx="1577999" cy="497674"/>
            <a:chOff x="5555637" y="1757365"/>
            <a:chExt cx="1577999" cy="497674"/>
          </a:xfrm>
        </p:grpSpPr>
        <p:sp>
          <p:nvSpPr>
            <p:cNvPr id="118" name="Rounded Rectangle 117"/>
            <p:cNvSpPr/>
            <p:nvPr/>
          </p:nvSpPr>
          <p:spPr>
            <a:xfrm>
              <a:off x="5559536" y="1784576"/>
              <a:ext cx="1574100" cy="470463"/>
            </a:xfrm>
            <a:prstGeom prst="roundRect">
              <a:avLst>
                <a:gd name="adj" fmla="val 13720"/>
              </a:avLst>
            </a:prstGeom>
            <a:solidFill>
              <a:srgbClr val="0066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19" name="Rectangle 97"/>
            <p:cNvSpPr>
              <a:spLocks noChangeArrowheads="1"/>
            </p:cNvSpPr>
            <p:nvPr/>
          </p:nvSpPr>
          <p:spPr bwMode="auto">
            <a:xfrm>
              <a:off x="5555637" y="1757365"/>
              <a:ext cx="1563610" cy="283491"/>
            </a:xfrm>
            <a:prstGeom prst="rect">
              <a:avLst/>
            </a:prstGeom>
            <a:noFill/>
            <a:ln w="9525">
              <a:noFill/>
              <a:miter lim="800000"/>
              <a:headEnd/>
              <a:tailEnd/>
            </a:ln>
            <a:effectLst/>
          </p:spPr>
          <p:txBody>
            <a:bodyPr wrap="square">
              <a:spAutoFit/>
            </a:bodyPr>
            <a:lstStyle/>
            <a:p>
              <a:pPr algn="ctr" defTabSz="914400">
                <a:spcBef>
                  <a:spcPct val="20000"/>
                </a:spcBef>
              </a:pPr>
              <a:r>
                <a:rPr lang="en-GB" sz="1200" dirty="0">
                  <a:solidFill>
                    <a:srgbClr val="FFFFFF"/>
                  </a:solidFill>
                  <a:latin typeface="Univers LT Std 45 Light"/>
                  <a:cs typeface="Univers LT Std 45 Light"/>
                </a:rPr>
                <a:t>Control</a:t>
              </a:r>
            </a:p>
          </p:txBody>
        </p:sp>
      </p:grpSp>
      <p:grpSp>
        <p:nvGrpSpPr>
          <p:cNvPr id="5" name="Group 16"/>
          <p:cNvGrpSpPr/>
          <p:nvPr/>
        </p:nvGrpSpPr>
        <p:grpSpPr>
          <a:xfrm>
            <a:off x="7257228" y="1356103"/>
            <a:ext cx="1577295" cy="1280831"/>
            <a:chOff x="7282628" y="1757365"/>
            <a:chExt cx="1577295" cy="1280831"/>
          </a:xfrm>
        </p:grpSpPr>
        <p:sp>
          <p:nvSpPr>
            <p:cNvPr id="115" name="Rounded Rectangle 114"/>
            <p:cNvSpPr/>
            <p:nvPr/>
          </p:nvSpPr>
          <p:spPr>
            <a:xfrm>
              <a:off x="7288963" y="1784576"/>
              <a:ext cx="1564961" cy="470463"/>
            </a:xfrm>
            <a:prstGeom prst="roundRect">
              <a:avLst>
                <a:gd name="adj" fmla="val 13720"/>
              </a:avLst>
            </a:prstGeom>
            <a:solidFill>
              <a:srgbClr val="006699"/>
            </a:solidFill>
            <a:ln>
              <a:solidFill>
                <a:srgbClr val="0066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16" name="Rectangle 97"/>
            <p:cNvSpPr>
              <a:spLocks noChangeArrowheads="1"/>
            </p:cNvSpPr>
            <p:nvPr/>
          </p:nvSpPr>
          <p:spPr bwMode="auto">
            <a:xfrm>
              <a:off x="7285064" y="1757365"/>
              <a:ext cx="1563615" cy="283491"/>
            </a:xfrm>
            <a:prstGeom prst="rect">
              <a:avLst/>
            </a:prstGeom>
            <a:noFill/>
            <a:ln w="9525">
              <a:noFill/>
              <a:miter lim="800000"/>
              <a:headEnd/>
              <a:tailEnd/>
            </a:ln>
            <a:effectLst/>
          </p:spPr>
          <p:txBody>
            <a:bodyPr wrap="square">
              <a:spAutoFit/>
            </a:bodyPr>
            <a:lstStyle/>
            <a:p>
              <a:pPr algn="ctr" defTabSz="914400">
                <a:spcBef>
                  <a:spcPct val="20000"/>
                </a:spcBef>
              </a:pPr>
              <a:r>
                <a:rPr lang="en-GB" sz="1200" dirty="0">
                  <a:solidFill>
                    <a:srgbClr val="FFFFFF"/>
                  </a:solidFill>
                  <a:latin typeface="Univers LT Std 45 Light"/>
                  <a:cs typeface="Univers LT Std 45 Light"/>
                </a:rPr>
                <a:t>Cyber Physical</a:t>
              </a:r>
            </a:p>
          </p:txBody>
        </p:sp>
        <p:pic>
          <p:nvPicPr>
            <p:cNvPr id="117" name="Picture 116" descr="Vecna BEAR_Box_with background.png"/>
            <p:cNvPicPr>
              <a:picLocks/>
            </p:cNvPicPr>
            <p:nvPr/>
          </p:nvPicPr>
          <p:blipFill rotWithShape="1">
            <a:blip r:embed="rId9" cstate="print">
              <a:extLst>
                <a:ext uri="{28A0092B-C50C-407E-A947-70E740481C1C}">
                  <a14:useLocalDpi xmlns:a14="http://schemas.microsoft.com/office/drawing/2010/main" xmlns=""/>
                </a:ext>
              </a:extLst>
            </a:blip>
            <a:srcRect/>
            <a:stretch/>
          </p:blipFill>
          <p:spPr>
            <a:xfrm>
              <a:off x="7282628" y="2016125"/>
              <a:ext cx="1577295" cy="1022071"/>
            </a:xfrm>
            <a:prstGeom prst="round2SameRect">
              <a:avLst>
                <a:gd name="adj1" fmla="val 0"/>
                <a:gd name="adj2" fmla="val 6092"/>
              </a:avLst>
            </a:prstGeom>
            <a:effectLst/>
          </p:spPr>
        </p:pic>
      </p:grpSp>
      <p:sp>
        <p:nvSpPr>
          <p:cNvPr id="111" name="Rounded Rectangle 110"/>
          <p:cNvSpPr/>
          <p:nvPr/>
        </p:nvSpPr>
        <p:spPr>
          <a:xfrm>
            <a:off x="6867360" y="5278149"/>
            <a:ext cx="1747202" cy="530889"/>
          </a:xfrm>
          <a:prstGeom prst="roundRect">
            <a:avLst>
              <a:gd name="adj" fmla="val 13720"/>
            </a:avLst>
          </a:prstGeom>
          <a:solidFill>
            <a:srgbClr val="0066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12" name="Rectangle 97"/>
          <p:cNvSpPr>
            <a:spLocks noChangeArrowheads="1"/>
          </p:cNvSpPr>
          <p:nvPr/>
        </p:nvSpPr>
        <p:spPr bwMode="auto">
          <a:xfrm>
            <a:off x="6867361" y="5351838"/>
            <a:ext cx="1753288" cy="461665"/>
          </a:xfrm>
          <a:prstGeom prst="rect">
            <a:avLst/>
          </a:prstGeom>
          <a:noFill/>
          <a:ln w="9525">
            <a:noFill/>
            <a:miter lim="800000"/>
            <a:headEnd/>
            <a:tailEnd/>
          </a:ln>
          <a:effectLst/>
        </p:spPr>
        <p:txBody>
          <a:bodyPr wrap="square">
            <a:spAutoFit/>
          </a:bodyPr>
          <a:lstStyle/>
          <a:p>
            <a:pPr algn="ctr" defTabSz="914400">
              <a:spcBef>
                <a:spcPct val="20000"/>
              </a:spcBef>
            </a:pPr>
            <a:r>
              <a:rPr lang="en-US" sz="1200" dirty="0">
                <a:solidFill>
                  <a:srgbClr val="FFFFFF"/>
                </a:solidFill>
                <a:latin typeface="Univers LT Std 45 Light"/>
                <a:cs typeface="Univers LT Std 45 Light"/>
              </a:rPr>
              <a:t>Open Connectivity </a:t>
            </a:r>
            <a:r>
              <a:rPr lang="en-US" sz="1200" dirty="0" smtClean="0">
                <a:solidFill>
                  <a:srgbClr val="FFFFFF"/>
                </a:solidFill>
                <a:latin typeface="Univers LT Std 45 Light"/>
                <a:cs typeface="Univers LT Std 45 Light"/>
              </a:rPr>
              <a:t>With Third-Party </a:t>
            </a:r>
            <a:r>
              <a:rPr lang="en-US" sz="1200" dirty="0">
                <a:solidFill>
                  <a:srgbClr val="FFFFFF"/>
                </a:solidFill>
                <a:latin typeface="Univers LT Std 45 Light"/>
                <a:cs typeface="Univers LT Std 45 Light"/>
              </a:rPr>
              <a:t>I/O</a:t>
            </a:r>
          </a:p>
        </p:txBody>
      </p:sp>
      <p:sp>
        <p:nvSpPr>
          <p:cNvPr id="113" name="Round Same Side Corner Rectangle 112"/>
          <p:cNvSpPr/>
          <p:nvPr/>
        </p:nvSpPr>
        <p:spPr>
          <a:xfrm>
            <a:off x="6864317" y="4339992"/>
            <a:ext cx="1753289" cy="998401"/>
          </a:xfrm>
          <a:prstGeom prst="round2SameRect">
            <a:avLst>
              <a:gd name="adj1" fmla="val 7658"/>
              <a:gd name="adj2" fmla="val 0"/>
            </a:avLst>
          </a:prstGeom>
          <a:solidFill>
            <a:srgbClr val="7373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prstClr val="white"/>
              </a:solidFill>
              <a:effectLst>
                <a:outerShdw blurRad="25400" dist="25400" dir="2700000" algn="tl" rotWithShape="0">
                  <a:srgbClr val="1F497D">
                    <a:lumMod val="75000"/>
                    <a:alpha val="45000"/>
                  </a:srgbClr>
                </a:outerShdw>
              </a:effectLst>
              <a:latin typeface="Univers LT Std 45 Light"/>
            </a:endParaRPr>
          </a:p>
        </p:txBody>
      </p:sp>
      <p:pic>
        <p:nvPicPr>
          <p:cNvPr id="114" name="Picture 113" descr="USB_HS_color_cmyk.eps"/>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7202189" y="4859566"/>
            <a:ext cx="984157" cy="485288"/>
          </a:xfrm>
          <a:prstGeom prst="rect">
            <a:avLst/>
          </a:prstGeom>
        </p:spPr>
      </p:pic>
      <p:pic>
        <p:nvPicPr>
          <p:cNvPr id="109" name="Picture 108" descr="Ethernet logo.eps"/>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7879966" y="4433850"/>
            <a:ext cx="535727" cy="424408"/>
          </a:xfrm>
          <a:prstGeom prst="rect">
            <a:avLst/>
          </a:prstGeom>
        </p:spPr>
      </p:pic>
      <p:pic>
        <p:nvPicPr>
          <p:cNvPr id="110" name="Picture 109" descr="GPIB IEEE-488 logo.ai"/>
          <p:cNvPicPr>
            <a:picLocks noChangeAspect="1"/>
          </p:cNvPicPr>
          <p:nvPr/>
        </p:nvPicPr>
        <p:blipFill>
          <a:blip r:embed="rId12" cstate="print">
            <a:lum bright="-20000" contrast="40000"/>
            <a:extLst>
              <a:ext uri="{28A0092B-C50C-407E-A947-70E740481C1C}">
                <a14:useLocalDpi xmlns:a14="http://schemas.microsoft.com/office/drawing/2010/main" xmlns="" val="0"/>
              </a:ext>
            </a:extLst>
          </a:blip>
          <a:stretch>
            <a:fillRect/>
          </a:stretch>
        </p:blipFill>
        <p:spPr>
          <a:xfrm>
            <a:off x="7023615" y="4437908"/>
            <a:ext cx="556020" cy="556020"/>
          </a:xfrm>
          <a:prstGeom prst="rect">
            <a:avLst/>
          </a:prstGeom>
        </p:spPr>
      </p:pic>
      <p:sp>
        <p:nvSpPr>
          <p:cNvPr id="48" name="Rounded Rectangle 47"/>
          <p:cNvSpPr/>
          <p:nvPr/>
        </p:nvSpPr>
        <p:spPr>
          <a:xfrm>
            <a:off x="2349499" y="3024192"/>
            <a:ext cx="4394201" cy="1022350"/>
          </a:xfrm>
          <a:prstGeom prst="roundRect">
            <a:avLst>
              <a:gd name="adj" fmla="val 6840"/>
            </a:avLst>
          </a:prstGeom>
          <a:solidFill>
            <a:srgbClr val="FFFFFF"/>
          </a:solidFill>
          <a:ln w="11430" cap="flat" cmpd="sng" algn="ctr">
            <a:solidFill>
              <a:srgbClr val="FAF032"/>
            </a:solidFill>
            <a:prstDash val="solid"/>
          </a:ln>
          <a:effectLst/>
        </p:spPr>
        <p:txBody>
          <a:bodyPr lIns="61183" tIns="30591" rIns="61183" bIns="30591" rtlCol="0" anchor="ctr"/>
          <a:lstStyle/>
          <a:p>
            <a:pPr algn="ctr" defTabSz="914400"/>
            <a:endParaRPr lang="en-US" kern="0" dirty="0">
              <a:solidFill>
                <a:srgbClr val="FFFFFF"/>
              </a:solidFill>
              <a:latin typeface="Arial"/>
            </a:endParaRPr>
          </a:p>
        </p:txBody>
      </p:sp>
      <p:pic>
        <p:nvPicPr>
          <p:cNvPr id="49" name="Picture 48" descr="Powered By LV_Logo_Horizontal_4c.eps"/>
          <p:cNvPicPr>
            <a:picLocks noChangeAspect="1"/>
          </p:cNvPicPr>
          <p:nvPr/>
        </p:nvPicPr>
        <p:blipFill rotWithShape="1">
          <a:blip r:embed="rId13" cstate="print">
            <a:extLst>
              <a:ext uri="{28A0092B-C50C-407E-A947-70E740481C1C}">
                <a14:useLocalDpi xmlns:a14="http://schemas.microsoft.com/office/drawing/2010/main" xmlns="" val="0"/>
              </a:ext>
            </a:extLst>
          </a:blip>
          <a:srcRect t="25827"/>
          <a:stretch/>
        </p:blipFill>
        <p:spPr>
          <a:xfrm>
            <a:off x="2784739" y="3226418"/>
            <a:ext cx="3523722" cy="667724"/>
          </a:xfrm>
          <a:prstGeom prst="rect">
            <a:avLst/>
          </a:prstGeom>
          <a:effectLst/>
        </p:spPr>
      </p:pic>
      <p:pic>
        <p:nvPicPr>
          <p:cNvPr id="41" name="Picture 40"/>
          <p:cNvPicPr>
            <a:picLocks/>
          </p:cNvPicPr>
          <p:nvPr/>
        </p:nvPicPr>
        <p:blipFill rotWithShape="1">
          <a:blip r:embed="rId14" cstate="print">
            <a:extLst>
              <a:ext uri="{28A0092B-C50C-407E-A947-70E740481C1C}">
                <a14:useLocalDpi xmlns:a14="http://schemas.microsoft.com/office/drawing/2010/main" xmlns=""/>
              </a:ext>
            </a:extLst>
          </a:blip>
          <a:srcRect/>
          <a:stretch/>
        </p:blipFill>
        <p:spPr>
          <a:xfrm>
            <a:off x="5528945" y="1618038"/>
            <a:ext cx="1573729" cy="1022072"/>
          </a:xfrm>
          <a:prstGeom prst="round2SameRect">
            <a:avLst>
              <a:gd name="adj1" fmla="val 0"/>
              <a:gd name="adj2" fmla="val 6061"/>
            </a:avLst>
          </a:prstGeom>
          <a:effectLst/>
        </p:spPr>
      </p:pic>
      <p:pic>
        <p:nvPicPr>
          <p:cNvPr id="42" name="Picture 41" descr="07121125.tiff"/>
          <p:cNvPicPr>
            <a:picLocks noChangeAspect="1"/>
          </p:cNvPicPr>
          <p:nvPr/>
        </p:nvPicPr>
        <p:blipFill>
          <a:blip r:embed="rId15" cstate="print"/>
          <a:stretch>
            <a:fillRect/>
          </a:stretch>
        </p:blipFill>
        <p:spPr>
          <a:xfrm>
            <a:off x="4864940" y="4765328"/>
            <a:ext cx="499310" cy="457200"/>
          </a:xfrm>
          <a:prstGeom prst="rect">
            <a:avLst/>
          </a:prstGeom>
        </p:spPr>
      </p:pic>
      <p:sp>
        <p:nvSpPr>
          <p:cNvPr id="45" name="Title 44"/>
          <p:cNvSpPr>
            <a:spLocks noGrp="1"/>
          </p:cNvSpPr>
          <p:nvPr>
            <p:ph type="title"/>
          </p:nvPr>
        </p:nvSpPr>
        <p:spPr>
          <a:xfrm>
            <a:off x="579157" y="53819"/>
            <a:ext cx="8170003" cy="964092"/>
          </a:xfrm>
        </p:spPr>
        <p:txBody>
          <a:bodyPr>
            <a:normAutofit/>
          </a:bodyPr>
          <a:lstStyle/>
          <a:p>
            <a:r>
              <a:rPr lang="en-US" dirty="0" smtClean="0"/>
              <a:t>Platform-Based Approach to Graphical Design</a:t>
            </a:r>
            <a:endParaRPr lang="en-US" i="1" dirty="0"/>
          </a:p>
        </p:txBody>
      </p:sp>
    </p:spTree>
    <p:extLst>
      <p:ext uri="{BB962C8B-B14F-4D97-AF65-F5344CB8AC3E}">
        <p14:creationId xmlns:p14="http://schemas.microsoft.com/office/powerpoint/2010/main" xmlns="" val="77908824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Freeform 102"/>
          <p:cNvSpPr/>
          <p:nvPr/>
        </p:nvSpPr>
        <p:spPr>
          <a:xfrm>
            <a:off x="533401" y="1781700"/>
            <a:ext cx="8000999" cy="1435100"/>
          </a:xfrm>
          <a:custGeom>
            <a:avLst/>
            <a:gdLst>
              <a:gd name="connsiteX0" fmla="*/ 11515057 w 11515057"/>
              <a:gd name="connsiteY0" fmla="*/ 1164293 h 1989882"/>
              <a:gd name="connsiteX1" fmla="*/ 7884850 w 11515057"/>
              <a:gd name="connsiteY1" fmla="*/ 1989882 h 1989882"/>
              <a:gd name="connsiteX2" fmla="*/ 3513786 w 11515057"/>
              <a:gd name="connsiteY2" fmla="*/ 1989882 h 1989882"/>
              <a:gd name="connsiteX3" fmla="*/ 0 w 11515057"/>
              <a:gd name="connsiteY3" fmla="*/ 1153708 h 1989882"/>
              <a:gd name="connsiteX4" fmla="*/ 95253 w 11515057"/>
              <a:gd name="connsiteY4" fmla="*/ 0 h 1989882"/>
              <a:gd name="connsiteX5" fmla="*/ 11472722 w 11515057"/>
              <a:gd name="connsiteY5" fmla="*/ 10584 h 1989882"/>
              <a:gd name="connsiteX6" fmla="*/ 11515057 w 11515057"/>
              <a:gd name="connsiteY6" fmla="*/ 1164293 h 198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15057" h="1989882">
                <a:moveTo>
                  <a:pt x="11515057" y="1164293"/>
                </a:moveTo>
                <a:lnTo>
                  <a:pt x="7884850" y="1989882"/>
                </a:lnTo>
                <a:lnTo>
                  <a:pt x="3513786" y="1989882"/>
                </a:lnTo>
                <a:lnTo>
                  <a:pt x="0" y="1153708"/>
                </a:lnTo>
                <a:lnTo>
                  <a:pt x="95253" y="0"/>
                </a:lnTo>
                <a:lnTo>
                  <a:pt x="11472722" y="10584"/>
                </a:lnTo>
                <a:lnTo>
                  <a:pt x="11515057" y="1164293"/>
                </a:lnTo>
                <a:close/>
              </a:path>
            </a:pathLst>
          </a:custGeom>
          <a:gradFill>
            <a:gsLst>
              <a:gs pos="100000">
                <a:schemeClr val="accent1">
                  <a:tint val="100000"/>
                  <a:shade val="100000"/>
                  <a:satMod val="130000"/>
                </a:schemeClr>
              </a:gs>
              <a:gs pos="0">
                <a:schemeClr val="accent1">
                  <a:tint val="50000"/>
                  <a:shade val="100000"/>
                  <a:satMod val="350000"/>
                  <a:alpha val="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chemeClr val="bg1"/>
              </a:solidFill>
              <a:effectLst>
                <a:outerShdw blurRad="25400" dist="25400" dir="2700000" algn="tl" rotWithShape="0">
                  <a:schemeClr val="tx2">
                    <a:lumMod val="75000"/>
                    <a:alpha val="45000"/>
                  </a:schemeClr>
                </a:outerShdw>
              </a:effectLst>
              <a:latin typeface="Univers LT Std 45 Light"/>
            </a:endParaRPr>
          </a:p>
        </p:txBody>
      </p:sp>
      <p:sp>
        <p:nvSpPr>
          <p:cNvPr id="104" name="Freeform 103"/>
          <p:cNvSpPr/>
          <p:nvPr/>
        </p:nvSpPr>
        <p:spPr>
          <a:xfrm>
            <a:off x="537817" y="3898365"/>
            <a:ext cx="8072783" cy="1388535"/>
          </a:xfrm>
          <a:custGeom>
            <a:avLst/>
            <a:gdLst>
              <a:gd name="connsiteX0" fmla="*/ 0 w 10054508"/>
              <a:gd name="connsiteY0" fmla="*/ 815005 h 2095727"/>
              <a:gd name="connsiteX1" fmla="*/ 2847014 w 10054508"/>
              <a:gd name="connsiteY1" fmla="*/ 0 h 2095727"/>
              <a:gd name="connsiteX2" fmla="*/ 7228662 w 10054508"/>
              <a:gd name="connsiteY2" fmla="*/ 10584 h 2095727"/>
              <a:gd name="connsiteX3" fmla="*/ 10054508 w 10054508"/>
              <a:gd name="connsiteY3" fmla="*/ 825589 h 2095727"/>
              <a:gd name="connsiteX4" fmla="*/ 9853418 w 10054508"/>
              <a:gd name="connsiteY4" fmla="*/ 2095727 h 2095727"/>
              <a:gd name="connsiteX5" fmla="*/ 179923 w 10054508"/>
              <a:gd name="connsiteY5" fmla="*/ 2095727 h 2095727"/>
              <a:gd name="connsiteX6" fmla="*/ 0 w 10054508"/>
              <a:gd name="connsiteY6" fmla="*/ 815005 h 20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54508" h="2095727">
                <a:moveTo>
                  <a:pt x="0" y="815005"/>
                </a:moveTo>
                <a:lnTo>
                  <a:pt x="2847014" y="0"/>
                </a:lnTo>
                <a:lnTo>
                  <a:pt x="7228662" y="10584"/>
                </a:lnTo>
                <a:lnTo>
                  <a:pt x="10054508" y="825589"/>
                </a:lnTo>
                <a:lnTo>
                  <a:pt x="9853418" y="2095727"/>
                </a:lnTo>
                <a:lnTo>
                  <a:pt x="179923" y="2095727"/>
                </a:lnTo>
                <a:lnTo>
                  <a:pt x="0" y="815005"/>
                </a:lnTo>
                <a:close/>
              </a:path>
            </a:pathLst>
          </a:custGeom>
          <a:gradFill>
            <a:gsLst>
              <a:gs pos="100000">
                <a:schemeClr val="accent1">
                  <a:tint val="100000"/>
                  <a:shade val="100000"/>
                  <a:satMod val="130000"/>
                </a:schemeClr>
              </a:gs>
              <a:gs pos="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chemeClr val="bg1"/>
              </a:solidFill>
              <a:effectLst>
                <a:outerShdw blurRad="25400" dist="25400" dir="2700000" algn="tl" rotWithShape="0">
                  <a:schemeClr val="tx2">
                    <a:lumMod val="75000"/>
                    <a:alpha val="45000"/>
                  </a:schemeClr>
                </a:outerShdw>
              </a:effectLst>
              <a:latin typeface="Univers LT Std 45 Light"/>
            </a:endParaRPr>
          </a:p>
        </p:txBody>
      </p:sp>
      <p:sp>
        <p:nvSpPr>
          <p:cNvPr id="105" name="Rounded Rectangle 104"/>
          <p:cNvSpPr/>
          <p:nvPr/>
        </p:nvSpPr>
        <p:spPr>
          <a:xfrm>
            <a:off x="1498600" y="2780767"/>
            <a:ext cx="6095999" cy="1447800"/>
          </a:xfrm>
          <a:prstGeom prst="roundRect">
            <a:avLst>
              <a:gd name="adj" fmla="val 6840"/>
            </a:avLst>
          </a:prstGeom>
          <a:solidFill>
            <a:schemeClr val="bg1"/>
          </a:solidFill>
          <a:ln>
            <a:solidFill>
              <a:schemeClr val="bg1">
                <a:lumMod val="65000"/>
              </a:schemeClr>
            </a:solidFill>
          </a:ln>
          <a:effectLst>
            <a:outerShdw blurRad="50800" dist="38100" dir="2700000" algn="tl" rotWithShape="0">
              <a:schemeClr val="bg2">
                <a:lumMod val="50000"/>
                <a:alpha val="43000"/>
              </a:schemeClr>
            </a:outerShdw>
          </a:effectLst>
        </p:spPr>
        <p:style>
          <a:lnRef idx="1">
            <a:schemeClr val="accent1"/>
          </a:lnRef>
          <a:fillRef idx="3">
            <a:schemeClr val="accent1"/>
          </a:fillRef>
          <a:effectRef idx="2">
            <a:schemeClr val="accent1"/>
          </a:effectRef>
          <a:fontRef idx="minor">
            <a:schemeClr val="lt1"/>
          </a:fontRef>
        </p:style>
        <p:txBody>
          <a:bodyPr lIns="61183" tIns="30591" rIns="61183" bIns="30591" rtlCol="0" anchor="ctr"/>
          <a:lstStyle/>
          <a:p>
            <a:pPr algn="ctr"/>
            <a:endParaRPr lang="en-US" dirty="0">
              <a:latin typeface="Arial"/>
            </a:endParaRPr>
          </a:p>
        </p:txBody>
      </p:sp>
      <p:sp>
        <p:nvSpPr>
          <p:cNvPr id="35856" name="TextBox 38"/>
          <p:cNvSpPr txBox="1">
            <a:spLocks noChangeArrowheads="1"/>
          </p:cNvSpPr>
          <p:nvPr/>
        </p:nvSpPr>
        <p:spPr bwMode="auto">
          <a:xfrm>
            <a:off x="2946411" y="2880782"/>
            <a:ext cx="1362075" cy="1246495"/>
          </a:xfrm>
          <a:prstGeom prst="rect">
            <a:avLst/>
          </a:prstGeom>
          <a:noFill/>
          <a:ln w="9525">
            <a:noFill/>
            <a:miter lim="800000"/>
            <a:headEnd/>
            <a:tailEnd/>
          </a:ln>
        </p:spPr>
        <p:txBody>
          <a:bodyPr>
            <a:spAutoFit/>
          </a:bodyPr>
          <a:lstStyle/>
          <a:p>
            <a:pPr algn="ctr" defTabSz="457200"/>
            <a:r>
              <a:rPr lang="en-US" sz="1500" spc="-100" dirty="0">
                <a:solidFill>
                  <a:srgbClr val="000000"/>
                </a:solidFill>
                <a:latin typeface="Arial"/>
                <a:cs typeface="Arial"/>
              </a:rPr>
              <a:t>LabVIEW</a:t>
            </a:r>
          </a:p>
          <a:p>
            <a:pPr algn="ctr" defTabSz="457200"/>
            <a:endParaRPr lang="en-US" sz="1500" spc="-100" dirty="0">
              <a:solidFill>
                <a:srgbClr val="000000"/>
              </a:solidFill>
              <a:latin typeface="Arial"/>
              <a:cs typeface="Arial"/>
            </a:endParaRPr>
          </a:p>
          <a:p>
            <a:pPr algn="ctr" defTabSz="457200"/>
            <a:r>
              <a:rPr lang="en-US" sz="1500" spc="-100" dirty="0">
                <a:solidFill>
                  <a:srgbClr val="000000"/>
                </a:solidFill>
                <a:latin typeface="Arial"/>
                <a:cs typeface="Arial"/>
              </a:rPr>
              <a:t>``</a:t>
            </a:r>
          </a:p>
          <a:p>
            <a:pPr algn="ctr" defTabSz="457200"/>
            <a:endParaRPr lang="en-US" sz="1500" spc="-100" dirty="0">
              <a:solidFill>
                <a:srgbClr val="000000"/>
              </a:solidFill>
              <a:latin typeface="Arial"/>
              <a:cs typeface="Arial"/>
            </a:endParaRPr>
          </a:p>
          <a:p>
            <a:pPr algn="ctr" defTabSz="457200"/>
            <a:r>
              <a:rPr lang="en-US" sz="1500" spc="-100" dirty="0">
                <a:solidFill>
                  <a:srgbClr val="000000"/>
                </a:solidFill>
                <a:latin typeface="Arial"/>
                <a:cs typeface="Arial"/>
              </a:rPr>
              <a:t>Real-Time</a:t>
            </a:r>
          </a:p>
        </p:txBody>
      </p:sp>
      <p:sp>
        <p:nvSpPr>
          <p:cNvPr id="35857" name="TextBox 41"/>
          <p:cNvSpPr txBox="1">
            <a:spLocks noChangeArrowheads="1"/>
          </p:cNvSpPr>
          <p:nvPr/>
        </p:nvSpPr>
        <p:spPr bwMode="auto">
          <a:xfrm>
            <a:off x="1365261" y="2899831"/>
            <a:ext cx="1362075" cy="1246495"/>
          </a:xfrm>
          <a:prstGeom prst="rect">
            <a:avLst/>
          </a:prstGeom>
          <a:noFill/>
          <a:ln w="9525">
            <a:noFill/>
            <a:miter lim="800000"/>
            <a:headEnd/>
            <a:tailEnd/>
          </a:ln>
        </p:spPr>
        <p:txBody>
          <a:bodyPr>
            <a:spAutoFit/>
          </a:bodyPr>
          <a:lstStyle/>
          <a:p>
            <a:pPr algn="ctr" defTabSz="457200"/>
            <a:r>
              <a:rPr lang="en-US" sz="1500" spc="-100" dirty="0">
                <a:solidFill>
                  <a:srgbClr val="000000"/>
                </a:solidFill>
                <a:latin typeface="Arial"/>
                <a:cs typeface="Arial"/>
              </a:rPr>
              <a:t>LabVIEW </a:t>
            </a:r>
          </a:p>
          <a:p>
            <a:pPr algn="ctr" defTabSz="457200"/>
            <a:endParaRPr lang="en-US" sz="1500" spc="-100" dirty="0">
              <a:solidFill>
                <a:srgbClr val="000000"/>
              </a:solidFill>
              <a:latin typeface="Arial"/>
              <a:cs typeface="Arial"/>
            </a:endParaRPr>
          </a:p>
          <a:p>
            <a:pPr algn="ctr" defTabSz="457200"/>
            <a:endParaRPr lang="en-US" sz="1500" spc="-100" dirty="0">
              <a:solidFill>
                <a:srgbClr val="000000"/>
              </a:solidFill>
              <a:latin typeface="Arial"/>
              <a:cs typeface="Arial"/>
            </a:endParaRPr>
          </a:p>
          <a:p>
            <a:pPr algn="ctr" defTabSz="457200"/>
            <a:endParaRPr lang="en-US" sz="1500" spc="-100" dirty="0">
              <a:solidFill>
                <a:srgbClr val="000000"/>
              </a:solidFill>
              <a:latin typeface="Arial"/>
              <a:cs typeface="Arial"/>
            </a:endParaRPr>
          </a:p>
          <a:p>
            <a:pPr algn="ctr" defTabSz="457200"/>
            <a:r>
              <a:rPr lang="en-US" sz="1500" spc="-100" dirty="0">
                <a:solidFill>
                  <a:srgbClr val="000000"/>
                </a:solidFill>
                <a:latin typeface="Arial"/>
                <a:cs typeface="Arial"/>
              </a:rPr>
              <a:t>Desktop</a:t>
            </a:r>
          </a:p>
        </p:txBody>
      </p:sp>
      <p:sp>
        <p:nvSpPr>
          <p:cNvPr id="35859" name="TextBox 72"/>
          <p:cNvSpPr txBox="1">
            <a:spLocks noChangeArrowheads="1"/>
          </p:cNvSpPr>
          <p:nvPr/>
        </p:nvSpPr>
        <p:spPr bwMode="auto">
          <a:xfrm>
            <a:off x="4695836" y="2856967"/>
            <a:ext cx="1363663" cy="1246495"/>
          </a:xfrm>
          <a:prstGeom prst="rect">
            <a:avLst/>
          </a:prstGeom>
          <a:noFill/>
          <a:ln w="9525">
            <a:noFill/>
            <a:miter lim="800000"/>
            <a:headEnd/>
            <a:tailEnd/>
          </a:ln>
        </p:spPr>
        <p:txBody>
          <a:bodyPr>
            <a:spAutoFit/>
          </a:bodyPr>
          <a:lstStyle/>
          <a:p>
            <a:pPr algn="ctr" defTabSz="457200"/>
            <a:r>
              <a:rPr lang="en-US" sz="1500" spc="-100" dirty="0">
                <a:solidFill>
                  <a:srgbClr val="000000"/>
                </a:solidFill>
                <a:latin typeface="Arial"/>
                <a:cs typeface="Arial"/>
              </a:rPr>
              <a:t>LabVIEW</a:t>
            </a:r>
          </a:p>
          <a:p>
            <a:pPr algn="ctr" defTabSz="457200"/>
            <a:endParaRPr lang="en-US" sz="1500" spc="-100" dirty="0">
              <a:solidFill>
                <a:srgbClr val="000000"/>
              </a:solidFill>
              <a:latin typeface="Arial"/>
              <a:cs typeface="Arial"/>
            </a:endParaRPr>
          </a:p>
          <a:p>
            <a:pPr algn="ctr" defTabSz="457200"/>
            <a:endParaRPr lang="en-US" sz="1500" spc="-100" dirty="0">
              <a:solidFill>
                <a:srgbClr val="000000"/>
              </a:solidFill>
              <a:latin typeface="Arial"/>
              <a:cs typeface="Arial"/>
            </a:endParaRPr>
          </a:p>
          <a:p>
            <a:pPr algn="ctr" defTabSz="457200"/>
            <a:endParaRPr lang="en-US" sz="1500" spc="-100" dirty="0">
              <a:solidFill>
                <a:srgbClr val="000000"/>
              </a:solidFill>
              <a:latin typeface="Arial"/>
              <a:cs typeface="Arial"/>
            </a:endParaRPr>
          </a:p>
          <a:p>
            <a:pPr algn="ctr" defTabSz="457200"/>
            <a:r>
              <a:rPr lang="en-US" sz="1500" spc="-100" dirty="0">
                <a:solidFill>
                  <a:srgbClr val="000000"/>
                </a:solidFill>
                <a:latin typeface="Arial"/>
                <a:cs typeface="Arial"/>
              </a:rPr>
              <a:t>FPGA</a:t>
            </a:r>
          </a:p>
        </p:txBody>
      </p:sp>
      <p:sp>
        <p:nvSpPr>
          <p:cNvPr id="35860" name="TextBox 73"/>
          <p:cNvSpPr txBox="1">
            <a:spLocks noChangeArrowheads="1"/>
          </p:cNvSpPr>
          <p:nvPr/>
        </p:nvSpPr>
        <p:spPr bwMode="auto">
          <a:xfrm>
            <a:off x="6222999" y="2870194"/>
            <a:ext cx="1473200" cy="1246495"/>
          </a:xfrm>
          <a:prstGeom prst="rect">
            <a:avLst/>
          </a:prstGeom>
          <a:noFill/>
          <a:ln w="9525">
            <a:noFill/>
            <a:miter lim="800000"/>
            <a:headEnd/>
            <a:tailEnd/>
          </a:ln>
        </p:spPr>
        <p:txBody>
          <a:bodyPr>
            <a:spAutoFit/>
          </a:bodyPr>
          <a:lstStyle/>
          <a:p>
            <a:pPr algn="ctr" defTabSz="457200"/>
            <a:r>
              <a:rPr lang="en-US" sz="1500" spc="-100" dirty="0">
                <a:solidFill>
                  <a:srgbClr val="000000"/>
                </a:solidFill>
                <a:latin typeface="Arial"/>
                <a:cs typeface="Arial"/>
              </a:rPr>
              <a:t>LabVIEW</a:t>
            </a:r>
          </a:p>
          <a:p>
            <a:pPr algn="ctr" defTabSz="457200"/>
            <a:endParaRPr lang="en-US" sz="1500" spc="-100" dirty="0">
              <a:solidFill>
                <a:srgbClr val="000000"/>
              </a:solidFill>
              <a:latin typeface="Arial"/>
              <a:cs typeface="Arial"/>
            </a:endParaRPr>
          </a:p>
          <a:p>
            <a:pPr algn="ctr" defTabSz="457200"/>
            <a:endParaRPr lang="en-US" sz="1500" spc="-100" dirty="0">
              <a:solidFill>
                <a:srgbClr val="000000"/>
              </a:solidFill>
              <a:latin typeface="Arial"/>
              <a:cs typeface="Arial"/>
            </a:endParaRPr>
          </a:p>
          <a:p>
            <a:pPr algn="ctr" defTabSz="457200"/>
            <a:endParaRPr lang="en-US" sz="1500" spc="-100" dirty="0">
              <a:solidFill>
                <a:srgbClr val="000000"/>
              </a:solidFill>
              <a:latin typeface="Arial"/>
              <a:cs typeface="Arial"/>
            </a:endParaRPr>
          </a:p>
          <a:p>
            <a:pPr algn="ctr" defTabSz="457200"/>
            <a:r>
              <a:rPr lang="en-US" sz="1500" spc="-100" dirty="0">
                <a:solidFill>
                  <a:srgbClr val="000000"/>
                </a:solidFill>
                <a:latin typeface="Arial"/>
                <a:cs typeface="Arial"/>
              </a:rPr>
              <a:t>MPU/MCU</a:t>
            </a:r>
          </a:p>
        </p:txBody>
      </p:sp>
      <p:pic>
        <p:nvPicPr>
          <p:cNvPr id="35853" name="Picture 39"/>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xmlns=""/>
              </a:ext>
            </a:extLst>
          </a:blip>
          <a:srcRect/>
          <a:stretch>
            <a:fillRect/>
          </a:stretch>
        </p:blipFill>
        <p:spPr bwMode="auto">
          <a:xfrm>
            <a:off x="3381374" y="3237967"/>
            <a:ext cx="479425" cy="571500"/>
          </a:xfrm>
          <a:prstGeom prst="rect">
            <a:avLst/>
          </a:prstGeom>
          <a:noFill/>
          <a:ln w="9525" algn="ctr">
            <a:noFill/>
            <a:miter lim="800000"/>
            <a:headEnd/>
            <a:tailEnd/>
          </a:ln>
        </p:spPr>
      </p:pic>
      <p:pic>
        <p:nvPicPr>
          <p:cNvPr id="35855" name="Picture 45" descr="C:\Documents and Settings\mneal\Local Settings\Temp\notes6030C8\embedded_icon.gif"/>
          <p:cNvPicPr>
            <a:picLocks noChangeAspect="1" noChangeArrowheads="1"/>
          </p:cNvPicPr>
          <p:nvPr/>
        </p:nvPicPr>
        <p:blipFill>
          <a:blip r:embed="rId4" cstate="screen">
            <a:clrChange>
              <a:clrFrom>
                <a:srgbClr val="CCCCCC"/>
              </a:clrFrom>
              <a:clrTo>
                <a:srgbClr val="CCCCCC">
                  <a:alpha val="0"/>
                </a:srgbClr>
              </a:clrTo>
            </a:clrChange>
            <a:extLst>
              <a:ext uri="{28A0092B-C50C-407E-A947-70E740481C1C}">
                <a14:useLocalDpi xmlns:a14="http://schemas.microsoft.com/office/drawing/2010/main" xmlns=""/>
              </a:ext>
            </a:extLst>
          </a:blip>
          <a:srcRect/>
          <a:stretch>
            <a:fillRect/>
          </a:stretch>
        </p:blipFill>
        <p:spPr bwMode="auto">
          <a:xfrm>
            <a:off x="6603999" y="3314167"/>
            <a:ext cx="661987" cy="446087"/>
          </a:xfrm>
          <a:prstGeom prst="rect">
            <a:avLst/>
          </a:prstGeom>
          <a:noFill/>
          <a:ln w="9525">
            <a:noFill/>
            <a:miter lim="800000"/>
            <a:headEnd/>
            <a:tailEnd/>
          </a:ln>
        </p:spPr>
      </p:pic>
      <p:pic>
        <p:nvPicPr>
          <p:cNvPr id="35858" name="Picture 4" descr="LabVIEW Logo"/>
          <p:cNvPicPr>
            <a:picLocks noChangeAspect="1" noChangeArrowheads="1"/>
          </p:cNvPicPr>
          <p:nvPr/>
        </p:nvPicPr>
        <p:blipFill>
          <a:blip r:embed="rId5" cstate="screen">
            <a:clrChange>
              <a:clrFrom>
                <a:srgbClr val="FEFEFE"/>
              </a:clrFrom>
              <a:clrTo>
                <a:srgbClr val="FEFEFE">
                  <a:alpha val="0"/>
                </a:srgbClr>
              </a:clrTo>
            </a:clrChange>
            <a:extLst>
              <a:ext uri="{28A0092B-C50C-407E-A947-70E740481C1C}">
                <a14:useLocalDpi xmlns:a14="http://schemas.microsoft.com/office/drawing/2010/main" xmlns=""/>
              </a:ext>
            </a:extLst>
          </a:blip>
          <a:srcRect/>
          <a:stretch>
            <a:fillRect/>
          </a:stretch>
        </p:blipFill>
        <p:spPr bwMode="auto">
          <a:xfrm>
            <a:off x="1727199" y="3235614"/>
            <a:ext cx="685800" cy="569913"/>
          </a:xfrm>
          <a:prstGeom prst="rect">
            <a:avLst/>
          </a:prstGeom>
          <a:noFill/>
          <a:ln w="9525">
            <a:noFill/>
            <a:miter lim="800000"/>
            <a:headEnd/>
            <a:tailEnd/>
          </a:ln>
        </p:spPr>
      </p:pic>
      <p:grpSp>
        <p:nvGrpSpPr>
          <p:cNvPr id="2" name="Group 55"/>
          <p:cNvGrpSpPr/>
          <p:nvPr/>
        </p:nvGrpSpPr>
        <p:grpSpPr>
          <a:xfrm>
            <a:off x="486833" y="4444467"/>
            <a:ext cx="1564217" cy="1303866"/>
            <a:chOff x="524933" y="4643967"/>
            <a:chExt cx="1564217" cy="1303866"/>
          </a:xfrm>
        </p:grpSpPr>
        <p:sp>
          <p:nvSpPr>
            <p:cNvPr id="57" name="Rounded Rectangle 56"/>
            <p:cNvSpPr/>
            <p:nvPr/>
          </p:nvSpPr>
          <p:spPr>
            <a:xfrm>
              <a:off x="527307" y="5634566"/>
              <a:ext cx="1556128" cy="313267"/>
            </a:xfrm>
            <a:prstGeom prst="roundRect">
              <a:avLst>
                <a:gd name="adj" fmla="val 13720"/>
              </a:avLst>
            </a:prstGeom>
            <a:solidFill>
              <a:srgbClr val="0066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pic>
          <p:nvPicPr>
            <p:cNvPr id="58" name="Picture 57"/>
            <p:cNvPicPr>
              <a:picLocks/>
            </p:cNvPicPr>
            <p:nvPr/>
          </p:nvPicPr>
          <p:blipFill>
            <a:blip r:embed="rId6" cstate="screen">
              <a:extLst>
                <a:ext uri="{28A0092B-C50C-407E-A947-70E740481C1C}">
                  <a14:useLocalDpi xmlns:a14="http://schemas.microsoft.com/office/drawing/2010/main" xmlns=""/>
                </a:ext>
              </a:extLst>
            </a:blip>
            <a:stretch>
              <a:fillRect/>
            </a:stretch>
          </p:blipFill>
          <p:spPr>
            <a:xfrm>
              <a:off x="524933" y="4643967"/>
              <a:ext cx="1564217" cy="1053876"/>
            </a:xfrm>
            <a:prstGeom prst="round2SameRect">
              <a:avLst>
                <a:gd name="adj1" fmla="val 7631"/>
                <a:gd name="adj2" fmla="val 0"/>
              </a:avLst>
            </a:prstGeom>
            <a:ln>
              <a:noFill/>
            </a:ln>
            <a:effectLst/>
          </p:spPr>
        </p:pic>
        <p:sp>
          <p:nvSpPr>
            <p:cNvPr id="59" name="Text Box 27"/>
            <p:cNvSpPr txBox="1">
              <a:spLocks noChangeArrowheads="1"/>
            </p:cNvSpPr>
            <p:nvPr/>
          </p:nvSpPr>
          <p:spPr bwMode="auto">
            <a:xfrm>
              <a:off x="524933" y="5718019"/>
              <a:ext cx="1564217" cy="184666"/>
            </a:xfrm>
            <a:prstGeom prst="rect">
              <a:avLst/>
            </a:prstGeom>
            <a:noFill/>
            <a:ln w="9525">
              <a:noFill/>
              <a:miter lim="800000"/>
              <a:headEnd/>
              <a:tailEnd/>
            </a:ln>
          </p:spPr>
          <p:txBody>
            <a:bodyPr wrap="square" lIns="0" tIns="0" rIns="0" bIns="0">
              <a:spAutoFit/>
            </a:bodyPr>
            <a:lstStyle/>
            <a:p>
              <a:pPr algn="ctr" defTabSz="457200"/>
              <a:r>
                <a:rPr lang="en-US" sz="1200" dirty="0">
                  <a:solidFill>
                    <a:schemeClr val="bg1"/>
                  </a:solidFill>
                  <a:latin typeface="Arial"/>
                  <a:cs typeface="Arial"/>
                </a:rPr>
                <a:t>Personal Computers</a:t>
              </a:r>
            </a:p>
          </p:txBody>
        </p:sp>
        <p:pic>
          <p:nvPicPr>
            <p:cNvPr id="60" name="Picture 2" descr="http://quark.natinst.com:9000/qwaf/rootserver/assets/284119?role=preview"/>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xmlns=""/>
                </a:ext>
              </a:extLst>
            </a:blip>
            <a:srcRect/>
            <a:stretch>
              <a:fillRect/>
            </a:stretch>
          </p:blipFill>
          <p:spPr bwMode="auto">
            <a:xfrm>
              <a:off x="1053472" y="4724399"/>
              <a:ext cx="661027" cy="934655"/>
            </a:xfrm>
            <a:prstGeom prst="rect">
              <a:avLst/>
            </a:prstGeom>
            <a:noFill/>
            <a:ln w="9525">
              <a:noFill/>
              <a:miter lim="800000"/>
              <a:headEnd/>
              <a:tailEnd/>
            </a:ln>
          </p:spPr>
        </p:pic>
      </p:grpSp>
      <p:grpSp>
        <p:nvGrpSpPr>
          <p:cNvPr id="3" name="Group 60"/>
          <p:cNvGrpSpPr/>
          <p:nvPr/>
        </p:nvGrpSpPr>
        <p:grpSpPr>
          <a:xfrm>
            <a:off x="2147358" y="4444467"/>
            <a:ext cx="1564217" cy="1303866"/>
            <a:chOff x="2185458" y="4643967"/>
            <a:chExt cx="1564217" cy="1303866"/>
          </a:xfrm>
        </p:grpSpPr>
        <p:sp>
          <p:nvSpPr>
            <p:cNvPr id="62" name="Rounded Rectangle 61"/>
            <p:cNvSpPr/>
            <p:nvPr/>
          </p:nvSpPr>
          <p:spPr>
            <a:xfrm>
              <a:off x="2187832" y="5634566"/>
              <a:ext cx="1556128" cy="313267"/>
            </a:xfrm>
            <a:prstGeom prst="roundRect">
              <a:avLst>
                <a:gd name="adj" fmla="val 13720"/>
              </a:avLst>
            </a:prstGeom>
            <a:solidFill>
              <a:srgbClr val="0066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pic>
          <p:nvPicPr>
            <p:cNvPr id="63" name="Picture 62"/>
            <p:cNvPicPr>
              <a:picLocks/>
            </p:cNvPicPr>
            <p:nvPr/>
          </p:nvPicPr>
          <p:blipFill>
            <a:blip r:embed="rId6" cstate="screen">
              <a:extLst>
                <a:ext uri="{28A0092B-C50C-407E-A947-70E740481C1C}">
                  <a14:useLocalDpi xmlns:a14="http://schemas.microsoft.com/office/drawing/2010/main" xmlns=""/>
                </a:ext>
              </a:extLst>
            </a:blip>
            <a:stretch>
              <a:fillRect/>
            </a:stretch>
          </p:blipFill>
          <p:spPr>
            <a:xfrm>
              <a:off x="2185458" y="4643967"/>
              <a:ext cx="1564217" cy="1053876"/>
            </a:xfrm>
            <a:prstGeom prst="round2SameRect">
              <a:avLst>
                <a:gd name="adj1" fmla="val 7631"/>
                <a:gd name="adj2" fmla="val 0"/>
              </a:avLst>
            </a:prstGeom>
            <a:ln>
              <a:noFill/>
            </a:ln>
            <a:effectLst/>
          </p:spPr>
        </p:pic>
        <p:sp>
          <p:nvSpPr>
            <p:cNvPr id="64" name="Text Box 27"/>
            <p:cNvSpPr txBox="1">
              <a:spLocks noChangeArrowheads="1"/>
            </p:cNvSpPr>
            <p:nvPr/>
          </p:nvSpPr>
          <p:spPr bwMode="auto">
            <a:xfrm>
              <a:off x="2185458" y="5718019"/>
              <a:ext cx="1564217" cy="184666"/>
            </a:xfrm>
            <a:prstGeom prst="rect">
              <a:avLst/>
            </a:prstGeom>
            <a:noFill/>
            <a:ln w="9525">
              <a:noFill/>
              <a:miter lim="800000"/>
              <a:headEnd/>
              <a:tailEnd/>
            </a:ln>
          </p:spPr>
          <p:txBody>
            <a:bodyPr wrap="square" lIns="0" tIns="0" rIns="0" bIns="0">
              <a:spAutoFit/>
            </a:bodyPr>
            <a:lstStyle/>
            <a:p>
              <a:pPr algn="ctr" defTabSz="457200"/>
              <a:r>
                <a:rPr lang="en-US" sz="1200" dirty="0">
                  <a:solidFill>
                    <a:schemeClr val="bg1"/>
                  </a:solidFill>
                  <a:latin typeface="Arial"/>
                  <a:cs typeface="Arial"/>
                </a:rPr>
                <a:t>PXI Systems</a:t>
              </a:r>
            </a:p>
          </p:txBody>
        </p:sp>
        <p:pic>
          <p:nvPicPr>
            <p:cNvPr id="66" name="Picture 65" descr="05140709_9219_p.png"/>
            <p:cNvPicPr>
              <a:picLocks noChangeAspect="1"/>
            </p:cNvPicPr>
            <p:nvPr/>
          </p:nvPicPr>
          <p:blipFill>
            <a:blip r:embed="rId8" cstate="screen">
              <a:extLst>
                <a:ext uri="{28A0092B-C50C-407E-A947-70E740481C1C}">
                  <a14:useLocalDpi xmlns:a14="http://schemas.microsoft.com/office/drawing/2010/main" xmlns=""/>
                </a:ext>
              </a:extLst>
            </a:blip>
            <a:stretch>
              <a:fillRect/>
            </a:stretch>
          </p:blipFill>
          <p:spPr>
            <a:xfrm>
              <a:off x="2361896" y="4718050"/>
              <a:ext cx="1197279" cy="985239"/>
            </a:xfrm>
            <a:prstGeom prst="rect">
              <a:avLst/>
            </a:prstGeom>
          </p:spPr>
        </p:pic>
      </p:grpSp>
      <p:grpSp>
        <p:nvGrpSpPr>
          <p:cNvPr id="4" name="Group 66"/>
          <p:cNvGrpSpPr/>
          <p:nvPr/>
        </p:nvGrpSpPr>
        <p:grpSpPr>
          <a:xfrm>
            <a:off x="3798358" y="4444467"/>
            <a:ext cx="1564217" cy="1303866"/>
            <a:chOff x="3836458" y="4643967"/>
            <a:chExt cx="1564217" cy="1303866"/>
          </a:xfrm>
        </p:grpSpPr>
        <p:sp>
          <p:nvSpPr>
            <p:cNvPr id="68" name="Rounded Rectangle 67"/>
            <p:cNvSpPr/>
            <p:nvPr/>
          </p:nvSpPr>
          <p:spPr>
            <a:xfrm>
              <a:off x="3838832" y="5634566"/>
              <a:ext cx="1556128" cy="313267"/>
            </a:xfrm>
            <a:prstGeom prst="roundRect">
              <a:avLst>
                <a:gd name="adj" fmla="val 13720"/>
              </a:avLst>
            </a:prstGeom>
            <a:solidFill>
              <a:srgbClr val="0066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pic>
          <p:nvPicPr>
            <p:cNvPr id="69" name="Picture 68"/>
            <p:cNvPicPr>
              <a:picLocks/>
            </p:cNvPicPr>
            <p:nvPr/>
          </p:nvPicPr>
          <p:blipFill>
            <a:blip r:embed="rId6" cstate="screen">
              <a:extLst>
                <a:ext uri="{28A0092B-C50C-407E-A947-70E740481C1C}">
                  <a14:useLocalDpi xmlns:a14="http://schemas.microsoft.com/office/drawing/2010/main" xmlns=""/>
                </a:ext>
              </a:extLst>
            </a:blip>
            <a:stretch>
              <a:fillRect/>
            </a:stretch>
          </p:blipFill>
          <p:spPr>
            <a:xfrm>
              <a:off x="3836458" y="4643967"/>
              <a:ext cx="1564217" cy="1053876"/>
            </a:xfrm>
            <a:prstGeom prst="round2SameRect">
              <a:avLst>
                <a:gd name="adj1" fmla="val 7631"/>
                <a:gd name="adj2" fmla="val 0"/>
              </a:avLst>
            </a:prstGeom>
            <a:ln>
              <a:noFill/>
            </a:ln>
            <a:effectLst/>
          </p:spPr>
        </p:pic>
        <p:sp>
          <p:nvSpPr>
            <p:cNvPr id="70" name="Text Box 27"/>
            <p:cNvSpPr txBox="1">
              <a:spLocks noChangeArrowheads="1"/>
            </p:cNvSpPr>
            <p:nvPr/>
          </p:nvSpPr>
          <p:spPr bwMode="auto">
            <a:xfrm>
              <a:off x="3836458" y="5718019"/>
              <a:ext cx="1564217" cy="184666"/>
            </a:xfrm>
            <a:prstGeom prst="rect">
              <a:avLst/>
            </a:prstGeom>
            <a:noFill/>
            <a:ln w="9525">
              <a:noFill/>
              <a:miter lim="800000"/>
              <a:headEnd/>
              <a:tailEnd/>
            </a:ln>
          </p:spPr>
          <p:txBody>
            <a:bodyPr wrap="square" lIns="0" tIns="0" rIns="0" bIns="0">
              <a:spAutoFit/>
            </a:bodyPr>
            <a:lstStyle/>
            <a:p>
              <a:pPr algn="ctr" defTabSz="457200"/>
              <a:r>
                <a:rPr lang="en-US" sz="1200" dirty="0">
                  <a:solidFill>
                    <a:schemeClr val="bg1"/>
                  </a:solidFill>
                  <a:latin typeface="Arial"/>
                  <a:cs typeface="Arial"/>
                </a:rPr>
                <a:t>CompactRIO</a:t>
              </a:r>
            </a:p>
          </p:txBody>
        </p:sp>
        <p:pic>
          <p:nvPicPr>
            <p:cNvPr id="71" name="Picture 70" descr="09170704_10402_p.png"/>
            <p:cNvPicPr>
              <a:picLocks noChangeAspect="1"/>
            </p:cNvPicPr>
            <p:nvPr/>
          </p:nvPicPr>
          <p:blipFill>
            <a:blip r:embed="rId9" cstate="screen">
              <a:extLst>
                <a:ext uri="{28A0092B-C50C-407E-A947-70E740481C1C}">
                  <a14:useLocalDpi xmlns:a14="http://schemas.microsoft.com/office/drawing/2010/main" xmlns=""/>
                </a:ext>
              </a:extLst>
            </a:blip>
            <a:stretch>
              <a:fillRect/>
            </a:stretch>
          </p:blipFill>
          <p:spPr>
            <a:xfrm>
              <a:off x="3915833" y="4800600"/>
              <a:ext cx="1360715" cy="762000"/>
            </a:xfrm>
            <a:prstGeom prst="rect">
              <a:avLst/>
            </a:prstGeom>
          </p:spPr>
        </p:pic>
      </p:grpSp>
      <p:grpSp>
        <p:nvGrpSpPr>
          <p:cNvPr id="5" name="Group 72"/>
          <p:cNvGrpSpPr/>
          <p:nvPr/>
        </p:nvGrpSpPr>
        <p:grpSpPr>
          <a:xfrm>
            <a:off x="5453591" y="4444466"/>
            <a:ext cx="1564217" cy="1303867"/>
            <a:chOff x="5631391" y="4643966"/>
            <a:chExt cx="1564217" cy="1303867"/>
          </a:xfrm>
        </p:grpSpPr>
        <p:sp>
          <p:nvSpPr>
            <p:cNvPr id="74" name="Rounded Rectangle 73"/>
            <p:cNvSpPr/>
            <p:nvPr/>
          </p:nvSpPr>
          <p:spPr>
            <a:xfrm>
              <a:off x="5633765" y="5634566"/>
              <a:ext cx="1556128" cy="313267"/>
            </a:xfrm>
            <a:prstGeom prst="roundRect">
              <a:avLst>
                <a:gd name="adj" fmla="val 13720"/>
              </a:avLst>
            </a:prstGeom>
            <a:solidFill>
              <a:srgbClr val="0066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75" name="Text Box 27"/>
            <p:cNvSpPr txBox="1">
              <a:spLocks noChangeArrowheads="1"/>
            </p:cNvSpPr>
            <p:nvPr/>
          </p:nvSpPr>
          <p:spPr bwMode="auto">
            <a:xfrm>
              <a:off x="5631391" y="5718019"/>
              <a:ext cx="1564217" cy="184666"/>
            </a:xfrm>
            <a:prstGeom prst="rect">
              <a:avLst/>
            </a:prstGeom>
            <a:noFill/>
            <a:ln w="9525">
              <a:noFill/>
              <a:miter lim="800000"/>
              <a:headEnd/>
              <a:tailEnd/>
            </a:ln>
          </p:spPr>
          <p:txBody>
            <a:bodyPr wrap="square" lIns="0" tIns="0" rIns="0" bIns="0">
              <a:spAutoFit/>
            </a:bodyPr>
            <a:lstStyle/>
            <a:p>
              <a:pPr algn="ctr" defTabSz="457200"/>
              <a:r>
                <a:rPr lang="en-US" sz="1200" dirty="0">
                  <a:solidFill>
                    <a:schemeClr val="bg1"/>
                  </a:solidFill>
                  <a:latin typeface="Arial"/>
                  <a:cs typeface="Arial"/>
                </a:rPr>
                <a:t>Single-Board RIO</a:t>
              </a:r>
            </a:p>
          </p:txBody>
        </p:sp>
        <p:pic>
          <p:nvPicPr>
            <p:cNvPr id="76" name="Picture 75"/>
            <p:cNvPicPr>
              <a:picLocks/>
            </p:cNvPicPr>
            <p:nvPr/>
          </p:nvPicPr>
          <p:blipFill rotWithShape="1">
            <a:blip r:embed="rId10" cstate="screen">
              <a:extLst>
                <a:ext uri="{28A0092B-C50C-407E-A947-70E740481C1C}">
                  <a14:useLocalDpi xmlns:a14="http://schemas.microsoft.com/office/drawing/2010/main" xmlns=""/>
                </a:ext>
              </a:extLst>
            </a:blip>
            <a:srcRect/>
            <a:stretch/>
          </p:blipFill>
          <p:spPr>
            <a:xfrm>
              <a:off x="5633508" y="4643966"/>
              <a:ext cx="1557867" cy="1049867"/>
            </a:xfrm>
            <a:prstGeom prst="round2SameRect">
              <a:avLst>
                <a:gd name="adj1" fmla="val 8130"/>
                <a:gd name="adj2" fmla="val 0"/>
              </a:avLst>
            </a:prstGeom>
            <a:effectLst/>
          </p:spPr>
        </p:pic>
      </p:grpSp>
      <p:sp>
        <p:nvSpPr>
          <p:cNvPr id="77" name="Rounded Rectangle 76"/>
          <p:cNvSpPr/>
          <p:nvPr/>
        </p:nvSpPr>
        <p:spPr>
          <a:xfrm>
            <a:off x="499524" y="1248300"/>
            <a:ext cx="1581904" cy="470463"/>
          </a:xfrm>
          <a:prstGeom prst="roundRect">
            <a:avLst>
              <a:gd name="adj" fmla="val 13720"/>
            </a:avLst>
          </a:prstGeom>
          <a:solidFill>
            <a:srgbClr val="0066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grpSp>
        <p:nvGrpSpPr>
          <p:cNvPr id="6" name="Group 77"/>
          <p:cNvGrpSpPr/>
          <p:nvPr/>
        </p:nvGrpSpPr>
        <p:grpSpPr>
          <a:xfrm>
            <a:off x="520700" y="1547392"/>
            <a:ext cx="1543316" cy="1050483"/>
            <a:chOff x="533400" y="1728068"/>
            <a:chExt cx="1530616" cy="1041839"/>
          </a:xfrm>
          <a:solidFill>
            <a:schemeClr val="bg1"/>
          </a:solidFill>
        </p:grpSpPr>
        <p:sp>
          <p:nvSpPr>
            <p:cNvPr id="79" name="Rectangle 62"/>
            <p:cNvSpPr>
              <a:spLocks noChangeArrowheads="1"/>
            </p:cNvSpPr>
            <p:nvPr/>
          </p:nvSpPr>
          <p:spPr bwMode="auto">
            <a:xfrm>
              <a:off x="533400" y="1728068"/>
              <a:ext cx="1530616" cy="1041839"/>
            </a:xfrm>
            <a:prstGeom prst="rect">
              <a:avLst/>
            </a:prstGeom>
            <a:grpFill/>
            <a:ln w="38100" algn="ctr">
              <a:solidFill>
                <a:srgbClr val="2567A7"/>
              </a:solidFill>
              <a:round/>
              <a:headEnd/>
              <a:tailEnd/>
            </a:ln>
          </p:spPr>
          <p:txBody>
            <a:bodyPr wrap="none" anchor="ctr"/>
            <a:lstStyle/>
            <a:p>
              <a:pPr algn="ctr" defTabSz="457200"/>
              <a:endParaRPr lang="en-US" sz="1200" dirty="0">
                <a:solidFill>
                  <a:srgbClr val="000000"/>
                </a:solidFill>
                <a:latin typeface="Arial"/>
                <a:cs typeface="Arial" pitchFamily="34" charset="0"/>
              </a:endParaRPr>
            </a:p>
          </p:txBody>
        </p:sp>
        <p:pic>
          <p:nvPicPr>
            <p:cNvPr id="80" name="Picture 79" descr="DAQ Assistant Code_p(2).jpg"/>
            <p:cNvPicPr>
              <a:picLocks noChangeAspect="1"/>
            </p:cNvPicPr>
            <p:nvPr/>
          </p:nvPicPr>
          <p:blipFill>
            <a:blip r:embed="rId11" cstate="screen">
              <a:extLst>
                <a:ext uri="{28A0092B-C50C-407E-A947-70E740481C1C}">
                  <a14:useLocalDpi xmlns:a14="http://schemas.microsoft.com/office/drawing/2010/main" xmlns=""/>
                </a:ext>
              </a:extLst>
            </a:blip>
            <a:stretch>
              <a:fillRect/>
            </a:stretch>
          </p:blipFill>
          <p:spPr>
            <a:xfrm>
              <a:off x="573984" y="1765301"/>
              <a:ext cx="1413831" cy="977900"/>
            </a:xfrm>
            <a:prstGeom prst="rect">
              <a:avLst/>
            </a:prstGeom>
            <a:grpFill/>
          </p:spPr>
        </p:pic>
      </p:grpSp>
      <p:sp>
        <p:nvSpPr>
          <p:cNvPr id="81" name="TextBox 56"/>
          <p:cNvSpPr txBox="1">
            <a:spLocks noChangeArrowheads="1"/>
          </p:cNvSpPr>
          <p:nvPr/>
        </p:nvSpPr>
        <p:spPr bwMode="auto">
          <a:xfrm>
            <a:off x="533400" y="1252444"/>
            <a:ext cx="1524000" cy="292388"/>
          </a:xfrm>
          <a:prstGeom prst="rect">
            <a:avLst/>
          </a:prstGeom>
          <a:noFill/>
          <a:ln w="9525">
            <a:noFill/>
            <a:miter lim="800000"/>
            <a:headEnd/>
            <a:tailEnd/>
          </a:ln>
        </p:spPr>
        <p:txBody>
          <a:bodyPr wrap="square">
            <a:spAutoFit/>
          </a:bodyPr>
          <a:lstStyle/>
          <a:p>
            <a:pPr algn="ctr" defTabSz="457200"/>
            <a:r>
              <a:rPr lang="en-US" sz="1300" dirty="0">
                <a:solidFill>
                  <a:srgbClr val="FFFFFF"/>
                </a:solidFill>
                <a:latin typeface="Arial"/>
                <a:cs typeface="Arial"/>
              </a:rPr>
              <a:t>Dataflow</a:t>
            </a:r>
          </a:p>
        </p:txBody>
      </p:sp>
      <p:sp>
        <p:nvSpPr>
          <p:cNvPr id="82" name="Rounded Rectangle 81"/>
          <p:cNvSpPr/>
          <p:nvPr/>
        </p:nvSpPr>
        <p:spPr>
          <a:xfrm>
            <a:off x="2137823" y="1248300"/>
            <a:ext cx="1567402" cy="470463"/>
          </a:xfrm>
          <a:prstGeom prst="roundRect">
            <a:avLst>
              <a:gd name="adj" fmla="val 13720"/>
            </a:avLst>
          </a:prstGeom>
          <a:solidFill>
            <a:srgbClr val="0066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83" name="Rectangle 62"/>
          <p:cNvSpPr>
            <a:spLocks noChangeArrowheads="1"/>
          </p:cNvSpPr>
          <p:nvPr/>
        </p:nvSpPr>
        <p:spPr bwMode="auto">
          <a:xfrm>
            <a:off x="2156702" y="1547392"/>
            <a:ext cx="1530616" cy="1041839"/>
          </a:xfrm>
          <a:prstGeom prst="rect">
            <a:avLst/>
          </a:prstGeom>
          <a:solidFill>
            <a:srgbClr val="FFFFFF"/>
          </a:solidFill>
          <a:ln w="38100" algn="ctr">
            <a:solidFill>
              <a:srgbClr val="0060A8"/>
            </a:solidFill>
            <a:round/>
            <a:headEnd/>
            <a:tailEnd/>
          </a:ln>
        </p:spPr>
        <p:txBody>
          <a:bodyPr wrap="none" anchor="ctr"/>
          <a:lstStyle/>
          <a:p>
            <a:pPr algn="ctr" defTabSz="457200"/>
            <a:endParaRPr lang="en-US" sz="1200" dirty="0">
              <a:solidFill>
                <a:srgbClr val="000000"/>
              </a:solidFill>
              <a:latin typeface="Arial"/>
              <a:cs typeface="Arial" pitchFamily="34" charset="0"/>
            </a:endParaRPr>
          </a:p>
        </p:txBody>
      </p:sp>
      <p:grpSp>
        <p:nvGrpSpPr>
          <p:cNvPr id="7" name="Group 35"/>
          <p:cNvGrpSpPr>
            <a:grpSpLocks/>
          </p:cNvGrpSpPr>
          <p:nvPr/>
        </p:nvGrpSpPr>
        <p:grpSpPr bwMode="auto">
          <a:xfrm>
            <a:off x="2219355" y="1623365"/>
            <a:ext cx="1435658" cy="897156"/>
            <a:chOff x="3591760" y="1899745"/>
            <a:chExt cx="2779674" cy="2155246"/>
          </a:xfrm>
        </p:grpSpPr>
        <p:pic>
          <p:nvPicPr>
            <p:cNvPr id="85" name="Picture 2"/>
            <p:cNvPicPr>
              <a:picLocks noChangeAspect="1" noChangeArrowheads="1"/>
            </p:cNvPicPr>
            <p:nvPr/>
          </p:nvPicPr>
          <p:blipFill>
            <a:blip r:embed="rId12" cstate="screen">
              <a:extLst>
                <a:ext uri="{28A0092B-C50C-407E-A947-70E740481C1C}">
                  <a14:useLocalDpi xmlns:a14="http://schemas.microsoft.com/office/drawing/2010/main" xmlns=""/>
                </a:ext>
              </a:extLst>
            </a:blip>
            <a:srcRect/>
            <a:stretch>
              <a:fillRect/>
            </a:stretch>
          </p:blipFill>
          <p:spPr bwMode="auto">
            <a:xfrm>
              <a:off x="6047584" y="2819400"/>
              <a:ext cx="323850" cy="352425"/>
            </a:xfrm>
            <a:prstGeom prst="rect">
              <a:avLst/>
            </a:prstGeom>
            <a:noFill/>
            <a:ln w="9525">
              <a:noFill/>
              <a:miter lim="800000"/>
              <a:headEnd/>
              <a:tailEnd/>
            </a:ln>
          </p:spPr>
        </p:pic>
        <p:sp>
          <p:nvSpPr>
            <p:cNvPr id="86" name="Isosceles Triangle 85"/>
            <p:cNvSpPr/>
            <p:nvPr/>
          </p:nvSpPr>
          <p:spPr bwMode="auto">
            <a:xfrm rot="5400000">
              <a:off x="4854979" y="2587776"/>
              <a:ext cx="1900559" cy="731532"/>
            </a:xfrm>
            <a:prstGeom prst="triangle">
              <a:avLst/>
            </a:prstGeom>
            <a:solidFill>
              <a:schemeClr val="accent3">
                <a:lumMod val="85000"/>
                <a:alpha val="47000"/>
              </a:schemeClr>
            </a:solidFill>
            <a:ln w="9525" cap="flat" cmpd="sng" algn="ctr">
              <a:noFill/>
              <a:prstDash val="solid"/>
              <a:round/>
              <a:headEnd type="none" w="med" len="med"/>
              <a:tailEnd type="none" w="med" len="med"/>
            </a:ln>
            <a:effectLst/>
          </p:spPr>
          <p:txBody>
            <a:bodyPr wrap="none" anchor="ctr"/>
            <a:lstStyle/>
            <a:p>
              <a:pPr algn="ctr" defTabSz="457200">
                <a:defRPr/>
              </a:pPr>
              <a:endParaRPr lang="en-US" sz="1200" dirty="0">
                <a:solidFill>
                  <a:prstClr val="black"/>
                </a:solidFill>
                <a:latin typeface="Arial"/>
                <a:cs typeface="Arial" charset="0"/>
              </a:endParaRPr>
            </a:p>
          </p:txBody>
        </p:sp>
        <p:pic>
          <p:nvPicPr>
            <p:cNvPr id="87" name="Picture 3"/>
            <p:cNvPicPr>
              <a:picLocks noChangeAspect="1" noChangeArrowheads="1"/>
            </p:cNvPicPr>
            <p:nvPr/>
          </p:nvPicPr>
          <p:blipFill>
            <a:blip r:embed="rId13" cstate="screen">
              <a:extLst>
                <a:ext uri="{28A0092B-C50C-407E-A947-70E740481C1C}">
                  <a14:useLocalDpi xmlns:a14="http://schemas.microsoft.com/office/drawing/2010/main" xmlns=""/>
                </a:ext>
              </a:extLst>
            </a:blip>
            <a:srcRect/>
            <a:stretch>
              <a:fillRect/>
            </a:stretch>
          </p:blipFill>
          <p:spPr bwMode="auto">
            <a:xfrm>
              <a:off x="3591760" y="1899745"/>
              <a:ext cx="1824236" cy="2155246"/>
            </a:xfrm>
            <a:prstGeom prst="rect">
              <a:avLst/>
            </a:prstGeom>
            <a:noFill/>
            <a:ln w="9525">
              <a:solidFill>
                <a:schemeClr val="tx2"/>
              </a:solidFill>
              <a:miter lim="800000"/>
              <a:headEnd/>
              <a:tailEnd/>
            </a:ln>
          </p:spPr>
        </p:pic>
      </p:grpSp>
      <p:sp>
        <p:nvSpPr>
          <p:cNvPr id="88" name="TextBox 57"/>
          <p:cNvSpPr txBox="1">
            <a:spLocks noChangeArrowheads="1"/>
          </p:cNvSpPr>
          <p:nvPr/>
        </p:nvSpPr>
        <p:spPr bwMode="auto">
          <a:xfrm>
            <a:off x="2155825" y="1261832"/>
            <a:ext cx="1524000" cy="292388"/>
          </a:xfrm>
          <a:prstGeom prst="rect">
            <a:avLst/>
          </a:prstGeom>
          <a:noFill/>
          <a:ln w="9525">
            <a:noFill/>
            <a:miter lim="800000"/>
            <a:headEnd/>
            <a:tailEnd/>
          </a:ln>
        </p:spPr>
        <p:txBody>
          <a:bodyPr wrap="square">
            <a:spAutoFit/>
          </a:bodyPr>
          <a:lstStyle/>
          <a:p>
            <a:pPr algn="ctr" defTabSz="457200"/>
            <a:r>
              <a:rPr lang="en-US" sz="1300" dirty="0">
                <a:solidFill>
                  <a:srgbClr val="FFFFFF"/>
                </a:solidFill>
                <a:latin typeface="Arial"/>
                <a:cs typeface="Arial"/>
              </a:rPr>
              <a:t>C / HDL Code</a:t>
            </a:r>
          </a:p>
        </p:txBody>
      </p:sp>
      <p:sp>
        <p:nvSpPr>
          <p:cNvPr id="89" name="Rounded Rectangle 88"/>
          <p:cNvSpPr/>
          <p:nvPr/>
        </p:nvSpPr>
        <p:spPr>
          <a:xfrm>
            <a:off x="3779297" y="1248300"/>
            <a:ext cx="1608677" cy="470463"/>
          </a:xfrm>
          <a:prstGeom prst="roundRect">
            <a:avLst>
              <a:gd name="adj" fmla="val 13720"/>
            </a:avLst>
          </a:prstGeom>
          <a:solidFill>
            <a:srgbClr val="0066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pic>
        <p:nvPicPr>
          <p:cNvPr id="90" name="Picture 4"/>
          <p:cNvPicPr>
            <a:picLocks noChangeAspect="1" noChangeArrowheads="1"/>
          </p:cNvPicPr>
          <p:nvPr/>
        </p:nvPicPr>
        <p:blipFill>
          <a:blip r:embed="rId14" cstate="print"/>
          <a:srcRect/>
          <a:stretch>
            <a:fillRect/>
          </a:stretch>
        </p:blipFill>
        <p:spPr bwMode="auto">
          <a:xfrm>
            <a:off x="3810000" y="1564325"/>
            <a:ext cx="1544098" cy="1013559"/>
          </a:xfrm>
          <a:prstGeom prst="rect">
            <a:avLst/>
          </a:prstGeom>
          <a:noFill/>
          <a:ln w="31750" cap="rnd" algn="ctr">
            <a:solidFill>
              <a:srgbClr val="2567A7"/>
            </a:solidFill>
            <a:round/>
            <a:headEnd/>
            <a:tailEnd/>
          </a:ln>
        </p:spPr>
      </p:pic>
      <p:sp>
        <p:nvSpPr>
          <p:cNvPr id="91" name="TextBox 57"/>
          <p:cNvSpPr txBox="1">
            <a:spLocks noChangeArrowheads="1"/>
          </p:cNvSpPr>
          <p:nvPr/>
        </p:nvSpPr>
        <p:spPr bwMode="auto">
          <a:xfrm>
            <a:off x="3822700" y="1261832"/>
            <a:ext cx="1524000" cy="292388"/>
          </a:xfrm>
          <a:prstGeom prst="rect">
            <a:avLst/>
          </a:prstGeom>
          <a:noFill/>
          <a:ln w="9525">
            <a:noFill/>
            <a:miter lim="800000"/>
            <a:headEnd/>
            <a:tailEnd/>
          </a:ln>
        </p:spPr>
        <p:txBody>
          <a:bodyPr wrap="square">
            <a:spAutoFit/>
          </a:bodyPr>
          <a:lstStyle/>
          <a:p>
            <a:pPr algn="ctr" defTabSz="457200"/>
            <a:r>
              <a:rPr lang="en-US" sz="1300" dirty="0">
                <a:solidFill>
                  <a:srgbClr val="FFFFFF"/>
                </a:solidFill>
                <a:latin typeface="Arial"/>
                <a:cs typeface="Arial"/>
              </a:rPr>
              <a:t>Textual Math</a:t>
            </a:r>
          </a:p>
        </p:txBody>
      </p:sp>
      <p:sp>
        <p:nvSpPr>
          <p:cNvPr id="92" name="Rounded Rectangle 91"/>
          <p:cNvSpPr/>
          <p:nvPr/>
        </p:nvSpPr>
        <p:spPr>
          <a:xfrm>
            <a:off x="5442998" y="1248300"/>
            <a:ext cx="1586452" cy="470463"/>
          </a:xfrm>
          <a:prstGeom prst="roundRect">
            <a:avLst>
              <a:gd name="adj" fmla="val 13720"/>
            </a:avLst>
          </a:prstGeom>
          <a:solidFill>
            <a:srgbClr val="0066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pic>
        <p:nvPicPr>
          <p:cNvPr id="93" name="Picture 21"/>
          <p:cNvPicPr>
            <a:picLocks noChangeAspect="1" noChangeArrowheads="1"/>
          </p:cNvPicPr>
          <p:nvPr/>
        </p:nvPicPr>
        <p:blipFill rotWithShape="1">
          <a:blip r:embed="rId15" cstate="screen">
            <a:extLst>
              <a:ext uri="{28A0092B-C50C-407E-A947-70E740481C1C}">
                <a14:useLocalDpi xmlns:a14="http://schemas.microsoft.com/office/drawing/2010/main" xmlns=""/>
              </a:ext>
            </a:extLst>
          </a:blip>
          <a:srcRect/>
          <a:stretch/>
        </p:blipFill>
        <p:spPr bwMode="auto">
          <a:xfrm>
            <a:off x="5473701" y="1559222"/>
            <a:ext cx="1523999" cy="1019175"/>
          </a:xfrm>
          <a:prstGeom prst="rect">
            <a:avLst/>
          </a:prstGeom>
          <a:noFill/>
          <a:ln w="31750" cap="rnd">
            <a:solidFill>
              <a:srgbClr val="2567A7"/>
            </a:solidFill>
            <a:round/>
            <a:headEnd/>
            <a:tailEnd/>
          </a:ln>
        </p:spPr>
      </p:pic>
      <p:sp>
        <p:nvSpPr>
          <p:cNvPr id="94" name="TextBox 57"/>
          <p:cNvSpPr txBox="1">
            <a:spLocks noChangeArrowheads="1"/>
          </p:cNvSpPr>
          <p:nvPr/>
        </p:nvSpPr>
        <p:spPr bwMode="auto">
          <a:xfrm>
            <a:off x="5470525" y="1261832"/>
            <a:ext cx="1524000" cy="292388"/>
          </a:xfrm>
          <a:prstGeom prst="rect">
            <a:avLst/>
          </a:prstGeom>
          <a:noFill/>
          <a:ln w="9525">
            <a:noFill/>
            <a:miter lim="800000"/>
            <a:headEnd/>
            <a:tailEnd/>
          </a:ln>
        </p:spPr>
        <p:txBody>
          <a:bodyPr wrap="square">
            <a:spAutoFit/>
          </a:bodyPr>
          <a:lstStyle/>
          <a:p>
            <a:pPr algn="ctr" defTabSz="457200"/>
            <a:r>
              <a:rPr lang="en-US" sz="1300" dirty="0" smtClean="0">
                <a:solidFill>
                  <a:srgbClr val="FFFFFF"/>
                </a:solidFill>
                <a:latin typeface="Arial"/>
                <a:cs typeface="Arial"/>
              </a:rPr>
              <a:t>Dynamic Systems</a:t>
            </a:r>
            <a:endParaRPr lang="en-US" sz="1300" dirty="0">
              <a:solidFill>
                <a:srgbClr val="FFFFFF"/>
              </a:solidFill>
              <a:latin typeface="Arial"/>
              <a:cs typeface="Arial"/>
            </a:endParaRPr>
          </a:p>
        </p:txBody>
      </p:sp>
      <p:sp>
        <p:nvSpPr>
          <p:cNvPr id="95" name="Rounded Rectangle 94"/>
          <p:cNvSpPr/>
          <p:nvPr/>
        </p:nvSpPr>
        <p:spPr>
          <a:xfrm>
            <a:off x="7074948" y="1248300"/>
            <a:ext cx="1500727" cy="470463"/>
          </a:xfrm>
          <a:prstGeom prst="roundRect">
            <a:avLst>
              <a:gd name="adj" fmla="val 13720"/>
            </a:avLst>
          </a:prstGeom>
          <a:solidFill>
            <a:srgbClr val="0066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pic>
        <p:nvPicPr>
          <p:cNvPr id="96" name="Picture 12"/>
          <p:cNvPicPr>
            <a:picLocks noChangeArrowheads="1"/>
          </p:cNvPicPr>
          <p:nvPr/>
        </p:nvPicPr>
        <p:blipFill>
          <a:blip r:embed="rId16" cstate="screen">
            <a:extLst>
              <a:ext uri="{28A0092B-C50C-407E-A947-70E740481C1C}">
                <a14:useLocalDpi xmlns:a14="http://schemas.microsoft.com/office/drawing/2010/main" xmlns=""/>
              </a:ext>
            </a:extLst>
          </a:blip>
          <a:srcRect/>
          <a:stretch>
            <a:fillRect/>
          </a:stretch>
        </p:blipFill>
        <p:spPr bwMode="auto">
          <a:xfrm>
            <a:off x="7105650" y="1565574"/>
            <a:ext cx="1438275" cy="1013882"/>
          </a:xfrm>
          <a:prstGeom prst="rect">
            <a:avLst/>
          </a:prstGeom>
          <a:noFill/>
          <a:ln w="31750" cap="rnd">
            <a:solidFill>
              <a:srgbClr val="336699"/>
            </a:solidFill>
            <a:round/>
            <a:headEnd/>
            <a:tailEnd/>
          </a:ln>
        </p:spPr>
      </p:pic>
      <p:sp>
        <p:nvSpPr>
          <p:cNvPr id="97" name="TextBox 57"/>
          <p:cNvSpPr txBox="1">
            <a:spLocks noChangeArrowheads="1"/>
          </p:cNvSpPr>
          <p:nvPr/>
        </p:nvSpPr>
        <p:spPr bwMode="auto">
          <a:xfrm>
            <a:off x="7108825" y="1261832"/>
            <a:ext cx="1431925" cy="292388"/>
          </a:xfrm>
          <a:prstGeom prst="rect">
            <a:avLst/>
          </a:prstGeom>
          <a:noFill/>
          <a:ln w="9525">
            <a:noFill/>
            <a:miter lim="800000"/>
            <a:headEnd/>
            <a:tailEnd/>
          </a:ln>
        </p:spPr>
        <p:txBody>
          <a:bodyPr wrap="square">
            <a:spAutoFit/>
          </a:bodyPr>
          <a:lstStyle/>
          <a:p>
            <a:pPr algn="ctr" defTabSz="457200"/>
            <a:r>
              <a:rPr lang="en-US" sz="1300" dirty="0">
                <a:solidFill>
                  <a:srgbClr val="FFFFFF"/>
                </a:solidFill>
                <a:latin typeface="Arial"/>
                <a:cs typeface="Arial"/>
              </a:rPr>
              <a:t>Statechart</a:t>
            </a:r>
          </a:p>
        </p:txBody>
      </p:sp>
      <p:grpSp>
        <p:nvGrpSpPr>
          <p:cNvPr id="8" name="Group 97"/>
          <p:cNvGrpSpPr/>
          <p:nvPr/>
        </p:nvGrpSpPr>
        <p:grpSpPr>
          <a:xfrm>
            <a:off x="7107766" y="4450110"/>
            <a:ext cx="1564217" cy="1298223"/>
            <a:chOff x="7310966" y="4649610"/>
            <a:chExt cx="1564217" cy="1298223"/>
          </a:xfrm>
        </p:grpSpPr>
        <p:sp>
          <p:nvSpPr>
            <p:cNvPr id="99" name="Rounded Rectangle 98"/>
            <p:cNvSpPr/>
            <p:nvPr/>
          </p:nvSpPr>
          <p:spPr>
            <a:xfrm>
              <a:off x="7313340" y="5634566"/>
              <a:ext cx="1556128" cy="313267"/>
            </a:xfrm>
            <a:prstGeom prst="roundRect">
              <a:avLst>
                <a:gd name="adj" fmla="val 13720"/>
              </a:avLst>
            </a:prstGeom>
            <a:solidFill>
              <a:srgbClr val="0066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100" name="Text Box 27"/>
            <p:cNvSpPr txBox="1">
              <a:spLocks noChangeArrowheads="1"/>
            </p:cNvSpPr>
            <p:nvPr/>
          </p:nvSpPr>
          <p:spPr bwMode="auto">
            <a:xfrm>
              <a:off x="7310966" y="5718019"/>
              <a:ext cx="1564217" cy="184666"/>
            </a:xfrm>
            <a:prstGeom prst="rect">
              <a:avLst/>
            </a:prstGeom>
            <a:noFill/>
            <a:ln w="9525">
              <a:noFill/>
              <a:miter lim="800000"/>
              <a:headEnd/>
              <a:tailEnd/>
            </a:ln>
          </p:spPr>
          <p:txBody>
            <a:bodyPr wrap="square" lIns="0" tIns="0" rIns="0" bIns="0">
              <a:spAutoFit/>
            </a:bodyPr>
            <a:lstStyle/>
            <a:p>
              <a:pPr algn="ctr" defTabSz="457200"/>
              <a:r>
                <a:rPr lang="en-US" sz="1200" dirty="0">
                  <a:solidFill>
                    <a:schemeClr val="bg1"/>
                  </a:solidFill>
                  <a:latin typeface="Arial"/>
                  <a:cs typeface="Arial"/>
                </a:rPr>
                <a:t>Custom Design</a:t>
              </a:r>
            </a:p>
          </p:txBody>
        </p:sp>
        <p:pic>
          <p:nvPicPr>
            <p:cNvPr id="101" name="Picture 100"/>
            <p:cNvPicPr>
              <a:picLocks/>
            </p:cNvPicPr>
            <p:nvPr/>
          </p:nvPicPr>
          <p:blipFill>
            <a:blip r:embed="rId17" cstate="screen">
              <a:extLst>
                <a:ext uri="{28A0092B-C50C-407E-A947-70E740481C1C}">
                  <a14:useLocalDpi xmlns:a14="http://schemas.microsoft.com/office/drawing/2010/main" xmlns=""/>
                </a:ext>
              </a:extLst>
            </a:blip>
            <a:stretch>
              <a:fillRect/>
            </a:stretch>
          </p:blipFill>
          <p:spPr>
            <a:xfrm>
              <a:off x="7313083" y="4649610"/>
              <a:ext cx="1557867" cy="1038578"/>
            </a:xfrm>
            <a:prstGeom prst="round2SameRect">
              <a:avLst>
                <a:gd name="adj1" fmla="val 8130"/>
                <a:gd name="adj2" fmla="val 0"/>
              </a:avLst>
            </a:prstGeom>
            <a:effectLst/>
          </p:spPr>
        </p:pic>
        <p:pic>
          <p:nvPicPr>
            <p:cNvPr id="102" name="Picture 101" descr="10060503_xilinx.png"/>
            <p:cNvPicPr>
              <a:picLocks noChangeAspect="1"/>
            </p:cNvPicPr>
            <p:nvPr/>
          </p:nvPicPr>
          <p:blipFill>
            <a:blip r:embed="rId18" cstate="screen">
              <a:extLst>
                <a:ext uri="{28A0092B-C50C-407E-A947-70E740481C1C}">
                  <a14:useLocalDpi xmlns:a14="http://schemas.microsoft.com/office/drawing/2010/main" xmlns=""/>
                </a:ext>
              </a:extLst>
            </a:blip>
            <a:stretch>
              <a:fillRect/>
            </a:stretch>
          </p:blipFill>
          <p:spPr>
            <a:xfrm>
              <a:off x="7683499" y="4775199"/>
              <a:ext cx="809625" cy="809625"/>
            </a:xfrm>
            <a:prstGeom prst="rect">
              <a:avLst/>
            </a:prstGeom>
          </p:spPr>
        </p:pic>
      </p:grpSp>
      <p:pic>
        <p:nvPicPr>
          <p:cNvPr id="61" name="Picture 60" descr="FPGA_Icon_ill.eps"/>
          <p:cNvPicPr>
            <a:picLocks noChangeAspect="1"/>
          </p:cNvPicPr>
          <p:nvPr/>
        </p:nvPicPr>
        <p:blipFill>
          <a:blip r:embed="rId19" cstate="print">
            <a:extLst>
              <a:ext uri="{28A0092B-C50C-407E-A947-70E740481C1C}">
                <a14:useLocalDpi xmlns:a14="http://schemas.microsoft.com/office/drawing/2010/main" xmlns="" val="0"/>
              </a:ext>
            </a:extLst>
          </a:blip>
          <a:stretch>
            <a:fillRect/>
          </a:stretch>
        </p:blipFill>
        <p:spPr>
          <a:xfrm>
            <a:off x="5160656" y="3252060"/>
            <a:ext cx="431800" cy="431800"/>
          </a:xfrm>
          <a:prstGeom prst="rect">
            <a:avLst/>
          </a:prstGeom>
        </p:spPr>
      </p:pic>
      <p:sp>
        <p:nvSpPr>
          <p:cNvPr id="65" name="Title 64"/>
          <p:cNvSpPr>
            <a:spLocks noGrp="1"/>
          </p:cNvSpPr>
          <p:nvPr>
            <p:ph type="title"/>
          </p:nvPr>
        </p:nvSpPr>
        <p:spPr>
          <a:xfrm>
            <a:off x="579157" y="45727"/>
            <a:ext cx="8170003" cy="964092"/>
          </a:xfrm>
        </p:spPr>
        <p:txBody>
          <a:bodyPr/>
          <a:lstStyle/>
          <a:p>
            <a:r>
              <a:rPr lang="en-US" dirty="0" smtClean="0"/>
              <a:t>System Design to Deployment</a:t>
            </a:r>
            <a:endParaRPr lang="en-US" dirty="0"/>
          </a:p>
        </p:txBody>
      </p:sp>
    </p:spTree>
    <p:extLst>
      <p:ext uri="{BB962C8B-B14F-4D97-AF65-F5344CB8AC3E}">
        <p14:creationId xmlns:p14="http://schemas.microsoft.com/office/powerpoint/2010/main" xmlns="" val="313246974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Line 4"/>
          <p:cNvSpPr>
            <a:spLocks noChangeShapeType="1"/>
          </p:cNvSpPr>
          <p:nvPr/>
        </p:nvSpPr>
        <p:spPr bwMode="auto">
          <a:xfrm>
            <a:off x="234950" y="1897750"/>
            <a:ext cx="8680450" cy="10041"/>
          </a:xfrm>
          <a:prstGeom prst="line">
            <a:avLst/>
          </a:prstGeom>
          <a:noFill/>
          <a:ln w="95250">
            <a:solidFill>
              <a:srgbClr val="0000FF"/>
            </a:solidFill>
            <a:round/>
            <a:headEnd type="stealth" w="lg" len="lg"/>
            <a:tailEnd type="stealth" w="lg" len="lg"/>
          </a:ln>
        </p:spPr>
        <p:txBody>
          <a:bodyPr/>
          <a:lstStyle/>
          <a:p>
            <a:endParaRPr lang="en-US" sz="1800" dirty="0"/>
          </a:p>
        </p:txBody>
      </p:sp>
      <p:sp>
        <p:nvSpPr>
          <p:cNvPr id="25607" name="Text Box 5"/>
          <p:cNvSpPr txBox="1">
            <a:spLocks noChangeArrowheads="1"/>
          </p:cNvSpPr>
          <p:nvPr/>
        </p:nvSpPr>
        <p:spPr bwMode="auto">
          <a:xfrm>
            <a:off x="0" y="1340021"/>
            <a:ext cx="1188146" cy="369332"/>
          </a:xfrm>
          <a:prstGeom prst="rect">
            <a:avLst/>
          </a:prstGeom>
          <a:noFill/>
          <a:ln w="9525">
            <a:noFill/>
            <a:miter lim="800000"/>
            <a:headEnd/>
            <a:tailEnd/>
          </a:ln>
        </p:spPr>
        <p:txBody>
          <a:bodyPr wrap="none">
            <a:spAutoFit/>
          </a:bodyPr>
          <a:lstStyle/>
          <a:p>
            <a:r>
              <a:rPr lang="en-US" sz="1800" b="1" dirty="0">
                <a:solidFill>
                  <a:srgbClr val="0000FF"/>
                </a:solidFill>
              </a:rPr>
              <a:t>Expressive</a:t>
            </a:r>
          </a:p>
        </p:txBody>
      </p:sp>
      <p:sp>
        <p:nvSpPr>
          <p:cNvPr id="25608" name="Text Box 6"/>
          <p:cNvSpPr txBox="1">
            <a:spLocks noChangeArrowheads="1"/>
          </p:cNvSpPr>
          <p:nvPr/>
        </p:nvSpPr>
        <p:spPr bwMode="auto">
          <a:xfrm>
            <a:off x="7900828" y="1340021"/>
            <a:ext cx="1175322" cy="369332"/>
          </a:xfrm>
          <a:prstGeom prst="rect">
            <a:avLst/>
          </a:prstGeom>
          <a:noFill/>
          <a:ln w="9525">
            <a:noFill/>
            <a:miter lim="800000"/>
            <a:headEnd/>
            <a:tailEnd/>
          </a:ln>
        </p:spPr>
        <p:txBody>
          <a:bodyPr wrap="none">
            <a:spAutoFit/>
          </a:bodyPr>
          <a:lstStyle/>
          <a:p>
            <a:r>
              <a:rPr lang="en-US" sz="1800" b="1" dirty="0">
                <a:solidFill>
                  <a:srgbClr val="0000FF"/>
                </a:solidFill>
              </a:rPr>
              <a:t>Analyzable</a:t>
            </a:r>
          </a:p>
        </p:txBody>
      </p:sp>
      <p:sp>
        <p:nvSpPr>
          <p:cNvPr id="25610" name="Text Box 8"/>
          <p:cNvSpPr txBox="1">
            <a:spLocks noChangeArrowheads="1"/>
          </p:cNvSpPr>
          <p:nvPr/>
        </p:nvSpPr>
        <p:spPr bwMode="auto">
          <a:xfrm>
            <a:off x="1129880" y="1059550"/>
            <a:ext cx="1168400" cy="369332"/>
          </a:xfrm>
          <a:prstGeom prst="rect">
            <a:avLst/>
          </a:prstGeom>
          <a:noFill/>
          <a:ln w="9525">
            <a:noFill/>
            <a:miter lim="800000"/>
            <a:headEnd/>
            <a:tailEnd/>
          </a:ln>
        </p:spPr>
        <p:txBody>
          <a:bodyPr wrap="square">
            <a:spAutoFit/>
          </a:bodyPr>
          <a:lstStyle/>
          <a:p>
            <a:pPr algn="ctr"/>
            <a:r>
              <a:rPr lang="en-US" sz="1800" dirty="0" smtClean="0"/>
              <a:t>Threads</a:t>
            </a:r>
            <a:endParaRPr lang="en-US" sz="1800" dirty="0"/>
          </a:p>
        </p:txBody>
      </p:sp>
      <p:sp>
        <p:nvSpPr>
          <p:cNvPr id="25615" name="Text Box 13"/>
          <p:cNvSpPr txBox="1">
            <a:spLocks noChangeArrowheads="1"/>
          </p:cNvSpPr>
          <p:nvPr/>
        </p:nvSpPr>
        <p:spPr bwMode="auto">
          <a:xfrm>
            <a:off x="2348065" y="2278750"/>
            <a:ext cx="1647371" cy="646331"/>
          </a:xfrm>
          <a:prstGeom prst="rect">
            <a:avLst/>
          </a:prstGeom>
          <a:noFill/>
          <a:ln w="9525">
            <a:noFill/>
            <a:miter lim="800000"/>
            <a:headEnd/>
            <a:tailEnd/>
          </a:ln>
        </p:spPr>
        <p:txBody>
          <a:bodyPr wrap="square">
            <a:spAutoFit/>
          </a:bodyPr>
          <a:lstStyle/>
          <a:p>
            <a:pPr algn="ctr"/>
            <a:r>
              <a:rPr lang="en-US" sz="1800" dirty="0" smtClean="0"/>
              <a:t>Process</a:t>
            </a:r>
            <a:br>
              <a:rPr lang="en-US" sz="1800" dirty="0" smtClean="0"/>
            </a:br>
            <a:r>
              <a:rPr lang="en-US" sz="1800" dirty="0" smtClean="0"/>
              <a:t>Networks</a:t>
            </a:r>
            <a:endParaRPr lang="en-US" sz="1800" dirty="0"/>
          </a:p>
        </p:txBody>
      </p:sp>
      <p:sp>
        <p:nvSpPr>
          <p:cNvPr id="25617" name="Text Box 15"/>
          <p:cNvSpPr txBox="1">
            <a:spLocks noChangeArrowheads="1"/>
          </p:cNvSpPr>
          <p:nvPr/>
        </p:nvSpPr>
        <p:spPr bwMode="auto">
          <a:xfrm>
            <a:off x="3530986" y="1071218"/>
            <a:ext cx="583814" cy="369332"/>
          </a:xfrm>
          <a:prstGeom prst="rect">
            <a:avLst/>
          </a:prstGeom>
          <a:noFill/>
          <a:ln w="9525">
            <a:noFill/>
            <a:miter lim="800000"/>
            <a:headEnd/>
            <a:tailEnd/>
          </a:ln>
        </p:spPr>
        <p:txBody>
          <a:bodyPr wrap="none">
            <a:spAutoFit/>
          </a:bodyPr>
          <a:lstStyle/>
          <a:p>
            <a:r>
              <a:rPr lang="en-US" sz="1800" dirty="0" smtClean="0"/>
              <a:t>KPN</a:t>
            </a:r>
            <a:endParaRPr lang="en-US" sz="1800" dirty="0"/>
          </a:p>
        </p:txBody>
      </p:sp>
      <p:sp>
        <p:nvSpPr>
          <p:cNvPr id="65" name="Text Box 20"/>
          <p:cNvSpPr txBox="1">
            <a:spLocks noChangeArrowheads="1"/>
          </p:cNvSpPr>
          <p:nvPr/>
        </p:nvSpPr>
        <p:spPr bwMode="auto">
          <a:xfrm>
            <a:off x="6096000" y="2242019"/>
            <a:ext cx="914400" cy="646331"/>
          </a:xfrm>
          <a:prstGeom prst="rect">
            <a:avLst/>
          </a:prstGeom>
          <a:noFill/>
          <a:ln w="9525">
            <a:noFill/>
            <a:miter lim="800000"/>
            <a:headEnd/>
            <a:tailEnd/>
          </a:ln>
        </p:spPr>
        <p:txBody>
          <a:bodyPr wrap="square">
            <a:spAutoFit/>
          </a:bodyPr>
          <a:lstStyle/>
          <a:p>
            <a:pPr algn="ctr"/>
            <a:r>
              <a:rPr lang="en-US" sz="1800" dirty="0" err="1" smtClean="0"/>
              <a:t>Lustre</a:t>
            </a:r>
            <a:r>
              <a:rPr lang="en-US" sz="1800" dirty="0" smtClean="0"/>
              <a:t>,</a:t>
            </a:r>
            <a:br>
              <a:rPr lang="en-US" sz="1800" dirty="0" smtClean="0"/>
            </a:br>
            <a:r>
              <a:rPr lang="en-US" sz="1800" dirty="0" err="1" smtClean="0"/>
              <a:t>Esterel</a:t>
            </a:r>
            <a:endParaRPr lang="en-US" sz="1800" dirty="0"/>
          </a:p>
        </p:txBody>
      </p:sp>
      <p:sp>
        <p:nvSpPr>
          <p:cNvPr id="73" name="Text Box 23"/>
          <p:cNvSpPr txBox="1">
            <a:spLocks noChangeArrowheads="1"/>
          </p:cNvSpPr>
          <p:nvPr/>
        </p:nvSpPr>
        <p:spPr bwMode="auto">
          <a:xfrm>
            <a:off x="7239000" y="2242019"/>
            <a:ext cx="1371600" cy="646331"/>
          </a:xfrm>
          <a:prstGeom prst="rect">
            <a:avLst/>
          </a:prstGeom>
          <a:noFill/>
          <a:ln w="9525">
            <a:noFill/>
            <a:miter lim="800000"/>
            <a:headEnd/>
            <a:tailEnd/>
          </a:ln>
        </p:spPr>
        <p:txBody>
          <a:bodyPr wrap="square">
            <a:spAutoFit/>
          </a:bodyPr>
          <a:lstStyle/>
          <a:p>
            <a:pPr algn="ctr"/>
            <a:r>
              <a:rPr lang="en-US" sz="1800" dirty="0" smtClean="0"/>
              <a:t>Finite-State Machines</a:t>
            </a:r>
            <a:endParaRPr lang="en-US" sz="1800" dirty="0"/>
          </a:p>
        </p:txBody>
      </p:sp>
      <p:sp>
        <p:nvSpPr>
          <p:cNvPr id="84" name="Text Box 17"/>
          <p:cNvSpPr txBox="1">
            <a:spLocks noChangeArrowheads="1"/>
          </p:cNvSpPr>
          <p:nvPr/>
        </p:nvSpPr>
        <p:spPr bwMode="auto">
          <a:xfrm>
            <a:off x="6451204" y="1059550"/>
            <a:ext cx="1345882" cy="369332"/>
          </a:xfrm>
          <a:prstGeom prst="rect">
            <a:avLst/>
          </a:prstGeom>
          <a:noFill/>
          <a:ln w="9525">
            <a:noFill/>
            <a:miter lim="800000"/>
            <a:headEnd/>
            <a:tailEnd/>
          </a:ln>
        </p:spPr>
        <p:txBody>
          <a:bodyPr wrap="none">
            <a:spAutoFit/>
          </a:bodyPr>
          <a:lstStyle/>
          <a:p>
            <a:pPr algn="ctr"/>
            <a:r>
              <a:rPr lang="en-US" sz="1800" dirty="0" err="1" smtClean="0"/>
              <a:t>SyncCharts</a:t>
            </a:r>
            <a:endParaRPr lang="en-US" sz="1800" dirty="0"/>
          </a:p>
        </p:txBody>
      </p:sp>
      <p:sp>
        <p:nvSpPr>
          <p:cNvPr id="61" name="Rounded Rectangle 60"/>
          <p:cNvSpPr/>
          <p:nvPr/>
        </p:nvSpPr>
        <p:spPr bwMode="auto">
          <a:xfrm>
            <a:off x="152400" y="3004448"/>
            <a:ext cx="3505200" cy="580565"/>
          </a:xfrm>
          <a:prstGeom prst="roundRect">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solidFill>
                  <a:schemeClr val="tx1"/>
                </a:solidFill>
                <a:latin typeface="Arial Narrow" pitchFamily="34" charset="0"/>
              </a:rPr>
              <a:t>Allows </a:t>
            </a:r>
            <a:r>
              <a:rPr lang="en-US" b="1" dirty="0" err="1" smtClean="0">
                <a:solidFill>
                  <a:schemeClr val="tx1"/>
                </a:solidFill>
                <a:latin typeface="Arial Narrow" pitchFamily="34" charset="0"/>
              </a:rPr>
              <a:t>Nondeterminism</a:t>
            </a:r>
            <a:endParaRPr kumimoji="0" lang="en-US" sz="2400" b="1" i="0" u="none" strike="noStrike" cap="none" normalizeH="0" baseline="0" dirty="0" smtClean="0">
              <a:ln>
                <a:noFill/>
              </a:ln>
              <a:solidFill>
                <a:schemeClr val="tx1"/>
              </a:solidFill>
              <a:effectLst/>
              <a:latin typeface="Arial Narrow" pitchFamily="34" charset="0"/>
            </a:endParaRPr>
          </a:p>
        </p:txBody>
      </p:sp>
      <p:sp>
        <p:nvSpPr>
          <p:cNvPr id="62" name="Rounded Rectangle 61"/>
          <p:cNvSpPr/>
          <p:nvPr/>
        </p:nvSpPr>
        <p:spPr bwMode="auto">
          <a:xfrm>
            <a:off x="3657600" y="3004448"/>
            <a:ext cx="5257800" cy="580565"/>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Arial Narrow" pitchFamily="34" charset="0"/>
              </a:rPr>
              <a:t>Always</a:t>
            </a:r>
            <a:r>
              <a:rPr kumimoji="0" lang="en-US" b="1" i="0" u="none" strike="noStrike" cap="none" normalizeH="0" dirty="0" smtClean="0">
                <a:ln>
                  <a:noFill/>
                </a:ln>
                <a:solidFill>
                  <a:schemeClr val="tx1"/>
                </a:solidFill>
                <a:effectLst/>
                <a:latin typeface="Arial Narrow" pitchFamily="34" charset="0"/>
              </a:rPr>
              <a:t> </a:t>
            </a:r>
            <a:r>
              <a:rPr kumimoji="0" lang="en-US" b="1" i="0" u="none" strike="noStrike" cap="none" normalizeH="0" baseline="0" dirty="0" smtClean="0">
                <a:ln>
                  <a:noFill/>
                </a:ln>
                <a:solidFill>
                  <a:schemeClr val="tx1"/>
                </a:solidFill>
                <a:effectLst/>
                <a:latin typeface="Arial Narrow" pitchFamily="34" charset="0"/>
              </a:rPr>
              <a:t>Deterministic</a:t>
            </a:r>
          </a:p>
        </p:txBody>
      </p:sp>
      <p:sp>
        <p:nvSpPr>
          <p:cNvPr id="63" name="Rounded Rectangle 62"/>
          <p:cNvSpPr/>
          <p:nvPr/>
        </p:nvSpPr>
        <p:spPr bwMode="auto">
          <a:xfrm>
            <a:off x="152400" y="3599534"/>
            <a:ext cx="4953000" cy="580565"/>
          </a:xfrm>
          <a:prstGeom prst="roundRect">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solidFill>
                  <a:schemeClr val="tx1"/>
                </a:solidFill>
                <a:latin typeface="Arial Narrow" pitchFamily="34" charset="0"/>
              </a:rPr>
              <a:t>Turing-Complete</a:t>
            </a:r>
            <a:endParaRPr kumimoji="0" lang="en-US" sz="2400" b="1" i="0" u="none" strike="noStrike" cap="none" normalizeH="0" baseline="0" dirty="0" smtClean="0">
              <a:ln>
                <a:noFill/>
              </a:ln>
              <a:solidFill>
                <a:schemeClr val="tx1"/>
              </a:solidFill>
              <a:effectLst/>
              <a:latin typeface="Arial Narrow" pitchFamily="34" charset="0"/>
            </a:endParaRPr>
          </a:p>
        </p:txBody>
      </p:sp>
      <p:sp>
        <p:nvSpPr>
          <p:cNvPr id="72" name="Rounded Rectangle 71"/>
          <p:cNvSpPr/>
          <p:nvPr/>
        </p:nvSpPr>
        <p:spPr bwMode="auto">
          <a:xfrm>
            <a:off x="5105400" y="3599534"/>
            <a:ext cx="3810000" cy="580565"/>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solidFill>
                  <a:schemeClr val="tx1"/>
                </a:solidFill>
                <a:latin typeface="Arial Narrow" pitchFamily="34" charset="0"/>
              </a:rPr>
              <a:t>Not Turing-Complete</a:t>
            </a:r>
            <a:endParaRPr kumimoji="0" lang="en-US" sz="2400" b="1" i="0" u="none" strike="noStrike" cap="none" normalizeH="0" baseline="0" dirty="0" smtClean="0">
              <a:ln>
                <a:noFill/>
              </a:ln>
              <a:solidFill>
                <a:schemeClr val="tx1"/>
              </a:solidFill>
              <a:effectLst/>
              <a:latin typeface="Arial Narrow" pitchFamily="34" charset="0"/>
            </a:endParaRPr>
          </a:p>
        </p:txBody>
      </p:sp>
      <p:sp>
        <p:nvSpPr>
          <p:cNvPr id="74" name="Rounded Rectangle 73"/>
          <p:cNvSpPr/>
          <p:nvPr/>
        </p:nvSpPr>
        <p:spPr bwMode="auto">
          <a:xfrm>
            <a:off x="152400" y="4209134"/>
            <a:ext cx="5486400" cy="580565"/>
          </a:xfrm>
          <a:prstGeom prst="roundRect">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err="1" smtClean="0">
                <a:solidFill>
                  <a:schemeClr val="tx1"/>
                </a:solidFill>
                <a:latin typeface="Arial Narrow" pitchFamily="34" charset="0"/>
              </a:rPr>
              <a:t>Unclocked</a:t>
            </a:r>
            <a:endParaRPr kumimoji="0" lang="en-US" sz="2400" b="1" i="0" u="none" strike="noStrike" cap="none" normalizeH="0" baseline="0" dirty="0" smtClean="0">
              <a:ln>
                <a:noFill/>
              </a:ln>
              <a:solidFill>
                <a:schemeClr val="tx1"/>
              </a:solidFill>
              <a:effectLst/>
              <a:latin typeface="Arial Narrow" pitchFamily="34" charset="0"/>
            </a:endParaRPr>
          </a:p>
        </p:txBody>
      </p:sp>
      <p:sp>
        <p:nvSpPr>
          <p:cNvPr id="83" name="Rounded Rectangle 82"/>
          <p:cNvSpPr/>
          <p:nvPr/>
        </p:nvSpPr>
        <p:spPr bwMode="auto">
          <a:xfrm>
            <a:off x="5638800" y="4209134"/>
            <a:ext cx="3276600" cy="580565"/>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solidFill>
                  <a:schemeClr val="tx1"/>
                </a:solidFill>
                <a:latin typeface="Arial Narrow" pitchFamily="34" charset="0"/>
              </a:rPr>
              <a:t>Clocked</a:t>
            </a:r>
            <a:endParaRPr kumimoji="0" lang="en-US" sz="2400" b="1" i="0" u="none" strike="noStrike" cap="none" normalizeH="0" baseline="0" dirty="0" smtClean="0">
              <a:ln>
                <a:noFill/>
              </a:ln>
              <a:solidFill>
                <a:schemeClr val="tx1"/>
              </a:solidFill>
              <a:effectLst/>
              <a:latin typeface="Arial Narrow" pitchFamily="34" charset="0"/>
            </a:endParaRPr>
          </a:p>
        </p:txBody>
      </p:sp>
      <p:sp>
        <p:nvSpPr>
          <p:cNvPr id="87" name="Rounded Rectangle 86"/>
          <p:cNvSpPr/>
          <p:nvPr/>
        </p:nvSpPr>
        <p:spPr bwMode="auto">
          <a:xfrm>
            <a:off x="152400" y="4789716"/>
            <a:ext cx="6781800" cy="580565"/>
          </a:xfrm>
          <a:prstGeom prst="roundRect">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solidFill>
                  <a:schemeClr val="tx1"/>
                </a:solidFill>
                <a:latin typeface="Arial Narrow" pitchFamily="34" charset="0"/>
              </a:rPr>
              <a:t>Difficult Analysis</a:t>
            </a:r>
            <a:endParaRPr kumimoji="0" lang="en-US" sz="2400" b="1" i="0" u="none" strike="noStrike" cap="none" normalizeH="0" baseline="0" dirty="0" smtClean="0">
              <a:ln>
                <a:noFill/>
              </a:ln>
              <a:solidFill>
                <a:schemeClr val="tx1"/>
              </a:solidFill>
              <a:effectLst/>
              <a:latin typeface="Arial Narrow" pitchFamily="34" charset="0"/>
            </a:endParaRPr>
          </a:p>
        </p:txBody>
      </p:sp>
      <p:sp>
        <p:nvSpPr>
          <p:cNvPr id="89" name="Rounded Rectangle 88"/>
          <p:cNvSpPr/>
          <p:nvPr/>
        </p:nvSpPr>
        <p:spPr bwMode="auto">
          <a:xfrm>
            <a:off x="6934200" y="4789716"/>
            <a:ext cx="1981200" cy="580565"/>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solidFill>
                  <a:schemeClr val="tx1"/>
                </a:solidFill>
                <a:latin typeface="Arial Narrow" pitchFamily="34" charset="0"/>
              </a:rPr>
              <a:t>Tractable Analysis</a:t>
            </a:r>
            <a:endParaRPr kumimoji="0" lang="en-US" sz="2400" b="1" i="0" u="none" strike="noStrike" cap="none" normalizeH="0" baseline="0" dirty="0" smtClean="0">
              <a:ln>
                <a:noFill/>
              </a:ln>
              <a:solidFill>
                <a:schemeClr val="tx1"/>
              </a:solidFill>
              <a:effectLst/>
              <a:latin typeface="Arial Narrow" pitchFamily="34" charset="0"/>
            </a:endParaRPr>
          </a:p>
        </p:txBody>
      </p:sp>
      <p:sp>
        <p:nvSpPr>
          <p:cNvPr id="105" name="Text Box 17"/>
          <p:cNvSpPr txBox="1">
            <a:spLocks noChangeArrowheads="1"/>
          </p:cNvSpPr>
          <p:nvPr/>
        </p:nvSpPr>
        <p:spPr bwMode="auto">
          <a:xfrm>
            <a:off x="5167985" y="1059550"/>
            <a:ext cx="1144865" cy="369332"/>
          </a:xfrm>
          <a:prstGeom prst="rect">
            <a:avLst/>
          </a:prstGeom>
          <a:noFill/>
          <a:ln w="9525">
            <a:noFill/>
            <a:miter lim="800000"/>
            <a:headEnd/>
            <a:tailEnd/>
          </a:ln>
        </p:spPr>
        <p:txBody>
          <a:bodyPr wrap="none">
            <a:spAutoFit/>
          </a:bodyPr>
          <a:lstStyle/>
          <a:p>
            <a:pPr algn="ctr"/>
            <a:r>
              <a:rPr lang="en-US" sz="1800" dirty="0" err="1" smtClean="0"/>
              <a:t>Statecharts</a:t>
            </a:r>
            <a:endParaRPr lang="en-US" sz="1800" dirty="0"/>
          </a:p>
        </p:txBody>
      </p:sp>
      <p:sp>
        <p:nvSpPr>
          <p:cNvPr id="112" name="Oval 111"/>
          <p:cNvSpPr/>
          <p:nvPr/>
        </p:nvSpPr>
        <p:spPr bwMode="auto">
          <a:xfrm>
            <a:off x="1446712" y="1745350"/>
            <a:ext cx="304800" cy="304800"/>
          </a:xfrm>
          <a:prstGeom prst="ellipse">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cxnSp>
        <p:nvCxnSpPr>
          <p:cNvPr id="114" name="Straight Arrow Connector 113"/>
          <p:cNvCxnSpPr>
            <a:stCxn id="25610" idx="2"/>
            <a:endCxn id="112" idx="0"/>
          </p:cNvCxnSpPr>
          <p:nvPr/>
        </p:nvCxnSpPr>
        <p:spPr bwMode="auto">
          <a:xfrm flipH="1">
            <a:off x="1599112" y="1428882"/>
            <a:ext cx="114968" cy="31646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18" name="Oval 117"/>
          <p:cNvSpPr/>
          <p:nvPr/>
        </p:nvSpPr>
        <p:spPr bwMode="auto">
          <a:xfrm>
            <a:off x="3011904" y="1745350"/>
            <a:ext cx="304800" cy="304800"/>
          </a:xfrm>
          <a:prstGeom prst="ellipse">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cxnSp>
        <p:nvCxnSpPr>
          <p:cNvPr id="120" name="Straight Arrow Connector 119"/>
          <p:cNvCxnSpPr>
            <a:stCxn id="25615" idx="0"/>
            <a:endCxn id="118" idx="4"/>
          </p:cNvCxnSpPr>
          <p:nvPr/>
        </p:nvCxnSpPr>
        <p:spPr bwMode="auto">
          <a:xfrm flipH="1" flipV="1">
            <a:off x="3164304" y="2050150"/>
            <a:ext cx="7447" cy="2286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22" name="Oval 121"/>
          <p:cNvSpPr/>
          <p:nvPr/>
        </p:nvSpPr>
        <p:spPr bwMode="auto">
          <a:xfrm>
            <a:off x="3669632" y="1745350"/>
            <a:ext cx="304800" cy="304800"/>
          </a:xfrm>
          <a:prstGeom prst="ellipse">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cxnSp>
        <p:nvCxnSpPr>
          <p:cNvPr id="124" name="Straight Arrow Connector 123"/>
          <p:cNvCxnSpPr>
            <a:stCxn id="25617" idx="2"/>
            <a:endCxn id="122" idx="0"/>
          </p:cNvCxnSpPr>
          <p:nvPr/>
        </p:nvCxnSpPr>
        <p:spPr bwMode="auto">
          <a:xfrm rot="5400000">
            <a:off x="3670063" y="1592520"/>
            <a:ext cx="304800" cy="86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36" name="Oval 135"/>
          <p:cNvSpPr/>
          <p:nvPr/>
        </p:nvSpPr>
        <p:spPr bwMode="auto">
          <a:xfrm>
            <a:off x="6058039" y="1745350"/>
            <a:ext cx="304800" cy="304800"/>
          </a:xfrm>
          <a:prstGeom prst="ellipse">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cxnSp>
        <p:nvCxnSpPr>
          <p:cNvPr id="138" name="Straight Arrow Connector 137"/>
          <p:cNvCxnSpPr>
            <a:stCxn id="105" idx="2"/>
            <a:endCxn id="136" idx="0"/>
          </p:cNvCxnSpPr>
          <p:nvPr/>
        </p:nvCxnSpPr>
        <p:spPr bwMode="auto">
          <a:xfrm>
            <a:off x="5740418" y="1428882"/>
            <a:ext cx="470021" cy="31646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40" name="Oval 139"/>
          <p:cNvSpPr/>
          <p:nvPr/>
        </p:nvSpPr>
        <p:spPr bwMode="auto">
          <a:xfrm>
            <a:off x="6400800" y="1745350"/>
            <a:ext cx="304800" cy="304800"/>
          </a:xfrm>
          <a:prstGeom prst="ellipse">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cxnSp>
        <p:nvCxnSpPr>
          <p:cNvPr id="142" name="Straight Arrow Connector 141"/>
          <p:cNvCxnSpPr>
            <a:endCxn id="140" idx="4"/>
          </p:cNvCxnSpPr>
          <p:nvPr/>
        </p:nvCxnSpPr>
        <p:spPr bwMode="auto">
          <a:xfrm rot="5400000" flipH="1" flipV="1">
            <a:off x="6457266" y="2146085"/>
            <a:ext cx="191869"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44" name="Oval 143"/>
          <p:cNvSpPr/>
          <p:nvPr/>
        </p:nvSpPr>
        <p:spPr bwMode="auto">
          <a:xfrm>
            <a:off x="6970296" y="1745350"/>
            <a:ext cx="304800" cy="304800"/>
          </a:xfrm>
          <a:prstGeom prst="ellipse">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cxnSp>
        <p:nvCxnSpPr>
          <p:cNvPr id="146" name="Straight Arrow Connector 145"/>
          <p:cNvCxnSpPr>
            <a:stCxn id="84" idx="2"/>
            <a:endCxn id="144" idx="0"/>
          </p:cNvCxnSpPr>
          <p:nvPr/>
        </p:nvCxnSpPr>
        <p:spPr bwMode="auto">
          <a:xfrm flipH="1">
            <a:off x="7122696" y="1428882"/>
            <a:ext cx="1449" cy="31646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48" name="Oval 147"/>
          <p:cNvSpPr/>
          <p:nvPr/>
        </p:nvSpPr>
        <p:spPr bwMode="auto">
          <a:xfrm>
            <a:off x="7772400" y="1745350"/>
            <a:ext cx="304800" cy="304800"/>
          </a:xfrm>
          <a:prstGeom prst="ellipse">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cxnSp>
        <p:nvCxnSpPr>
          <p:cNvPr id="150" name="Straight Arrow Connector 149"/>
          <p:cNvCxnSpPr>
            <a:stCxn id="73" idx="0"/>
            <a:endCxn id="148" idx="4"/>
          </p:cNvCxnSpPr>
          <p:nvPr/>
        </p:nvCxnSpPr>
        <p:spPr bwMode="auto">
          <a:xfrm rot="5400000" flipH="1" flipV="1">
            <a:off x="7828866" y="2146085"/>
            <a:ext cx="191869"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7" name="Rounded Rectangle 46"/>
          <p:cNvSpPr/>
          <p:nvPr/>
        </p:nvSpPr>
        <p:spPr bwMode="auto">
          <a:xfrm>
            <a:off x="152399" y="5399315"/>
            <a:ext cx="7307943" cy="580565"/>
          </a:xfrm>
          <a:prstGeom prst="roundRect">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solidFill>
                  <a:schemeClr val="tx1"/>
                </a:solidFill>
                <a:latin typeface="Arial Narrow" pitchFamily="34" charset="0"/>
              </a:rPr>
              <a:t>Concurrent</a:t>
            </a:r>
            <a:endParaRPr kumimoji="0" lang="en-US" sz="2400" b="1" i="0" u="none" strike="noStrike" cap="none" normalizeH="0" baseline="0" dirty="0" smtClean="0">
              <a:ln>
                <a:noFill/>
              </a:ln>
              <a:solidFill>
                <a:schemeClr val="tx1"/>
              </a:solidFill>
              <a:effectLst/>
              <a:latin typeface="Arial Narrow" pitchFamily="34" charset="0"/>
            </a:endParaRPr>
          </a:p>
        </p:txBody>
      </p:sp>
      <p:sp>
        <p:nvSpPr>
          <p:cNvPr id="48" name="Rounded Rectangle 47"/>
          <p:cNvSpPr/>
          <p:nvPr/>
        </p:nvSpPr>
        <p:spPr bwMode="auto">
          <a:xfrm>
            <a:off x="7489370" y="5399315"/>
            <a:ext cx="1426029" cy="580565"/>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solidFill>
                  <a:schemeClr val="tx1"/>
                </a:solidFill>
                <a:latin typeface="Arial Narrow" pitchFamily="34" charset="0"/>
              </a:rPr>
              <a:t>Sequential</a:t>
            </a:r>
            <a:endParaRPr kumimoji="0" lang="en-US" sz="2400" b="1" i="0" u="none" strike="noStrike" cap="none" normalizeH="0" baseline="0" dirty="0" smtClean="0">
              <a:ln>
                <a:noFill/>
              </a:ln>
              <a:solidFill>
                <a:schemeClr val="tx1"/>
              </a:solidFill>
              <a:effectLst/>
              <a:latin typeface="Arial Narrow" pitchFamily="34" charset="0"/>
            </a:endParaRPr>
          </a:p>
        </p:txBody>
      </p:sp>
      <p:sp>
        <p:nvSpPr>
          <p:cNvPr id="43" name="Title 42"/>
          <p:cNvSpPr>
            <a:spLocks noGrp="1"/>
          </p:cNvSpPr>
          <p:nvPr>
            <p:ph type="title"/>
          </p:nvPr>
        </p:nvSpPr>
        <p:spPr>
          <a:xfrm>
            <a:off x="510472" y="134868"/>
            <a:ext cx="7772400" cy="762000"/>
          </a:xfrm>
        </p:spPr>
        <p:txBody>
          <a:bodyPr/>
          <a:lstStyle/>
          <a:p>
            <a:r>
              <a:rPr lang="en-US" dirty="0" err="1" smtClean="0"/>
              <a:t>MoC</a:t>
            </a:r>
            <a:r>
              <a:rPr lang="en-US" dirty="0" smtClean="0"/>
              <a:t>: Expressivity vs. Analyzability</a:t>
            </a:r>
            <a:endParaRPr lang="en-US" dirty="0"/>
          </a:p>
        </p:txBody>
      </p:sp>
      <p:sp>
        <p:nvSpPr>
          <p:cNvPr id="45" name="TextBox 44"/>
          <p:cNvSpPr txBox="1"/>
          <p:nvPr/>
        </p:nvSpPr>
        <p:spPr>
          <a:xfrm>
            <a:off x="0" y="6061965"/>
            <a:ext cx="6397905" cy="246221"/>
          </a:xfrm>
          <a:prstGeom prst="rect">
            <a:avLst/>
          </a:prstGeom>
          <a:noFill/>
        </p:spPr>
        <p:txBody>
          <a:bodyPr wrap="none" rtlCol="0">
            <a:spAutoFit/>
          </a:bodyPr>
          <a:lstStyle/>
          <a:p>
            <a:r>
              <a:rPr lang="en-US" sz="1000" i="1" dirty="0" smtClean="0"/>
              <a:t>Source: Edward A. Lee, “Concurrent Models of Computation for Heterogeneous Software”, EECS 290, 2011.</a:t>
            </a:r>
            <a:endParaRPr lang="en-US" sz="1000" i="1"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609600" y="1238774"/>
            <a:ext cx="7758495" cy="4781026"/>
          </a:xfrm>
          <a:prstGeom prst="roundRect">
            <a:avLst>
              <a:gd name="adj" fmla="val 3455"/>
            </a:avLst>
          </a:prstGeom>
          <a:solidFill>
            <a:schemeClr val="bg2">
              <a:lumMod val="40000"/>
              <a:lumOff val="60000"/>
            </a:schemeClr>
          </a:solidFill>
          <a:ln w="9525" cap="flat" cmpd="sng" algn="ctr">
            <a:solidFill>
              <a:schemeClr val="bg2">
                <a:lumMod val="75000"/>
              </a:schemeClr>
            </a:solidFill>
            <a:prstDash val="solid"/>
          </a:ln>
          <a:effectLst/>
        </p:spPr>
        <p:txBody>
          <a:bodyPr rtlCol="0" anchor="ctr"/>
          <a:lstStyle/>
          <a:p>
            <a:pPr algn="ctr">
              <a:defRPr/>
            </a:pPr>
            <a:endParaRPr lang="en-US" sz="2400" dirty="0">
              <a:solidFill>
                <a:sysClr val="window" lastClr="FFFFFF"/>
              </a:solidFill>
              <a:latin typeface="Franklin Gothic Book"/>
            </a:endParaRPr>
          </a:p>
        </p:txBody>
      </p:sp>
      <p:cxnSp>
        <p:nvCxnSpPr>
          <p:cNvPr id="28" name="Straight Arrow Connector 27"/>
          <p:cNvCxnSpPr/>
          <p:nvPr/>
        </p:nvCxnSpPr>
        <p:spPr>
          <a:xfrm rot="5400000" flipH="1" flipV="1">
            <a:off x="407606" y="3527464"/>
            <a:ext cx="3935145" cy="1514"/>
          </a:xfrm>
          <a:prstGeom prst="straightConnector1">
            <a:avLst/>
          </a:prstGeom>
          <a:noFill/>
          <a:ln w="50800" cap="flat" cmpd="sng" algn="ctr">
            <a:solidFill>
              <a:srgbClr val="4F81BD"/>
            </a:solidFill>
            <a:prstDash val="solid"/>
            <a:round/>
            <a:headEnd type="none" w="med" len="med"/>
            <a:tailEnd type="triangle" w="med" len="med"/>
          </a:ln>
          <a:effectLst>
            <a:outerShdw blurRad="40000" dist="20000" dir="5400000" rotWithShape="0">
              <a:srgbClr val="000000">
                <a:alpha val="38000"/>
              </a:srgbClr>
            </a:outerShdw>
          </a:effectLst>
        </p:spPr>
      </p:cxnSp>
      <p:cxnSp>
        <p:nvCxnSpPr>
          <p:cNvPr id="29" name="Straight Arrow Connector 28"/>
          <p:cNvCxnSpPr/>
          <p:nvPr/>
        </p:nvCxnSpPr>
        <p:spPr>
          <a:xfrm flipV="1">
            <a:off x="2363970" y="5486400"/>
            <a:ext cx="5713230" cy="5834"/>
          </a:xfrm>
          <a:prstGeom prst="straightConnector1">
            <a:avLst/>
          </a:prstGeom>
          <a:noFill/>
          <a:ln w="50800" cap="flat" cmpd="sng" algn="ctr">
            <a:solidFill>
              <a:srgbClr val="4F81BD"/>
            </a:solidFill>
            <a:prstDash val="solid"/>
            <a:round/>
            <a:headEnd type="none" w="med" len="med"/>
            <a:tailEnd type="triangle" w="med" len="med"/>
          </a:ln>
          <a:effectLst>
            <a:outerShdw blurRad="40000" dist="20000" dir="5400000" rotWithShape="0">
              <a:srgbClr val="000000">
                <a:alpha val="38000"/>
              </a:srgbClr>
            </a:outerShdw>
          </a:effectLst>
        </p:spPr>
      </p:cxnSp>
      <p:sp>
        <p:nvSpPr>
          <p:cNvPr id="30" name="Text Box 38"/>
          <p:cNvSpPr txBox="1">
            <a:spLocks noChangeArrowheads="1"/>
          </p:cNvSpPr>
          <p:nvPr/>
        </p:nvSpPr>
        <p:spPr bwMode="auto">
          <a:xfrm>
            <a:off x="517113" y="1364802"/>
            <a:ext cx="1768887" cy="387798"/>
          </a:xfrm>
          <a:prstGeom prst="rect">
            <a:avLst/>
          </a:prstGeom>
          <a:noFill/>
          <a:ln w="9525">
            <a:noFill/>
            <a:miter lim="800000"/>
            <a:headEnd/>
            <a:tailEnd/>
          </a:ln>
        </p:spPr>
        <p:txBody>
          <a:bodyPr wrap="square">
            <a:spAutoFit/>
          </a:bodyPr>
          <a:lstStyle/>
          <a:p>
            <a:pPr algn="r" defTabSz="457200">
              <a:lnSpc>
                <a:spcPct val="80000"/>
              </a:lnSpc>
            </a:pPr>
            <a:r>
              <a:rPr lang="en-US" sz="2400" b="1" spc="-100" dirty="0">
                <a:solidFill>
                  <a:prstClr val="black"/>
                </a:solidFill>
                <a:latin typeface="Franklin Gothic Book"/>
                <a:cs typeface="Franklin Gothic Medium"/>
              </a:rPr>
              <a:t>Time Scale</a:t>
            </a:r>
          </a:p>
        </p:txBody>
      </p:sp>
      <p:sp>
        <p:nvSpPr>
          <p:cNvPr id="31" name="Text Box 38"/>
          <p:cNvSpPr txBox="1">
            <a:spLocks noChangeArrowheads="1"/>
          </p:cNvSpPr>
          <p:nvPr/>
        </p:nvSpPr>
        <p:spPr bwMode="auto">
          <a:xfrm>
            <a:off x="6858000" y="5632002"/>
            <a:ext cx="1482777" cy="387798"/>
          </a:xfrm>
          <a:prstGeom prst="rect">
            <a:avLst/>
          </a:prstGeom>
          <a:noFill/>
          <a:ln w="9525">
            <a:noFill/>
            <a:miter lim="800000"/>
            <a:headEnd/>
            <a:tailEnd/>
          </a:ln>
        </p:spPr>
        <p:txBody>
          <a:bodyPr wrap="square">
            <a:spAutoFit/>
          </a:bodyPr>
          <a:lstStyle/>
          <a:p>
            <a:pPr algn="r" defTabSz="457200">
              <a:lnSpc>
                <a:spcPct val="80000"/>
              </a:lnSpc>
            </a:pPr>
            <a:r>
              <a:rPr lang="en-US" sz="2400" b="1" spc="-100" dirty="0">
                <a:solidFill>
                  <a:prstClr val="black"/>
                </a:solidFill>
                <a:latin typeface="Franklin Gothic Book"/>
                <a:cs typeface="Franklin Gothic Medium"/>
              </a:rPr>
              <a:t>Flexibility</a:t>
            </a:r>
          </a:p>
        </p:txBody>
      </p:sp>
      <p:sp>
        <p:nvSpPr>
          <p:cNvPr id="32" name="Flowchart: Alternate Process 101"/>
          <p:cNvSpPr/>
          <p:nvPr/>
        </p:nvSpPr>
        <p:spPr bwMode="auto">
          <a:xfrm>
            <a:off x="2587203" y="1512594"/>
            <a:ext cx="3429000" cy="422393"/>
          </a:xfrm>
          <a:prstGeom prst="flowChartAlternateProcess">
            <a:avLst/>
          </a:prstGeom>
          <a:solidFill>
            <a:schemeClr val="tx2">
              <a:lumMod val="60000"/>
              <a:lumOff val="40000"/>
            </a:schemeClr>
          </a:solidFill>
          <a:ln w="9525" cap="flat" cmpd="sng" algn="ctr">
            <a:solidFill>
              <a:srgbClr val="004992"/>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40" tIns="45720" rIns="91440" bIns="45720" numCol="1" rtlCol="0" anchor="ctr" anchorCtr="0" compatLnSpc="1">
            <a:prstTxWarp prst="textNoShape">
              <a:avLst/>
            </a:prstTxWarp>
          </a:bodyPr>
          <a:lstStyle/>
          <a:p>
            <a:pPr algn="ctr" eaLnBrk="0" hangingPunct="0">
              <a:defRPr/>
            </a:pPr>
            <a:r>
              <a:rPr lang="en-US" sz="1600" b="1" spc="-100" dirty="0">
                <a:solidFill>
                  <a:prstClr val="white"/>
                </a:solidFill>
                <a:latin typeface="Franklin Gothic Book"/>
                <a:cs typeface="Franklin Gothic Book"/>
              </a:rPr>
              <a:t>Backplane timing</a:t>
            </a:r>
          </a:p>
        </p:txBody>
      </p:sp>
      <p:sp>
        <p:nvSpPr>
          <p:cNvPr id="33" name="Flowchart: Alternate Process 101"/>
          <p:cNvSpPr/>
          <p:nvPr/>
        </p:nvSpPr>
        <p:spPr bwMode="auto">
          <a:xfrm>
            <a:off x="2911755" y="2149808"/>
            <a:ext cx="3420885" cy="422393"/>
          </a:xfrm>
          <a:prstGeom prst="flowChartAlternateProcess">
            <a:avLst/>
          </a:prstGeom>
          <a:solidFill>
            <a:schemeClr val="tx2">
              <a:lumMod val="60000"/>
              <a:lumOff val="40000"/>
            </a:schemeClr>
          </a:solidFill>
          <a:ln w="9525" cap="flat" cmpd="sng" algn="ctr">
            <a:solidFill>
              <a:srgbClr val="004992"/>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40" tIns="45720" rIns="91440" bIns="45720" numCol="1" rtlCol="0" anchor="ctr" anchorCtr="0" compatLnSpc="1">
            <a:prstTxWarp prst="textNoShape">
              <a:avLst/>
            </a:prstTxWarp>
          </a:bodyPr>
          <a:lstStyle/>
          <a:p>
            <a:pPr algn="ctr" eaLnBrk="0" hangingPunct="0">
              <a:defRPr/>
            </a:pPr>
            <a:r>
              <a:rPr lang="en-US" sz="1600" b="1" spc="-100" dirty="0">
                <a:solidFill>
                  <a:prstClr val="white"/>
                </a:solidFill>
                <a:latin typeface="Franklin Gothic Book"/>
                <a:cs typeface="Franklin Gothic Book"/>
              </a:rPr>
              <a:t>IO synchronized with a global clock</a:t>
            </a:r>
          </a:p>
        </p:txBody>
      </p:sp>
      <p:sp>
        <p:nvSpPr>
          <p:cNvPr id="34" name="Flowchart: Alternate Process 101"/>
          <p:cNvSpPr/>
          <p:nvPr/>
        </p:nvSpPr>
        <p:spPr bwMode="auto">
          <a:xfrm>
            <a:off x="3238841" y="2787709"/>
            <a:ext cx="3429000" cy="422393"/>
          </a:xfrm>
          <a:prstGeom prst="flowChartAlternateProcess">
            <a:avLst/>
          </a:prstGeom>
          <a:solidFill>
            <a:schemeClr val="tx2">
              <a:lumMod val="60000"/>
              <a:lumOff val="40000"/>
            </a:schemeClr>
          </a:solidFill>
          <a:ln w="9525" cap="flat" cmpd="sng" algn="ctr">
            <a:solidFill>
              <a:srgbClr val="004992"/>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40" tIns="45720" rIns="91440" bIns="45720" numCol="1" rtlCol="0" anchor="ctr" anchorCtr="0" compatLnSpc="1">
            <a:prstTxWarp prst="textNoShape">
              <a:avLst/>
            </a:prstTxWarp>
          </a:bodyPr>
          <a:lstStyle/>
          <a:p>
            <a:pPr algn="ctr" eaLnBrk="0" hangingPunct="0">
              <a:defRPr/>
            </a:pPr>
            <a:r>
              <a:rPr lang="en-US" sz="1600" b="1" spc="-100" dirty="0">
                <a:solidFill>
                  <a:prstClr val="white"/>
                </a:solidFill>
                <a:latin typeface="Franklin Gothic Book"/>
                <a:cs typeface="Franklin Gothic Book"/>
              </a:rPr>
              <a:t>Software programmed FPGAs</a:t>
            </a:r>
          </a:p>
        </p:txBody>
      </p:sp>
      <p:sp>
        <p:nvSpPr>
          <p:cNvPr id="35" name="Flowchart: Alternate Process 101"/>
          <p:cNvSpPr/>
          <p:nvPr/>
        </p:nvSpPr>
        <p:spPr bwMode="auto">
          <a:xfrm>
            <a:off x="3674959" y="3425610"/>
            <a:ext cx="3429000" cy="422393"/>
          </a:xfrm>
          <a:prstGeom prst="flowChartAlternateProcess">
            <a:avLst/>
          </a:prstGeom>
          <a:solidFill>
            <a:schemeClr val="tx2">
              <a:lumMod val="60000"/>
              <a:lumOff val="40000"/>
            </a:schemeClr>
          </a:solidFill>
          <a:ln w="9525" cap="flat" cmpd="sng" algn="ctr">
            <a:solidFill>
              <a:srgbClr val="004992"/>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40" tIns="45720" rIns="91440" bIns="45720" numCol="1" rtlCol="0" anchor="ctr" anchorCtr="0" compatLnSpc="1">
            <a:prstTxWarp prst="textNoShape">
              <a:avLst/>
            </a:prstTxWarp>
          </a:bodyPr>
          <a:lstStyle/>
          <a:p>
            <a:pPr algn="ctr" eaLnBrk="0" hangingPunct="0">
              <a:defRPr/>
            </a:pPr>
            <a:r>
              <a:rPr lang="en-US" sz="1600" b="1" spc="-100" dirty="0">
                <a:solidFill>
                  <a:prstClr val="white"/>
                </a:solidFill>
                <a:latin typeface="Franklin Gothic Book"/>
                <a:cs typeface="Franklin Gothic Book"/>
              </a:rPr>
              <a:t>Timed loops</a:t>
            </a:r>
          </a:p>
        </p:txBody>
      </p:sp>
      <p:sp>
        <p:nvSpPr>
          <p:cNvPr id="36" name="Flowchart: Alternate Process 101"/>
          <p:cNvSpPr/>
          <p:nvPr/>
        </p:nvSpPr>
        <p:spPr bwMode="auto">
          <a:xfrm>
            <a:off x="4062622" y="4063509"/>
            <a:ext cx="3429000" cy="422393"/>
          </a:xfrm>
          <a:prstGeom prst="flowChartAlternateProcess">
            <a:avLst/>
          </a:prstGeom>
          <a:solidFill>
            <a:schemeClr val="tx2">
              <a:lumMod val="60000"/>
              <a:lumOff val="40000"/>
            </a:schemeClr>
          </a:solidFill>
          <a:ln w="9525" cap="flat" cmpd="sng" algn="ctr">
            <a:solidFill>
              <a:srgbClr val="004992"/>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40" tIns="45720" rIns="91440" bIns="45720" numCol="1" rtlCol="0" anchor="ctr" anchorCtr="0" compatLnSpc="1">
            <a:prstTxWarp prst="textNoShape">
              <a:avLst/>
            </a:prstTxWarp>
          </a:bodyPr>
          <a:lstStyle/>
          <a:p>
            <a:pPr algn="ctr" eaLnBrk="0" hangingPunct="0">
              <a:defRPr/>
            </a:pPr>
            <a:r>
              <a:rPr lang="en-US" sz="1600" b="1" spc="-100" dirty="0">
                <a:solidFill>
                  <a:prstClr val="white"/>
                </a:solidFill>
                <a:latin typeface="Franklin Gothic Book"/>
                <a:cs typeface="Franklin Gothic Book"/>
              </a:rPr>
              <a:t>Software constructs: FIFOs | Queues</a:t>
            </a:r>
          </a:p>
        </p:txBody>
      </p:sp>
      <p:sp>
        <p:nvSpPr>
          <p:cNvPr id="37" name="Flowchart: Alternate Process 101"/>
          <p:cNvSpPr/>
          <p:nvPr/>
        </p:nvSpPr>
        <p:spPr bwMode="auto">
          <a:xfrm>
            <a:off x="4426053" y="4701412"/>
            <a:ext cx="3429000" cy="422393"/>
          </a:xfrm>
          <a:prstGeom prst="flowChartAlternateProcess">
            <a:avLst/>
          </a:prstGeom>
          <a:solidFill>
            <a:schemeClr val="tx2">
              <a:lumMod val="60000"/>
              <a:lumOff val="40000"/>
            </a:schemeClr>
          </a:solidFill>
          <a:ln w="9525" cap="flat" cmpd="sng" algn="ctr">
            <a:solidFill>
              <a:srgbClr val="004992"/>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40" tIns="45720" rIns="91440" bIns="45720" numCol="1" rtlCol="0" anchor="ctr" anchorCtr="0" compatLnSpc="1">
            <a:prstTxWarp prst="textNoShape">
              <a:avLst/>
            </a:prstTxWarp>
          </a:bodyPr>
          <a:lstStyle/>
          <a:p>
            <a:pPr algn="ctr" eaLnBrk="0" hangingPunct="0">
              <a:defRPr/>
            </a:pPr>
            <a:r>
              <a:rPr lang="en-US" sz="1600" b="1" spc="-100" dirty="0">
                <a:solidFill>
                  <a:prstClr val="white"/>
                </a:solidFill>
                <a:latin typeface="Franklin Gothic Book"/>
                <a:cs typeface="Franklin Gothic Book"/>
              </a:rPr>
              <a:t>Software structured dataflow</a:t>
            </a:r>
          </a:p>
        </p:txBody>
      </p:sp>
      <p:sp>
        <p:nvSpPr>
          <p:cNvPr id="38" name="Text Box 38"/>
          <p:cNvSpPr txBox="1">
            <a:spLocks noChangeArrowheads="1"/>
          </p:cNvSpPr>
          <p:nvPr/>
        </p:nvSpPr>
        <p:spPr bwMode="auto">
          <a:xfrm>
            <a:off x="803223" y="2123941"/>
            <a:ext cx="1482777" cy="289310"/>
          </a:xfrm>
          <a:prstGeom prst="rect">
            <a:avLst/>
          </a:prstGeom>
          <a:noFill/>
          <a:ln w="9525">
            <a:noFill/>
            <a:miter lim="800000"/>
            <a:headEnd/>
            <a:tailEnd/>
          </a:ln>
        </p:spPr>
        <p:txBody>
          <a:bodyPr wrap="square">
            <a:spAutoFit/>
          </a:bodyPr>
          <a:lstStyle/>
          <a:p>
            <a:pPr algn="r" defTabSz="457200">
              <a:lnSpc>
                <a:spcPct val="80000"/>
              </a:lnSpc>
            </a:pPr>
            <a:r>
              <a:rPr lang="en-US" sz="1600" b="1" spc="-100" dirty="0">
                <a:solidFill>
                  <a:prstClr val="black"/>
                </a:solidFill>
                <a:latin typeface="Franklin Gothic Book"/>
                <a:cs typeface="Franklin Gothic Book"/>
              </a:rPr>
              <a:t>Nanoseconds </a:t>
            </a:r>
          </a:p>
        </p:txBody>
      </p:sp>
      <p:sp>
        <p:nvSpPr>
          <p:cNvPr id="39" name="Text Box 38"/>
          <p:cNvSpPr txBox="1">
            <a:spLocks noChangeArrowheads="1"/>
          </p:cNvSpPr>
          <p:nvPr/>
        </p:nvSpPr>
        <p:spPr bwMode="auto">
          <a:xfrm>
            <a:off x="803223" y="3537665"/>
            <a:ext cx="1482777" cy="289310"/>
          </a:xfrm>
          <a:prstGeom prst="rect">
            <a:avLst/>
          </a:prstGeom>
          <a:noFill/>
          <a:ln w="9525">
            <a:noFill/>
            <a:miter lim="800000"/>
            <a:headEnd/>
            <a:tailEnd/>
          </a:ln>
        </p:spPr>
        <p:txBody>
          <a:bodyPr wrap="square">
            <a:spAutoFit/>
          </a:bodyPr>
          <a:lstStyle/>
          <a:p>
            <a:pPr algn="r" defTabSz="457200">
              <a:lnSpc>
                <a:spcPct val="80000"/>
              </a:lnSpc>
            </a:pPr>
            <a:r>
              <a:rPr lang="en-US" sz="1600" b="1" spc="-100" dirty="0">
                <a:solidFill>
                  <a:prstClr val="black"/>
                </a:solidFill>
                <a:latin typeface="Franklin Gothic Book"/>
                <a:cs typeface="Franklin Gothic Book"/>
              </a:rPr>
              <a:t>Microseconds </a:t>
            </a:r>
          </a:p>
        </p:txBody>
      </p:sp>
      <p:sp>
        <p:nvSpPr>
          <p:cNvPr id="40" name="Text Box 38"/>
          <p:cNvSpPr txBox="1">
            <a:spLocks noChangeArrowheads="1"/>
          </p:cNvSpPr>
          <p:nvPr/>
        </p:nvSpPr>
        <p:spPr bwMode="auto">
          <a:xfrm>
            <a:off x="803223" y="5003113"/>
            <a:ext cx="1482777" cy="289310"/>
          </a:xfrm>
          <a:prstGeom prst="rect">
            <a:avLst/>
          </a:prstGeom>
          <a:noFill/>
          <a:ln w="9525">
            <a:noFill/>
            <a:miter lim="800000"/>
            <a:headEnd/>
            <a:tailEnd/>
          </a:ln>
        </p:spPr>
        <p:txBody>
          <a:bodyPr wrap="square">
            <a:spAutoFit/>
          </a:bodyPr>
          <a:lstStyle/>
          <a:p>
            <a:pPr algn="r" defTabSz="457200">
              <a:lnSpc>
                <a:spcPct val="80000"/>
              </a:lnSpc>
            </a:pPr>
            <a:r>
              <a:rPr lang="en-US" sz="1600" b="1" spc="-100" dirty="0">
                <a:solidFill>
                  <a:prstClr val="black"/>
                </a:solidFill>
                <a:latin typeface="Franklin Gothic Book"/>
                <a:cs typeface="Franklin Gothic Book"/>
              </a:rPr>
              <a:t>Milliseconds </a:t>
            </a:r>
          </a:p>
        </p:txBody>
      </p:sp>
      <p:sp>
        <p:nvSpPr>
          <p:cNvPr id="17" name="Title 16"/>
          <p:cNvSpPr>
            <a:spLocks noGrp="1"/>
          </p:cNvSpPr>
          <p:nvPr>
            <p:ph type="title"/>
          </p:nvPr>
        </p:nvSpPr>
        <p:spPr>
          <a:xfrm>
            <a:off x="571065" y="45727"/>
            <a:ext cx="8170003" cy="964092"/>
          </a:xfrm>
        </p:spPr>
        <p:txBody>
          <a:bodyPr/>
          <a:lstStyle/>
          <a:p>
            <a:r>
              <a:rPr lang="en-US" dirty="0" smtClean="0"/>
              <a:t>Technologies for Time and Concurrency</a:t>
            </a:r>
            <a:endParaRPr lang="en-US" dirty="0"/>
          </a:p>
        </p:txBody>
      </p:sp>
    </p:spTree>
    <p:extLst>
      <p:ext uri="{BB962C8B-B14F-4D97-AF65-F5344CB8AC3E}">
        <p14:creationId xmlns:p14="http://schemas.microsoft.com/office/powerpoint/2010/main" xmlns="" val="391849963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a:noFill/>
        </p:spPr>
        <p:txBody>
          <a:bodyPr/>
          <a:lstStyle/>
          <a:p>
            <a:pPr fontAlgn="base">
              <a:spcBef>
                <a:spcPct val="0"/>
              </a:spcBef>
              <a:spcAft>
                <a:spcPct val="0"/>
              </a:spcAft>
            </a:pPr>
            <a:fld id="{E15C7210-978A-4EEA-93AD-7595B966D151}" type="slidenum">
              <a:rPr lang="en-US">
                <a:solidFill>
                  <a:srgbClr val="333399"/>
                </a:solidFill>
                <a:ea typeface="ＭＳ Ｐゴシック" charset="-128"/>
              </a:rPr>
              <a:pPr fontAlgn="base">
                <a:spcBef>
                  <a:spcPct val="0"/>
                </a:spcBef>
                <a:spcAft>
                  <a:spcPct val="0"/>
                </a:spcAft>
              </a:pPr>
              <a:t>3</a:t>
            </a:fld>
            <a:endParaRPr lang="en-US">
              <a:solidFill>
                <a:srgbClr val="333399"/>
              </a:solidFill>
              <a:ea typeface="ＭＳ Ｐゴシック" charset="-128"/>
            </a:endParaRPr>
          </a:p>
        </p:txBody>
      </p:sp>
      <p:sp>
        <p:nvSpPr>
          <p:cNvPr id="16387" name="Rectangle 6"/>
          <p:cNvSpPr>
            <a:spLocks noGrp="1" noChangeArrowheads="1"/>
          </p:cNvSpPr>
          <p:nvPr>
            <p:ph type="title"/>
          </p:nvPr>
        </p:nvSpPr>
        <p:spPr>
          <a:xfrm>
            <a:off x="1447800" y="95756"/>
            <a:ext cx="7391400" cy="838200"/>
          </a:xfrm>
        </p:spPr>
        <p:txBody>
          <a:bodyPr/>
          <a:lstStyle/>
          <a:p>
            <a:pPr eaLnBrk="1" hangingPunct="1"/>
            <a:r>
              <a:rPr lang="en-US" dirty="0" smtClean="0"/>
              <a:t>What are Cyber-Physical Systems?</a:t>
            </a:r>
          </a:p>
        </p:txBody>
      </p:sp>
      <p:sp>
        <p:nvSpPr>
          <p:cNvPr id="16388" name="Rectangle 7"/>
          <p:cNvSpPr>
            <a:spLocks noGrp="1" noChangeArrowheads="1"/>
          </p:cNvSpPr>
          <p:nvPr>
            <p:ph type="body" idx="1"/>
          </p:nvPr>
        </p:nvSpPr>
        <p:spPr/>
        <p:txBody>
          <a:bodyPr/>
          <a:lstStyle/>
          <a:p>
            <a:pPr eaLnBrk="1" hangingPunct="1"/>
            <a:r>
              <a:rPr lang="en-US" dirty="0" smtClean="0"/>
              <a:t>CPS deeply integrate </a:t>
            </a:r>
            <a:r>
              <a:rPr lang="en-US" b="1" dirty="0" smtClean="0"/>
              <a:t>computation, communication, and control</a:t>
            </a:r>
            <a:r>
              <a:rPr lang="en-US" dirty="0" smtClean="0"/>
              <a:t> into </a:t>
            </a:r>
            <a:r>
              <a:rPr lang="en-US" b="1" dirty="0" smtClean="0"/>
              <a:t>physical</a:t>
            </a:r>
            <a:r>
              <a:rPr lang="en-US" dirty="0" smtClean="0"/>
              <a:t> systems</a:t>
            </a:r>
          </a:p>
          <a:p>
            <a:pPr eaLnBrk="1" hangingPunct="1"/>
            <a:r>
              <a:rPr lang="en-US" dirty="0" smtClean="0"/>
              <a:t>CPS exploit pervasive, networked computation, sensing, and control, i.e., “Internet of [</a:t>
            </a:r>
            <a:r>
              <a:rPr lang="en-US" b="1" dirty="0" smtClean="0"/>
              <a:t>controlled] </a:t>
            </a:r>
            <a:r>
              <a:rPr lang="en-US" dirty="0" smtClean="0"/>
              <a:t>things”</a:t>
            </a:r>
          </a:p>
          <a:p>
            <a:pPr eaLnBrk="1" hangingPunct="1"/>
            <a:r>
              <a:rPr lang="en-US" dirty="0" smtClean="0"/>
              <a:t>“CPS will transform how we interact with the physical world just like the Internet transformed how we interact with one another.” *</a:t>
            </a:r>
          </a:p>
          <a:p>
            <a:pPr eaLnBrk="1" hangingPunct="1">
              <a:buFont typeface="Wingdings" pitchFamily="2" charset="2"/>
              <a:buNone/>
            </a:pPr>
            <a:endParaRPr lang="en-US" dirty="0" smtClean="0"/>
          </a:p>
          <a:p>
            <a:pPr eaLnBrk="1" hangingPunct="1">
              <a:buFont typeface="Wingdings" pitchFamily="2" charset="2"/>
              <a:buNone/>
            </a:pPr>
            <a:endParaRPr lang="en-US" dirty="0" smtClean="0"/>
          </a:p>
          <a:p>
            <a:pPr>
              <a:buFontTx/>
              <a:buNone/>
            </a:pPr>
            <a:r>
              <a:rPr lang="en-US" sz="2000" dirty="0" smtClean="0"/>
              <a:t>* CPS Summit Website:</a:t>
            </a:r>
          </a:p>
          <a:p>
            <a:pPr>
              <a:spcBef>
                <a:spcPct val="0"/>
              </a:spcBef>
              <a:buFontTx/>
              <a:buNone/>
            </a:pPr>
            <a:r>
              <a:rPr lang="en-US" sz="2000" dirty="0" smtClean="0">
                <a:solidFill>
                  <a:schemeClr val="accent2"/>
                </a:solidFill>
              </a:rPr>
              <a:t>http://varma.ece.cmu.edu/summit/index.html</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extBox 39"/>
          <p:cNvSpPr txBox="1">
            <a:spLocks noChangeArrowheads="1"/>
          </p:cNvSpPr>
          <p:nvPr/>
        </p:nvSpPr>
        <p:spPr bwMode="auto">
          <a:xfrm>
            <a:off x="7883525" y="1100138"/>
            <a:ext cx="838200" cy="708025"/>
          </a:xfrm>
          <a:prstGeom prst="rect">
            <a:avLst/>
          </a:prstGeom>
          <a:noFill/>
          <a:ln w="9525">
            <a:noFill/>
            <a:miter lim="800000"/>
            <a:headEnd/>
            <a:tailEnd/>
          </a:ln>
        </p:spPr>
        <p:txBody>
          <a:bodyPr wrap="none">
            <a:spAutoFit/>
          </a:bodyPr>
          <a:lstStyle/>
          <a:p>
            <a:r>
              <a:rPr lang="en-US" sz="2000" b="1" dirty="0">
                <a:solidFill>
                  <a:srgbClr val="000000"/>
                </a:solidFill>
              </a:rPr>
              <a:t>Run </a:t>
            </a:r>
          </a:p>
          <a:p>
            <a:r>
              <a:rPr lang="en-US" sz="2000" b="1" dirty="0">
                <a:solidFill>
                  <a:srgbClr val="000000"/>
                </a:solidFill>
              </a:rPr>
              <a:t>Queue</a:t>
            </a:r>
          </a:p>
        </p:txBody>
      </p:sp>
      <p:sp>
        <p:nvSpPr>
          <p:cNvPr id="109" name="Arc 108"/>
          <p:cNvSpPr/>
          <p:nvPr/>
        </p:nvSpPr>
        <p:spPr bwMode="auto">
          <a:xfrm>
            <a:off x="6248400" y="2933700"/>
            <a:ext cx="249238" cy="387350"/>
          </a:xfrm>
          <a:prstGeom prst="arc">
            <a:avLst>
              <a:gd name="adj1" fmla="val 16200000"/>
              <a:gd name="adj2" fmla="val 13426937"/>
            </a:avLst>
          </a:prstGeom>
          <a:solidFill>
            <a:srgbClr val="43A6F7"/>
          </a:solidFill>
          <a:ln w="9525" cap="flat" cmpd="sng" algn="ctr">
            <a:solidFill>
              <a:srgbClr val="000000"/>
            </a:solidFill>
            <a:prstDash val="solid"/>
            <a:round/>
            <a:headEnd type="none" w="med" len="med"/>
            <a:tailEnd type="triangle" w="med" len="med"/>
          </a:ln>
          <a:effectLst/>
        </p:spPr>
        <p:txBody>
          <a:bodyPr wrap="none" anchor="ctr"/>
          <a:lstStyle/>
          <a:p>
            <a:pPr>
              <a:defRPr/>
            </a:pPr>
            <a:endParaRPr lang="en-US" dirty="0">
              <a:solidFill>
                <a:srgbClr val="000000"/>
              </a:solidFill>
            </a:endParaRPr>
          </a:p>
        </p:txBody>
      </p:sp>
      <p:sp>
        <p:nvSpPr>
          <p:cNvPr id="39941" name="TextBox 43"/>
          <p:cNvSpPr txBox="1">
            <a:spLocks noChangeArrowheads="1"/>
          </p:cNvSpPr>
          <p:nvPr/>
        </p:nvSpPr>
        <p:spPr bwMode="auto">
          <a:xfrm>
            <a:off x="7678738" y="2817813"/>
            <a:ext cx="1247775" cy="708025"/>
          </a:xfrm>
          <a:prstGeom prst="rect">
            <a:avLst/>
          </a:prstGeom>
          <a:noFill/>
          <a:ln w="9525">
            <a:noFill/>
            <a:miter lim="800000"/>
            <a:headEnd/>
            <a:tailEnd/>
          </a:ln>
        </p:spPr>
        <p:txBody>
          <a:bodyPr wrap="none">
            <a:spAutoFit/>
          </a:bodyPr>
          <a:lstStyle/>
          <a:p>
            <a:r>
              <a:rPr lang="en-US" sz="2000" b="1" dirty="0">
                <a:solidFill>
                  <a:srgbClr val="000000"/>
                </a:solidFill>
              </a:rPr>
              <a:t>Execution </a:t>
            </a:r>
          </a:p>
          <a:p>
            <a:r>
              <a:rPr lang="en-US" sz="2000" b="1" dirty="0">
                <a:solidFill>
                  <a:srgbClr val="000000"/>
                </a:solidFill>
              </a:rPr>
              <a:t>Threads</a:t>
            </a:r>
          </a:p>
        </p:txBody>
      </p:sp>
      <p:sp>
        <p:nvSpPr>
          <p:cNvPr id="111" name="Arc 110"/>
          <p:cNvSpPr/>
          <p:nvPr/>
        </p:nvSpPr>
        <p:spPr bwMode="auto">
          <a:xfrm>
            <a:off x="6494463" y="2628900"/>
            <a:ext cx="249237" cy="387350"/>
          </a:xfrm>
          <a:prstGeom prst="arc">
            <a:avLst>
              <a:gd name="adj1" fmla="val 16200000"/>
              <a:gd name="adj2" fmla="val 13426937"/>
            </a:avLst>
          </a:prstGeom>
          <a:solidFill>
            <a:srgbClr val="43A6F7"/>
          </a:solidFill>
          <a:ln w="9525" cap="flat" cmpd="sng" algn="ctr">
            <a:solidFill>
              <a:srgbClr val="000000"/>
            </a:solidFill>
            <a:prstDash val="solid"/>
            <a:round/>
            <a:headEnd type="none" w="med" len="med"/>
            <a:tailEnd type="triangle" w="med" len="med"/>
          </a:ln>
          <a:effectLst/>
        </p:spPr>
        <p:txBody>
          <a:bodyPr wrap="none" anchor="ctr"/>
          <a:lstStyle/>
          <a:p>
            <a:pPr>
              <a:defRPr/>
            </a:pPr>
            <a:endParaRPr lang="en-US" dirty="0">
              <a:solidFill>
                <a:srgbClr val="000000"/>
              </a:solidFill>
            </a:endParaRPr>
          </a:p>
        </p:txBody>
      </p:sp>
      <p:sp>
        <p:nvSpPr>
          <p:cNvPr id="39943" name="Right Arrow 53"/>
          <p:cNvSpPr>
            <a:spLocks noChangeArrowheads="1"/>
          </p:cNvSpPr>
          <p:nvPr/>
        </p:nvSpPr>
        <p:spPr bwMode="auto">
          <a:xfrm>
            <a:off x="3267075" y="1858963"/>
            <a:ext cx="1304925" cy="4067175"/>
          </a:xfrm>
          <a:custGeom>
            <a:avLst/>
            <a:gdLst>
              <a:gd name="T0" fmla="*/ 0 w 1001743"/>
              <a:gd name="T1" fmla="*/ 11143882 h 1911400"/>
              <a:gd name="T2" fmla="*/ 1440132 w 1001743"/>
              <a:gd name="T3" fmla="*/ 2611761 h 1911400"/>
              <a:gd name="T4" fmla="*/ 1147103 w 1001743"/>
              <a:gd name="T5" fmla="*/ 2272701 h 1911400"/>
              <a:gd name="T6" fmla="*/ 2213321 w 1001743"/>
              <a:gd name="T7" fmla="*/ 0 h 1911400"/>
              <a:gd name="T8" fmla="*/ 2209414 w 1001743"/>
              <a:gd name="T9" fmla="*/ 5110585 h 1911400"/>
              <a:gd name="T10" fmla="*/ 2022400 w 1001743"/>
              <a:gd name="T11" fmla="*/ 4264920 h 1911400"/>
              <a:gd name="T12" fmla="*/ 30261 w 1001743"/>
              <a:gd name="T13" fmla="*/ 18417851 h 1911400"/>
              <a:gd name="T14" fmla="*/ 0 w 1001743"/>
              <a:gd name="T15" fmla="*/ 11143882 h 1911400"/>
              <a:gd name="T16" fmla="*/ 0 60000 65536"/>
              <a:gd name="T17" fmla="*/ 0 60000 65536"/>
              <a:gd name="T18" fmla="*/ 0 60000 65536"/>
              <a:gd name="T19" fmla="*/ 0 60000 65536"/>
              <a:gd name="T20" fmla="*/ 0 60000 65536"/>
              <a:gd name="T21" fmla="*/ 0 60000 65536"/>
              <a:gd name="T22" fmla="*/ 0 60000 65536"/>
              <a:gd name="T23" fmla="*/ 0 60000 65536"/>
              <a:gd name="T24" fmla="*/ 0 w 1001743"/>
              <a:gd name="T25" fmla="*/ 0 h 1911400"/>
              <a:gd name="T26" fmla="*/ 1001743 w 1001743"/>
              <a:gd name="T27" fmla="*/ 1911400 h 19114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01743" h="1911400">
                <a:moveTo>
                  <a:pt x="0" y="1156509"/>
                </a:moveTo>
                <a:lnTo>
                  <a:pt x="651799" y="271048"/>
                </a:lnTo>
                <a:lnTo>
                  <a:pt x="519176" y="235860"/>
                </a:lnTo>
                <a:lnTo>
                  <a:pt x="1001743" y="0"/>
                </a:lnTo>
                <a:cubicBezTo>
                  <a:pt x="1001154" y="176792"/>
                  <a:pt x="1000564" y="353583"/>
                  <a:pt x="999975" y="530375"/>
                </a:cubicBezTo>
                <a:lnTo>
                  <a:pt x="915333" y="442612"/>
                </a:lnTo>
                <a:lnTo>
                  <a:pt x="13696" y="1911400"/>
                </a:lnTo>
                <a:lnTo>
                  <a:pt x="0" y="1156509"/>
                </a:lnTo>
                <a:close/>
              </a:path>
            </a:pathLst>
          </a:custGeom>
          <a:gradFill rotWithShape="0">
            <a:gsLst>
              <a:gs pos="0">
                <a:srgbClr val="092663"/>
              </a:gs>
              <a:gs pos="39999">
                <a:srgbClr val="5F8CF0"/>
              </a:gs>
              <a:gs pos="70000">
                <a:srgbClr val="94B2F5"/>
              </a:gs>
              <a:gs pos="100000">
                <a:srgbClr val="CAD9FA"/>
              </a:gs>
            </a:gsLst>
            <a:lin ang="5400000"/>
          </a:gradFill>
          <a:ln w="9525" algn="ctr">
            <a:solidFill>
              <a:srgbClr val="000000"/>
            </a:solidFill>
            <a:round/>
            <a:headEnd/>
            <a:tailEnd type="triangle" w="med" len="med"/>
          </a:ln>
        </p:spPr>
        <p:txBody>
          <a:bodyPr wrap="none" anchor="ctr"/>
          <a:lstStyle/>
          <a:p>
            <a:endParaRPr lang="en-US" dirty="0"/>
          </a:p>
        </p:txBody>
      </p:sp>
      <p:sp>
        <p:nvSpPr>
          <p:cNvPr id="39944" name="TextBox 54"/>
          <p:cNvSpPr txBox="1">
            <a:spLocks noChangeArrowheads="1"/>
          </p:cNvSpPr>
          <p:nvPr/>
        </p:nvSpPr>
        <p:spPr bwMode="auto">
          <a:xfrm>
            <a:off x="3514725" y="2998788"/>
            <a:ext cx="866775" cy="954087"/>
          </a:xfrm>
          <a:prstGeom prst="rect">
            <a:avLst/>
          </a:prstGeom>
          <a:noFill/>
          <a:ln w="9525">
            <a:noFill/>
            <a:miter lim="800000"/>
            <a:headEnd/>
            <a:tailEnd/>
          </a:ln>
        </p:spPr>
        <p:txBody>
          <a:bodyPr wrap="none">
            <a:spAutoFit/>
          </a:bodyPr>
          <a:lstStyle/>
          <a:p>
            <a:r>
              <a:rPr lang="en-US" sz="2800" b="1" dirty="0">
                <a:solidFill>
                  <a:srgbClr val="000000"/>
                </a:solidFill>
              </a:rPr>
              <a:t>Run</a:t>
            </a:r>
          </a:p>
          <a:p>
            <a:r>
              <a:rPr lang="en-US" sz="2800" b="1" dirty="0">
                <a:solidFill>
                  <a:srgbClr val="000000"/>
                </a:solidFill>
              </a:rPr>
              <a:t>Time</a:t>
            </a:r>
          </a:p>
        </p:txBody>
      </p:sp>
      <p:sp>
        <p:nvSpPr>
          <p:cNvPr id="114" name="Arc 113"/>
          <p:cNvSpPr/>
          <p:nvPr/>
        </p:nvSpPr>
        <p:spPr bwMode="auto">
          <a:xfrm>
            <a:off x="5816600" y="2763838"/>
            <a:ext cx="249238" cy="387350"/>
          </a:xfrm>
          <a:prstGeom prst="arc">
            <a:avLst>
              <a:gd name="adj1" fmla="val 16200000"/>
              <a:gd name="adj2" fmla="val 13426937"/>
            </a:avLst>
          </a:prstGeom>
          <a:solidFill>
            <a:srgbClr val="43A6F7"/>
          </a:solidFill>
          <a:ln w="9525" cap="flat" cmpd="sng" algn="ctr">
            <a:solidFill>
              <a:srgbClr val="000000"/>
            </a:solidFill>
            <a:prstDash val="solid"/>
            <a:round/>
            <a:headEnd type="none" w="med" len="med"/>
            <a:tailEnd type="triangle" w="med" len="med"/>
          </a:ln>
          <a:effectLst/>
        </p:spPr>
        <p:txBody>
          <a:bodyPr wrap="none" anchor="ctr"/>
          <a:lstStyle/>
          <a:p>
            <a:pPr>
              <a:defRPr/>
            </a:pPr>
            <a:endParaRPr lang="en-US" dirty="0">
              <a:solidFill>
                <a:srgbClr val="000000"/>
              </a:solidFill>
            </a:endParaRPr>
          </a:p>
        </p:txBody>
      </p:sp>
      <p:pic>
        <p:nvPicPr>
          <p:cNvPr id="39946" name="Picture 2"/>
          <p:cNvPicPr>
            <a:picLocks noChangeAspect="1" noChangeArrowheads="1"/>
          </p:cNvPicPr>
          <p:nvPr/>
        </p:nvPicPr>
        <p:blipFill>
          <a:blip r:embed="rId3" cstate="print"/>
          <a:srcRect/>
          <a:stretch>
            <a:fillRect/>
          </a:stretch>
        </p:blipFill>
        <p:spPr bwMode="auto">
          <a:xfrm>
            <a:off x="261938" y="1263650"/>
            <a:ext cx="3035300" cy="2746375"/>
          </a:xfrm>
          <a:prstGeom prst="rect">
            <a:avLst/>
          </a:prstGeom>
          <a:noFill/>
          <a:ln w="9525">
            <a:noFill/>
            <a:miter lim="800000"/>
            <a:headEnd/>
            <a:tailEnd/>
          </a:ln>
        </p:spPr>
      </p:pic>
      <p:cxnSp>
        <p:nvCxnSpPr>
          <p:cNvPr id="117" name="Straight Arrow Connector 116"/>
          <p:cNvCxnSpPr>
            <a:stCxn id="39952" idx="4"/>
          </p:cNvCxnSpPr>
          <p:nvPr/>
        </p:nvCxnSpPr>
        <p:spPr bwMode="auto">
          <a:xfrm rot="10800000" flipV="1">
            <a:off x="1546225" y="3025775"/>
            <a:ext cx="1588" cy="1649413"/>
          </a:xfrm>
          <a:prstGeom prst="straightConnector1">
            <a:avLst/>
          </a:prstGeom>
          <a:noFill/>
          <a:ln w="22225" cap="flat" cmpd="sng" algn="ctr">
            <a:solidFill>
              <a:srgbClr val="FF0000"/>
            </a:solidFill>
            <a:prstDash val="solid"/>
            <a:headEnd type="none" w="med" len="med"/>
            <a:tailEnd type="triangle" w="med" len="lg"/>
          </a:ln>
          <a:effectLst>
            <a:outerShdw blurRad="40000" dist="20000" dir="5400000" rotWithShape="0">
              <a:srgbClr val="000000">
                <a:alpha val="38000"/>
              </a:srgbClr>
            </a:outerShdw>
          </a:effectLst>
        </p:spPr>
      </p:cxnSp>
      <p:sp>
        <p:nvSpPr>
          <p:cNvPr id="39948" name="TextBox 117"/>
          <p:cNvSpPr txBox="1">
            <a:spLocks noChangeArrowheads="1"/>
          </p:cNvSpPr>
          <p:nvPr/>
        </p:nvSpPr>
        <p:spPr bwMode="auto">
          <a:xfrm>
            <a:off x="773113" y="1042988"/>
            <a:ext cx="1887537" cy="307975"/>
          </a:xfrm>
          <a:prstGeom prst="rect">
            <a:avLst/>
          </a:prstGeom>
          <a:noFill/>
          <a:ln w="9525">
            <a:noFill/>
            <a:miter lim="800000"/>
            <a:headEnd/>
            <a:tailEnd/>
          </a:ln>
        </p:spPr>
        <p:txBody>
          <a:bodyPr>
            <a:spAutoFit/>
          </a:bodyPr>
          <a:lstStyle/>
          <a:p>
            <a:r>
              <a:rPr lang="en-US" sz="1400" dirty="0">
                <a:solidFill>
                  <a:srgbClr val="000000"/>
                </a:solidFill>
              </a:rPr>
              <a:t>Matrix – Vector Multiply</a:t>
            </a:r>
          </a:p>
        </p:txBody>
      </p:sp>
      <p:sp>
        <p:nvSpPr>
          <p:cNvPr id="39949" name="Down Arrow 118"/>
          <p:cNvSpPr>
            <a:spLocks noChangeArrowheads="1"/>
          </p:cNvSpPr>
          <p:nvPr/>
        </p:nvSpPr>
        <p:spPr bwMode="auto">
          <a:xfrm>
            <a:off x="6096000" y="1905000"/>
            <a:ext cx="574675" cy="582613"/>
          </a:xfrm>
          <a:prstGeom prst="downArrow">
            <a:avLst>
              <a:gd name="adj1" fmla="val 50000"/>
              <a:gd name="adj2" fmla="val 49982"/>
            </a:avLst>
          </a:prstGeom>
          <a:solidFill>
            <a:srgbClr val="BBE0E3"/>
          </a:solidFill>
          <a:ln w="9525" algn="ctr">
            <a:solidFill>
              <a:srgbClr val="000000"/>
            </a:solidFill>
            <a:round/>
            <a:headEnd/>
            <a:tailEnd/>
          </a:ln>
        </p:spPr>
        <p:txBody>
          <a:bodyPr/>
          <a:lstStyle/>
          <a:p>
            <a:endParaRPr lang="en-US" dirty="0">
              <a:solidFill>
                <a:srgbClr val="000000"/>
              </a:solidFill>
            </a:endParaRPr>
          </a:p>
        </p:txBody>
      </p:sp>
      <p:sp>
        <p:nvSpPr>
          <p:cNvPr id="39950" name="TextBox 123"/>
          <p:cNvSpPr txBox="1">
            <a:spLocks noChangeArrowheads="1"/>
          </p:cNvSpPr>
          <p:nvPr/>
        </p:nvSpPr>
        <p:spPr bwMode="auto">
          <a:xfrm>
            <a:off x="7786688" y="4813300"/>
            <a:ext cx="1033462" cy="708025"/>
          </a:xfrm>
          <a:prstGeom prst="rect">
            <a:avLst/>
          </a:prstGeom>
          <a:noFill/>
          <a:ln w="9525">
            <a:noFill/>
            <a:miter lim="800000"/>
            <a:headEnd/>
            <a:tailEnd/>
          </a:ln>
        </p:spPr>
        <p:txBody>
          <a:bodyPr wrap="none">
            <a:spAutoFit/>
          </a:bodyPr>
          <a:lstStyle/>
          <a:p>
            <a:r>
              <a:rPr lang="en-US" sz="2000" b="1" dirty="0">
                <a:solidFill>
                  <a:srgbClr val="000000"/>
                </a:solidFill>
              </a:rPr>
              <a:t>Multiple </a:t>
            </a:r>
            <a:br>
              <a:rPr lang="en-US" sz="2000" b="1" dirty="0">
                <a:solidFill>
                  <a:srgbClr val="000000"/>
                </a:solidFill>
              </a:rPr>
            </a:br>
            <a:r>
              <a:rPr lang="en-US" sz="2000" b="1" dirty="0">
                <a:solidFill>
                  <a:srgbClr val="000000"/>
                </a:solidFill>
              </a:rPr>
              <a:t>Cores</a:t>
            </a:r>
          </a:p>
        </p:txBody>
      </p:sp>
      <p:pic>
        <p:nvPicPr>
          <p:cNvPr id="39951" name="Picture 2" descr="C:\Documents and Settings\sams\My Documents\Marketing\Events&amp;Presentations\Teratec Dr T May 2009\SourceSlides\QuadCoreIntel.jpg"/>
          <p:cNvPicPr>
            <a:picLocks noChangeAspect="1" noChangeArrowheads="1"/>
          </p:cNvPicPr>
          <p:nvPr/>
        </p:nvPicPr>
        <p:blipFill>
          <a:blip r:embed="rId4" cstate="print"/>
          <a:srcRect/>
          <a:stretch>
            <a:fillRect/>
          </a:stretch>
        </p:blipFill>
        <p:spPr bwMode="auto">
          <a:xfrm>
            <a:off x="5449888" y="4445000"/>
            <a:ext cx="1976437" cy="1604963"/>
          </a:xfrm>
          <a:prstGeom prst="rect">
            <a:avLst/>
          </a:prstGeom>
          <a:noFill/>
          <a:ln w="9525">
            <a:noFill/>
            <a:miter lim="800000"/>
            <a:headEnd/>
            <a:tailEnd/>
          </a:ln>
        </p:spPr>
      </p:pic>
      <p:sp>
        <p:nvSpPr>
          <p:cNvPr id="39952" name="Oval 134"/>
          <p:cNvSpPr>
            <a:spLocks noChangeArrowheads="1"/>
          </p:cNvSpPr>
          <p:nvPr/>
        </p:nvSpPr>
        <p:spPr bwMode="auto">
          <a:xfrm rot="3598864">
            <a:off x="634207" y="2569369"/>
            <a:ext cx="2354262" cy="609600"/>
          </a:xfrm>
          <a:prstGeom prst="ellipse">
            <a:avLst/>
          </a:prstGeom>
          <a:noFill/>
          <a:ln w="19050" algn="ctr">
            <a:solidFill>
              <a:srgbClr val="FF0000"/>
            </a:solidFill>
            <a:round/>
            <a:headEnd/>
            <a:tailEnd/>
          </a:ln>
        </p:spPr>
        <p:txBody>
          <a:bodyPr/>
          <a:lstStyle/>
          <a:p>
            <a:endParaRPr lang="en-US" dirty="0">
              <a:solidFill>
                <a:srgbClr val="000000"/>
              </a:solidFill>
            </a:endParaRPr>
          </a:p>
        </p:txBody>
      </p:sp>
      <p:grpSp>
        <p:nvGrpSpPr>
          <p:cNvPr id="2" name="Group 161"/>
          <p:cNvGrpSpPr>
            <a:grpSpLocks/>
          </p:cNvGrpSpPr>
          <p:nvPr/>
        </p:nvGrpSpPr>
        <p:grpSpPr bwMode="auto">
          <a:xfrm>
            <a:off x="4711700" y="1104900"/>
            <a:ext cx="3175000" cy="682625"/>
            <a:chOff x="4712369" y="1104900"/>
            <a:chExt cx="3174331" cy="682096"/>
          </a:xfrm>
        </p:grpSpPr>
        <p:cxnSp>
          <p:nvCxnSpPr>
            <p:cNvPr id="39977" name="Straight Connector 136"/>
            <p:cNvCxnSpPr>
              <a:cxnSpLocks noChangeShapeType="1"/>
            </p:cNvCxnSpPr>
            <p:nvPr/>
          </p:nvCxnSpPr>
          <p:spPr bwMode="auto">
            <a:xfrm rot="5400000">
              <a:off x="7547769" y="1442244"/>
              <a:ext cx="676275" cy="1587"/>
            </a:xfrm>
            <a:prstGeom prst="line">
              <a:avLst/>
            </a:prstGeom>
            <a:noFill/>
            <a:ln w="9525" algn="ctr">
              <a:solidFill>
                <a:srgbClr val="000000"/>
              </a:solidFill>
              <a:round/>
              <a:headEnd/>
              <a:tailEnd/>
            </a:ln>
          </p:spPr>
        </p:cxnSp>
        <p:cxnSp>
          <p:nvCxnSpPr>
            <p:cNvPr id="39978" name="Straight Connector 139"/>
            <p:cNvCxnSpPr>
              <a:cxnSpLocks noChangeShapeType="1"/>
            </p:cNvCxnSpPr>
            <p:nvPr/>
          </p:nvCxnSpPr>
          <p:spPr bwMode="auto">
            <a:xfrm flipV="1">
              <a:off x="5448300" y="1782763"/>
              <a:ext cx="2436813" cy="4233"/>
            </a:xfrm>
            <a:prstGeom prst="line">
              <a:avLst/>
            </a:prstGeom>
            <a:noFill/>
            <a:ln w="9525" algn="ctr">
              <a:solidFill>
                <a:srgbClr val="000000"/>
              </a:solidFill>
              <a:round/>
              <a:headEnd/>
              <a:tailEnd/>
            </a:ln>
          </p:spPr>
        </p:cxnSp>
        <p:pic>
          <p:nvPicPr>
            <p:cNvPr id="39979" name="Picture 2"/>
            <p:cNvPicPr>
              <a:picLocks noChangeAspect="1" noChangeArrowheads="1"/>
            </p:cNvPicPr>
            <p:nvPr/>
          </p:nvPicPr>
          <p:blipFill>
            <a:blip r:embed="rId5" cstate="print"/>
            <a:srcRect/>
            <a:stretch>
              <a:fillRect/>
            </a:stretch>
          </p:blipFill>
          <p:spPr bwMode="auto">
            <a:xfrm>
              <a:off x="6217812" y="1159404"/>
              <a:ext cx="449580" cy="449580"/>
            </a:xfrm>
            <a:prstGeom prst="rect">
              <a:avLst/>
            </a:prstGeom>
            <a:noFill/>
            <a:ln w="9525">
              <a:noFill/>
              <a:miter lim="800000"/>
              <a:headEnd/>
              <a:tailEnd/>
            </a:ln>
          </p:spPr>
        </p:pic>
        <p:pic>
          <p:nvPicPr>
            <p:cNvPr id="39980" name="Picture 2"/>
            <p:cNvPicPr>
              <a:picLocks noChangeAspect="1" noChangeArrowheads="1"/>
            </p:cNvPicPr>
            <p:nvPr/>
          </p:nvPicPr>
          <p:blipFill>
            <a:blip r:embed="rId5" cstate="print"/>
            <a:srcRect/>
            <a:stretch>
              <a:fillRect/>
            </a:stretch>
          </p:blipFill>
          <p:spPr bwMode="auto">
            <a:xfrm>
              <a:off x="6695757" y="1159404"/>
              <a:ext cx="449580" cy="449580"/>
            </a:xfrm>
            <a:prstGeom prst="rect">
              <a:avLst/>
            </a:prstGeom>
            <a:noFill/>
            <a:ln w="9525">
              <a:noFill/>
              <a:miter lim="800000"/>
              <a:headEnd/>
              <a:tailEnd/>
            </a:ln>
          </p:spPr>
        </p:pic>
        <p:pic>
          <p:nvPicPr>
            <p:cNvPr id="39981" name="Picture 2"/>
            <p:cNvPicPr>
              <a:picLocks noChangeAspect="1" noChangeArrowheads="1"/>
            </p:cNvPicPr>
            <p:nvPr/>
          </p:nvPicPr>
          <p:blipFill>
            <a:blip r:embed="rId5" cstate="print"/>
            <a:srcRect/>
            <a:stretch>
              <a:fillRect/>
            </a:stretch>
          </p:blipFill>
          <p:spPr bwMode="auto">
            <a:xfrm>
              <a:off x="7169785" y="1159404"/>
              <a:ext cx="449580" cy="449580"/>
            </a:xfrm>
            <a:prstGeom prst="rect">
              <a:avLst/>
            </a:prstGeom>
            <a:noFill/>
            <a:ln w="9525">
              <a:noFill/>
              <a:miter lim="800000"/>
              <a:headEnd/>
              <a:tailEnd/>
            </a:ln>
          </p:spPr>
        </p:pic>
        <p:sp>
          <p:nvSpPr>
            <p:cNvPr id="39982" name="TextBox 51"/>
            <p:cNvSpPr txBox="1">
              <a:spLocks noChangeArrowheads="1"/>
            </p:cNvSpPr>
            <p:nvPr/>
          </p:nvSpPr>
          <p:spPr bwMode="auto">
            <a:xfrm>
              <a:off x="5225023" y="1162076"/>
              <a:ext cx="479618" cy="523220"/>
            </a:xfrm>
            <a:prstGeom prst="rect">
              <a:avLst/>
            </a:prstGeom>
            <a:noFill/>
            <a:ln w="9525">
              <a:noFill/>
              <a:miter lim="800000"/>
              <a:headEnd/>
              <a:tailEnd/>
            </a:ln>
          </p:spPr>
          <p:txBody>
            <a:bodyPr wrap="none">
              <a:spAutoFit/>
            </a:bodyPr>
            <a:lstStyle/>
            <a:p>
              <a:r>
                <a:rPr lang="en-US" sz="2800" b="1" dirty="0">
                  <a:solidFill>
                    <a:srgbClr val="000000"/>
                  </a:solidFill>
                </a:rPr>
                <a:t>…</a:t>
              </a:r>
            </a:p>
          </p:txBody>
        </p:sp>
        <p:sp>
          <p:nvSpPr>
            <p:cNvPr id="39983" name="Rectangle 156"/>
            <p:cNvSpPr>
              <a:spLocks noChangeArrowheads="1"/>
            </p:cNvSpPr>
            <p:nvPr/>
          </p:nvSpPr>
          <p:spPr bwMode="auto">
            <a:xfrm>
              <a:off x="4712369" y="1146704"/>
              <a:ext cx="487968" cy="505090"/>
            </a:xfrm>
            <a:prstGeom prst="rect">
              <a:avLst/>
            </a:prstGeom>
            <a:noFill/>
            <a:ln w="19050" algn="ctr">
              <a:solidFill>
                <a:srgbClr val="000000"/>
              </a:solidFill>
              <a:round/>
              <a:headEnd/>
              <a:tailEnd/>
            </a:ln>
          </p:spPr>
          <p:txBody>
            <a:bodyPr/>
            <a:lstStyle/>
            <a:p>
              <a:endParaRPr lang="en-US" dirty="0">
                <a:solidFill>
                  <a:srgbClr val="000000"/>
                </a:solidFill>
              </a:endParaRPr>
            </a:p>
          </p:txBody>
        </p:sp>
        <p:sp>
          <p:nvSpPr>
            <p:cNvPr id="39984" name="Rectangle 157"/>
            <p:cNvSpPr>
              <a:spLocks noChangeArrowheads="1"/>
            </p:cNvSpPr>
            <p:nvPr/>
          </p:nvSpPr>
          <p:spPr bwMode="auto">
            <a:xfrm>
              <a:off x="5708115" y="1146704"/>
              <a:ext cx="487968" cy="505090"/>
            </a:xfrm>
            <a:prstGeom prst="rect">
              <a:avLst/>
            </a:prstGeom>
            <a:noFill/>
            <a:ln w="19050" algn="ctr">
              <a:solidFill>
                <a:srgbClr val="000000"/>
              </a:solidFill>
              <a:round/>
              <a:headEnd/>
              <a:tailEnd/>
            </a:ln>
          </p:spPr>
          <p:txBody>
            <a:bodyPr/>
            <a:lstStyle/>
            <a:p>
              <a:endParaRPr lang="en-US" dirty="0">
                <a:solidFill>
                  <a:srgbClr val="000000"/>
                </a:solidFill>
              </a:endParaRPr>
            </a:p>
          </p:txBody>
        </p:sp>
        <p:sp>
          <p:nvSpPr>
            <p:cNvPr id="39985" name="Rectangle 158"/>
            <p:cNvSpPr>
              <a:spLocks noChangeArrowheads="1"/>
            </p:cNvSpPr>
            <p:nvPr/>
          </p:nvSpPr>
          <p:spPr bwMode="auto">
            <a:xfrm>
              <a:off x="6192893" y="1146704"/>
              <a:ext cx="487968" cy="505090"/>
            </a:xfrm>
            <a:prstGeom prst="rect">
              <a:avLst/>
            </a:prstGeom>
            <a:noFill/>
            <a:ln w="19050" algn="ctr">
              <a:solidFill>
                <a:srgbClr val="000000"/>
              </a:solidFill>
              <a:round/>
              <a:headEnd/>
              <a:tailEnd/>
            </a:ln>
          </p:spPr>
          <p:txBody>
            <a:bodyPr/>
            <a:lstStyle/>
            <a:p>
              <a:endParaRPr lang="en-US" dirty="0">
                <a:solidFill>
                  <a:srgbClr val="000000"/>
                </a:solidFill>
              </a:endParaRPr>
            </a:p>
          </p:txBody>
        </p:sp>
        <p:sp>
          <p:nvSpPr>
            <p:cNvPr id="39986" name="Rectangle 159"/>
            <p:cNvSpPr>
              <a:spLocks noChangeArrowheads="1"/>
            </p:cNvSpPr>
            <p:nvPr/>
          </p:nvSpPr>
          <p:spPr bwMode="auto">
            <a:xfrm>
              <a:off x="6681817" y="1146704"/>
              <a:ext cx="487968" cy="505090"/>
            </a:xfrm>
            <a:prstGeom prst="rect">
              <a:avLst/>
            </a:prstGeom>
            <a:noFill/>
            <a:ln w="19050" algn="ctr">
              <a:solidFill>
                <a:srgbClr val="000000"/>
              </a:solidFill>
              <a:round/>
              <a:headEnd/>
              <a:tailEnd/>
            </a:ln>
          </p:spPr>
          <p:txBody>
            <a:bodyPr/>
            <a:lstStyle/>
            <a:p>
              <a:endParaRPr lang="en-US" dirty="0">
                <a:solidFill>
                  <a:srgbClr val="000000"/>
                </a:solidFill>
              </a:endParaRPr>
            </a:p>
          </p:txBody>
        </p:sp>
        <p:sp>
          <p:nvSpPr>
            <p:cNvPr id="39987" name="Rectangle 160"/>
            <p:cNvSpPr>
              <a:spLocks noChangeArrowheads="1"/>
            </p:cNvSpPr>
            <p:nvPr/>
          </p:nvSpPr>
          <p:spPr bwMode="auto">
            <a:xfrm>
              <a:off x="7169785" y="1146704"/>
              <a:ext cx="487968" cy="505090"/>
            </a:xfrm>
            <a:prstGeom prst="rect">
              <a:avLst/>
            </a:prstGeom>
            <a:noFill/>
            <a:ln w="19050" algn="ctr">
              <a:solidFill>
                <a:srgbClr val="000000"/>
              </a:solidFill>
              <a:round/>
              <a:headEnd/>
              <a:tailEnd/>
            </a:ln>
          </p:spPr>
          <p:txBody>
            <a:bodyPr/>
            <a:lstStyle/>
            <a:p>
              <a:endParaRPr lang="en-US" dirty="0">
                <a:solidFill>
                  <a:srgbClr val="000000"/>
                </a:solidFill>
              </a:endParaRPr>
            </a:p>
          </p:txBody>
        </p:sp>
        <p:pic>
          <p:nvPicPr>
            <p:cNvPr id="39988" name="Picture 2"/>
            <p:cNvPicPr>
              <a:picLocks noChangeAspect="1" noChangeArrowheads="1"/>
            </p:cNvPicPr>
            <p:nvPr/>
          </p:nvPicPr>
          <p:blipFill>
            <a:blip r:embed="rId5" cstate="print"/>
            <a:srcRect/>
            <a:stretch>
              <a:fillRect/>
            </a:stretch>
          </p:blipFill>
          <p:spPr bwMode="auto">
            <a:xfrm>
              <a:off x="4725069" y="1159404"/>
              <a:ext cx="449580" cy="449580"/>
            </a:xfrm>
            <a:prstGeom prst="rect">
              <a:avLst/>
            </a:prstGeom>
            <a:noFill/>
            <a:ln w="9525">
              <a:noFill/>
              <a:miter lim="800000"/>
              <a:headEnd/>
              <a:tailEnd/>
            </a:ln>
          </p:spPr>
        </p:pic>
        <p:pic>
          <p:nvPicPr>
            <p:cNvPr id="39989" name="Picture 2"/>
            <p:cNvPicPr>
              <a:picLocks noChangeAspect="1" noChangeArrowheads="1"/>
            </p:cNvPicPr>
            <p:nvPr/>
          </p:nvPicPr>
          <p:blipFill>
            <a:blip r:embed="rId5" cstate="print"/>
            <a:srcRect/>
            <a:stretch>
              <a:fillRect/>
            </a:stretch>
          </p:blipFill>
          <p:spPr bwMode="auto">
            <a:xfrm>
              <a:off x="5727078" y="1159404"/>
              <a:ext cx="449580" cy="449580"/>
            </a:xfrm>
            <a:prstGeom prst="rect">
              <a:avLst/>
            </a:prstGeom>
            <a:noFill/>
            <a:ln w="9525">
              <a:noFill/>
              <a:miter lim="800000"/>
              <a:headEnd/>
              <a:tailEnd/>
            </a:ln>
          </p:spPr>
        </p:pic>
      </p:grpSp>
      <p:sp>
        <p:nvSpPr>
          <p:cNvPr id="164" name="Arc 163"/>
          <p:cNvSpPr/>
          <p:nvPr/>
        </p:nvSpPr>
        <p:spPr bwMode="auto">
          <a:xfrm>
            <a:off x="6365875" y="3344863"/>
            <a:ext cx="249238" cy="387350"/>
          </a:xfrm>
          <a:prstGeom prst="arc">
            <a:avLst>
              <a:gd name="adj1" fmla="val 16200000"/>
              <a:gd name="adj2" fmla="val 13426937"/>
            </a:avLst>
          </a:prstGeom>
          <a:solidFill>
            <a:srgbClr val="43A6F7"/>
          </a:solidFill>
          <a:ln w="9525" cap="flat" cmpd="sng" algn="ctr">
            <a:solidFill>
              <a:srgbClr val="000000"/>
            </a:solidFill>
            <a:prstDash val="solid"/>
            <a:round/>
            <a:headEnd type="none" w="med" len="med"/>
            <a:tailEnd type="triangle" w="med" len="med"/>
          </a:ln>
          <a:effectLst/>
        </p:spPr>
        <p:txBody>
          <a:bodyPr wrap="none" anchor="ctr"/>
          <a:lstStyle/>
          <a:p>
            <a:pPr>
              <a:defRPr/>
            </a:pPr>
            <a:endParaRPr lang="en-US" dirty="0">
              <a:solidFill>
                <a:srgbClr val="000000"/>
              </a:solidFill>
            </a:endParaRPr>
          </a:p>
        </p:txBody>
      </p:sp>
      <p:sp>
        <p:nvSpPr>
          <p:cNvPr id="165" name="Arc 164"/>
          <p:cNvSpPr/>
          <p:nvPr/>
        </p:nvSpPr>
        <p:spPr bwMode="auto">
          <a:xfrm>
            <a:off x="5961063" y="3200400"/>
            <a:ext cx="249237" cy="387350"/>
          </a:xfrm>
          <a:prstGeom prst="arc">
            <a:avLst>
              <a:gd name="adj1" fmla="val 16200000"/>
              <a:gd name="adj2" fmla="val 13426937"/>
            </a:avLst>
          </a:prstGeom>
          <a:solidFill>
            <a:srgbClr val="43A6F7"/>
          </a:solidFill>
          <a:ln w="9525" cap="flat" cmpd="sng" algn="ctr">
            <a:solidFill>
              <a:srgbClr val="000000"/>
            </a:solidFill>
            <a:prstDash val="solid"/>
            <a:round/>
            <a:headEnd type="none" w="med" len="med"/>
            <a:tailEnd type="triangle" w="med" len="med"/>
          </a:ln>
          <a:effectLst/>
        </p:spPr>
        <p:txBody>
          <a:bodyPr wrap="none" anchor="ctr"/>
          <a:lstStyle/>
          <a:p>
            <a:pPr>
              <a:defRPr/>
            </a:pPr>
            <a:endParaRPr lang="en-US" dirty="0">
              <a:solidFill>
                <a:srgbClr val="000000"/>
              </a:solidFill>
            </a:endParaRPr>
          </a:p>
        </p:txBody>
      </p:sp>
      <p:sp>
        <p:nvSpPr>
          <p:cNvPr id="166" name="Arc 165"/>
          <p:cNvSpPr/>
          <p:nvPr/>
        </p:nvSpPr>
        <p:spPr bwMode="auto">
          <a:xfrm>
            <a:off x="6118225" y="2546350"/>
            <a:ext cx="249238" cy="387350"/>
          </a:xfrm>
          <a:prstGeom prst="arc">
            <a:avLst>
              <a:gd name="adj1" fmla="val 16200000"/>
              <a:gd name="adj2" fmla="val 13426937"/>
            </a:avLst>
          </a:prstGeom>
          <a:solidFill>
            <a:srgbClr val="43A6F7"/>
          </a:solidFill>
          <a:ln w="9525" cap="flat" cmpd="sng" algn="ctr">
            <a:solidFill>
              <a:srgbClr val="000000"/>
            </a:solidFill>
            <a:prstDash val="solid"/>
            <a:round/>
            <a:headEnd type="none" w="med" len="med"/>
            <a:tailEnd type="triangle" w="med" len="med"/>
          </a:ln>
          <a:effectLst/>
        </p:spPr>
        <p:txBody>
          <a:bodyPr wrap="none" anchor="ctr"/>
          <a:lstStyle/>
          <a:p>
            <a:pPr>
              <a:defRPr/>
            </a:pPr>
            <a:endParaRPr lang="en-US" dirty="0">
              <a:solidFill>
                <a:srgbClr val="000000"/>
              </a:solidFill>
            </a:endParaRPr>
          </a:p>
        </p:txBody>
      </p:sp>
      <p:sp>
        <p:nvSpPr>
          <p:cNvPr id="167" name="Arc 166"/>
          <p:cNvSpPr/>
          <p:nvPr/>
        </p:nvSpPr>
        <p:spPr bwMode="auto">
          <a:xfrm>
            <a:off x="6646863" y="3048000"/>
            <a:ext cx="249237" cy="387350"/>
          </a:xfrm>
          <a:prstGeom prst="arc">
            <a:avLst>
              <a:gd name="adj1" fmla="val 16200000"/>
              <a:gd name="adj2" fmla="val 13426937"/>
            </a:avLst>
          </a:prstGeom>
          <a:solidFill>
            <a:srgbClr val="43A6F7"/>
          </a:solidFill>
          <a:ln w="9525" cap="flat" cmpd="sng" algn="ctr">
            <a:solidFill>
              <a:srgbClr val="000000"/>
            </a:solidFill>
            <a:prstDash val="solid"/>
            <a:round/>
            <a:headEnd type="none" w="med" len="med"/>
            <a:tailEnd type="triangle" w="med" len="med"/>
          </a:ln>
          <a:effectLst/>
        </p:spPr>
        <p:txBody>
          <a:bodyPr wrap="none" anchor="ctr"/>
          <a:lstStyle/>
          <a:p>
            <a:pPr>
              <a:defRPr/>
            </a:pPr>
            <a:endParaRPr lang="en-US" dirty="0">
              <a:solidFill>
                <a:srgbClr val="000000"/>
              </a:solidFill>
            </a:endParaRPr>
          </a:p>
        </p:txBody>
      </p:sp>
      <p:sp>
        <p:nvSpPr>
          <p:cNvPr id="168" name="Arc 167"/>
          <p:cNvSpPr/>
          <p:nvPr/>
        </p:nvSpPr>
        <p:spPr bwMode="auto">
          <a:xfrm>
            <a:off x="5551488" y="3103563"/>
            <a:ext cx="249237" cy="387350"/>
          </a:xfrm>
          <a:prstGeom prst="arc">
            <a:avLst>
              <a:gd name="adj1" fmla="val 16200000"/>
              <a:gd name="adj2" fmla="val 13426937"/>
            </a:avLst>
          </a:prstGeom>
          <a:solidFill>
            <a:srgbClr val="43A6F7"/>
          </a:solidFill>
          <a:ln w="9525" cap="flat" cmpd="sng" algn="ctr">
            <a:solidFill>
              <a:srgbClr val="000000"/>
            </a:solidFill>
            <a:prstDash val="solid"/>
            <a:round/>
            <a:headEnd type="none" w="med" len="med"/>
            <a:tailEnd type="triangle" w="med" len="med"/>
          </a:ln>
          <a:effectLst/>
        </p:spPr>
        <p:txBody>
          <a:bodyPr wrap="none" anchor="ctr"/>
          <a:lstStyle/>
          <a:p>
            <a:pPr>
              <a:defRPr/>
            </a:pPr>
            <a:endParaRPr lang="en-US" dirty="0">
              <a:solidFill>
                <a:srgbClr val="000000"/>
              </a:solidFill>
            </a:endParaRPr>
          </a:p>
        </p:txBody>
      </p:sp>
      <p:sp>
        <p:nvSpPr>
          <p:cNvPr id="169" name="Arc 168"/>
          <p:cNvSpPr/>
          <p:nvPr/>
        </p:nvSpPr>
        <p:spPr bwMode="auto">
          <a:xfrm>
            <a:off x="6896100" y="2695575"/>
            <a:ext cx="249238" cy="387350"/>
          </a:xfrm>
          <a:prstGeom prst="arc">
            <a:avLst>
              <a:gd name="adj1" fmla="val 16200000"/>
              <a:gd name="adj2" fmla="val 13426937"/>
            </a:avLst>
          </a:prstGeom>
          <a:solidFill>
            <a:srgbClr val="43A6F7"/>
          </a:solidFill>
          <a:ln w="9525" cap="flat" cmpd="sng" algn="ctr">
            <a:solidFill>
              <a:srgbClr val="000000"/>
            </a:solidFill>
            <a:prstDash val="solid"/>
            <a:round/>
            <a:headEnd type="none" w="med" len="med"/>
            <a:tailEnd type="triangle" w="med" len="med"/>
          </a:ln>
          <a:effectLst/>
        </p:spPr>
        <p:txBody>
          <a:bodyPr wrap="none" anchor="ctr"/>
          <a:lstStyle/>
          <a:p>
            <a:pPr>
              <a:defRPr/>
            </a:pPr>
            <a:endParaRPr lang="en-US" dirty="0">
              <a:solidFill>
                <a:srgbClr val="000000"/>
              </a:solidFill>
            </a:endParaRPr>
          </a:p>
        </p:txBody>
      </p:sp>
      <p:grpSp>
        <p:nvGrpSpPr>
          <p:cNvPr id="3" name="Group 147"/>
          <p:cNvGrpSpPr>
            <a:grpSpLocks/>
          </p:cNvGrpSpPr>
          <p:nvPr/>
        </p:nvGrpSpPr>
        <p:grpSpPr bwMode="auto">
          <a:xfrm>
            <a:off x="6037263" y="3830638"/>
            <a:ext cx="766762" cy="1347787"/>
            <a:chOff x="6037839" y="3831004"/>
            <a:chExt cx="766000" cy="1348158"/>
          </a:xfrm>
        </p:grpSpPr>
        <p:sp>
          <p:nvSpPr>
            <p:cNvPr id="39970" name="Down Arrow 170"/>
            <p:cNvSpPr>
              <a:spLocks noChangeArrowheads="1"/>
            </p:cNvSpPr>
            <p:nvPr/>
          </p:nvSpPr>
          <p:spPr bwMode="auto">
            <a:xfrm rot="1337742">
              <a:off x="6037839" y="4237358"/>
              <a:ext cx="270451" cy="884237"/>
            </a:xfrm>
            <a:prstGeom prst="downArrow">
              <a:avLst>
                <a:gd name="adj1" fmla="val 53991"/>
                <a:gd name="adj2" fmla="val 49163"/>
              </a:avLst>
            </a:prstGeom>
            <a:solidFill>
              <a:srgbClr val="BBE0E3"/>
            </a:solidFill>
            <a:ln w="9525" algn="ctr">
              <a:solidFill>
                <a:srgbClr val="000000"/>
              </a:solidFill>
              <a:round/>
              <a:headEnd/>
              <a:tailEnd/>
            </a:ln>
          </p:spPr>
          <p:txBody>
            <a:bodyPr/>
            <a:lstStyle/>
            <a:p>
              <a:endParaRPr lang="en-US" dirty="0">
                <a:solidFill>
                  <a:srgbClr val="000000"/>
                </a:solidFill>
              </a:endParaRPr>
            </a:p>
          </p:txBody>
        </p:sp>
        <p:sp>
          <p:nvSpPr>
            <p:cNvPr id="39971" name="Down Arrow 171"/>
            <p:cNvSpPr>
              <a:spLocks noChangeArrowheads="1"/>
            </p:cNvSpPr>
            <p:nvPr/>
          </p:nvSpPr>
          <p:spPr bwMode="auto">
            <a:xfrm rot="20262258" flipH="1">
              <a:off x="6533388" y="4240455"/>
              <a:ext cx="270451" cy="884238"/>
            </a:xfrm>
            <a:prstGeom prst="downArrow">
              <a:avLst>
                <a:gd name="adj1" fmla="val 53991"/>
                <a:gd name="adj2" fmla="val 49164"/>
              </a:avLst>
            </a:prstGeom>
            <a:solidFill>
              <a:srgbClr val="BBE0E3"/>
            </a:solidFill>
            <a:ln w="9525" algn="ctr">
              <a:solidFill>
                <a:srgbClr val="000000"/>
              </a:solidFill>
              <a:round/>
              <a:headEnd/>
              <a:tailEnd/>
            </a:ln>
          </p:spPr>
          <p:txBody>
            <a:bodyPr/>
            <a:lstStyle/>
            <a:p>
              <a:endParaRPr lang="en-US" dirty="0">
                <a:solidFill>
                  <a:srgbClr val="000000"/>
                </a:solidFill>
              </a:endParaRPr>
            </a:p>
          </p:txBody>
        </p:sp>
        <p:sp>
          <p:nvSpPr>
            <p:cNvPr id="39972" name="Down Arrow 172"/>
            <p:cNvSpPr>
              <a:spLocks noChangeArrowheads="1"/>
            </p:cNvSpPr>
            <p:nvPr/>
          </p:nvSpPr>
          <p:spPr bwMode="auto">
            <a:xfrm rot="512259">
              <a:off x="6206640" y="4289989"/>
              <a:ext cx="270451" cy="884238"/>
            </a:xfrm>
            <a:prstGeom prst="downArrow">
              <a:avLst>
                <a:gd name="adj1" fmla="val 53991"/>
                <a:gd name="adj2" fmla="val 49164"/>
              </a:avLst>
            </a:prstGeom>
            <a:solidFill>
              <a:srgbClr val="BBE0E3"/>
            </a:solidFill>
            <a:ln w="9525" algn="ctr">
              <a:solidFill>
                <a:srgbClr val="000000"/>
              </a:solidFill>
              <a:round/>
              <a:headEnd/>
              <a:tailEnd/>
            </a:ln>
          </p:spPr>
          <p:txBody>
            <a:bodyPr/>
            <a:lstStyle/>
            <a:p>
              <a:endParaRPr lang="en-US" dirty="0">
                <a:solidFill>
                  <a:srgbClr val="000000"/>
                </a:solidFill>
              </a:endParaRPr>
            </a:p>
          </p:txBody>
        </p:sp>
        <p:sp>
          <p:nvSpPr>
            <p:cNvPr id="39973" name="Down Arrow 173"/>
            <p:cNvSpPr>
              <a:spLocks noChangeArrowheads="1"/>
            </p:cNvSpPr>
            <p:nvPr/>
          </p:nvSpPr>
          <p:spPr bwMode="auto">
            <a:xfrm rot="21087741" flipH="1">
              <a:off x="6372851" y="4294924"/>
              <a:ext cx="270451" cy="884238"/>
            </a:xfrm>
            <a:prstGeom prst="downArrow">
              <a:avLst>
                <a:gd name="adj1" fmla="val 53991"/>
                <a:gd name="adj2" fmla="val 49164"/>
              </a:avLst>
            </a:prstGeom>
            <a:solidFill>
              <a:srgbClr val="BBE0E3"/>
            </a:solidFill>
            <a:ln w="9525" algn="ctr">
              <a:solidFill>
                <a:srgbClr val="000000"/>
              </a:solidFill>
              <a:round/>
              <a:headEnd/>
              <a:tailEnd/>
            </a:ln>
          </p:spPr>
          <p:txBody>
            <a:bodyPr/>
            <a:lstStyle/>
            <a:p>
              <a:endParaRPr lang="en-US" dirty="0">
                <a:solidFill>
                  <a:srgbClr val="000000"/>
                </a:solidFill>
              </a:endParaRPr>
            </a:p>
          </p:txBody>
        </p:sp>
        <p:sp>
          <p:nvSpPr>
            <p:cNvPr id="39974" name="Rectangle 174"/>
            <p:cNvSpPr>
              <a:spLocks noChangeArrowheads="1"/>
            </p:cNvSpPr>
            <p:nvPr/>
          </p:nvSpPr>
          <p:spPr bwMode="auto">
            <a:xfrm>
              <a:off x="6263608" y="3831004"/>
              <a:ext cx="308539" cy="731942"/>
            </a:xfrm>
            <a:prstGeom prst="rect">
              <a:avLst/>
            </a:prstGeom>
            <a:solidFill>
              <a:srgbClr val="BBE0E3"/>
            </a:solidFill>
            <a:ln w="9525" algn="ctr">
              <a:solidFill>
                <a:srgbClr val="000000"/>
              </a:solidFill>
              <a:round/>
              <a:headEnd/>
              <a:tailEnd/>
            </a:ln>
          </p:spPr>
          <p:txBody>
            <a:bodyPr/>
            <a:lstStyle/>
            <a:p>
              <a:endParaRPr lang="en-US" dirty="0">
                <a:solidFill>
                  <a:srgbClr val="000000"/>
                </a:solidFill>
              </a:endParaRPr>
            </a:p>
          </p:txBody>
        </p:sp>
        <p:sp>
          <p:nvSpPr>
            <p:cNvPr id="39975" name="Rounded Rectangle 175"/>
            <p:cNvSpPr>
              <a:spLocks noChangeArrowheads="1"/>
            </p:cNvSpPr>
            <p:nvPr/>
          </p:nvSpPr>
          <p:spPr bwMode="auto">
            <a:xfrm>
              <a:off x="6260468" y="4285389"/>
              <a:ext cx="321399" cy="323186"/>
            </a:xfrm>
            <a:prstGeom prst="roundRect">
              <a:avLst>
                <a:gd name="adj" fmla="val 5398"/>
              </a:avLst>
            </a:prstGeom>
            <a:solidFill>
              <a:srgbClr val="BBE0E3"/>
            </a:solidFill>
            <a:ln w="9525" algn="ctr">
              <a:noFill/>
              <a:round/>
              <a:headEnd/>
              <a:tailEnd/>
            </a:ln>
          </p:spPr>
          <p:txBody>
            <a:bodyPr/>
            <a:lstStyle/>
            <a:p>
              <a:endParaRPr lang="en-US" dirty="0">
                <a:solidFill>
                  <a:srgbClr val="000000"/>
                </a:solidFill>
              </a:endParaRPr>
            </a:p>
          </p:txBody>
        </p:sp>
        <p:sp>
          <p:nvSpPr>
            <p:cNvPr id="39976" name="Rectangle 176"/>
            <p:cNvSpPr>
              <a:spLocks noChangeArrowheads="1"/>
            </p:cNvSpPr>
            <p:nvPr/>
          </p:nvSpPr>
          <p:spPr bwMode="auto">
            <a:xfrm>
              <a:off x="6337426" y="4387151"/>
              <a:ext cx="175032" cy="287333"/>
            </a:xfrm>
            <a:prstGeom prst="rect">
              <a:avLst/>
            </a:prstGeom>
            <a:solidFill>
              <a:srgbClr val="BBE0E3"/>
            </a:solidFill>
            <a:ln w="9525" algn="ctr">
              <a:noFill/>
              <a:round/>
              <a:headEnd/>
              <a:tailEnd/>
            </a:ln>
          </p:spPr>
          <p:txBody>
            <a:bodyPr/>
            <a:lstStyle/>
            <a:p>
              <a:endParaRPr lang="en-US" dirty="0">
                <a:solidFill>
                  <a:srgbClr val="000000"/>
                </a:solidFill>
              </a:endParaRPr>
            </a:p>
          </p:txBody>
        </p:sp>
      </p:grpSp>
      <p:pic>
        <p:nvPicPr>
          <p:cNvPr id="178" name="Picture 2"/>
          <p:cNvPicPr>
            <a:picLocks noChangeAspect="1" noChangeArrowheads="1"/>
          </p:cNvPicPr>
          <p:nvPr/>
        </p:nvPicPr>
        <p:blipFill>
          <a:blip r:embed="rId5" cstate="print"/>
          <a:srcRect/>
          <a:stretch>
            <a:fillRect/>
          </a:stretch>
        </p:blipFill>
        <p:spPr bwMode="auto">
          <a:xfrm>
            <a:off x="481013" y="4838700"/>
            <a:ext cx="449262" cy="449263"/>
          </a:xfrm>
          <a:prstGeom prst="rect">
            <a:avLst/>
          </a:prstGeom>
          <a:ln>
            <a:solidFill>
              <a:srgbClr val="000000"/>
            </a:solidFill>
          </a:ln>
          <a:effectLst>
            <a:outerShdw blurRad="292100" dist="139700" dir="2700000" algn="tl" rotWithShape="0">
              <a:srgbClr val="333333">
                <a:alpha val="65000"/>
              </a:srgbClr>
            </a:outerShdw>
          </a:effectLst>
        </p:spPr>
      </p:pic>
      <p:pic>
        <p:nvPicPr>
          <p:cNvPr id="179" name="Picture 2"/>
          <p:cNvPicPr>
            <a:picLocks noChangeAspect="1" noChangeArrowheads="1"/>
          </p:cNvPicPr>
          <p:nvPr/>
        </p:nvPicPr>
        <p:blipFill>
          <a:blip r:embed="rId5" cstate="print"/>
          <a:srcRect/>
          <a:stretch>
            <a:fillRect/>
          </a:stretch>
        </p:blipFill>
        <p:spPr bwMode="auto">
          <a:xfrm>
            <a:off x="1035050" y="4837113"/>
            <a:ext cx="450850" cy="449262"/>
          </a:xfrm>
          <a:prstGeom prst="rect">
            <a:avLst/>
          </a:prstGeom>
          <a:ln>
            <a:solidFill>
              <a:srgbClr val="000000"/>
            </a:solidFill>
          </a:ln>
          <a:effectLst>
            <a:outerShdw blurRad="292100" dist="139700" dir="2700000" algn="tl" rotWithShape="0">
              <a:srgbClr val="333333">
                <a:alpha val="65000"/>
              </a:srgbClr>
            </a:outerShdw>
          </a:effectLst>
        </p:spPr>
      </p:pic>
      <p:pic>
        <p:nvPicPr>
          <p:cNvPr id="180" name="Picture 2"/>
          <p:cNvPicPr>
            <a:picLocks noChangeAspect="1" noChangeArrowheads="1"/>
          </p:cNvPicPr>
          <p:nvPr/>
        </p:nvPicPr>
        <p:blipFill>
          <a:blip r:embed="rId5" cstate="print"/>
          <a:srcRect/>
          <a:stretch>
            <a:fillRect/>
          </a:stretch>
        </p:blipFill>
        <p:spPr bwMode="auto">
          <a:xfrm>
            <a:off x="1584325" y="4837113"/>
            <a:ext cx="449263" cy="449262"/>
          </a:xfrm>
          <a:prstGeom prst="rect">
            <a:avLst/>
          </a:prstGeom>
          <a:ln>
            <a:solidFill>
              <a:srgbClr val="000000"/>
            </a:solidFill>
          </a:ln>
          <a:effectLst>
            <a:outerShdw blurRad="292100" dist="139700" dir="2700000" algn="tl" rotWithShape="0">
              <a:srgbClr val="333333">
                <a:alpha val="65000"/>
              </a:srgbClr>
            </a:outerShdw>
          </a:effectLst>
        </p:spPr>
      </p:pic>
      <p:pic>
        <p:nvPicPr>
          <p:cNvPr id="181" name="Picture 2"/>
          <p:cNvPicPr>
            <a:picLocks noChangeAspect="1" noChangeArrowheads="1"/>
          </p:cNvPicPr>
          <p:nvPr/>
        </p:nvPicPr>
        <p:blipFill>
          <a:blip r:embed="rId5" cstate="print"/>
          <a:srcRect/>
          <a:stretch>
            <a:fillRect/>
          </a:stretch>
        </p:blipFill>
        <p:spPr bwMode="auto">
          <a:xfrm>
            <a:off x="2138363" y="4835525"/>
            <a:ext cx="450850" cy="449263"/>
          </a:xfrm>
          <a:prstGeom prst="rect">
            <a:avLst/>
          </a:prstGeom>
          <a:ln>
            <a:solidFill>
              <a:srgbClr val="000000"/>
            </a:solidFill>
          </a:ln>
          <a:effectLst>
            <a:outerShdw blurRad="292100" dist="139700" dir="2700000" algn="tl" rotWithShape="0">
              <a:srgbClr val="333333">
                <a:alpha val="65000"/>
              </a:srgbClr>
            </a:outerShdw>
          </a:effectLst>
        </p:spPr>
      </p:pic>
      <p:pic>
        <p:nvPicPr>
          <p:cNvPr id="182" name="Picture 2"/>
          <p:cNvPicPr>
            <a:picLocks noChangeAspect="1" noChangeArrowheads="1"/>
          </p:cNvPicPr>
          <p:nvPr/>
        </p:nvPicPr>
        <p:blipFill>
          <a:blip r:embed="rId5" cstate="print"/>
          <a:srcRect/>
          <a:stretch>
            <a:fillRect/>
          </a:stretch>
        </p:blipFill>
        <p:spPr bwMode="auto">
          <a:xfrm>
            <a:off x="641350" y="5400675"/>
            <a:ext cx="449263" cy="449263"/>
          </a:xfrm>
          <a:prstGeom prst="rect">
            <a:avLst/>
          </a:prstGeom>
          <a:ln>
            <a:solidFill>
              <a:srgbClr val="000000"/>
            </a:solidFill>
          </a:ln>
          <a:effectLst>
            <a:outerShdw blurRad="292100" dist="139700" dir="2700000" algn="tl" rotWithShape="0">
              <a:srgbClr val="333333">
                <a:alpha val="65000"/>
              </a:srgbClr>
            </a:outerShdw>
          </a:effectLst>
        </p:spPr>
      </p:pic>
      <p:pic>
        <p:nvPicPr>
          <p:cNvPr id="183" name="Picture 2"/>
          <p:cNvPicPr>
            <a:picLocks noChangeAspect="1" noChangeArrowheads="1"/>
          </p:cNvPicPr>
          <p:nvPr/>
        </p:nvPicPr>
        <p:blipFill>
          <a:blip r:embed="rId5" cstate="print"/>
          <a:srcRect/>
          <a:stretch>
            <a:fillRect/>
          </a:stretch>
        </p:blipFill>
        <p:spPr bwMode="auto">
          <a:xfrm>
            <a:off x="1195388" y="5399088"/>
            <a:ext cx="449262" cy="449262"/>
          </a:xfrm>
          <a:prstGeom prst="rect">
            <a:avLst/>
          </a:prstGeom>
          <a:ln>
            <a:solidFill>
              <a:srgbClr val="000000"/>
            </a:solidFill>
          </a:ln>
          <a:effectLst>
            <a:outerShdw blurRad="292100" dist="139700" dir="2700000" algn="tl" rotWithShape="0">
              <a:srgbClr val="333333">
                <a:alpha val="65000"/>
              </a:srgbClr>
            </a:outerShdw>
          </a:effectLst>
        </p:spPr>
      </p:pic>
      <p:pic>
        <p:nvPicPr>
          <p:cNvPr id="184" name="Picture 2"/>
          <p:cNvPicPr>
            <a:picLocks noChangeAspect="1" noChangeArrowheads="1"/>
          </p:cNvPicPr>
          <p:nvPr/>
        </p:nvPicPr>
        <p:blipFill>
          <a:blip r:embed="rId5" cstate="print"/>
          <a:srcRect/>
          <a:stretch>
            <a:fillRect/>
          </a:stretch>
        </p:blipFill>
        <p:spPr bwMode="auto">
          <a:xfrm>
            <a:off x="1744663" y="5399088"/>
            <a:ext cx="449262" cy="449262"/>
          </a:xfrm>
          <a:prstGeom prst="rect">
            <a:avLst/>
          </a:prstGeom>
          <a:ln>
            <a:solidFill>
              <a:srgbClr val="000000"/>
            </a:solidFill>
          </a:ln>
          <a:effectLst>
            <a:outerShdw blurRad="292100" dist="139700" dir="2700000" algn="tl" rotWithShape="0">
              <a:srgbClr val="333333">
                <a:alpha val="65000"/>
              </a:srgbClr>
            </a:outerShdw>
          </a:effectLst>
        </p:spPr>
      </p:pic>
      <p:pic>
        <p:nvPicPr>
          <p:cNvPr id="185" name="Picture 2"/>
          <p:cNvPicPr>
            <a:picLocks noChangeAspect="1" noChangeArrowheads="1"/>
          </p:cNvPicPr>
          <p:nvPr/>
        </p:nvPicPr>
        <p:blipFill>
          <a:blip r:embed="rId5" cstate="print"/>
          <a:srcRect/>
          <a:stretch>
            <a:fillRect/>
          </a:stretch>
        </p:blipFill>
        <p:spPr bwMode="auto">
          <a:xfrm>
            <a:off x="2298700" y="5397500"/>
            <a:ext cx="449263" cy="449263"/>
          </a:xfrm>
          <a:prstGeom prst="rect">
            <a:avLst/>
          </a:prstGeom>
          <a:ln>
            <a:solidFill>
              <a:srgbClr val="000000"/>
            </a:solidFill>
          </a:ln>
          <a:effectLst>
            <a:outerShdw blurRad="292100" dist="139700" dir="2700000" algn="tl" rotWithShape="0">
              <a:srgbClr val="333333">
                <a:alpha val="65000"/>
              </a:srgbClr>
            </a:outerShdw>
          </a:effectLst>
        </p:spPr>
      </p:pic>
      <p:sp>
        <p:nvSpPr>
          <p:cNvPr id="39969" name="TextBox 13"/>
          <p:cNvSpPr txBox="1">
            <a:spLocks noChangeArrowheads="1"/>
          </p:cNvSpPr>
          <p:nvPr/>
        </p:nvSpPr>
        <p:spPr bwMode="auto">
          <a:xfrm>
            <a:off x="96838" y="4141788"/>
            <a:ext cx="1398587" cy="400050"/>
          </a:xfrm>
          <a:prstGeom prst="rect">
            <a:avLst/>
          </a:prstGeom>
          <a:noFill/>
          <a:ln w="9525">
            <a:noFill/>
            <a:miter lim="800000"/>
            <a:headEnd/>
            <a:tailEnd/>
          </a:ln>
        </p:spPr>
        <p:txBody>
          <a:bodyPr wrap="none">
            <a:spAutoFit/>
          </a:bodyPr>
          <a:lstStyle/>
          <a:p>
            <a:r>
              <a:rPr lang="en-US" sz="2000" b="1" dirty="0">
                <a:solidFill>
                  <a:srgbClr val="000000"/>
                </a:solidFill>
              </a:rPr>
              <a:t>Compilation</a:t>
            </a:r>
          </a:p>
        </p:txBody>
      </p:sp>
      <p:sp>
        <p:nvSpPr>
          <p:cNvPr id="54" name="Title 53"/>
          <p:cNvSpPr>
            <a:spLocks noGrp="1"/>
          </p:cNvSpPr>
          <p:nvPr>
            <p:ph type="title"/>
          </p:nvPr>
        </p:nvSpPr>
        <p:spPr>
          <a:xfrm>
            <a:off x="571065" y="53819"/>
            <a:ext cx="8170003" cy="964092"/>
          </a:xfrm>
        </p:spPr>
        <p:txBody>
          <a:bodyPr/>
          <a:lstStyle/>
          <a:p>
            <a:r>
              <a:rPr lang="en-US" dirty="0" smtClean="0"/>
              <a:t>Dataflow Execution Fundamentals</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C:\Documents and Settings\sams\My Documents\Marketing\Events&amp;Presentations\Teratec Dr T May 2009\SourceSlides\QuadCoreIntel.jpg"/>
          <p:cNvPicPr>
            <a:picLocks noChangeAspect="1" noChangeArrowheads="1"/>
          </p:cNvPicPr>
          <p:nvPr/>
        </p:nvPicPr>
        <p:blipFill>
          <a:blip r:embed="rId3" cstate="email"/>
          <a:srcRect/>
          <a:stretch>
            <a:fillRect/>
          </a:stretch>
        </p:blipFill>
        <p:spPr bwMode="auto">
          <a:xfrm>
            <a:off x="2552700" y="4381500"/>
            <a:ext cx="1485900" cy="1114425"/>
          </a:xfrm>
          <a:prstGeom prst="rect">
            <a:avLst/>
          </a:prstGeom>
          <a:noFill/>
        </p:spPr>
      </p:pic>
      <p:grpSp>
        <p:nvGrpSpPr>
          <p:cNvPr id="2" name="Group 24"/>
          <p:cNvGrpSpPr/>
          <p:nvPr/>
        </p:nvGrpSpPr>
        <p:grpSpPr>
          <a:xfrm>
            <a:off x="0" y="3343175"/>
            <a:ext cx="9067800" cy="2514600"/>
            <a:chOff x="0" y="3657600"/>
            <a:chExt cx="9067800" cy="2514600"/>
          </a:xfrm>
        </p:grpSpPr>
        <p:pic>
          <p:nvPicPr>
            <p:cNvPr id="14338" name="Picture 2" descr="http://www.vision.caltech.edu/CNS248/Fpga/fpga1a.gif"/>
            <p:cNvPicPr>
              <a:picLocks noChangeAspect="1" noChangeArrowheads="1"/>
            </p:cNvPicPr>
            <p:nvPr/>
          </p:nvPicPr>
          <p:blipFill>
            <a:blip r:embed="rId4" cstate="email"/>
            <a:srcRect/>
            <a:stretch>
              <a:fillRect/>
            </a:stretch>
          </p:blipFill>
          <p:spPr bwMode="auto">
            <a:xfrm>
              <a:off x="5105400" y="4572000"/>
              <a:ext cx="1578557" cy="1382260"/>
            </a:xfrm>
            <a:prstGeom prst="rect">
              <a:avLst/>
            </a:prstGeom>
            <a:noFill/>
          </p:spPr>
        </p:pic>
        <p:sp>
          <p:nvSpPr>
            <p:cNvPr id="22" name="Isosceles Triangle 21"/>
            <p:cNvSpPr/>
            <p:nvPr/>
          </p:nvSpPr>
          <p:spPr bwMode="auto">
            <a:xfrm flipV="1">
              <a:off x="0" y="3657600"/>
              <a:ext cx="9067800" cy="1371600"/>
            </a:xfrm>
            <a:prstGeom prst="triangle">
              <a:avLst>
                <a:gd name="adj" fmla="val 62506"/>
              </a:avLst>
            </a:prstGeom>
            <a:solidFill>
              <a:srgbClr val="FFFF00">
                <a:alpha val="3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Arial Narrow" pitchFamily="34" charset="0"/>
              </a:endParaRPr>
            </a:p>
          </p:txBody>
        </p:sp>
        <p:sp>
          <p:nvSpPr>
            <p:cNvPr id="24" name="TextBox 23"/>
            <p:cNvSpPr txBox="1"/>
            <p:nvPr/>
          </p:nvSpPr>
          <p:spPr>
            <a:xfrm>
              <a:off x="5562600" y="5802868"/>
              <a:ext cx="816249" cy="369332"/>
            </a:xfrm>
            <a:prstGeom prst="rect">
              <a:avLst/>
            </a:prstGeom>
            <a:noFill/>
          </p:spPr>
          <p:txBody>
            <a:bodyPr wrap="none" rtlCol="0">
              <a:spAutoFit/>
            </a:bodyPr>
            <a:lstStyle/>
            <a:p>
              <a:pPr algn="ctr" fontAlgn="base">
                <a:spcBef>
                  <a:spcPct val="0"/>
                </a:spcBef>
                <a:spcAft>
                  <a:spcPct val="0"/>
                </a:spcAft>
              </a:pPr>
              <a:r>
                <a:rPr lang="en-US" sz="2400" b="1" dirty="0">
                  <a:solidFill>
                    <a:srgbClr val="000000"/>
                  </a:solidFill>
                  <a:latin typeface="Arial Narrow"/>
                </a:rPr>
                <a:t>FPGAs</a:t>
              </a:r>
            </a:p>
          </p:txBody>
        </p:sp>
      </p:grpSp>
      <p:grpSp>
        <p:nvGrpSpPr>
          <p:cNvPr id="3" name="Group 26"/>
          <p:cNvGrpSpPr/>
          <p:nvPr/>
        </p:nvGrpSpPr>
        <p:grpSpPr>
          <a:xfrm>
            <a:off x="228600" y="3352800"/>
            <a:ext cx="8686800" cy="2585001"/>
            <a:chOff x="228600" y="3352800"/>
            <a:chExt cx="8686800" cy="2585001"/>
          </a:xfrm>
        </p:grpSpPr>
        <p:sp>
          <p:nvSpPr>
            <p:cNvPr id="21" name="Isosceles Triangle 20"/>
            <p:cNvSpPr/>
            <p:nvPr/>
          </p:nvSpPr>
          <p:spPr bwMode="auto">
            <a:xfrm flipV="1">
              <a:off x="228600" y="3352800"/>
              <a:ext cx="8686800" cy="1371600"/>
            </a:xfrm>
            <a:prstGeom prst="triangle">
              <a:avLst>
                <a:gd name="adj" fmla="val 35074"/>
              </a:avLst>
            </a:prstGeom>
            <a:solidFill>
              <a:schemeClr val="accent1">
                <a:alpha val="47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Arial Narrow" pitchFamily="34" charset="0"/>
              </a:endParaRPr>
            </a:p>
          </p:txBody>
        </p:sp>
        <p:sp>
          <p:nvSpPr>
            <p:cNvPr id="23" name="TextBox 22"/>
            <p:cNvSpPr txBox="1"/>
            <p:nvPr/>
          </p:nvSpPr>
          <p:spPr>
            <a:xfrm>
              <a:off x="2667000" y="5291470"/>
              <a:ext cx="1218603" cy="646331"/>
            </a:xfrm>
            <a:prstGeom prst="rect">
              <a:avLst/>
            </a:prstGeom>
            <a:noFill/>
          </p:spPr>
          <p:txBody>
            <a:bodyPr wrap="none" rtlCol="0">
              <a:spAutoFit/>
            </a:bodyPr>
            <a:lstStyle/>
            <a:p>
              <a:pPr algn="ctr" fontAlgn="base">
                <a:spcBef>
                  <a:spcPct val="0"/>
                </a:spcBef>
                <a:spcAft>
                  <a:spcPct val="0"/>
                </a:spcAft>
              </a:pPr>
              <a:r>
                <a:rPr lang="en-US" sz="2400" b="1" dirty="0">
                  <a:solidFill>
                    <a:srgbClr val="000000"/>
                  </a:solidFill>
                  <a:latin typeface="Arial Narrow"/>
                </a:rPr>
                <a:t>Multicore</a:t>
              </a:r>
            </a:p>
            <a:p>
              <a:pPr algn="ctr" fontAlgn="base">
                <a:spcBef>
                  <a:spcPct val="0"/>
                </a:spcBef>
                <a:spcAft>
                  <a:spcPct val="0"/>
                </a:spcAft>
              </a:pPr>
              <a:r>
                <a:rPr lang="en-US" sz="2400" b="1" dirty="0">
                  <a:solidFill>
                    <a:srgbClr val="000000"/>
                  </a:solidFill>
                  <a:latin typeface="Arial Narrow"/>
                </a:rPr>
                <a:t>Processors</a:t>
              </a:r>
            </a:p>
          </p:txBody>
        </p:sp>
      </p:grpSp>
      <p:grpSp>
        <p:nvGrpSpPr>
          <p:cNvPr id="5" name="Group 24"/>
          <p:cNvGrpSpPr/>
          <p:nvPr/>
        </p:nvGrpSpPr>
        <p:grpSpPr>
          <a:xfrm>
            <a:off x="76200" y="1219200"/>
            <a:ext cx="2895600" cy="2214265"/>
            <a:chOff x="76200" y="1219200"/>
            <a:chExt cx="2895600" cy="2214265"/>
          </a:xfrm>
        </p:grpSpPr>
        <p:sp>
          <p:nvSpPr>
            <p:cNvPr id="12" name="Rounded Rectangle 11"/>
            <p:cNvSpPr/>
            <p:nvPr/>
          </p:nvSpPr>
          <p:spPr bwMode="auto">
            <a:xfrm>
              <a:off x="76200" y="1219200"/>
              <a:ext cx="2895600" cy="2209800"/>
            </a:xfrm>
            <a:prstGeom prst="roundRect">
              <a:avLst/>
            </a:prstGeom>
            <a:solidFill>
              <a:schemeClr val="bg1"/>
            </a:solidFill>
            <a:ln w="349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Arial Narrow" pitchFamily="34" charset="0"/>
              </a:endParaRPr>
            </a:p>
          </p:txBody>
        </p:sp>
        <p:sp>
          <p:nvSpPr>
            <p:cNvPr id="13" name="TextBox 12"/>
            <p:cNvSpPr txBox="1"/>
            <p:nvPr/>
          </p:nvSpPr>
          <p:spPr>
            <a:xfrm>
              <a:off x="448642" y="2971800"/>
              <a:ext cx="2150717" cy="461665"/>
            </a:xfrm>
            <a:prstGeom prst="rect">
              <a:avLst/>
            </a:prstGeom>
            <a:noFill/>
          </p:spPr>
          <p:txBody>
            <a:bodyPr wrap="none" rtlCol="0">
              <a:spAutoFit/>
            </a:bodyPr>
            <a:lstStyle/>
            <a:p>
              <a:pPr fontAlgn="base">
                <a:spcBef>
                  <a:spcPct val="0"/>
                </a:spcBef>
                <a:spcAft>
                  <a:spcPct val="0"/>
                </a:spcAft>
              </a:pPr>
              <a:r>
                <a:rPr lang="en-US" sz="2400" b="1" dirty="0">
                  <a:solidFill>
                    <a:srgbClr val="000000"/>
                  </a:solidFill>
                  <a:latin typeface="Arial Narrow"/>
                </a:rPr>
                <a:t>Task Parallelism</a:t>
              </a:r>
            </a:p>
          </p:txBody>
        </p:sp>
        <p:pic>
          <p:nvPicPr>
            <p:cNvPr id="11" name="Picture 10"/>
            <p:cNvPicPr>
              <a:picLocks noChangeAspect="1" noChangeArrowheads="1"/>
            </p:cNvPicPr>
            <p:nvPr/>
          </p:nvPicPr>
          <p:blipFill>
            <a:blip r:embed="rId5" cstate="email"/>
            <a:srcRect/>
            <a:stretch>
              <a:fillRect/>
            </a:stretch>
          </p:blipFill>
          <p:spPr bwMode="auto">
            <a:xfrm>
              <a:off x="304800" y="1447800"/>
              <a:ext cx="2438400" cy="1524000"/>
            </a:xfrm>
            <a:prstGeom prst="rect">
              <a:avLst/>
            </a:prstGeom>
            <a:noFill/>
            <a:ln w="9525" algn="ctr">
              <a:noFill/>
              <a:miter lim="800000"/>
              <a:headEnd/>
              <a:tailEnd/>
            </a:ln>
          </p:spPr>
        </p:pic>
      </p:grpSp>
      <p:grpSp>
        <p:nvGrpSpPr>
          <p:cNvPr id="18" name="Group 25"/>
          <p:cNvGrpSpPr/>
          <p:nvPr/>
        </p:nvGrpSpPr>
        <p:grpSpPr>
          <a:xfrm>
            <a:off x="3124200" y="1219200"/>
            <a:ext cx="2895600" cy="2214265"/>
            <a:chOff x="3124200" y="1219200"/>
            <a:chExt cx="2895600" cy="2214265"/>
          </a:xfrm>
        </p:grpSpPr>
        <p:sp>
          <p:nvSpPr>
            <p:cNvPr id="14" name="Rounded Rectangle 13"/>
            <p:cNvSpPr/>
            <p:nvPr/>
          </p:nvSpPr>
          <p:spPr bwMode="auto">
            <a:xfrm>
              <a:off x="3124200" y="1219200"/>
              <a:ext cx="2895600" cy="2209800"/>
            </a:xfrm>
            <a:prstGeom prst="roundRect">
              <a:avLst/>
            </a:prstGeom>
            <a:solidFill>
              <a:schemeClr val="bg1"/>
            </a:solidFill>
            <a:ln w="349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Arial Narrow" pitchFamily="34" charset="0"/>
              </a:endParaRPr>
            </a:p>
          </p:txBody>
        </p:sp>
        <p:sp>
          <p:nvSpPr>
            <p:cNvPr id="15" name="TextBox 14"/>
            <p:cNvSpPr txBox="1"/>
            <p:nvPr/>
          </p:nvSpPr>
          <p:spPr>
            <a:xfrm>
              <a:off x="3558742" y="2971800"/>
              <a:ext cx="2140330" cy="461665"/>
            </a:xfrm>
            <a:prstGeom prst="rect">
              <a:avLst/>
            </a:prstGeom>
            <a:noFill/>
          </p:spPr>
          <p:txBody>
            <a:bodyPr wrap="none" rtlCol="0">
              <a:spAutoFit/>
            </a:bodyPr>
            <a:lstStyle/>
            <a:p>
              <a:pPr fontAlgn="base">
                <a:spcBef>
                  <a:spcPct val="0"/>
                </a:spcBef>
                <a:spcAft>
                  <a:spcPct val="0"/>
                </a:spcAft>
              </a:pPr>
              <a:r>
                <a:rPr lang="en-US" sz="2400" b="1" dirty="0">
                  <a:solidFill>
                    <a:srgbClr val="000000"/>
                  </a:solidFill>
                  <a:latin typeface="Arial Narrow"/>
                </a:rPr>
                <a:t>Data Parallelism</a:t>
              </a:r>
            </a:p>
          </p:txBody>
        </p:sp>
        <p:pic>
          <p:nvPicPr>
            <p:cNvPr id="4" name="Picture 2" descr="untitled.bmp"/>
            <p:cNvPicPr>
              <a:picLocks noChangeAspect="1"/>
            </p:cNvPicPr>
            <p:nvPr/>
          </p:nvPicPr>
          <p:blipFill>
            <a:blip r:embed="rId6" cstate="email"/>
            <a:srcRect/>
            <a:stretch>
              <a:fillRect/>
            </a:stretch>
          </p:blipFill>
          <p:spPr bwMode="auto">
            <a:xfrm>
              <a:off x="3657600" y="1361167"/>
              <a:ext cx="1847607" cy="1622456"/>
            </a:xfrm>
            <a:prstGeom prst="rect">
              <a:avLst/>
            </a:prstGeom>
            <a:noFill/>
            <a:ln w="9525">
              <a:noFill/>
              <a:miter lim="800000"/>
              <a:headEnd/>
              <a:tailEnd/>
            </a:ln>
          </p:spPr>
        </p:pic>
      </p:grpSp>
      <p:grpSp>
        <p:nvGrpSpPr>
          <p:cNvPr id="19" name="Group 26"/>
          <p:cNvGrpSpPr/>
          <p:nvPr/>
        </p:nvGrpSpPr>
        <p:grpSpPr>
          <a:xfrm>
            <a:off x="6172200" y="1219200"/>
            <a:ext cx="2895600" cy="2209800"/>
            <a:chOff x="6172200" y="1219200"/>
            <a:chExt cx="2895600" cy="2209800"/>
          </a:xfrm>
        </p:grpSpPr>
        <p:sp>
          <p:nvSpPr>
            <p:cNvPr id="16" name="Rounded Rectangle 15"/>
            <p:cNvSpPr/>
            <p:nvPr/>
          </p:nvSpPr>
          <p:spPr bwMode="auto">
            <a:xfrm>
              <a:off x="6172200" y="1219200"/>
              <a:ext cx="2895600" cy="2209800"/>
            </a:xfrm>
            <a:prstGeom prst="roundRect">
              <a:avLst/>
            </a:prstGeom>
            <a:solidFill>
              <a:schemeClr val="bg1"/>
            </a:solidFill>
            <a:ln w="349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Arial Narrow" pitchFamily="34" charset="0"/>
              </a:endParaRPr>
            </a:p>
          </p:txBody>
        </p:sp>
        <p:sp>
          <p:nvSpPr>
            <p:cNvPr id="17" name="TextBox 16"/>
            <p:cNvSpPr txBox="1"/>
            <p:nvPr/>
          </p:nvSpPr>
          <p:spPr>
            <a:xfrm>
              <a:off x="6924136" y="2967335"/>
              <a:ext cx="1391728" cy="461665"/>
            </a:xfrm>
            <a:prstGeom prst="rect">
              <a:avLst/>
            </a:prstGeom>
            <a:noFill/>
          </p:spPr>
          <p:txBody>
            <a:bodyPr wrap="none" rtlCol="0">
              <a:spAutoFit/>
            </a:bodyPr>
            <a:lstStyle/>
            <a:p>
              <a:pPr fontAlgn="base">
                <a:spcBef>
                  <a:spcPct val="0"/>
                </a:spcBef>
                <a:spcAft>
                  <a:spcPct val="0"/>
                </a:spcAft>
              </a:pPr>
              <a:r>
                <a:rPr lang="en-US" sz="2400" b="1" dirty="0">
                  <a:solidFill>
                    <a:srgbClr val="000000"/>
                  </a:solidFill>
                  <a:latin typeface="Arial Narrow"/>
                </a:rPr>
                <a:t>Pipelining</a:t>
              </a:r>
            </a:p>
          </p:txBody>
        </p:sp>
        <p:grpSp>
          <p:nvGrpSpPr>
            <p:cNvPr id="20" name="Group 15"/>
            <p:cNvGrpSpPr>
              <a:grpSpLocks/>
            </p:cNvGrpSpPr>
            <p:nvPr/>
          </p:nvGrpSpPr>
          <p:grpSpPr bwMode="auto">
            <a:xfrm>
              <a:off x="6560275" y="1447799"/>
              <a:ext cx="2020425" cy="1515319"/>
              <a:chOff x="4743985" y="2444762"/>
              <a:chExt cx="3965281" cy="3137949"/>
            </a:xfrm>
          </p:grpSpPr>
          <p:pic>
            <p:nvPicPr>
              <p:cNvPr id="6" name="Picture 4"/>
              <p:cNvPicPr>
                <a:picLocks noChangeAspect="1" noChangeArrowheads="1"/>
              </p:cNvPicPr>
              <p:nvPr/>
            </p:nvPicPr>
            <p:blipFill>
              <a:blip r:embed="rId7" cstate="email"/>
              <a:srcRect/>
              <a:stretch>
                <a:fillRect/>
              </a:stretch>
            </p:blipFill>
            <p:spPr bwMode="auto">
              <a:xfrm>
                <a:off x="4743985" y="2444762"/>
                <a:ext cx="3965281" cy="3137949"/>
              </a:xfrm>
              <a:prstGeom prst="rect">
                <a:avLst/>
              </a:prstGeom>
              <a:noFill/>
              <a:ln w="9525" algn="ctr">
                <a:noFill/>
                <a:miter lim="800000"/>
                <a:headEnd/>
                <a:tailEnd/>
              </a:ln>
            </p:spPr>
          </p:pic>
          <p:pic>
            <p:nvPicPr>
              <p:cNvPr id="7" name="Picture 5"/>
              <p:cNvPicPr>
                <a:picLocks noChangeAspect="1" noChangeArrowheads="1"/>
              </p:cNvPicPr>
              <p:nvPr/>
            </p:nvPicPr>
            <p:blipFill>
              <a:blip r:embed="rId8" cstate="email"/>
              <a:srcRect/>
              <a:stretch>
                <a:fillRect/>
              </a:stretch>
            </p:blipFill>
            <p:spPr bwMode="auto">
              <a:xfrm>
                <a:off x="6961496" y="3262952"/>
                <a:ext cx="323850" cy="323850"/>
              </a:xfrm>
              <a:prstGeom prst="rect">
                <a:avLst/>
              </a:prstGeom>
              <a:noFill/>
              <a:ln w="9525" algn="ctr">
                <a:noFill/>
                <a:miter lim="800000"/>
                <a:headEnd/>
                <a:tailEnd/>
              </a:ln>
            </p:spPr>
          </p:pic>
          <p:pic>
            <p:nvPicPr>
              <p:cNvPr id="8" name="Picture 7"/>
              <p:cNvPicPr>
                <a:picLocks noChangeAspect="1" noChangeArrowheads="1"/>
              </p:cNvPicPr>
              <p:nvPr/>
            </p:nvPicPr>
            <p:blipFill>
              <a:blip r:embed="rId9" cstate="email"/>
              <a:srcRect/>
              <a:stretch>
                <a:fillRect/>
              </a:stretch>
            </p:blipFill>
            <p:spPr bwMode="auto">
              <a:xfrm>
                <a:off x="7252648" y="3657600"/>
                <a:ext cx="323850" cy="323850"/>
              </a:xfrm>
              <a:prstGeom prst="rect">
                <a:avLst/>
              </a:prstGeom>
              <a:noFill/>
              <a:ln w="9525" algn="ctr">
                <a:noFill/>
                <a:miter lim="800000"/>
                <a:headEnd/>
                <a:tailEnd/>
              </a:ln>
            </p:spPr>
          </p:pic>
          <p:pic>
            <p:nvPicPr>
              <p:cNvPr id="9" name="Picture 8"/>
              <p:cNvPicPr>
                <a:picLocks noChangeAspect="1" noChangeArrowheads="1"/>
              </p:cNvPicPr>
              <p:nvPr/>
            </p:nvPicPr>
            <p:blipFill>
              <a:blip r:embed="rId10" cstate="email"/>
              <a:srcRect/>
              <a:stretch>
                <a:fillRect/>
              </a:stretch>
            </p:blipFill>
            <p:spPr bwMode="auto">
              <a:xfrm>
                <a:off x="7530152" y="4038600"/>
                <a:ext cx="323850" cy="323850"/>
              </a:xfrm>
              <a:prstGeom prst="rect">
                <a:avLst/>
              </a:prstGeom>
              <a:noFill/>
              <a:ln w="9525" algn="ctr">
                <a:noFill/>
                <a:miter lim="800000"/>
                <a:headEnd/>
                <a:tailEnd/>
              </a:ln>
            </p:spPr>
          </p:pic>
          <p:pic>
            <p:nvPicPr>
              <p:cNvPr id="10" name="Picture 6"/>
              <p:cNvPicPr>
                <a:picLocks noChangeAspect="1" noChangeArrowheads="1"/>
              </p:cNvPicPr>
              <p:nvPr/>
            </p:nvPicPr>
            <p:blipFill>
              <a:blip r:embed="rId11" cstate="email"/>
              <a:srcRect/>
              <a:stretch>
                <a:fillRect/>
              </a:stretch>
            </p:blipFill>
            <p:spPr bwMode="auto">
              <a:xfrm>
                <a:off x="7799696" y="4419600"/>
                <a:ext cx="323850" cy="323850"/>
              </a:xfrm>
              <a:prstGeom prst="rect">
                <a:avLst/>
              </a:prstGeom>
              <a:noFill/>
              <a:ln w="9525" algn="ctr">
                <a:noFill/>
                <a:miter lim="800000"/>
                <a:headEnd/>
                <a:tailEnd/>
              </a:ln>
            </p:spPr>
          </p:pic>
        </p:grpSp>
      </p:grpSp>
      <p:sp>
        <p:nvSpPr>
          <p:cNvPr id="31" name="Title 30"/>
          <p:cNvSpPr>
            <a:spLocks noGrp="1"/>
          </p:cNvSpPr>
          <p:nvPr>
            <p:ph type="title"/>
          </p:nvPr>
        </p:nvSpPr>
        <p:spPr>
          <a:xfrm>
            <a:off x="587249" y="53819"/>
            <a:ext cx="8170003" cy="964092"/>
          </a:xfrm>
        </p:spPr>
        <p:txBody>
          <a:bodyPr/>
          <a:lstStyle/>
          <a:p>
            <a:r>
              <a:rPr lang="en-US" dirty="0" smtClean="0"/>
              <a:t>Parallel Programming</a:t>
            </a:r>
            <a:endParaRPr lang="en-US" dirty="0"/>
          </a:p>
        </p:txBody>
      </p:sp>
    </p:spTree>
    <p:extLst>
      <p:ext uri="{BB962C8B-B14F-4D97-AF65-F5344CB8AC3E}">
        <p14:creationId xmlns:p14="http://schemas.microsoft.com/office/powerpoint/2010/main" xmlns="" val="370456752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24356" y="6744"/>
            <a:ext cx="8534400" cy="1066800"/>
          </a:xfrm>
        </p:spPr>
        <p:txBody>
          <a:bodyPr/>
          <a:lstStyle/>
          <a:p>
            <a:r>
              <a:rPr lang="en-US" dirty="0" smtClean="0"/>
              <a:t>Tools for Signal Processing, Analysis, and Control</a:t>
            </a:r>
            <a:endParaRPr lang="en-US" dirty="0"/>
          </a:p>
        </p:txBody>
      </p:sp>
      <p:graphicFrame>
        <p:nvGraphicFramePr>
          <p:cNvPr id="343058" name="Group 18"/>
          <p:cNvGraphicFramePr>
            <a:graphicFrameLocks noGrp="1"/>
          </p:cNvGraphicFramePr>
          <p:nvPr>
            <p:ph type="tbl" idx="1"/>
          </p:nvPr>
        </p:nvGraphicFramePr>
        <p:xfrm>
          <a:off x="318655" y="3144990"/>
          <a:ext cx="8458200" cy="3425952"/>
        </p:xfrm>
        <a:graphic>
          <a:graphicData uri="http://schemas.openxmlformats.org/drawingml/2006/table">
            <a:tbl>
              <a:tblPr/>
              <a:tblGrid>
                <a:gridCol w="2819400"/>
                <a:gridCol w="2819400"/>
                <a:gridCol w="2819400"/>
              </a:tblGrid>
              <a:tr h="66055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Narrow" pitchFamily="34" charset="0"/>
                        </a:rPr>
                        <a:t>Advanced Signal Processing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Narrow" pitchFamily="34" charset="0"/>
                        </a:rPr>
                        <a:t>Digital Filter Design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Narrow" pitchFamily="34" charset="0"/>
                        </a:rPr>
                        <a:t>Control Design and Simulation Module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567553">
                <a:tc>
                  <a:txBody>
                    <a:bodyPr/>
                    <a:lstStyle/>
                    <a:p>
                      <a:pPr marL="107950" marR="0" lvl="0" indent="-107950" algn="l" defTabSz="914400" rtl="0" eaLnBrk="1" fontAlgn="base" latinLnBrk="0" hangingPunct="1">
                        <a:lnSpc>
                          <a:spcPct val="100000"/>
                        </a:lnSpc>
                        <a:spcBef>
                          <a:spcPct val="20000"/>
                        </a:spcBef>
                        <a:spcAft>
                          <a:spcPct val="0"/>
                        </a:spcAft>
                        <a:buClrTx/>
                        <a:buSzTx/>
                        <a:buFont typeface="Arial" pitchFamily="34" charset="0"/>
                        <a:buChar char="•"/>
                        <a:tabLst/>
                      </a:pPr>
                      <a:r>
                        <a:rPr kumimoji="0" lang="en-US" sz="1600" b="0" i="0" u="none" strike="noStrike" cap="none" normalizeH="0" baseline="0" dirty="0" smtClean="0">
                          <a:ln>
                            <a:noFill/>
                          </a:ln>
                          <a:solidFill>
                            <a:schemeClr val="tx1"/>
                          </a:solidFill>
                          <a:effectLst/>
                          <a:latin typeface="Arial Narrow" pitchFamily="34" charset="0"/>
                        </a:rPr>
                        <a:t> Wavelets</a:t>
                      </a:r>
                    </a:p>
                    <a:p>
                      <a:pPr marL="107950" marR="0" lvl="0" indent="-107950" algn="l" defTabSz="914400" rtl="0" eaLnBrk="1" fontAlgn="base" latinLnBrk="0" hangingPunct="1">
                        <a:lnSpc>
                          <a:spcPct val="100000"/>
                        </a:lnSpc>
                        <a:spcBef>
                          <a:spcPct val="20000"/>
                        </a:spcBef>
                        <a:spcAft>
                          <a:spcPct val="0"/>
                        </a:spcAft>
                        <a:buClrTx/>
                        <a:buSzTx/>
                        <a:buFont typeface="Arial" pitchFamily="34" charset="0"/>
                        <a:buChar char="•"/>
                        <a:tabLst/>
                      </a:pPr>
                      <a:r>
                        <a:rPr kumimoji="0" lang="en-US" sz="1600" b="0" i="0" u="none" strike="noStrike" cap="none" normalizeH="0" baseline="0" dirty="0" smtClean="0">
                          <a:ln>
                            <a:noFill/>
                          </a:ln>
                          <a:solidFill>
                            <a:schemeClr val="tx1"/>
                          </a:solidFill>
                          <a:effectLst/>
                          <a:latin typeface="Arial Narrow" pitchFamily="34" charset="0"/>
                        </a:rPr>
                        <a:t>Time-series analysis (independent component analysis, principal component analysis, model-based spectral analysis, … )</a:t>
                      </a:r>
                    </a:p>
                    <a:p>
                      <a:pPr marL="107950" marR="0" lvl="0" indent="-107950" algn="l" defTabSz="914400" rtl="0" eaLnBrk="1" fontAlgn="base" latinLnBrk="0" hangingPunct="1">
                        <a:lnSpc>
                          <a:spcPct val="100000"/>
                        </a:lnSpc>
                        <a:spcBef>
                          <a:spcPct val="20000"/>
                        </a:spcBef>
                        <a:spcAft>
                          <a:spcPct val="0"/>
                        </a:spcAft>
                        <a:buClrTx/>
                        <a:buSzTx/>
                        <a:buFont typeface="Arial" pitchFamily="34" charset="0"/>
                        <a:buChar char="•"/>
                        <a:tabLst/>
                      </a:pPr>
                      <a:r>
                        <a:rPr kumimoji="0" lang="en-US" sz="1600" b="0" i="0" u="none" strike="noStrike" cap="none" normalizeH="0" baseline="0" dirty="0" smtClean="0">
                          <a:ln>
                            <a:noFill/>
                          </a:ln>
                          <a:solidFill>
                            <a:schemeClr val="tx1"/>
                          </a:solidFill>
                          <a:effectLst/>
                          <a:latin typeface="Arial Narrow" pitchFamily="34" charset="0"/>
                        </a:rPr>
                        <a:t>Time-frequency analysis (Gabor, STFT,  …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07950" marR="0" lvl="0" indent="-107950" algn="l" defTabSz="914400" rtl="0" eaLnBrk="1" fontAlgn="base" latinLnBrk="0" hangingPunct="1">
                        <a:lnSpc>
                          <a:spcPct val="100000"/>
                        </a:lnSpc>
                        <a:spcBef>
                          <a:spcPct val="20000"/>
                        </a:spcBef>
                        <a:spcAft>
                          <a:spcPct val="0"/>
                        </a:spcAft>
                        <a:buClrTx/>
                        <a:buSzTx/>
                        <a:buFont typeface="Arial" pitchFamily="34" charset="0"/>
                        <a:buChar char="•"/>
                        <a:tabLst/>
                      </a:pPr>
                      <a:r>
                        <a:rPr kumimoji="0" lang="en-US" sz="1600" b="0" i="0" u="none" strike="noStrike" cap="none" normalizeH="0" baseline="0" dirty="0" smtClean="0">
                          <a:ln>
                            <a:noFill/>
                          </a:ln>
                          <a:solidFill>
                            <a:schemeClr val="tx1"/>
                          </a:solidFill>
                          <a:effectLst/>
                          <a:latin typeface="Arial Narrow" pitchFamily="34" charset="0"/>
                        </a:rPr>
                        <a:t> FIR/IIR filter design/analysis, quantization</a:t>
                      </a:r>
                    </a:p>
                    <a:p>
                      <a:pPr marL="107950" marR="0" lvl="0" indent="-107950" algn="l" defTabSz="914400" rtl="0" eaLnBrk="1" fontAlgn="base" latinLnBrk="0" hangingPunct="1">
                        <a:lnSpc>
                          <a:spcPct val="100000"/>
                        </a:lnSpc>
                        <a:spcBef>
                          <a:spcPct val="20000"/>
                        </a:spcBef>
                        <a:spcAft>
                          <a:spcPct val="0"/>
                        </a:spcAft>
                        <a:buClrTx/>
                        <a:buSzTx/>
                        <a:buFont typeface="Arial" pitchFamily="34" charset="0"/>
                        <a:buChar char="•"/>
                        <a:tabLst/>
                      </a:pPr>
                      <a:r>
                        <a:rPr kumimoji="0" lang="en-US" sz="1600" b="0" i="0" u="none" strike="noStrike" cap="none" normalizeH="0" baseline="0" dirty="0" smtClean="0">
                          <a:ln>
                            <a:noFill/>
                          </a:ln>
                          <a:solidFill>
                            <a:schemeClr val="tx1"/>
                          </a:solidFill>
                          <a:effectLst/>
                          <a:latin typeface="Arial Narrow" pitchFamily="34" charset="0"/>
                        </a:rPr>
                        <a:t> Fixed-point modeling, fixed-point simulation, code generation (FPGA /ANSI C),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07950" indent="-107950">
                        <a:lnSpc>
                          <a:spcPct val="90000"/>
                        </a:lnSpc>
                        <a:buFont typeface="Arial" pitchFamily="34" charset="0"/>
                        <a:buChar char="•"/>
                      </a:pPr>
                      <a:r>
                        <a:rPr lang="en-US" sz="1600" dirty="0" smtClean="0"/>
                        <a:t>Model construction, conversion, and reduction</a:t>
                      </a:r>
                    </a:p>
                    <a:p>
                      <a:pPr marL="107950" indent="-107950">
                        <a:lnSpc>
                          <a:spcPct val="90000"/>
                        </a:lnSpc>
                        <a:buFont typeface="Arial" pitchFamily="34" charset="0"/>
                        <a:buChar char="•"/>
                      </a:pPr>
                      <a:r>
                        <a:rPr lang="en-US" sz="1600" dirty="0" smtClean="0"/>
                        <a:t>Time and frequency response</a:t>
                      </a:r>
                    </a:p>
                    <a:p>
                      <a:pPr marL="107950" indent="-107950">
                        <a:lnSpc>
                          <a:spcPct val="90000"/>
                        </a:lnSpc>
                        <a:buFont typeface="Arial" pitchFamily="34" charset="0"/>
                        <a:buChar char="•"/>
                      </a:pPr>
                      <a:r>
                        <a:rPr lang="en-US" sz="1600" dirty="0" smtClean="0"/>
                        <a:t>Dynamic characteristics</a:t>
                      </a:r>
                    </a:p>
                    <a:p>
                      <a:pPr marL="107950" indent="-107950">
                        <a:lnSpc>
                          <a:spcPct val="90000"/>
                        </a:lnSpc>
                        <a:buFont typeface="Arial" pitchFamily="34" charset="0"/>
                        <a:buChar char="•"/>
                      </a:pPr>
                      <a:r>
                        <a:rPr lang="en-US" sz="1600" dirty="0" smtClean="0"/>
                        <a:t>Classical control design</a:t>
                      </a:r>
                    </a:p>
                    <a:p>
                      <a:pPr marL="234950" lvl="1" indent="-117475">
                        <a:lnSpc>
                          <a:spcPct val="90000"/>
                        </a:lnSpc>
                        <a:buFont typeface="Arial" pitchFamily="34" charset="0"/>
                        <a:buChar char="•"/>
                      </a:pPr>
                      <a:r>
                        <a:rPr lang="en-US" sz="1600" i="1" dirty="0" smtClean="0"/>
                        <a:t>root locus, PID, lead/lag ...</a:t>
                      </a:r>
                    </a:p>
                    <a:p>
                      <a:pPr marL="107950" indent="-107950">
                        <a:lnSpc>
                          <a:spcPct val="90000"/>
                        </a:lnSpc>
                        <a:buFont typeface="Arial" pitchFamily="34" charset="0"/>
                        <a:buChar char="•"/>
                      </a:pPr>
                      <a:r>
                        <a:rPr lang="en-US" sz="1600" dirty="0" smtClean="0"/>
                        <a:t>State-space control/estimation</a:t>
                      </a:r>
                    </a:p>
                    <a:p>
                      <a:pPr marL="234950" lvl="1" indent="-117475">
                        <a:lnSpc>
                          <a:spcPct val="90000"/>
                        </a:lnSpc>
                        <a:buFont typeface="Arial" pitchFamily="34" charset="0"/>
                        <a:buChar char="•"/>
                      </a:pPr>
                      <a:r>
                        <a:rPr lang="en-US" sz="1600" i="1" dirty="0" smtClean="0"/>
                        <a:t>LQR, LQG, pole placement, Kalman filter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pic>
        <p:nvPicPr>
          <p:cNvPr id="12302" name="Picture 3" descr="Config Time-Freq Spectrogram Express VI"/>
          <p:cNvPicPr>
            <a:picLocks noChangeAspect="1" noChangeArrowheads="1"/>
          </p:cNvPicPr>
          <p:nvPr/>
        </p:nvPicPr>
        <p:blipFill>
          <a:blip r:embed="rId3" cstate="print"/>
          <a:srcRect/>
          <a:stretch>
            <a:fillRect/>
          </a:stretch>
        </p:blipFill>
        <p:spPr bwMode="auto">
          <a:xfrm>
            <a:off x="609600" y="1122220"/>
            <a:ext cx="2362200" cy="1754188"/>
          </a:xfrm>
          <a:prstGeom prst="rect">
            <a:avLst/>
          </a:prstGeom>
          <a:noFill/>
          <a:ln w="9525">
            <a:noFill/>
            <a:miter lim="800000"/>
            <a:headEnd/>
            <a:tailEnd/>
          </a:ln>
        </p:spPr>
      </p:pic>
      <p:pic>
        <p:nvPicPr>
          <p:cNvPr id="12303" name="Picture 15"/>
          <p:cNvPicPr>
            <a:picLocks noChangeAspect="1" noChangeArrowheads="1"/>
          </p:cNvPicPr>
          <p:nvPr/>
        </p:nvPicPr>
        <p:blipFill>
          <a:blip r:embed="rId4" cstate="print"/>
          <a:srcRect/>
          <a:stretch>
            <a:fillRect/>
          </a:stretch>
        </p:blipFill>
        <p:spPr bwMode="auto">
          <a:xfrm>
            <a:off x="3276600" y="1122220"/>
            <a:ext cx="2402211" cy="1755648"/>
          </a:xfrm>
          <a:prstGeom prst="rect">
            <a:avLst/>
          </a:prstGeom>
          <a:noFill/>
          <a:ln w="9525">
            <a:noFill/>
            <a:miter lim="800000"/>
            <a:headEnd/>
            <a:tailEnd/>
          </a:ln>
        </p:spPr>
      </p:pic>
      <p:pic>
        <p:nvPicPr>
          <p:cNvPr id="6" name="Picture 5"/>
          <p:cNvPicPr>
            <a:picLocks noChangeAspect="1" noChangeArrowheads="1"/>
          </p:cNvPicPr>
          <p:nvPr/>
        </p:nvPicPr>
        <p:blipFill>
          <a:blip r:embed="rId5" cstate="print"/>
          <a:srcRect/>
          <a:stretch>
            <a:fillRect/>
          </a:stretch>
        </p:blipFill>
        <p:spPr bwMode="auto">
          <a:xfrm>
            <a:off x="6096000" y="1122220"/>
            <a:ext cx="2286000" cy="1752600"/>
          </a:xfrm>
          <a:prstGeom prst="rect">
            <a:avLst/>
          </a:prstGeom>
          <a:noFill/>
          <a:ln w="9525">
            <a:noFill/>
            <a:miter lim="800000"/>
            <a:headEnd/>
            <a:tailEnd/>
          </a:ln>
          <a:effectLst/>
        </p:spPr>
      </p:pic>
    </p:spTree>
    <p:extLst>
      <p:ext uri="{BB962C8B-B14F-4D97-AF65-F5344CB8AC3E}">
        <p14:creationId xmlns:p14="http://schemas.microsoft.com/office/powerpoint/2010/main" xmlns="" val="308932151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2"/>
          <p:cNvGrpSpPr/>
          <p:nvPr/>
        </p:nvGrpSpPr>
        <p:grpSpPr>
          <a:xfrm>
            <a:off x="2657476" y="1266405"/>
            <a:ext cx="3800474" cy="2581694"/>
            <a:chOff x="2733676" y="1818856"/>
            <a:chExt cx="3800474" cy="2581694"/>
          </a:xfrm>
        </p:grpSpPr>
        <p:sp>
          <p:nvSpPr>
            <p:cNvPr id="4" name="Right Triangle 3"/>
            <p:cNvSpPr/>
            <p:nvPr/>
          </p:nvSpPr>
          <p:spPr>
            <a:xfrm rot="10800000">
              <a:off x="2743198" y="2266948"/>
              <a:ext cx="1866899" cy="2114551"/>
            </a:xfrm>
            <a:prstGeom prst="rtTriangle">
              <a:avLst/>
            </a:prstGeom>
            <a:solidFill>
              <a:srgbClr val="428E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2733676" y="2257425"/>
              <a:ext cx="1276350" cy="1790700"/>
            </a:xfrm>
            <a:prstGeom prst="rect">
              <a:avLst/>
            </a:prstGeom>
            <a:solidFill>
              <a:srgbClr val="73BF77"/>
            </a:solidFill>
            <a:ln>
              <a:solidFill>
                <a:schemeClr val="bg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4600575" y="2266950"/>
              <a:ext cx="1933575" cy="2133600"/>
            </a:xfrm>
            <a:prstGeom prst="rect">
              <a:avLst/>
            </a:prstGeom>
            <a:solidFill>
              <a:srgbClr val="428E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ight Triangle 7"/>
            <p:cNvSpPr/>
            <p:nvPr/>
          </p:nvSpPr>
          <p:spPr>
            <a:xfrm flipH="1">
              <a:off x="4547366" y="1818856"/>
              <a:ext cx="1986784" cy="446307"/>
            </a:xfrm>
            <a:prstGeom prst="rtTriangle">
              <a:avLst/>
            </a:prstGeom>
            <a:solidFill>
              <a:srgbClr val="428E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 name="Group 39"/>
          <p:cNvGrpSpPr/>
          <p:nvPr/>
        </p:nvGrpSpPr>
        <p:grpSpPr>
          <a:xfrm>
            <a:off x="533400" y="1272164"/>
            <a:ext cx="7877175" cy="4851041"/>
            <a:chOff x="247650" y="1824615"/>
            <a:chExt cx="7877175" cy="4851041"/>
          </a:xfrm>
        </p:grpSpPr>
        <p:grpSp>
          <p:nvGrpSpPr>
            <p:cNvPr id="5" name="Group 35"/>
            <p:cNvGrpSpPr/>
            <p:nvPr/>
          </p:nvGrpSpPr>
          <p:grpSpPr>
            <a:xfrm>
              <a:off x="247650" y="1824615"/>
              <a:ext cx="597027" cy="3917659"/>
              <a:chOff x="247650" y="1824615"/>
              <a:chExt cx="597027" cy="3917659"/>
            </a:xfrm>
          </p:grpSpPr>
          <p:cxnSp>
            <p:nvCxnSpPr>
              <p:cNvPr id="27" name="Straight Arrow Connector 26"/>
              <p:cNvCxnSpPr/>
              <p:nvPr/>
            </p:nvCxnSpPr>
            <p:spPr>
              <a:xfrm rot="5400000" flipH="1" flipV="1">
                <a:off x="-1114947" y="3782651"/>
                <a:ext cx="3917659" cy="1588"/>
              </a:xfrm>
              <a:prstGeom prst="straightConnector1">
                <a:avLst/>
              </a:prstGeom>
              <a:ln w="31750" cmpd="sng">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247650" y="3263439"/>
                <a:ext cx="461665" cy="1296893"/>
              </a:xfrm>
              <a:prstGeom prst="rect">
                <a:avLst/>
              </a:prstGeom>
              <a:noFill/>
            </p:spPr>
            <p:txBody>
              <a:bodyPr vert="vert270" wrap="none" rtlCol="0">
                <a:spAutoFit/>
              </a:bodyPr>
              <a:lstStyle/>
              <a:p>
                <a:r>
                  <a:rPr lang="en-US" dirty="0" smtClean="0"/>
                  <a:t>Problem Size</a:t>
                </a:r>
                <a:endParaRPr lang="en-US" dirty="0"/>
              </a:p>
            </p:txBody>
          </p:sp>
        </p:grpSp>
        <p:grpSp>
          <p:nvGrpSpPr>
            <p:cNvPr id="9" name="Group 38"/>
            <p:cNvGrpSpPr/>
            <p:nvPr/>
          </p:nvGrpSpPr>
          <p:grpSpPr>
            <a:xfrm>
              <a:off x="857250" y="5676899"/>
              <a:ext cx="7267575" cy="998757"/>
              <a:chOff x="857250" y="5676899"/>
              <a:chExt cx="7267575" cy="998757"/>
            </a:xfrm>
          </p:grpSpPr>
          <p:grpSp>
            <p:nvGrpSpPr>
              <p:cNvPr id="10" name="Group 36"/>
              <p:cNvGrpSpPr/>
              <p:nvPr/>
            </p:nvGrpSpPr>
            <p:grpSpPr>
              <a:xfrm>
                <a:off x="857250" y="5734052"/>
                <a:ext cx="7267575" cy="941604"/>
                <a:chOff x="857250" y="5734052"/>
                <a:chExt cx="7267575" cy="941604"/>
              </a:xfrm>
            </p:grpSpPr>
            <p:cxnSp>
              <p:nvCxnSpPr>
                <p:cNvPr id="25" name="Straight Arrow Connector 8"/>
                <p:cNvCxnSpPr/>
                <p:nvPr/>
              </p:nvCxnSpPr>
              <p:spPr>
                <a:xfrm>
                  <a:off x="857250" y="5734052"/>
                  <a:ext cx="7267575" cy="8223"/>
                </a:xfrm>
                <a:prstGeom prst="straightConnector1">
                  <a:avLst/>
                </a:prstGeom>
                <a:ln w="31750" cmpd="sng">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2586264" y="6306324"/>
                  <a:ext cx="3173561" cy="369332"/>
                </a:xfrm>
                <a:prstGeom prst="rect">
                  <a:avLst/>
                </a:prstGeom>
                <a:noFill/>
              </p:spPr>
              <p:txBody>
                <a:bodyPr vert="horz" wrap="none" rtlCol="0">
                  <a:spAutoFit/>
                </a:bodyPr>
                <a:lstStyle/>
                <a:p>
                  <a:r>
                    <a:rPr lang="en-US" dirty="0" smtClean="0"/>
                    <a:t>Cycle Time (Maximum Allowed)</a:t>
                  </a:r>
                  <a:endParaRPr lang="en-US" dirty="0"/>
                </a:p>
              </p:txBody>
            </p:sp>
          </p:grpSp>
          <p:grpSp>
            <p:nvGrpSpPr>
              <p:cNvPr id="11" name="Group 18"/>
              <p:cNvGrpSpPr/>
              <p:nvPr/>
            </p:nvGrpSpPr>
            <p:grpSpPr>
              <a:xfrm>
                <a:off x="1362075" y="5676899"/>
                <a:ext cx="800101" cy="493158"/>
                <a:chOff x="190500" y="5724524"/>
                <a:chExt cx="800101" cy="493158"/>
              </a:xfrm>
            </p:grpSpPr>
            <p:cxnSp>
              <p:nvCxnSpPr>
                <p:cNvPr id="23" name="Straight Connector 22"/>
                <p:cNvCxnSpPr/>
                <p:nvPr/>
              </p:nvCxnSpPr>
              <p:spPr>
                <a:xfrm rot="5400000">
                  <a:off x="528638" y="5786437"/>
                  <a:ext cx="123825"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90500" y="5848350"/>
                  <a:ext cx="800101" cy="369332"/>
                </a:xfrm>
                <a:prstGeom prst="rect">
                  <a:avLst/>
                </a:prstGeom>
                <a:noFill/>
              </p:spPr>
              <p:txBody>
                <a:bodyPr wrap="square" rtlCol="0">
                  <a:spAutoFit/>
                </a:bodyPr>
                <a:lstStyle/>
                <a:p>
                  <a:pPr algn="ctr"/>
                  <a:r>
                    <a:rPr lang="en-US" dirty="0" smtClean="0"/>
                    <a:t>10 </a:t>
                  </a:r>
                  <a:r>
                    <a:rPr lang="en-US" dirty="0" smtClean="0">
                      <a:latin typeface="Symbol" pitchFamily="18" charset="2"/>
                    </a:rPr>
                    <a:t>m</a:t>
                  </a:r>
                  <a:r>
                    <a:rPr lang="en-US" dirty="0" smtClean="0"/>
                    <a:t>s</a:t>
                  </a:r>
                  <a:endParaRPr lang="en-US" dirty="0"/>
                </a:p>
              </p:txBody>
            </p:sp>
          </p:grpSp>
          <p:grpSp>
            <p:nvGrpSpPr>
              <p:cNvPr id="12" name="Group 21"/>
              <p:cNvGrpSpPr/>
              <p:nvPr/>
            </p:nvGrpSpPr>
            <p:grpSpPr>
              <a:xfrm>
                <a:off x="2571750" y="5676899"/>
                <a:ext cx="930729" cy="493158"/>
                <a:chOff x="161925" y="5724524"/>
                <a:chExt cx="930729" cy="493158"/>
              </a:xfrm>
            </p:grpSpPr>
            <p:cxnSp>
              <p:nvCxnSpPr>
                <p:cNvPr id="21" name="Straight Connector 22"/>
                <p:cNvCxnSpPr/>
                <p:nvPr/>
              </p:nvCxnSpPr>
              <p:spPr>
                <a:xfrm rot="5400000">
                  <a:off x="528638" y="5786437"/>
                  <a:ext cx="123825"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TextBox 23"/>
                <p:cNvSpPr txBox="1"/>
                <p:nvPr/>
              </p:nvSpPr>
              <p:spPr>
                <a:xfrm>
                  <a:off x="161925" y="5848350"/>
                  <a:ext cx="930729" cy="369332"/>
                </a:xfrm>
                <a:prstGeom prst="rect">
                  <a:avLst/>
                </a:prstGeom>
                <a:noFill/>
              </p:spPr>
              <p:txBody>
                <a:bodyPr wrap="square" rtlCol="0">
                  <a:spAutoFit/>
                </a:bodyPr>
                <a:lstStyle/>
                <a:p>
                  <a:pPr algn="ctr"/>
                  <a:r>
                    <a:rPr lang="en-US" dirty="0" smtClean="0"/>
                    <a:t>100 </a:t>
                  </a:r>
                  <a:r>
                    <a:rPr lang="en-US" dirty="0" smtClean="0">
                      <a:latin typeface="Symbol" pitchFamily="18" charset="2"/>
                    </a:rPr>
                    <a:t>m</a:t>
                  </a:r>
                  <a:r>
                    <a:rPr lang="en-US" dirty="0" smtClean="0"/>
                    <a:t>s</a:t>
                  </a:r>
                  <a:endParaRPr lang="en-US" dirty="0"/>
                </a:p>
              </p:txBody>
            </p:sp>
          </p:grpSp>
          <p:grpSp>
            <p:nvGrpSpPr>
              <p:cNvPr id="13" name="Group 24"/>
              <p:cNvGrpSpPr/>
              <p:nvPr/>
            </p:nvGrpSpPr>
            <p:grpSpPr>
              <a:xfrm>
                <a:off x="3810001" y="5676899"/>
                <a:ext cx="955220" cy="493158"/>
                <a:chOff x="247651" y="5724524"/>
                <a:chExt cx="955220" cy="493158"/>
              </a:xfrm>
            </p:grpSpPr>
            <p:cxnSp>
              <p:nvCxnSpPr>
                <p:cNvPr id="19" name="Straight Connector 25"/>
                <p:cNvCxnSpPr/>
                <p:nvPr/>
              </p:nvCxnSpPr>
              <p:spPr>
                <a:xfrm rot="5400000">
                  <a:off x="528638" y="5786437"/>
                  <a:ext cx="123825"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26"/>
                <p:cNvSpPr txBox="1"/>
                <p:nvPr/>
              </p:nvSpPr>
              <p:spPr>
                <a:xfrm>
                  <a:off x="247651" y="5848350"/>
                  <a:ext cx="955220" cy="369332"/>
                </a:xfrm>
                <a:prstGeom prst="rect">
                  <a:avLst/>
                </a:prstGeom>
                <a:noFill/>
              </p:spPr>
              <p:txBody>
                <a:bodyPr wrap="square" rtlCol="0">
                  <a:spAutoFit/>
                </a:bodyPr>
                <a:lstStyle/>
                <a:p>
                  <a:pPr algn="ctr"/>
                  <a:r>
                    <a:rPr lang="en-US" dirty="0" smtClean="0"/>
                    <a:t>1 ms</a:t>
                  </a:r>
                  <a:endParaRPr lang="en-US" dirty="0"/>
                </a:p>
              </p:txBody>
            </p:sp>
          </p:grpSp>
          <p:grpSp>
            <p:nvGrpSpPr>
              <p:cNvPr id="14" name="Group 29"/>
              <p:cNvGrpSpPr/>
              <p:nvPr/>
            </p:nvGrpSpPr>
            <p:grpSpPr>
              <a:xfrm>
                <a:off x="5810251" y="5676899"/>
                <a:ext cx="685800" cy="493158"/>
                <a:chOff x="247651" y="5724524"/>
                <a:chExt cx="685800" cy="493158"/>
              </a:xfrm>
            </p:grpSpPr>
            <p:cxnSp>
              <p:nvCxnSpPr>
                <p:cNvPr id="17" name="Straight Connector 16"/>
                <p:cNvCxnSpPr/>
                <p:nvPr/>
              </p:nvCxnSpPr>
              <p:spPr>
                <a:xfrm rot="5400000">
                  <a:off x="528638" y="5786437"/>
                  <a:ext cx="123825"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247651" y="5848350"/>
                  <a:ext cx="685800" cy="369332"/>
                </a:xfrm>
                <a:prstGeom prst="rect">
                  <a:avLst/>
                </a:prstGeom>
                <a:noFill/>
              </p:spPr>
              <p:txBody>
                <a:bodyPr wrap="square" rtlCol="0">
                  <a:spAutoFit/>
                </a:bodyPr>
                <a:lstStyle/>
                <a:p>
                  <a:pPr algn="ctr"/>
                  <a:r>
                    <a:rPr lang="en-US" dirty="0" smtClean="0"/>
                    <a:t>1 s</a:t>
                  </a:r>
                  <a:endParaRPr lang="en-US" dirty="0"/>
                </a:p>
              </p:txBody>
            </p:sp>
          </p:grpSp>
        </p:grpSp>
      </p:grpSp>
      <p:grpSp>
        <p:nvGrpSpPr>
          <p:cNvPr id="15" name="Group 64"/>
          <p:cNvGrpSpPr/>
          <p:nvPr/>
        </p:nvGrpSpPr>
        <p:grpSpPr>
          <a:xfrm>
            <a:off x="2076450" y="1704974"/>
            <a:ext cx="4381500" cy="3476624"/>
            <a:chOff x="2152650" y="2257425"/>
            <a:chExt cx="4381500" cy="3476624"/>
          </a:xfrm>
        </p:grpSpPr>
        <p:sp>
          <p:nvSpPr>
            <p:cNvPr id="30" name="Right Triangle 29"/>
            <p:cNvSpPr/>
            <p:nvPr/>
          </p:nvSpPr>
          <p:spPr>
            <a:xfrm>
              <a:off x="2152650" y="2257425"/>
              <a:ext cx="4381500" cy="3438525"/>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ight Triangle 30"/>
            <p:cNvSpPr/>
            <p:nvPr/>
          </p:nvSpPr>
          <p:spPr>
            <a:xfrm rot="10800000">
              <a:off x="4525408" y="4122723"/>
              <a:ext cx="2008741" cy="1611326"/>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 name="Group 66"/>
          <p:cNvGrpSpPr/>
          <p:nvPr/>
        </p:nvGrpSpPr>
        <p:grpSpPr>
          <a:xfrm>
            <a:off x="1171576" y="1554669"/>
            <a:ext cx="1809748" cy="3588830"/>
            <a:chOff x="1247776" y="2107120"/>
            <a:chExt cx="1809748" cy="3588830"/>
          </a:xfrm>
        </p:grpSpPr>
        <p:grpSp>
          <p:nvGrpSpPr>
            <p:cNvPr id="29" name="Group 63"/>
            <p:cNvGrpSpPr/>
            <p:nvPr/>
          </p:nvGrpSpPr>
          <p:grpSpPr>
            <a:xfrm>
              <a:off x="1247776" y="2107120"/>
              <a:ext cx="1809748" cy="3588830"/>
              <a:chOff x="1247776" y="2107120"/>
              <a:chExt cx="1809748" cy="3588830"/>
            </a:xfrm>
          </p:grpSpPr>
          <p:sp>
            <p:nvSpPr>
              <p:cNvPr id="35" name="Rectangle 34"/>
              <p:cNvSpPr/>
              <p:nvPr/>
            </p:nvSpPr>
            <p:spPr>
              <a:xfrm>
                <a:off x="1247776" y="2714624"/>
                <a:ext cx="877050" cy="2981325"/>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Isosceles Triangle 35"/>
              <p:cNvSpPr/>
              <p:nvPr/>
            </p:nvSpPr>
            <p:spPr>
              <a:xfrm>
                <a:off x="2152649" y="4781550"/>
                <a:ext cx="904875" cy="914400"/>
              </a:xfrm>
              <a:prstGeom prst="triangle">
                <a:avLst>
                  <a:gd name="adj" fmla="val 0"/>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ight Arrow 36"/>
              <p:cNvSpPr/>
              <p:nvPr/>
            </p:nvSpPr>
            <p:spPr>
              <a:xfrm rot="16200000">
                <a:off x="1385888" y="2035682"/>
                <a:ext cx="609600" cy="752475"/>
              </a:xfrm>
              <a:prstGeom prst="rightArrow">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4" name="TextBox 33"/>
            <p:cNvSpPr txBox="1"/>
            <p:nvPr/>
          </p:nvSpPr>
          <p:spPr>
            <a:xfrm>
              <a:off x="1371600" y="3657600"/>
              <a:ext cx="677108" cy="1274207"/>
            </a:xfrm>
            <a:prstGeom prst="rect">
              <a:avLst/>
            </a:prstGeom>
            <a:solidFill>
              <a:srgbClr val="C00000"/>
            </a:solidFill>
          </p:spPr>
          <p:txBody>
            <a:bodyPr vert="vert270" wrap="square" rtlCol="0">
              <a:spAutoFit/>
            </a:bodyPr>
            <a:lstStyle/>
            <a:p>
              <a:pPr algn="ctr"/>
              <a:r>
                <a:rPr lang="en-US" sz="3200" dirty="0" smtClean="0">
                  <a:solidFill>
                    <a:schemeClr val="bg1"/>
                  </a:solidFill>
                </a:rPr>
                <a:t>FPGA</a:t>
              </a:r>
              <a:endParaRPr lang="en-US" sz="3200" dirty="0">
                <a:solidFill>
                  <a:schemeClr val="bg1"/>
                </a:solidFill>
              </a:endParaRPr>
            </a:p>
          </p:txBody>
        </p:sp>
      </p:grpSp>
      <p:sp>
        <p:nvSpPr>
          <p:cNvPr id="38" name="TextBox 10"/>
          <p:cNvSpPr txBox="1"/>
          <p:nvPr/>
        </p:nvSpPr>
        <p:spPr>
          <a:xfrm>
            <a:off x="3209924" y="4000499"/>
            <a:ext cx="1323975" cy="584775"/>
          </a:xfrm>
          <a:prstGeom prst="rect">
            <a:avLst/>
          </a:prstGeom>
          <a:solidFill>
            <a:schemeClr val="tx2"/>
          </a:solidFill>
        </p:spPr>
        <p:txBody>
          <a:bodyPr vert="horz" wrap="square" rtlCol="0">
            <a:spAutoFit/>
          </a:bodyPr>
          <a:lstStyle/>
          <a:p>
            <a:pPr algn="ctr"/>
            <a:r>
              <a:rPr lang="en-US" sz="3200" dirty="0" smtClean="0">
                <a:solidFill>
                  <a:schemeClr val="bg1"/>
                </a:solidFill>
              </a:rPr>
              <a:t>CPU</a:t>
            </a:r>
            <a:endParaRPr lang="en-US" sz="3200" dirty="0">
              <a:solidFill>
                <a:schemeClr val="bg1"/>
              </a:solidFill>
            </a:endParaRPr>
          </a:p>
        </p:txBody>
      </p:sp>
      <p:sp>
        <p:nvSpPr>
          <p:cNvPr id="39" name="TextBox 11"/>
          <p:cNvSpPr txBox="1"/>
          <p:nvPr/>
        </p:nvSpPr>
        <p:spPr>
          <a:xfrm>
            <a:off x="4600574" y="2362199"/>
            <a:ext cx="1323975" cy="584775"/>
          </a:xfrm>
          <a:prstGeom prst="rect">
            <a:avLst/>
          </a:prstGeom>
          <a:solidFill>
            <a:srgbClr val="428E46"/>
          </a:solidFill>
        </p:spPr>
        <p:txBody>
          <a:bodyPr vert="horz" wrap="square" rtlCol="0">
            <a:spAutoFit/>
          </a:bodyPr>
          <a:lstStyle/>
          <a:p>
            <a:pPr algn="ctr"/>
            <a:r>
              <a:rPr lang="en-US" sz="3200" dirty="0" smtClean="0">
                <a:solidFill>
                  <a:schemeClr val="bg1"/>
                </a:solidFill>
              </a:rPr>
              <a:t>GPU</a:t>
            </a:r>
            <a:endParaRPr lang="en-US" sz="3200" dirty="0">
              <a:solidFill>
                <a:schemeClr val="bg1"/>
              </a:solidFill>
            </a:endParaRPr>
          </a:p>
        </p:txBody>
      </p:sp>
      <p:sp>
        <p:nvSpPr>
          <p:cNvPr id="40" name="TextBox 12"/>
          <p:cNvSpPr txBox="1"/>
          <p:nvPr/>
        </p:nvSpPr>
        <p:spPr>
          <a:xfrm>
            <a:off x="2666997" y="1724025"/>
            <a:ext cx="1219203" cy="461665"/>
          </a:xfrm>
          <a:prstGeom prst="rect">
            <a:avLst/>
          </a:prstGeom>
          <a:solidFill>
            <a:srgbClr val="73BF77"/>
          </a:solidFill>
        </p:spPr>
        <p:txBody>
          <a:bodyPr vert="horz" wrap="square" rtlCol="0">
            <a:spAutoFit/>
          </a:bodyPr>
          <a:lstStyle/>
          <a:p>
            <a:pPr algn="ctr"/>
            <a:r>
              <a:rPr lang="en-US" sz="2400" dirty="0" smtClean="0">
                <a:solidFill>
                  <a:schemeClr val="bg1"/>
                </a:solidFill>
              </a:rPr>
              <a:t>RT-GPU</a:t>
            </a:r>
            <a:endParaRPr lang="en-US" sz="2400" dirty="0">
              <a:solidFill>
                <a:schemeClr val="bg1"/>
              </a:solidFill>
            </a:endParaRPr>
          </a:p>
        </p:txBody>
      </p:sp>
      <p:sp>
        <p:nvSpPr>
          <p:cNvPr id="41" name="TextBox 40"/>
          <p:cNvSpPr txBox="1"/>
          <p:nvPr/>
        </p:nvSpPr>
        <p:spPr>
          <a:xfrm>
            <a:off x="6638925" y="2200274"/>
            <a:ext cx="962025" cy="2031325"/>
          </a:xfrm>
          <a:prstGeom prst="rect">
            <a:avLst/>
          </a:prstGeom>
          <a:noFill/>
          <a:ln>
            <a:noFill/>
            <a:prstDash val="dash"/>
          </a:ln>
        </p:spPr>
        <p:txBody>
          <a:bodyPr wrap="square" rtlCol="0">
            <a:spAutoFit/>
          </a:bodyPr>
          <a:lstStyle/>
          <a:p>
            <a:pPr algn="ctr"/>
            <a:r>
              <a:rPr lang="en-US" dirty="0" smtClean="0"/>
              <a:t>CPU</a:t>
            </a:r>
          </a:p>
          <a:p>
            <a:pPr algn="ctr"/>
            <a:r>
              <a:rPr lang="en-US" dirty="0" smtClean="0"/>
              <a:t>or</a:t>
            </a:r>
          </a:p>
          <a:p>
            <a:pPr algn="ctr"/>
            <a:r>
              <a:rPr lang="en-US" dirty="0" smtClean="0"/>
              <a:t>GPU</a:t>
            </a:r>
          </a:p>
          <a:p>
            <a:pPr algn="ctr"/>
            <a:r>
              <a:rPr lang="en-US" dirty="0" smtClean="0"/>
              <a:t>----------</a:t>
            </a:r>
          </a:p>
          <a:p>
            <a:pPr algn="ctr"/>
            <a:r>
              <a:rPr lang="en-US" dirty="0" smtClean="0"/>
              <a:t>Power</a:t>
            </a:r>
          </a:p>
          <a:p>
            <a:pPr algn="ctr"/>
            <a:r>
              <a:rPr lang="en-US" dirty="0" smtClean="0"/>
              <a:t>vs.</a:t>
            </a:r>
          </a:p>
          <a:p>
            <a:pPr algn="ctr"/>
            <a:r>
              <a:rPr lang="en-US" dirty="0" smtClean="0"/>
              <a:t>$$$</a:t>
            </a:r>
            <a:endParaRPr lang="en-US" dirty="0"/>
          </a:p>
        </p:txBody>
      </p:sp>
      <p:sp>
        <p:nvSpPr>
          <p:cNvPr id="42" name="Right Arrow 41"/>
          <p:cNvSpPr/>
          <p:nvPr/>
        </p:nvSpPr>
        <p:spPr>
          <a:xfrm>
            <a:off x="6457950" y="1219200"/>
            <a:ext cx="1952625" cy="3933824"/>
          </a:xfrm>
          <a:prstGeom prst="rightArrow">
            <a:avLst>
              <a:gd name="adj1" fmla="val 75182"/>
              <a:gd name="adj2" fmla="val 50000"/>
            </a:avLst>
          </a:prstGeom>
          <a:no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3" name="Straight Connector 5"/>
          <p:cNvCxnSpPr/>
          <p:nvPr/>
        </p:nvCxnSpPr>
        <p:spPr>
          <a:xfrm rot="16200000" flipH="1">
            <a:off x="5449370" y="2572610"/>
            <a:ext cx="13417" cy="2008742"/>
          </a:xfrm>
          <a:prstGeom prst="line">
            <a:avLst/>
          </a:prstGeom>
          <a:ln w="44450" cmpd="sng">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44" name="Isosceles Triangle 46"/>
          <p:cNvSpPr/>
          <p:nvPr/>
        </p:nvSpPr>
        <p:spPr>
          <a:xfrm rot="5400000">
            <a:off x="1925342" y="2288946"/>
            <a:ext cx="882190" cy="590548"/>
          </a:xfrm>
          <a:prstGeom prst="triangle">
            <a:avLst>
              <a:gd name="adj" fmla="val 1053"/>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5" name="Straight Connector 13"/>
          <p:cNvCxnSpPr/>
          <p:nvPr/>
        </p:nvCxnSpPr>
        <p:spPr>
          <a:xfrm rot="16200000" flipH="1">
            <a:off x="172199" y="3238498"/>
            <a:ext cx="3752850" cy="1"/>
          </a:xfrm>
          <a:prstGeom prst="line">
            <a:avLst/>
          </a:prstGeom>
          <a:ln w="44450" cmpd="sng">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46" name="Isosceles Triangle 45"/>
          <p:cNvSpPr/>
          <p:nvPr/>
        </p:nvSpPr>
        <p:spPr>
          <a:xfrm rot="16200000">
            <a:off x="2144200" y="1648895"/>
            <a:ext cx="445528" cy="581027"/>
          </a:xfrm>
          <a:prstGeom prst="triangle">
            <a:avLst>
              <a:gd name="adj" fmla="val 1053"/>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Isosceles Triangle 46"/>
          <p:cNvSpPr/>
          <p:nvPr/>
        </p:nvSpPr>
        <p:spPr>
          <a:xfrm rot="5400000">
            <a:off x="2142079" y="1646776"/>
            <a:ext cx="449768" cy="581026"/>
          </a:xfrm>
          <a:prstGeom prst="triangle">
            <a:avLst>
              <a:gd name="adj" fmla="val 105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Title 48"/>
          <p:cNvSpPr>
            <a:spLocks noGrp="1"/>
          </p:cNvSpPr>
          <p:nvPr>
            <p:ph type="title"/>
          </p:nvPr>
        </p:nvSpPr>
        <p:spPr>
          <a:xfrm>
            <a:off x="579157" y="53819"/>
            <a:ext cx="8170003" cy="964092"/>
          </a:xfrm>
        </p:spPr>
        <p:txBody>
          <a:bodyPr/>
          <a:lstStyle/>
          <a:p>
            <a:r>
              <a:rPr lang="en-US" dirty="0" smtClean="0"/>
              <a:t>A View of the Computational Map</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76" name="Picture 16"/>
          <p:cNvPicPr>
            <a:picLocks noChangeAspect="1" noChangeArrowheads="1"/>
          </p:cNvPicPr>
          <p:nvPr/>
        </p:nvPicPr>
        <p:blipFill>
          <a:blip r:embed="rId3" cstate="email"/>
          <a:srcRect/>
          <a:stretch>
            <a:fillRect/>
          </a:stretch>
        </p:blipFill>
        <p:spPr bwMode="auto">
          <a:xfrm>
            <a:off x="6172200" y="2661844"/>
            <a:ext cx="846903" cy="676668"/>
          </a:xfrm>
          <a:prstGeom prst="rect">
            <a:avLst/>
          </a:prstGeom>
          <a:noFill/>
          <a:ln w="9525">
            <a:noFill/>
            <a:miter lim="800000"/>
            <a:headEnd/>
            <a:tailEnd/>
          </a:ln>
        </p:spPr>
      </p:pic>
      <p:pic>
        <p:nvPicPr>
          <p:cNvPr id="424970" name="Picture 10"/>
          <p:cNvPicPr>
            <a:picLocks noChangeAspect="1" noChangeArrowheads="1"/>
          </p:cNvPicPr>
          <p:nvPr/>
        </p:nvPicPr>
        <p:blipFill>
          <a:blip r:embed="rId4" cstate="email"/>
          <a:srcRect/>
          <a:stretch>
            <a:fillRect/>
          </a:stretch>
        </p:blipFill>
        <p:spPr bwMode="auto">
          <a:xfrm>
            <a:off x="228601" y="1489431"/>
            <a:ext cx="2869322" cy="1535443"/>
          </a:xfrm>
          <a:prstGeom prst="rect">
            <a:avLst/>
          </a:prstGeom>
          <a:noFill/>
          <a:ln w="9525">
            <a:noFill/>
            <a:miter lim="800000"/>
            <a:headEnd/>
            <a:tailEnd/>
          </a:ln>
        </p:spPr>
      </p:pic>
      <p:pic>
        <p:nvPicPr>
          <p:cNvPr id="52" name="Picture 5" descr="http://www.ipp.mpg.de/eng/images/pic/images_bereiche/asdex/380x265/plasmagefass_1.jpg"/>
          <p:cNvPicPr>
            <a:picLocks noChangeAspect="1" noChangeArrowheads="1"/>
          </p:cNvPicPr>
          <p:nvPr/>
        </p:nvPicPr>
        <p:blipFill>
          <a:blip r:embed="rId5" cstate="email"/>
          <a:srcRect/>
          <a:stretch>
            <a:fillRect/>
          </a:stretch>
        </p:blipFill>
        <p:spPr bwMode="auto">
          <a:xfrm>
            <a:off x="6934200" y="1143000"/>
            <a:ext cx="1857572" cy="1295400"/>
          </a:xfrm>
          <a:prstGeom prst="rect">
            <a:avLst/>
          </a:prstGeom>
          <a:noFill/>
          <a:ln w="9525">
            <a:noFill/>
            <a:miter lim="800000"/>
            <a:headEnd/>
            <a:tailEnd/>
          </a:ln>
        </p:spPr>
      </p:pic>
      <p:sp>
        <p:nvSpPr>
          <p:cNvPr id="48" name="Rounded Rectangle 47"/>
          <p:cNvSpPr/>
          <p:nvPr/>
        </p:nvSpPr>
        <p:spPr bwMode="auto">
          <a:xfrm>
            <a:off x="6777252" y="3329873"/>
            <a:ext cx="1833349" cy="693208"/>
          </a:xfrm>
          <a:prstGeom prst="roundRect">
            <a:avLst>
              <a:gd name="adj" fmla="val 7251"/>
            </a:avLst>
          </a:prstGeom>
          <a:solidFill>
            <a:srgbClr val="336699"/>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r>
              <a:rPr lang="en-US" sz="1600" b="1" dirty="0">
                <a:solidFill>
                  <a:srgbClr val="EEECE1">
                    <a:lumMod val="40000"/>
                    <a:lumOff val="60000"/>
                  </a:srgbClr>
                </a:solidFill>
                <a:latin typeface="Arial Narrow"/>
              </a:rPr>
              <a:t>Shape Reconstruction</a:t>
            </a:r>
          </a:p>
        </p:txBody>
      </p:sp>
      <p:sp>
        <p:nvSpPr>
          <p:cNvPr id="62" name="Rounded Rectangle 61"/>
          <p:cNvSpPr/>
          <p:nvPr/>
        </p:nvSpPr>
        <p:spPr bwMode="auto">
          <a:xfrm>
            <a:off x="3398365" y="2403830"/>
            <a:ext cx="1347574" cy="490869"/>
          </a:xfrm>
          <a:prstGeom prst="roundRect">
            <a:avLst>
              <a:gd name="adj" fmla="val 7251"/>
            </a:avLst>
          </a:prstGeom>
          <a:solidFill>
            <a:srgbClr val="336699"/>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r>
              <a:rPr lang="en-US" sz="1400" b="1" dirty="0">
                <a:solidFill>
                  <a:srgbClr val="EEECE1">
                    <a:lumMod val="40000"/>
                    <a:lumOff val="60000"/>
                  </a:srgbClr>
                </a:solidFill>
                <a:latin typeface="Arial Narrow"/>
              </a:rPr>
              <a:t>Tomography</a:t>
            </a:r>
          </a:p>
        </p:txBody>
      </p:sp>
      <p:cxnSp>
        <p:nvCxnSpPr>
          <p:cNvPr id="63" name="Elbow Connector 14"/>
          <p:cNvCxnSpPr>
            <a:stCxn id="48" idx="3"/>
            <a:endCxn id="72" idx="3"/>
          </p:cNvCxnSpPr>
          <p:nvPr/>
        </p:nvCxnSpPr>
        <p:spPr bwMode="auto">
          <a:xfrm flipH="1">
            <a:off x="3824075" y="3676477"/>
            <a:ext cx="4786526" cy="1294342"/>
          </a:xfrm>
          <a:prstGeom prst="bentConnector3">
            <a:avLst>
              <a:gd name="adj1" fmla="val -4776"/>
            </a:avLst>
          </a:prstGeom>
          <a:solidFill>
            <a:schemeClr val="accent1"/>
          </a:solidFill>
          <a:ln w="28575" cap="flat" cmpd="sng" algn="ctr">
            <a:solidFill>
              <a:srgbClr val="336699"/>
            </a:solidFill>
            <a:prstDash val="solid"/>
            <a:round/>
            <a:headEnd type="none" w="med" len="med"/>
            <a:tailEnd type="stealth" w="lg" len="lg"/>
          </a:ln>
          <a:effectLst/>
        </p:spPr>
      </p:cxnSp>
      <p:sp>
        <p:nvSpPr>
          <p:cNvPr id="70" name="TextBox 69"/>
          <p:cNvSpPr txBox="1"/>
          <p:nvPr/>
        </p:nvSpPr>
        <p:spPr>
          <a:xfrm>
            <a:off x="2133601" y="1433512"/>
            <a:ext cx="894796" cy="276999"/>
          </a:xfrm>
          <a:prstGeom prst="rect">
            <a:avLst/>
          </a:prstGeom>
          <a:noFill/>
        </p:spPr>
        <p:txBody>
          <a:bodyPr wrap="none" rtlCol="0">
            <a:spAutoFit/>
          </a:bodyPr>
          <a:lstStyle/>
          <a:p>
            <a:pPr algn="ctr" defTabSz="457200"/>
            <a:r>
              <a:rPr lang="en-US" sz="1200" b="1" dirty="0">
                <a:solidFill>
                  <a:prstClr val="black"/>
                </a:solidFill>
                <a:latin typeface="Arial Narrow"/>
              </a:rPr>
              <a:t>Soft X-Rays</a:t>
            </a:r>
          </a:p>
        </p:txBody>
      </p:sp>
      <p:cxnSp>
        <p:nvCxnSpPr>
          <p:cNvPr id="90" name="Elbow Connector 14"/>
          <p:cNvCxnSpPr>
            <a:stCxn id="72" idx="1"/>
          </p:cNvCxnSpPr>
          <p:nvPr/>
        </p:nvCxnSpPr>
        <p:spPr bwMode="auto">
          <a:xfrm rot="10800000">
            <a:off x="533401" y="2901249"/>
            <a:ext cx="1447801" cy="2069570"/>
          </a:xfrm>
          <a:prstGeom prst="bentConnector2">
            <a:avLst/>
          </a:prstGeom>
          <a:ln w="44450">
            <a:solidFill>
              <a:schemeClr val="tx2">
                <a:lumMod val="60000"/>
                <a:lumOff val="40000"/>
              </a:schemeClr>
            </a:solidFill>
            <a:headEnd type="none" w="med" len="med"/>
            <a:tailEnd type="stealth" w="lg" len="lg"/>
          </a:ln>
        </p:spPr>
        <p:style>
          <a:lnRef idx="1">
            <a:schemeClr val="accent1"/>
          </a:lnRef>
          <a:fillRef idx="2">
            <a:schemeClr val="accent1"/>
          </a:fillRef>
          <a:effectRef idx="1">
            <a:schemeClr val="accent1"/>
          </a:effectRef>
          <a:fontRef idx="minor">
            <a:schemeClr val="dk1"/>
          </a:fontRef>
        </p:style>
      </p:cxnSp>
      <p:sp>
        <p:nvSpPr>
          <p:cNvPr id="125" name="Oval 124"/>
          <p:cNvSpPr/>
          <p:nvPr/>
        </p:nvSpPr>
        <p:spPr bwMode="auto">
          <a:xfrm>
            <a:off x="990601" y="1875720"/>
            <a:ext cx="76200" cy="87843"/>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defTabSz="457200" eaLnBrk="0" fontAlgn="base" hangingPunct="0">
              <a:spcBef>
                <a:spcPct val="0"/>
              </a:spcBef>
              <a:spcAft>
                <a:spcPct val="0"/>
              </a:spcAft>
            </a:pPr>
            <a:endParaRPr lang="en-US" sz="2400" dirty="0">
              <a:solidFill>
                <a:prstClr val="black"/>
              </a:solidFill>
              <a:latin typeface="Arial Narrow" pitchFamily="34" charset="0"/>
            </a:endParaRPr>
          </a:p>
        </p:txBody>
      </p:sp>
      <p:sp>
        <p:nvSpPr>
          <p:cNvPr id="130" name="Oval 129"/>
          <p:cNvSpPr/>
          <p:nvPr/>
        </p:nvSpPr>
        <p:spPr bwMode="auto">
          <a:xfrm>
            <a:off x="990601" y="2813406"/>
            <a:ext cx="76200" cy="87843"/>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defTabSz="457200" eaLnBrk="0" fontAlgn="base" hangingPunct="0">
              <a:spcBef>
                <a:spcPct val="0"/>
              </a:spcBef>
              <a:spcAft>
                <a:spcPct val="0"/>
              </a:spcAft>
            </a:pPr>
            <a:endParaRPr lang="en-US" sz="2400" dirty="0">
              <a:solidFill>
                <a:prstClr val="black"/>
              </a:solidFill>
              <a:latin typeface="Arial Narrow" pitchFamily="34" charset="0"/>
            </a:endParaRPr>
          </a:p>
        </p:txBody>
      </p:sp>
      <p:sp>
        <p:nvSpPr>
          <p:cNvPr id="131" name="Oval 130"/>
          <p:cNvSpPr/>
          <p:nvPr/>
        </p:nvSpPr>
        <p:spPr bwMode="auto">
          <a:xfrm>
            <a:off x="762001" y="2289531"/>
            <a:ext cx="76200" cy="87843"/>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defTabSz="457200" eaLnBrk="0" fontAlgn="base" hangingPunct="0">
              <a:spcBef>
                <a:spcPct val="0"/>
              </a:spcBef>
              <a:spcAft>
                <a:spcPct val="0"/>
              </a:spcAft>
            </a:pPr>
            <a:endParaRPr lang="en-US" sz="2400" dirty="0">
              <a:solidFill>
                <a:prstClr val="black"/>
              </a:solidFill>
              <a:latin typeface="Arial Narrow" pitchFamily="34" charset="0"/>
            </a:endParaRPr>
          </a:p>
        </p:txBody>
      </p:sp>
      <p:sp>
        <p:nvSpPr>
          <p:cNvPr id="132" name="Oval 131"/>
          <p:cNvSpPr/>
          <p:nvPr/>
        </p:nvSpPr>
        <p:spPr bwMode="auto">
          <a:xfrm>
            <a:off x="762001" y="2493260"/>
            <a:ext cx="76200" cy="87843"/>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defTabSz="457200" eaLnBrk="0" fontAlgn="base" hangingPunct="0">
              <a:spcBef>
                <a:spcPct val="0"/>
              </a:spcBef>
              <a:spcAft>
                <a:spcPct val="0"/>
              </a:spcAft>
            </a:pPr>
            <a:endParaRPr lang="en-US" sz="2400" dirty="0">
              <a:solidFill>
                <a:prstClr val="black"/>
              </a:solidFill>
              <a:latin typeface="Arial Narrow" pitchFamily="34" charset="0"/>
            </a:endParaRPr>
          </a:p>
        </p:txBody>
      </p:sp>
      <p:sp>
        <p:nvSpPr>
          <p:cNvPr id="133" name="Oval 132"/>
          <p:cNvSpPr/>
          <p:nvPr/>
        </p:nvSpPr>
        <p:spPr bwMode="auto">
          <a:xfrm>
            <a:off x="838201" y="2693285"/>
            <a:ext cx="76200" cy="87843"/>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defTabSz="457200" eaLnBrk="0" fontAlgn="base" hangingPunct="0">
              <a:spcBef>
                <a:spcPct val="0"/>
              </a:spcBef>
              <a:spcAft>
                <a:spcPct val="0"/>
              </a:spcAft>
            </a:pPr>
            <a:endParaRPr lang="en-US" sz="2400" dirty="0">
              <a:solidFill>
                <a:prstClr val="black"/>
              </a:solidFill>
              <a:latin typeface="Arial Narrow" pitchFamily="34" charset="0"/>
            </a:endParaRPr>
          </a:p>
        </p:txBody>
      </p:sp>
      <p:sp>
        <p:nvSpPr>
          <p:cNvPr id="134" name="Oval 133"/>
          <p:cNvSpPr/>
          <p:nvPr/>
        </p:nvSpPr>
        <p:spPr bwMode="auto">
          <a:xfrm>
            <a:off x="838201" y="2037911"/>
            <a:ext cx="76200" cy="87843"/>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defTabSz="457200" eaLnBrk="0" fontAlgn="base" hangingPunct="0">
              <a:spcBef>
                <a:spcPct val="0"/>
              </a:spcBef>
              <a:spcAft>
                <a:spcPct val="0"/>
              </a:spcAft>
            </a:pPr>
            <a:endParaRPr lang="en-US" sz="2400" dirty="0">
              <a:solidFill>
                <a:prstClr val="black"/>
              </a:solidFill>
              <a:latin typeface="Arial Narrow" pitchFamily="34" charset="0"/>
            </a:endParaRPr>
          </a:p>
        </p:txBody>
      </p:sp>
      <p:sp>
        <p:nvSpPr>
          <p:cNvPr id="136" name="TextBox 135"/>
          <p:cNvSpPr txBox="1"/>
          <p:nvPr/>
        </p:nvSpPr>
        <p:spPr>
          <a:xfrm>
            <a:off x="990601" y="2861031"/>
            <a:ext cx="739305" cy="461665"/>
          </a:xfrm>
          <a:prstGeom prst="rect">
            <a:avLst/>
          </a:prstGeom>
          <a:noFill/>
        </p:spPr>
        <p:txBody>
          <a:bodyPr wrap="none" rtlCol="0">
            <a:spAutoFit/>
          </a:bodyPr>
          <a:lstStyle/>
          <a:p>
            <a:pPr algn="ctr" defTabSz="457200"/>
            <a:r>
              <a:rPr lang="en-US" sz="1200" b="1" dirty="0">
                <a:solidFill>
                  <a:prstClr val="black"/>
                </a:solidFill>
                <a:latin typeface="Arial Narrow"/>
              </a:rPr>
              <a:t>Magnetic</a:t>
            </a:r>
          </a:p>
          <a:p>
            <a:pPr algn="ctr" defTabSz="457200"/>
            <a:r>
              <a:rPr lang="en-US" sz="1200" b="1" dirty="0">
                <a:solidFill>
                  <a:prstClr val="black"/>
                </a:solidFill>
                <a:latin typeface="Arial Narrow"/>
              </a:rPr>
              <a:t>Sensors</a:t>
            </a:r>
          </a:p>
        </p:txBody>
      </p:sp>
      <p:sp>
        <p:nvSpPr>
          <p:cNvPr id="137" name="TextBox 136"/>
          <p:cNvSpPr txBox="1"/>
          <p:nvPr/>
        </p:nvSpPr>
        <p:spPr>
          <a:xfrm>
            <a:off x="2975813" y="1717246"/>
            <a:ext cx="845103" cy="461665"/>
          </a:xfrm>
          <a:prstGeom prst="rect">
            <a:avLst/>
          </a:prstGeom>
          <a:noFill/>
        </p:spPr>
        <p:txBody>
          <a:bodyPr wrap="none" rtlCol="0">
            <a:spAutoFit/>
          </a:bodyPr>
          <a:lstStyle/>
          <a:p>
            <a:pPr algn="ctr" defTabSz="457200"/>
            <a:r>
              <a:rPr lang="en-US" sz="1200" b="1" dirty="0">
                <a:solidFill>
                  <a:prstClr val="black"/>
                </a:solidFill>
                <a:latin typeface="Arial Narrow"/>
              </a:rPr>
              <a:t>Bolometric</a:t>
            </a:r>
          </a:p>
          <a:p>
            <a:pPr algn="ctr" defTabSz="457200"/>
            <a:r>
              <a:rPr lang="en-US" sz="1200" b="1" dirty="0">
                <a:solidFill>
                  <a:prstClr val="black"/>
                </a:solidFill>
                <a:latin typeface="Arial Narrow"/>
              </a:rPr>
              <a:t>Sensors</a:t>
            </a:r>
          </a:p>
        </p:txBody>
      </p:sp>
      <p:cxnSp>
        <p:nvCxnSpPr>
          <p:cNvPr id="140" name="Straight Arrow Connector 37"/>
          <p:cNvCxnSpPr/>
          <p:nvPr/>
        </p:nvCxnSpPr>
        <p:spPr bwMode="auto">
          <a:xfrm rot="16200000" flipH="1">
            <a:off x="2894833" y="2039689"/>
            <a:ext cx="235176" cy="3119162"/>
          </a:xfrm>
          <a:prstGeom prst="bentConnector2">
            <a:avLst/>
          </a:prstGeom>
          <a:ln>
            <a:headEnd type="none" w="med" len="med"/>
            <a:tailEnd type="stealth" w="lg" len="lg"/>
          </a:ln>
        </p:spPr>
        <p:style>
          <a:lnRef idx="1">
            <a:schemeClr val="accent3"/>
          </a:lnRef>
          <a:fillRef idx="0">
            <a:schemeClr val="accent3"/>
          </a:fillRef>
          <a:effectRef idx="0">
            <a:schemeClr val="accent3"/>
          </a:effectRef>
          <a:fontRef idx="minor">
            <a:schemeClr val="tx1"/>
          </a:fontRef>
        </p:style>
      </p:cxnSp>
      <p:cxnSp>
        <p:nvCxnSpPr>
          <p:cNvPr id="159" name="Straight Arrow Connector 37"/>
          <p:cNvCxnSpPr/>
          <p:nvPr/>
        </p:nvCxnSpPr>
        <p:spPr bwMode="auto">
          <a:xfrm rot="16200000" flipH="1">
            <a:off x="4148024" y="2971512"/>
            <a:ext cx="523278" cy="324677"/>
          </a:xfrm>
          <a:prstGeom prst="bentConnector2">
            <a:avLst/>
          </a:prstGeom>
          <a:ln w="15875">
            <a:headEnd type="none" w="med" len="med"/>
            <a:tailEnd type="stealth" w="lg" len="lg"/>
          </a:ln>
        </p:spPr>
        <p:style>
          <a:lnRef idx="1">
            <a:schemeClr val="accent4"/>
          </a:lnRef>
          <a:fillRef idx="0">
            <a:schemeClr val="accent4"/>
          </a:fillRef>
          <a:effectRef idx="0">
            <a:schemeClr val="accent4"/>
          </a:effectRef>
          <a:fontRef idx="minor">
            <a:schemeClr val="tx1"/>
          </a:fontRef>
        </p:style>
      </p:cxnSp>
      <p:cxnSp>
        <p:nvCxnSpPr>
          <p:cNvPr id="162" name="Straight Arrow Connector 37"/>
          <p:cNvCxnSpPr/>
          <p:nvPr/>
        </p:nvCxnSpPr>
        <p:spPr bwMode="auto">
          <a:xfrm rot="16200000" flipH="1">
            <a:off x="4034825" y="2965435"/>
            <a:ext cx="630401" cy="443953"/>
          </a:xfrm>
          <a:prstGeom prst="bentConnector2">
            <a:avLst/>
          </a:prstGeom>
          <a:ln w="15875">
            <a:headEnd type="none" w="med" len="med"/>
            <a:tailEnd type="stealth" w="lg" len="lg"/>
          </a:ln>
        </p:spPr>
        <p:style>
          <a:lnRef idx="1">
            <a:schemeClr val="accent4"/>
          </a:lnRef>
          <a:fillRef idx="0">
            <a:schemeClr val="accent4"/>
          </a:fillRef>
          <a:effectRef idx="0">
            <a:schemeClr val="accent4"/>
          </a:effectRef>
          <a:fontRef idx="minor">
            <a:schemeClr val="tx1"/>
          </a:fontRef>
        </p:style>
      </p:cxnSp>
      <p:sp>
        <p:nvSpPr>
          <p:cNvPr id="262" name="Can 261"/>
          <p:cNvSpPr/>
          <p:nvPr/>
        </p:nvSpPr>
        <p:spPr bwMode="auto">
          <a:xfrm>
            <a:off x="1240349" y="1489431"/>
            <a:ext cx="186429" cy="1277421"/>
          </a:xfrm>
          <a:prstGeom prst="can">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defTabSz="457200" eaLnBrk="0" fontAlgn="base" hangingPunct="0">
              <a:spcBef>
                <a:spcPct val="0"/>
              </a:spcBef>
              <a:spcAft>
                <a:spcPct val="0"/>
              </a:spcAft>
            </a:pPr>
            <a:endParaRPr lang="en-US" sz="2400" dirty="0">
              <a:solidFill>
                <a:prstClr val="black"/>
              </a:solidFill>
              <a:latin typeface="Arial Narrow" pitchFamily="34" charset="0"/>
            </a:endParaRPr>
          </a:p>
        </p:txBody>
      </p:sp>
      <p:cxnSp>
        <p:nvCxnSpPr>
          <p:cNvPr id="163" name="Straight Arrow Connector 37"/>
          <p:cNvCxnSpPr/>
          <p:nvPr/>
        </p:nvCxnSpPr>
        <p:spPr bwMode="auto">
          <a:xfrm rot="16200000" flipH="1">
            <a:off x="3919113" y="2956845"/>
            <a:ext cx="737523" cy="568256"/>
          </a:xfrm>
          <a:prstGeom prst="bentConnector2">
            <a:avLst/>
          </a:prstGeom>
          <a:ln w="15875">
            <a:headEnd type="none" w="med" len="med"/>
            <a:tailEnd type="stealth" w="lg" len="lg"/>
          </a:ln>
        </p:spPr>
        <p:style>
          <a:lnRef idx="1">
            <a:schemeClr val="accent4"/>
          </a:lnRef>
          <a:fillRef idx="0">
            <a:schemeClr val="accent4"/>
          </a:fillRef>
          <a:effectRef idx="0">
            <a:schemeClr val="accent4"/>
          </a:effectRef>
          <a:fontRef idx="minor">
            <a:schemeClr val="tx1"/>
          </a:fontRef>
        </p:style>
      </p:cxnSp>
      <p:grpSp>
        <p:nvGrpSpPr>
          <p:cNvPr id="6" name="Group 176"/>
          <p:cNvGrpSpPr/>
          <p:nvPr/>
        </p:nvGrpSpPr>
        <p:grpSpPr>
          <a:xfrm>
            <a:off x="1162051" y="3375251"/>
            <a:ext cx="337999" cy="106431"/>
            <a:chOff x="4032735" y="2462489"/>
            <a:chExt cx="337999" cy="106431"/>
          </a:xfrm>
        </p:grpSpPr>
        <p:sp>
          <p:nvSpPr>
            <p:cNvPr id="178" name="Rectangle 177"/>
            <p:cNvSpPr/>
            <p:nvPr/>
          </p:nvSpPr>
          <p:spPr bwMode="auto">
            <a:xfrm>
              <a:off x="4032735" y="2462489"/>
              <a:ext cx="94420" cy="106431"/>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defTabSz="457200" eaLnBrk="0" fontAlgn="base" hangingPunct="0">
                <a:spcBef>
                  <a:spcPct val="0"/>
                </a:spcBef>
                <a:spcAft>
                  <a:spcPct val="0"/>
                </a:spcAft>
              </a:pPr>
              <a:endParaRPr lang="en-US" sz="2400" dirty="0">
                <a:solidFill>
                  <a:prstClr val="black"/>
                </a:solidFill>
                <a:latin typeface="Arial Narrow" pitchFamily="34" charset="0"/>
              </a:endParaRPr>
            </a:p>
          </p:txBody>
        </p:sp>
        <p:sp>
          <p:nvSpPr>
            <p:cNvPr id="179" name="Rectangle 178"/>
            <p:cNvSpPr/>
            <p:nvPr/>
          </p:nvSpPr>
          <p:spPr bwMode="auto">
            <a:xfrm>
              <a:off x="4157038" y="2462489"/>
              <a:ext cx="94420" cy="106431"/>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defTabSz="457200" eaLnBrk="0" fontAlgn="base" hangingPunct="0">
                <a:spcBef>
                  <a:spcPct val="0"/>
                </a:spcBef>
                <a:spcAft>
                  <a:spcPct val="0"/>
                </a:spcAft>
              </a:pPr>
              <a:endParaRPr lang="en-US" sz="2400" dirty="0">
                <a:solidFill>
                  <a:prstClr val="black"/>
                </a:solidFill>
                <a:latin typeface="Arial Narrow" pitchFamily="34" charset="0"/>
              </a:endParaRPr>
            </a:p>
          </p:txBody>
        </p:sp>
        <p:sp>
          <p:nvSpPr>
            <p:cNvPr id="180" name="Rectangle 179"/>
            <p:cNvSpPr/>
            <p:nvPr/>
          </p:nvSpPr>
          <p:spPr bwMode="auto">
            <a:xfrm>
              <a:off x="4276314" y="2462489"/>
              <a:ext cx="94420" cy="106431"/>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defTabSz="457200" eaLnBrk="0" fontAlgn="base" hangingPunct="0">
                <a:spcBef>
                  <a:spcPct val="0"/>
                </a:spcBef>
                <a:spcAft>
                  <a:spcPct val="0"/>
                </a:spcAft>
              </a:pPr>
              <a:endParaRPr lang="en-US" sz="2400" dirty="0">
                <a:solidFill>
                  <a:prstClr val="black"/>
                </a:solidFill>
                <a:latin typeface="Arial Narrow" pitchFamily="34" charset="0"/>
              </a:endParaRPr>
            </a:p>
          </p:txBody>
        </p:sp>
      </p:grpSp>
      <p:cxnSp>
        <p:nvCxnSpPr>
          <p:cNvPr id="191" name="Straight Arrow Connector 37"/>
          <p:cNvCxnSpPr/>
          <p:nvPr/>
        </p:nvCxnSpPr>
        <p:spPr bwMode="auto">
          <a:xfrm rot="16200000" flipH="1">
            <a:off x="2781634" y="2033612"/>
            <a:ext cx="342299" cy="3238438"/>
          </a:xfrm>
          <a:prstGeom prst="bentConnector2">
            <a:avLst/>
          </a:prstGeom>
          <a:ln>
            <a:headEnd type="none" w="med" len="med"/>
            <a:tailEnd type="stealth" w="lg" len="lg"/>
          </a:ln>
        </p:spPr>
        <p:style>
          <a:lnRef idx="1">
            <a:schemeClr val="accent3"/>
          </a:lnRef>
          <a:fillRef idx="0">
            <a:schemeClr val="accent3"/>
          </a:fillRef>
          <a:effectRef idx="0">
            <a:schemeClr val="accent3"/>
          </a:effectRef>
          <a:fontRef idx="minor">
            <a:schemeClr val="tx1"/>
          </a:fontRef>
        </p:style>
      </p:cxnSp>
      <p:cxnSp>
        <p:nvCxnSpPr>
          <p:cNvPr id="194" name="Straight Arrow Connector 37"/>
          <p:cNvCxnSpPr/>
          <p:nvPr/>
        </p:nvCxnSpPr>
        <p:spPr bwMode="auto">
          <a:xfrm rot="16200000" flipH="1">
            <a:off x="2665920" y="2025022"/>
            <a:ext cx="449423" cy="3362741"/>
          </a:xfrm>
          <a:prstGeom prst="bentConnector2">
            <a:avLst/>
          </a:prstGeom>
          <a:ln>
            <a:headEnd type="none" w="med" len="med"/>
            <a:tailEnd type="stealth" w="lg" len="lg"/>
          </a:ln>
        </p:spPr>
        <p:style>
          <a:lnRef idx="1">
            <a:schemeClr val="accent3"/>
          </a:lnRef>
          <a:fillRef idx="0">
            <a:schemeClr val="accent3"/>
          </a:fillRef>
          <a:effectRef idx="0">
            <a:schemeClr val="accent3"/>
          </a:effectRef>
          <a:fontRef idx="minor">
            <a:schemeClr val="tx1"/>
          </a:fontRef>
        </p:style>
      </p:cxnSp>
      <p:sp>
        <p:nvSpPr>
          <p:cNvPr id="198" name="Rectangle 197"/>
          <p:cNvSpPr/>
          <p:nvPr/>
        </p:nvSpPr>
        <p:spPr bwMode="auto">
          <a:xfrm>
            <a:off x="1729906" y="2350614"/>
            <a:ext cx="94420" cy="106431"/>
          </a:xfrm>
          <a:prstGeom prst="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defTabSz="457200" eaLnBrk="0" fontAlgn="base" hangingPunct="0">
              <a:spcBef>
                <a:spcPct val="0"/>
              </a:spcBef>
              <a:spcAft>
                <a:spcPct val="0"/>
              </a:spcAft>
            </a:pPr>
            <a:endParaRPr lang="en-US" sz="2400" dirty="0">
              <a:solidFill>
                <a:prstClr val="black"/>
              </a:solidFill>
              <a:latin typeface="Arial Narrow" pitchFamily="34" charset="0"/>
            </a:endParaRPr>
          </a:p>
        </p:txBody>
      </p:sp>
      <p:sp>
        <p:nvSpPr>
          <p:cNvPr id="199" name="Rectangle 198"/>
          <p:cNvSpPr/>
          <p:nvPr/>
        </p:nvSpPr>
        <p:spPr bwMode="auto">
          <a:xfrm>
            <a:off x="1824326" y="2551021"/>
            <a:ext cx="94420" cy="106431"/>
          </a:xfrm>
          <a:prstGeom prst="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defTabSz="457200" eaLnBrk="0" fontAlgn="base" hangingPunct="0">
              <a:spcBef>
                <a:spcPct val="0"/>
              </a:spcBef>
              <a:spcAft>
                <a:spcPct val="0"/>
              </a:spcAft>
            </a:pPr>
            <a:endParaRPr lang="en-US" sz="2400" dirty="0">
              <a:solidFill>
                <a:prstClr val="black"/>
              </a:solidFill>
              <a:latin typeface="Arial Narrow" pitchFamily="34" charset="0"/>
            </a:endParaRPr>
          </a:p>
        </p:txBody>
      </p:sp>
      <p:sp>
        <p:nvSpPr>
          <p:cNvPr id="200" name="Rectangle 199"/>
          <p:cNvSpPr/>
          <p:nvPr/>
        </p:nvSpPr>
        <p:spPr bwMode="auto">
          <a:xfrm>
            <a:off x="1905001" y="2788268"/>
            <a:ext cx="94420" cy="106431"/>
          </a:xfrm>
          <a:prstGeom prst="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defTabSz="457200" eaLnBrk="0" fontAlgn="base" hangingPunct="0">
              <a:spcBef>
                <a:spcPct val="0"/>
              </a:spcBef>
              <a:spcAft>
                <a:spcPct val="0"/>
              </a:spcAft>
            </a:pPr>
            <a:endParaRPr lang="en-US" sz="2400" dirty="0">
              <a:solidFill>
                <a:prstClr val="black"/>
              </a:solidFill>
              <a:latin typeface="Arial Narrow" pitchFamily="34" charset="0"/>
            </a:endParaRPr>
          </a:p>
        </p:txBody>
      </p:sp>
      <p:grpSp>
        <p:nvGrpSpPr>
          <p:cNvPr id="7" name="Group 200"/>
          <p:cNvGrpSpPr/>
          <p:nvPr/>
        </p:nvGrpSpPr>
        <p:grpSpPr>
          <a:xfrm rot="5400000">
            <a:off x="3687499" y="1901125"/>
            <a:ext cx="337999" cy="106431"/>
            <a:chOff x="4032735" y="2462489"/>
            <a:chExt cx="337999" cy="106431"/>
          </a:xfrm>
        </p:grpSpPr>
        <p:sp>
          <p:nvSpPr>
            <p:cNvPr id="202" name="Rectangle 201"/>
            <p:cNvSpPr/>
            <p:nvPr/>
          </p:nvSpPr>
          <p:spPr bwMode="auto">
            <a:xfrm>
              <a:off x="4032735" y="2462489"/>
              <a:ext cx="94420" cy="106431"/>
            </a:xfrm>
            <a:prstGeom prst="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defTabSz="457200" eaLnBrk="0" fontAlgn="base" hangingPunct="0">
                <a:spcBef>
                  <a:spcPct val="0"/>
                </a:spcBef>
                <a:spcAft>
                  <a:spcPct val="0"/>
                </a:spcAft>
              </a:pPr>
              <a:endParaRPr lang="en-US" sz="2400" dirty="0">
                <a:solidFill>
                  <a:prstClr val="black"/>
                </a:solidFill>
                <a:latin typeface="Arial Narrow" pitchFamily="34" charset="0"/>
              </a:endParaRPr>
            </a:p>
          </p:txBody>
        </p:sp>
        <p:sp>
          <p:nvSpPr>
            <p:cNvPr id="203" name="Rectangle 202"/>
            <p:cNvSpPr/>
            <p:nvPr/>
          </p:nvSpPr>
          <p:spPr bwMode="auto">
            <a:xfrm>
              <a:off x="4157038" y="2462489"/>
              <a:ext cx="94420" cy="106431"/>
            </a:xfrm>
            <a:prstGeom prst="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defTabSz="457200" eaLnBrk="0" fontAlgn="base" hangingPunct="0">
                <a:spcBef>
                  <a:spcPct val="0"/>
                </a:spcBef>
                <a:spcAft>
                  <a:spcPct val="0"/>
                </a:spcAft>
              </a:pPr>
              <a:endParaRPr lang="en-US" sz="2400" dirty="0">
                <a:solidFill>
                  <a:prstClr val="black"/>
                </a:solidFill>
                <a:latin typeface="Arial Narrow" pitchFamily="34" charset="0"/>
              </a:endParaRPr>
            </a:p>
          </p:txBody>
        </p:sp>
        <p:sp>
          <p:nvSpPr>
            <p:cNvPr id="204" name="Rectangle 203"/>
            <p:cNvSpPr/>
            <p:nvPr/>
          </p:nvSpPr>
          <p:spPr bwMode="auto">
            <a:xfrm>
              <a:off x="4276314" y="2462489"/>
              <a:ext cx="94420" cy="106431"/>
            </a:xfrm>
            <a:prstGeom prst="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defTabSz="457200" eaLnBrk="0" fontAlgn="base" hangingPunct="0">
                <a:spcBef>
                  <a:spcPct val="0"/>
                </a:spcBef>
                <a:spcAft>
                  <a:spcPct val="0"/>
                </a:spcAft>
              </a:pPr>
              <a:endParaRPr lang="en-US" sz="2400" dirty="0">
                <a:solidFill>
                  <a:prstClr val="black"/>
                </a:solidFill>
                <a:latin typeface="Arial Narrow" pitchFamily="34" charset="0"/>
              </a:endParaRPr>
            </a:p>
          </p:txBody>
        </p:sp>
      </p:grpSp>
      <p:sp>
        <p:nvSpPr>
          <p:cNvPr id="205" name="Rectangle 204"/>
          <p:cNvSpPr/>
          <p:nvPr/>
        </p:nvSpPr>
        <p:spPr bwMode="auto">
          <a:xfrm>
            <a:off x="1729906" y="2097375"/>
            <a:ext cx="94420" cy="106431"/>
          </a:xfrm>
          <a:prstGeom prst="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defTabSz="457200" eaLnBrk="0" fontAlgn="base" hangingPunct="0">
              <a:spcBef>
                <a:spcPct val="0"/>
              </a:spcBef>
              <a:spcAft>
                <a:spcPct val="0"/>
              </a:spcAft>
            </a:pPr>
            <a:endParaRPr lang="en-US" sz="2400" dirty="0">
              <a:solidFill>
                <a:prstClr val="black"/>
              </a:solidFill>
              <a:latin typeface="Arial Narrow" pitchFamily="34" charset="0"/>
            </a:endParaRPr>
          </a:p>
        </p:txBody>
      </p:sp>
      <p:sp>
        <p:nvSpPr>
          <p:cNvPr id="206" name="Rectangle 205"/>
          <p:cNvSpPr/>
          <p:nvPr/>
        </p:nvSpPr>
        <p:spPr bwMode="auto">
          <a:xfrm>
            <a:off x="1835096" y="1752409"/>
            <a:ext cx="94420" cy="106431"/>
          </a:xfrm>
          <a:prstGeom prst="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defTabSz="457200" eaLnBrk="0" fontAlgn="base" hangingPunct="0">
              <a:spcBef>
                <a:spcPct val="0"/>
              </a:spcBef>
              <a:spcAft>
                <a:spcPct val="0"/>
              </a:spcAft>
            </a:pPr>
            <a:endParaRPr lang="en-US" sz="2400" dirty="0">
              <a:solidFill>
                <a:prstClr val="black"/>
              </a:solidFill>
              <a:latin typeface="Arial Narrow" pitchFamily="34" charset="0"/>
            </a:endParaRPr>
          </a:p>
        </p:txBody>
      </p:sp>
      <p:cxnSp>
        <p:nvCxnSpPr>
          <p:cNvPr id="212" name="Straight Arrow Connector 37"/>
          <p:cNvCxnSpPr/>
          <p:nvPr/>
        </p:nvCxnSpPr>
        <p:spPr bwMode="auto">
          <a:xfrm>
            <a:off x="3909715" y="1832552"/>
            <a:ext cx="342735" cy="571279"/>
          </a:xfrm>
          <a:prstGeom prst="bentConnector2">
            <a:avLst/>
          </a:prstGeom>
          <a:ln>
            <a:headEnd type="none" w="med" len="med"/>
            <a:tailEnd type="stealth" w="lg" len="lg"/>
          </a:ln>
        </p:spPr>
        <p:style>
          <a:lnRef idx="1">
            <a:schemeClr val="accent4"/>
          </a:lnRef>
          <a:fillRef idx="0">
            <a:schemeClr val="accent4"/>
          </a:fillRef>
          <a:effectRef idx="0">
            <a:schemeClr val="accent4"/>
          </a:effectRef>
          <a:fontRef idx="minor">
            <a:schemeClr val="tx1"/>
          </a:fontRef>
        </p:style>
      </p:cxnSp>
      <p:cxnSp>
        <p:nvCxnSpPr>
          <p:cNvPr id="215" name="Straight Arrow Connector 37"/>
          <p:cNvCxnSpPr/>
          <p:nvPr/>
        </p:nvCxnSpPr>
        <p:spPr bwMode="auto">
          <a:xfrm>
            <a:off x="3909715" y="1956855"/>
            <a:ext cx="218432" cy="446976"/>
          </a:xfrm>
          <a:prstGeom prst="bentConnector2">
            <a:avLst/>
          </a:prstGeom>
          <a:ln>
            <a:headEnd type="none" w="med" len="med"/>
            <a:tailEnd type="stealth" w="lg" len="lg"/>
          </a:ln>
        </p:spPr>
        <p:style>
          <a:lnRef idx="1">
            <a:schemeClr val="accent4"/>
          </a:lnRef>
          <a:fillRef idx="0">
            <a:schemeClr val="accent4"/>
          </a:fillRef>
          <a:effectRef idx="0">
            <a:schemeClr val="accent4"/>
          </a:effectRef>
          <a:fontRef idx="minor">
            <a:schemeClr val="tx1"/>
          </a:fontRef>
        </p:style>
      </p:cxnSp>
      <p:cxnSp>
        <p:nvCxnSpPr>
          <p:cNvPr id="218" name="Straight Arrow Connector 37"/>
          <p:cNvCxnSpPr/>
          <p:nvPr/>
        </p:nvCxnSpPr>
        <p:spPr bwMode="auto">
          <a:xfrm>
            <a:off x="3909715" y="2076131"/>
            <a:ext cx="99156" cy="327700"/>
          </a:xfrm>
          <a:prstGeom prst="bentConnector2">
            <a:avLst/>
          </a:prstGeom>
          <a:ln>
            <a:headEnd type="none" w="med" len="med"/>
            <a:tailEnd type="stealth" w="lg" len="lg"/>
          </a:ln>
        </p:spPr>
        <p:style>
          <a:lnRef idx="1">
            <a:schemeClr val="accent4"/>
          </a:lnRef>
          <a:fillRef idx="0">
            <a:schemeClr val="accent4"/>
          </a:fillRef>
          <a:effectRef idx="0">
            <a:schemeClr val="accent4"/>
          </a:effectRef>
          <a:fontRef idx="minor">
            <a:schemeClr val="tx1"/>
          </a:fontRef>
        </p:style>
      </p:cxnSp>
      <p:sp>
        <p:nvSpPr>
          <p:cNvPr id="42" name="Rounded Rectangle 41"/>
          <p:cNvSpPr/>
          <p:nvPr/>
        </p:nvSpPr>
        <p:spPr bwMode="auto">
          <a:xfrm>
            <a:off x="4586502" y="3329873"/>
            <a:ext cx="1842874" cy="693208"/>
          </a:xfrm>
          <a:prstGeom prst="roundRect">
            <a:avLst>
              <a:gd name="adj" fmla="val 7251"/>
            </a:avLst>
          </a:prstGeom>
          <a:solidFill>
            <a:srgbClr val="336699"/>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r>
              <a:rPr lang="en-US" sz="1600" b="1" dirty="0">
                <a:solidFill>
                  <a:srgbClr val="EEECE1">
                    <a:lumMod val="40000"/>
                    <a:lumOff val="60000"/>
                  </a:srgbClr>
                </a:solidFill>
                <a:latin typeface="Arial Narrow"/>
              </a:rPr>
              <a:t>Grad-Shafranov</a:t>
            </a:r>
          </a:p>
          <a:p>
            <a:pPr algn="ctr" defTabSz="457200" eaLnBrk="0" fontAlgn="base" hangingPunct="0">
              <a:spcBef>
                <a:spcPct val="0"/>
              </a:spcBef>
              <a:spcAft>
                <a:spcPct val="0"/>
              </a:spcAft>
            </a:pPr>
            <a:r>
              <a:rPr lang="en-US" sz="1600" b="1" dirty="0">
                <a:solidFill>
                  <a:srgbClr val="EEECE1">
                    <a:lumMod val="40000"/>
                    <a:lumOff val="60000"/>
                  </a:srgbClr>
                </a:solidFill>
                <a:latin typeface="Arial Narrow"/>
              </a:rPr>
              <a:t>Solver</a:t>
            </a:r>
          </a:p>
        </p:txBody>
      </p:sp>
      <p:sp>
        <p:nvSpPr>
          <p:cNvPr id="242" name="Circular Arrow 241"/>
          <p:cNvSpPr/>
          <p:nvPr/>
        </p:nvSpPr>
        <p:spPr bwMode="auto">
          <a:xfrm rot="16200000">
            <a:off x="6042369" y="3611129"/>
            <a:ext cx="278661" cy="495354"/>
          </a:xfrm>
          <a:prstGeom prst="circularArrow">
            <a:avLst>
              <a:gd name="adj1" fmla="val 12500"/>
              <a:gd name="adj2" fmla="val 1142319"/>
              <a:gd name="adj3" fmla="val 20457681"/>
              <a:gd name="adj4" fmla="val 2510542"/>
              <a:gd name="adj5" fmla="val 20456"/>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defTabSz="457200" eaLnBrk="0" fontAlgn="base" hangingPunct="0">
              <a:spcBef>
                <a:spcPct val="0"/>
              </a:spcBef>
              <a:spcAft>
                <a:spcPct val="0"/>
              </a:spcAft>
            </a:pPr>
            <a:endParaRPr lang="en-US" sz="2400" dirty="0">
              <a:solidFill>
                <a:prstClr val="black"/>
              </a:solidFill>
              <a:latin typeface="Arial Narrow" pitchFamily="34" charset="0"/>
            </a:endParaRPr>
          </a:p>
        </p:txBody>
      </p:sp>
      <p:cxnSp>
        <p:nvCxnSpPr>
          <p:cNvPr id="253" name="Elbow Connector 14"/>
          <p:cNvCxnSpPr>
            <a:endCxn id="48" idx="1"/>
          </p:cNvCxnSpPr>
          <p:nvPr/>
        </p:nvCxnSpPr>
        <p:spPr bwMode="auto">
          <a:xfrm>
            <a:off x="6429376" y="3676477"/>
            <a:ext cx="347876" cy="1588"/>
          </a:xfrm>
          <a:prstGeom prst="straightConnector1">
            <a:avLst/>
          </a:prstGeom>
          <a:solidFill>
            <a:schemeClr val="accent1"/>
          </a:solidFill>
          <a:ln w="60325" cap="flat" cmpd="sng" algn="ctr">
            <a:solidFill>
              <a:srgbClr val="336699"/>
            </a:solidFill>
            <a:prstDash val="solid"/>
            <a:round/>
            <a:headEnd type="none" w="med" len="med"/>
            <a:tailEnd type="stealth" w="med" len="med"/>
          </a:ln>
          <a:effectLst/>
        </p:spPr>
      </p:cxnSp>
      <p:sp>
        <p:nvSpPr>
          <p:cNvPr id="72" name="Rounded Rectangle 71"/>
          <p:cNvSpPr/>
          <p:nvPr/>
        </p:nvSpPr>
        <p:spPr bwMode="auto">
          <a:xfrm>
            <a:off x="1981201" y="4566006"/>
            <a:ext cx="1842874" cy="809625"/>
          </a:xfrm>
          <a:prstGeom prst="roundRect">
            <a:avLst>
              <a:gd name="adj" fmla="val 7251"/>
            </a:avLst>
          </a:prstGeom>
          <a:solidFill>
            <a:srgbClr val="336699"/>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r>
              <a:rPr lang="en-US" sz="1600" b="1" dirty="0">
                <a:solidFill>
                  <a:srgbClr val="EEECE1">
                    <a:lumMod val="40000"/>
                    <a:lumOff val="60000"/>
                  </a:srgbClr>
                </a:solidFill>
                <a:latin typeface="Arial Narrow"/>
              </a:rPr>
              <a:t>Controller</a:t>
            </a:r>
          </a:p>
          <a:p>
            <a:pPr algn="ctr" defTabSz="457200" eaLnBrk="0" fontAlgn="base" hangingPunct="0">
              <a:spcBef>
                <a:spcPct val="0"/>
              </a:spcBef>
              <a:spcAft>
                <a:spcPct val="0"/>
              </a:spcAft>
            </a:pPr>
            <a:r>
              <a:rPr lang="en-US" sz="1200" b="1" dirty="0">
                <a:solidFill>
                  <a:srgbClr val="EEECE1">
                    <a:lumMod val="40000"/>
                    <a:lumOff val="60000"/>
                  </a:srgbClr>
                </a:solidFill>
                <a:latin typeface="Arial Narrow"/>
              </a:rPr>
              <a:t>PID, MIMO</a:t>
            </a:r>
          </a:p>
        </p:txBody>
      </p:sp>
      <p:sp>
        <p:nvSpPr>
          <p:cNvPr id="126" name="Oval 125"/>
          <p:cNvSpPr/>
          <p:nvPr/>
        </p:nvSpPr>
        <p:spPr bwMode="auto">
          <a:xfrm>
            <a:off x="1162051" y="2037911"/>
            <a:ext cx="76200" cy="87843"/>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defTabSz="457200" eaLnBrk="0" fontAlgn="base" hangingPunct="0">
              <a:spcBef>
                <a:spcPct val="0"/>
              </a:spcBef>
              <a:spcAft>
                <a:spcPct val="0"/>
              </a:spcAft>
            </a:pPr>
            <a:endParaRPr lang="en-US" sz="2400" dirty="0">
              <a:solidFill>
                <a:prstClr val="black"/>
              </a:solidFill>
              <a:latin typeface="Arial Narrow" pitchFamily="34" charset="0"/>
            </a:endParaRPr>
          </a:p>
        </p:txBody>
      </p:sp>
      <p:sp>
        <p:nvSpPr>
          <p:cNvPr id="128" name="Oval 127"/>
          <p:cNvSpPr/>
          <p:nvPr/>
        </p:nvSpPr>
        <p:spPr bwMode="auto">
          <a:xfrm>
            <a:off x="1219201" y="2289531"/>
            <a:ext cx="76200" cy="87843"/>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defTabSz="457200" eaLnBrk="0" fontAlgn="base" hangingPunct="0">
              <a:spcBef>
                <a:spcPct val="0"/>
              </a:spcBef>
              <a:spcAft>
                <a:spcPct val="0"/>
              </a:spcAft>
            </a:pPr>
            <a:endParaRPr lang="en-US" sz="2400" dirty="0">
              <a:solidFill>
                <a:prstClr val="black"/>
              </a:solidFill>
              <a:latin typeface="Arial Narrow" pitchFamily="34" charset="0"/>
            </a:endParaRPr>
          </a:p>
        </p:txBody>
      </p:sp>
      <p:sp>
        <p:nvSpPr>
          <p:cNvPr id="129" name="Oval 128"/>
          <p:cNvSpPr/>
          <p:nvPr/>
        </p:nvSpPr>
        <p:spPr bwMode="auto">
          <a:xfrm>
            <a:off x="1219201" y="2493260"/>
            <a:ext cx="76200" cy="87843"/>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defTabSz="457200" eaLnBrk="0" fontAlgn="base" hangingPunct="0">
              <a:spcBef>
                <a:spcPct val="0"/>
              </a:spcBef>
              <a:spcAft>
                <a:spcPct val="0"/>
              </a:spcAft>
            </a:pPr>
            <a:endParaRPr lang="en-US" sz="2400" dirty="0">
              <a:solidFill>
                <a:prstClr val="black"/>
              </a:solidFill>
              <a:latin typeface="Arial Narrow" pitchFamily="34" charset="0"/>
            </a:endParaRPr>
          </a:p>
        </p:txBody>
      </p:sp>
      <p:sp>
        <p:nvSpPr>
          <p:cNvPr id="135" name="Oval 134"/>
          <p:cNvSpPr/>
          <p:nvPr/>
        </p:nvSpPr>
        <p:spPr bwMode="auto">
          <a:xfrm>
            <a:off x="1143001" y="2693285"/>
            <a:ext cx="76200" cy="87843"/>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defTabSz="457200" eaLnBrk="0" fontAlgn="base" hangingPunct="0">
              <a:spcBef>
                <a:spcPct val="0"/>
              </a:spcBef>
              <a:spcAft>
                <a:spcPct val="0"/>
              </a:spcAft>
            </a:pPr>
            <a:endParaRPr lang="en-US" sz="2400" dirty="0">
              <a:solidFill>
                <a:prstClr val="black"/>
              </a:solidFill>
              <a:latin typeface="Arial Narrow" pitchFamily="34" charset="0"/>
            </a:endParaRPr>
          </a:p>
        </p:txBody>
      </p:sp>
      <p:sp>
        <p:nvSpPr>
          <p:cNvPr id="265" name="Block Arc 264"/>
          <p:cNvSpPr/>
          <p:nvPr/>
        </p:nvSpPr>
        <p:spPr bwMode="auto">
          <a:xfrm>
            <a:off x="152400" y="1680330"/>
            <a:ext cx="719138" cy="1234319"/>
          </a:xfrm>
          <a:prstGeom prst="blockArc">
            <a:avLst>
              <a:gd name="adj1" fmla="val 4134015"/>
              <a:gd name="adj2" fmla="val 18678354"/>
              <a:gd name="adj3" fmla="val 6688"/>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defTabSz="457200" eaLnBrk="0" fontAlgn="base" hangingPunct="0">
              <a:spcBef>
                <a:spcPct val="0"/>
              </a:spcBef>
              <a:spcAft>
                <a:spcPct val="0"/>
              </a:spcAft>
            </a:pPr>
            <a:endParaRPr lang="en-US" sz="2400" dirty="0">
              <a:solidFill>
                <a:prstClr val="black"/>
              </a:solidFill>
              <a:latin typeface="Arial Narrow" pitchFamily="34" charset="0"/>
            </a:endParaRPr>
          </a:p>
        </p:txBody>
      </p:sp>
      <p:pic>
        <p:nvPicPr>
          <p:cNvPr id="424979" name="Picture 19"/>
          <p:cNvPicPr>
            <a:picLocks noChangeAspect="1" noChangeArrowheads="1"/>
          </p:cNvPicPr>
          <p:nvPr/>
        </p:nvPicPr>
        <p:blipFill>
          <a:blip r:embed="rId6" cstate="email"/>
          <a:srcRect/>
          <a:stretch>
            <a:fillRect/>
          </a:stretch>
        </p:blipFill>
        <p:spPr bwMode="auto">
          <a:xfrm>
            <a:off x="1905001" y="5548312"/>
            <a:ext cx="345281" cy="547688"/>
          </a:xfrm>
          <a:prstGeom prst="rect">
            <a:avLst/>
          </a:prstGeom>
          <a:noFill/>
          <a:ln w="9525">
            <a:noFill/>
            <a:miter lim="800000"/>
            <a:headEnd/>
            <a:tailEnd/>
          </a:ln>
        </p:spPr>
      </p:pic>
      <p:cxnSp>
        <p:nvCxnSpPr>
          <p:cNvPr id="278" name="Elbow Connector 14"/>
          <p:cNvCxnSpPr>
            <a:stCxn id="424979" idx="3"/>
            <a:endCxn id="72" idx="2"/>
          </p:cNvCxnSpPr>
          <p:nvPr/>
        </p:nvCxnSpPr>
        <p:spPr bwMode="auto">
          <a:xfrm flipV="1">
            <a:off x="2250282" y="5375631"/>
            <a:ext cx="652356" cy="446525"/>
          </a:xfrm>
          <a:prstGeom prst="bentConnector2">
            <a:avLst/>
          </a:prstGeom>
          <a:solidFill>
            <a:schemeClr val="accent1"/>
          </a:solidFill>
          <a:ln w="28575" cap="flat" cmpd="sng" algn="ctr">
            <a:solidFill>
              <a:srgbClr val="336699"/>
            </a:solidFill>
            <a:prstDash val="solid"/>
            <a:round/>
            <a:headEnd type="none" w="med" len="med"/>
            <a:tailEnd type="stealth" w="lg" len="lg"/>
          </a:ln>
          <a:effectLst/>
        </p:spPr>
      </p:cxnSp>
      <p:sp>
        <p:nvSpPr>
          <p:cNvPr id="281" name="TextBox 280"/>
          <p:cNvSpPr txBox="1"/>
          <p:nvPr/>
        </p:nvSpPr>
        <p:spPr>
          <a:xfrm>
            <a:off x="964373" y="5680501"/>
            <a:ext cx="976934" cy="276999"/>
          </a:xfrm>
          <a:prstGeom prst="rect">
            <a:avLst/>
          </a:prstGeom>
          <a:noFill/>
        </p:spPr>
        <p:txBody>
          <a:bodyPr wrap="none" rtlCol="0">
            <a:spAutoFit/>
          </a:bodyPr>
          <a:lstStyle/>
          <a:p>
            <a:pPr algn="ctr" defTabSz="457200"/>
            <a:r>
              <a:rPr lang="en-US" sz="1200" b="1" dirty="0">
                <a:solidFill>
                  <a:prstClr val="black"/>
                </a:solidFill>
                <a:latin typeface="Arial Narrow"/>
              </a:rPr>
              <a:t>Target Shape</a:t>
            </a:r>
          </a:p>
        </p:txBody>
      </p:sp>
      <p:pic>
        <p:nvPicPr>
          <p:cNvPr id="424980" name="Picture 20"/>
          <p:cNvPicPr>
            <a:picLocks noChangeAspect="1" noChangeArrowheads="1"/>
          </p:cNvPicPr>
          <p:nvPr/>
        </p:nvPicPr>
        <p:blipFill>
          <a:blip r:embed="rId7" cstate="email"/>
          <a:srcRect/>
          <a:stretch>
            <a:fillRect/>
          </a:stretch>
        </p:blipFill>
        <p:spPr bwMode="auto">
          <a:xfrm>
            <a:off x="8484964" y="2766852"/>
            <a:ext cx="573880" cy="547688"/>
          </a:xfrm>
          <a:prstGeom prst="rect">
            <a:avLst/>
          </a:prstGeom>
          <a:noFill/>
          <a:ln w="9525">
            <a:noFill/>
            <a:miter lim="800000"/>
            <a:headEnd/>
            <a:tailEnd/>
          </a:ln>
        </p:spPr>
      </p:pic>
      <p:pic>
        <p:nvPicPr>
          <p:cNvPr id="2051" name="Picture 3"/>
          <p:cNvPicPr>
            <a:picLocks noChangeAspect="1" noChangeArrowheads="1"/>
          </p:cNvPicPr>
          <p:nvPr/>
        </p:nvPicPr>
        <p:blipFill>
          <a:blip r:embed="rId8"/>
          <a:srcRect/>
          <a:stretch>
            <a:fillRect/>
          </a:stretch>
        </p:blipFill>
        <p:spPr bwMode="auto">
          <a:xfrm>
            <a:off x="4090446" y="4110280"/>
            <a:ext cx="2773342" cy="619238"/>
          </a:xfrm>
          <a:prstGeom prst="rect">
            <a:avLst/>
          </a:prstGeom>
          <a:noFill/>
          <a:ln w="9525">
            <a:noFill/>
            <a:miter lim="800000"/>
            <a:headEnd/>
            <a:tailEnd/>
          </a:ln>
        </p:spPr>
      </p:pic>
      <p:sp>
        <p:nvSpPr>
          <p:cNvPr id="57" name="Title 56"/>
          <p:cNvSpPr>
            <a:spLocks noGrp="1"/>
          </p:cNvSpPr>
          <p:nvPr>
            <p:ph type="title"/>
          </p:nvPr>
        </p:nvSpPr>
        <p:spPr>
          <a:xfrm>
            <a:off x="579157" y="37635"/>
            <a:ext cx="8170003" cy="964092"/>
          </a:xfrm>
        </p:spPr>
        <p:txBody>
          <a:bodyPr/>
          <a:lstStyle/>
          <a:p>
            <a:r>
              <a:rPr lang="en-US" dirty="0" err="1" smtClean="0"/>
              <a:t>Tokamak</a:t>
            </a:r>
            <a:r>
              <a:rPr lang="en-US" dirty="0" smtClean="0"/>
              <a:t> Shape Control</a:t>
            </a:r>
            <a:endParaRPr lang="en-US" dirty="0"/>
          </a:p>
        </p:txBody>
      </p:sp>
    </p:spTree>
    <p:extLst>
      <p:ext uri="{BB962C8B-B14F-4D97-AF65-F5344CB8AC3E}">
        <p14:creationId xmlns:p14="http://schemas.microsoft.com/office/powerpoint/2010/main" xmlns="" val="47257558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a:xfrm>
            <a:off x="587249" y="53819"/>
            <a:ext cx="8170003" cy="964092"/>
          </a:xfrm>
        </p:spPr>
        <p:txBody>
          <a:bodyPr/>
          <a:lstStyle/>
          <a:p>
            <a:r>
              <a:rPr lang="en-US" dirty="0" smtClean="0"/>
              <a:t>Power Electronics</a:t>
            </a:r>
            <a:endParaRPr lang="en-US" dirty="0"/>
          </a:p>
        </p:txBody>
      </p:sp>
      <p:graphicFrame>
        <p:nvGraphicFramePr>
          <p:cNvPr id="6" name="Content Placeholder 5" descr=" 6"/>
          <p:cNvGraphicFramePr>
            <a:graphicFrameLocks noGrp="1"/>
          </p:cNvGraphicFramePr>
          <p:nvPr>
            <p:ph idx="1"/>
          </p:nvPr>
        </p:nvGraphicFramePr>
        <p:xfrm>
          <a:off x="539552" y="1484784"/>
          <a:ext cx="8172400" cy="44639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extBox 17" descr=" 7"/>
          <p:cNvSpPr txBox="1"/>
          <p:nvPr/>
        </p:nvSpPr>
        <p:spPr>
          <a:xfrm>
            <a:off x="1143000" y="1981200"/>
            <a:ext cx="2236510" cy="369332"/>
          </a:xfrm>
          <a:prstGeom prst="rect">
            <a:avLst/>
          </a:prstGeom>
          <a:noFill/>
        </p:spPr>
        <p:txBody>
          <a:bodyPr wrap="none" rtlCol="0">
            <a:spAutoFit/>
          </a:bodyPr>
          <a:lstStyle/>
          <a:p>
            <a:r>
              <a:rPr lang="en-US" b="1" dirty="0" smtClean="0">
                <a:solidFill>
                  <a:schemeClr val="accent1"/>
                </a:solidFill>
              </a:rPr>
              <a:t>Renewable Energy</a:t>
            </a:r>
            <a:endParaRPr lang="en-US" b="1" dirty="0">
              <a:solidFill>
                <a:schemeClr val="accent1"/>
              </a:solidFill>
            </a:endParaRPr>
          </a:p>
        </p:txBody>
      </p:sp>
      <p:sp>
        <p:nvSpPr>
          <p:cNvPr id="17" name="TextBox 16" descr=" 8"/>
          <p:cNvSpPr txBox="1"/>
          <p:nvPr/>
        </p:nvSpPr>
        <p:spPr>
          <a:xfrm>
            <a:off x="1447800" y="2819400"/>
            <a:ext cx="1890261" cy="369332"/>
          </a:xfrm>
          <a:prstGeom prst="rect">
            <a:avLst/>
          </a:prstGeom>
          <a:noFill/>
        </p:spPr>
        <p:txBody>
          <a:bodyPr wrap="none" rtlCol="0">
            <a:spAutoFit/>
          </a:bodyPr>
          <a:lstStyle/>
          <a:p>
            <a:r>
              <a:rPr lang="en-US" b="1" dirty="0" smtClean="0">
                <a:solidFill>
                  <a:schemeClr val="accent1"/>
                </a:solidFill>
              </a:rPr>
              <a:t>Energy Storage</a:t>
            </a:r>
            <a:endParaRPr lang="en-US" b="1" dirty="0">
              <a:solidFill>
                <a:schemeClr val="accent1"/>
              </a:solidFill>
            </a:endParaRPr>
          </a:p>
        </p:txBody>
      </p:sp>
      <p:sp>
        <p:nvSpPr>
          <p:cNvPr id="7" name="TextBox 6" descr=" 10"/>
          <p:cNvSpPr txBox="1"/>
          <p:nvPr/>
        </p:nvSpPr>
        <p:spPr>
          <a:xfrm>
            <a:off x="5076057" y="1268759"/>
            <a:ext cx="1595309" cy="369332"/>
          </a:xfrm>
          <a:prstGeom prst="rect">
            <a:avLst/>
          </a:prstGeom>
          <a:noFill/>
        </p:spPr>
        <p:txBody>
          <a:bodyPr wrap="none" rtlCol="0">
            <a:spAutoFit/>
          </a:bodyPr>
          <a:lstStyle/>
          <a:p>
            <a:r>
              <a:rPr lang="en-US" b="1" dirty="0" smtClean="0">
                <a:solidFill>
                  <a:schemeClr val="accent1"/>
                </a:solidFill>
              </a:rPr>
              <a:t>Motor Drives</a:t>
            </a:r>
            <a:endParaRPr lang="en-US" b="1" dirty="0">
              <a:solidFill>
                <a:schemeClr val="accent1"/>
              </a:solidFill>
            </a:endParaRPr>
          </a:p>
        </p:txBody>
      </p:sp>
      <p:sp>
        <p:nvSpPr>
          <p:cNvPr id="9" name="TextBox 8" descr=" 11"/>
          <p:cNvSpPr txBox="1"/>
          <p:nvPr/>
        </p:nvSpPr>
        <p:spPr>
          <a:xfrm>
            <a:off x="6012161" y="2852935"/>
            <a:ext cx="2544286" cy="369332"/>
          </a:xfrm>
          <a:prstGeom prst="rect">
            <a:avLst/>
          </a:prstGeom>
          <a:noFill/>
        </p:spPr>
        <p:txBody>
          <a:bodyPr wrap="none" rtlCol="0">
            <a:spAutoFit/>
          </a:bodyPr>
          <a:lstStyle/>
          <a:p>
            <a:r>
              <a:rPr lang="en-US" b="1" dirty="0" smtClean="0">
                <a:solidFill>
                  <a:schemeClr val="accent1"/>
                </a:solidFill>
              </a:rPr>
              <a:t>Distribution Switches</a:t>
            </a:r>
            <a:endParaRPr lang="en-US" b="1" dirty="0">
              <a:solidFill>
                <a:schemeClr val="accent1"/>
              </a:solidFill>
            </a:endParaRPr>
          </a:p>
        </p:txBody>
      </p:sp>
      <p:sp>
        <p:nvSpPr>
          <p:cNvPr id="10" name="TextBox 9" descr=" 12"/>
          <p:cNvSpPr txBox="1"/>
          <p:nvPr/>
        </p:nvSpPr>
        <p:spPr>
          <a:xfrm>
            <a:off x="6660232" y="3501008"/>
            <a:ext cx="716863" cy="369332"/>
          </a:xfrm>
          <a:prstGeom prst="rect">
            <a:avLst/>
          </a:prstGeom>
          <a:noFill/>
        </p:spPr>
        <p:txBody>
          <a:bodyPr wrap="none" rtlCol="0">
            <a:spAutoFit/>
          </a:bodyPr>
          <a:lstStyle/>
          <a:p>
            <a:r>
              <a:rPr lang="en-US" b="1" dirty="0" smtClean="0">
                <a:solidFill>
                  <a:schemeClr val="accent1"/>
                </a:solidFill>
              </a:rPr>
              <a:t>PMU</a:t>
            </a:r>
            <a:endParaRPr lang="en-US" b="1" dirty="0">
              <a:solidFill>
                <a:schemeClr val="accent1"/>
              </a:solidFill>
            </a:endParaRPr>
          </a:p>
        </p:txBody>
      </p:sp>
      <p:sp>
        <p:nvSpPr>
          <p:cNvPr id="12" name="TextBox 11" descr=" 13"/>
          <p:cNvSpPr txBox="1"/>
          <p:nvPr/>
        </p:nvSpPr>
        <p:spPr>
          <a:xfrm>
            <a:off x="6876256" y="4869160"/>
            <a:ext cx="1894493" cy="369332"/>
          </a:xfrm>
          <a:prstGeom prst="rect">
            <a:avLst/>
          </a:prstGeom>
          <a:noFill/>
        </p:spPr>
        <p:txBody>
          <a:bodyPr wrap="none" rtlCol="0">
            <a:spAutoFit/>
          </a:bodyPr>
          <a:lstStyle/>
          <a:p>
            <a:r>
              <a:rPr lang="en-US" b="1" dirty="0" smtClean="0">
                <a:solidFill>
                  <a:schemeClr val="accent1"/>
                </a:solidFill>
              </a:rPr>
              <a:t>Power Analyzer</a:t>
            </a:r>
            <a:endParaRPr lang="en-US" b="1" dirty="0">
              <a:solidFill>
                <a:schemeClr val="accent1"/>
              </a:solidFill>
            </a:endParaRPr>
          </a:p>
        </p:txBody>
      </p:sp>
      <p:sp>
        <p:nvSpPr>
          <p:cNvPr id="13" name="TextBox 12" descr=" 14"/>
          <p:cNvSpPr txBox="1"/>
          <p:nvPr/>
        </p:nvSpPr>
        <p:spPr>
          <a:xfrm>
            <a:off x="6372199" y="5574268"/>
            <a:ext cx="1928733" cy="369332"/>
          </a:xfrm>
          <a:prstGeom prst="rect">
            <a:avLst/>
          </a:prstGeom>
          <a:noFill/>
        </p:spPr>
        <p:txBody>
          <a:bodyPr wrap="none" rtlCol="0">
            <a:spAutoFit/>
          </a:bodyPr>
          <a:lstStyle/>
          <a:p>
            <a:r>
              <a:rPr lang="en-US" b="1" dirty="0" smtClean="0">
                <a:solidFill>
                  <a:schemeClr val="accent1"/>
                </a:solidFill>
              </a:rPr>
              <a:t>Fault Prediction</a:t>
            </a:r>
            <a:endParaRPr lang="en-US" b="1" dirty="0">
              <a:solidFill>
                <a:schemeClr val="accent1"/>
              </a:solidFill>
            </a:endParaRPr>
          </a:p>
        </p:txBody>
      </p:sp>
      <p:sp>
        <p:nvSpPr>
          <p:cNvPr id="15" name="TextBox 14" descr=" 15"/>
          <p:cNvSpPr txBox="1"/>
          <p:nvPr/>
        </p:nvSpPr>
        <p:spPr>
          <a:xfrm>
            <a:off x="457200" y="4495800"/>
            <a:ext cx="1937262" cy="369332"/>
          </a:xfrm>
          <a:prstGeom prst="rect">
            <a:avLst/>
          </a:prstGeom>
          <a:noFill/>
        </p:spPr>
        <p:txBody>
          <a:bodyPr wrap="none" rtlCol="0">
            <a:spAutoFit/>
          </a:bodyPr>
          <a:lstStyle/>
          <a:p>
            <a:r>
              <a:rPr lang="en-US" b="1" dirty="0" smtClean="0">
                <a:solidFill>
                  <a:schemeClr val="accent1"/>
                </a:solidFill>
              </a:rPr>
              <a:t>Functional Test </a:t>
            </a:r>
            <a:endParaRPr lang="en-US" b="1" dirty="0">
              <a:solidFill>
                <a:schemeClr val="accent1"/>
              </a:solidFill>
            </a:endParaRPr>
          </a:p>
        </p:txBody>
      </p:sp>
      <p:sp>
        <p:nvSpPr>
          <p:cNvPr id="14" name="TextBox 13" descr=" 16"/>
          <p:cNvSpPr txBox="1"/>
          <p:nvPr/>
        </p:nvSpPr>
        <p:spPr>
          <a:xfrm>
            <a:off x="990600" y="5334000"/>
            <a:ext cx="1992853" cy="646331"/>
          </a:xfrm>
          <a:prstGeom prst="rect">
            <a:avLst/>
          </a:prstGeom>
          <a:noFill/>
        </p:spPr>
        <p:txBody>
          <a:bodyPr wrap="none" rtlCol="0">
            <a:spAutoFit/>
          </a:bodyPr>
          <a:lstStyle/>
          <a:p>
            <a:r>
              <a:rPr lang="en-US" b="1" dirty="0" smtClean="0">
                <a:solidFill>
                  <a:schemeClr val="accent1"/>
                </a:solidFill>
              </a:rPr>
              <a:t>Performance</a:t>
            </a:r>
          </a:p>
          <a:p>
            <a:r>
              <a:rPr lang="en-US" b="1" dirty="0" smtClean="0">
                <a:solidFill>
                  <a:schemeClr val="accent1"/>
                </a:solidFill>
              </a:rPr>
              <a:t>Characterization</a:t>
            </a:r>
            <a:endParaRPr lang="en-US" b="1" dirty="0">
              <a:solidFill>
                <a:schemeClr val="accent1"/>
              </a:solidFill>
            </a:endParaRPr>
          </a:p>
        </p:txBody>
      </p:sp>
      <p:sp>
        <p:nvSpPr>
          <p:cNvPr id="16" name="TextBox 15" descr=" 17"/>
          <p:cNvSpPr txBox="1"/>
          <p:nvPr/>
        </p:nvSpPr>
        <p:spPr>
          <a:xfrm>
            <a:off x="762000" y="3581400"/>
            <a:ext cx="1706621" cy="369332"/>
          </a:xfrm>
          <a:prstGeom prst="rect">
            <a:avLst/>
          </a:prstGeom>
          <a:noFill/>
        </p:spPr>
        <p:txBody>
          <a:bodyPr wrap="none" rtlCol="0">
            <a:spAutoFit/>
          </a:bodyPr>
          <a:lstStyle/>
          <a:p>
            <a:r>
              <a:rPr lang="en-US" b="1" dirty="0" smtClean="0">
                <a:solidFill>
                  <a:schemeClr val="accent1"/>
                </a:solidFill>
              </a:rPr>
              <a:t>HIL Validation</a:t>
            </a:r>
            <a:endParaRPr lang="en-US" b="1" dirty="0">
              <a:solidFill>
                <a:schemeClr val="accent1"/>
              </a:solidFill>
            </a:endParaRPr>
          </a:p>
        </p:txBody>
      </p:sp>
      <p:sp>
        <p:nvSpPr>
          <p:cNvPr id="11" name="TextBox 10" descr=" 18"/>
          <p:cNvSpPr txBox="1"/>
          <p:nvPr/>
        </p:nvSpPr>
        <p:spPr>
          <a:xfrm>
            <a:off x="6948265" y="4149080"/>
            <a:ext cx="1172693" cy="369332"/>
          </a:xfrm>
          <a:prstGeom prst="rect">
            <a:avLst/>
          </a:prstGeom>
          <a:noFill/>
        </p:spPr>
        <p:txBody>
          <a:bodyPr wrap="none" rtlCol="0">
            <a:spAutoFit/>
          </a:bodyPr>
          <a:lstStyle/>
          <a:p>
            <a:r>
              <a:rPr lang="en-US" b="1" dirty="0" smtClean="0">
                <a:solidFill>
                  <a:schemeClr val="accent1"/>
                </a:solidFill>
              </a:rPr>
              <a:t>Metering</a:t>
            </a:r>
            <a:endParaRPr lang="en-US" b="1" dirty="0">
              <a:solidFill>
                <a:schemeClr val="accent1"/>
              </a:solidFill>
            </a:endParaRPr>
          </a:p>
        </p:txBody>
      </p:sp>
      <p:sp>
        <p:nvSpPr>
          <p:cNvPr id="8" name="TextBox 7" descr=" 20"/>
          <p:cNvSpPr txBox="1"/>
          <p:nvPr/>
        </p:nvSpPr>
        <p:spPr>
          <a:xfrm>
            <a:off x="5796136" y="1844824"/>
            <a:ext cx="1918410" cy="369332"/>
          </a:xfrm>
          <a:prstGeom prst="rect">
            <a:avLst/>
          </a:prstGeom>
          <a:noFill/>
        </p:spPr>
        <p:txBody>
          <a:bodyPr wrap="none" rtlCol="0">
            <a:spAutoFit/>
          </a:bodyPr>
          <a:lstStyle/>
          <a:p>
            <a:r>
              <a:rPr lang="en-US" b="1" dirty="0" smtClean="0">
                <a:solidFill>
                  <a:schemeClr val="accent1"/>
                </a:solidFill>
              </a:rPr>
              <a:t>Electric Vehicles</a:t>
            </a:r>
            <a:endParaRPr lang="en-US" b="1" dirty="0">
              <a:solidFill>
                <a:schemeClr val="accent1"/>
              </a:solidFill>
            </a:endParaRPr>
          </a:p>
        </p:txBody>
      </p:sp>
      <p:sp>
        <p:nvSpPr>
          <p:cNvPr id="5" name="TextBox 4" descr=" 21"/>
          <p:cNvSpPr txBox="1"/>
          <p:nvPr/>
        </p:nvSpPr>
        <p:spPr>
          <a:xfrm>
            <a:off x="3048000" y="1307067"/>
            <a:ext cx="1159292" cy="369332"/>
          </a:xfrm>
          <a:prstGeom prst="rect">
            <a:avLst/>
          </a:prstGeom>
          <a:noFill/>
        </p:spPr>
        <p:txBody>
          <a:bodyPr wrap="none" rtlCol="0">
            <a:spAutoFit/>
          </a:bodyPr>
          <a:lstStyle/>
          <a:p>
            <a:r>
              <a:rPr lang="en-US" b="1" dirty="0" smtClean="0">
                <a:solidFill>
                  <a:schemeClr val="accent1"/>
                </a:solidFill>
              </a:rPr>
              <a:t>Inverters</a:t>
            </a:r>
            <a:endParaRPr lang="en-US" b="1" dirty="0">
              <a:solidFill>
                <a:schemeClr val="accent1"/>
              </a:solidFill>
            </a:endParaRPr>
          </a:p>
        </p:txBody>
      </p:sp>
      <p:sp>
        <p:nvSpPr>
          <p:cNvPr id="19" name="Rectangle 18" descr=" 19">
            <a:hlinkClick r:id="" action="ppaction://noaction"/>
          </p:cNvPr>
          <p:cNvSpPr/>
          <p:nvPr/>
        </p:nvSpPr>
        <p:spPr>
          <a:xfrm>
            <a:off x="7162800" y="6248400"/>
            <a:ext cx="1981200" cy="609600"/>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cSld>
  <p:clrMapOvr>
    <a:masterClrMapping/>
  </p:clrMapOvr>
  <p:transition>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 10"/>
          <p:cNvPicPr/>
          <p:nvPr/>
        </p:nvPicPr>
        <p:blipFill>
          <a:blip r:embed="rId3" cstate="print"/>
          <a:srcRect/>
          <a:stretch>
            <a:fillRect/>
          </a:stretch>
        </p:blipFill>
        <p:spPr bwMode="auto">
          <a:xfrm>
            <a:off x="6074232" y="3505810"/>
            <a:ext cx="2743200" cy="22925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descr=" 15"/>
          <p:cNvPicPr>
            <a:picLocks noChangeAspect="1"/>
          </p:cNvPicPr>
          <p:nvPr/>
        </p:nvPicPr>
        <p:blipFill>
          <a:blip r:embed="rId4" cstate="print"/>
          <a:stretch>
            <a:fillRect/>
          </a:stretch>
        </p:blipFill>
        <p:spPr>
          <a:xfrm>
            <a:off x="6074232" y="1052755"/>
            <a:ext cx="2743200" cy="16447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5" descr=" 1029"/>
          <p:cNvPicPr>
            <a:picLocks noChangeAspect="1" noChangeArrowheads="1"/>
          </p:cNvPicPr>
          <p:nvPr/>
        </p:nvPicPr>
        <p:blipFill>
          <a:blip r:embed="rId5" cstate="print"/>
          <a:srcRect/>
          <a:stretch>
            <a:fillRect/>
          </a:stretch>
        </p:blipFill>
        <p:spPr bwMode="auto">
          <a:xfrm>
            <a:off x="1382485" y="3864429"/>
            <a:ext cx="3429000" cy="19304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2"/>
          <p:cNvPicPr>
            <a:picLocks noChangeAspect="1" noChangeArrowheads="1"/>
          </p:cNvPicPr>
          <p:nvPr/>
        </p:nvPicPr>
        <p:blipFill>
          <a:blip r:embed="rId6" cstate="print"/>
          <a:srcRect/>
          <a:stretch>
            <a:fillRect/>
          </a:stretch>
        </p:blipFill>
        <p:spPr bwMode="auto">
          <a:xfrm>
            <a:off x="968829" y="1001486"/>
            <a:ext cx="4547587" cy="2481943"/>
          </a:xfrm>
          <a:prstGeom prst="rect">
            <a:avLst/>
          </a:prstGeom>
          <a:noFill/>
          <a:ln w="9525">
            <a:noFill/>
            <a:miter lim="800000"/>
            <a:headEnd/>
            <a:tailEnd/>
          </a:ln>
        </p:spPr>
      </p:pic>
      <p:sp>
        <p:nvSpPr>
          <p:cNvPr id="18" name="Title 17"/>
          <p:cNvSpPr>
            <a:spLocks noGrp="1"/>
          </p:cNvSpPr>
          <p:nvPr>
            <p:ph type="title"/>
          </p:nvPr>
        </p:nvSpPr>
        <p:spPr>
          <a:xfrm>
            <a:off x="571039" y="45727"/>
            <a:ext cx="8223978" cy="964092"/>
          </a:xfrm>
        </p:spPr>
        <p:txBody>
          <a:bodyPr/>
          <a:lstStyle/>
          <a:p>
            <a:r>
              <a:rPr lang="en-US" dirty="0" smtClean="0"/>
              <a:t>Advancing Power Electronics Education</a:t>
            </a:r>
            <a:endParaRPr lang="en-US" dirty="0"/>
          </a:p>
        </p:txBody>
      </p:sp>
    </p:spTree>
  </p:cSld>
  <p:clrMapOvr>
    <a:masterClrMapping/>
  </p:clrMapOvr>
  <p:transition>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cstate="print">
            <a:clrChange>
              <a:clrFrom>
                <a:srgbClr val="FFFFFF"/>
              </a:clrFrom>
              <a:clrTo>
                <a:srgbClr val="FFFFFF">
                  <a:alpha val="0"/>
                </a:srgbClr>
              </a:clrTo>
            </a:clrChange>
          </a:blip>
          <a:stretch>
            <a:fillRect/>
          </a:stretch>
        </p:blipFill>
        <p:spPr bwMode="auto">
          <a:xfrm>
            <a:off x="72009" y="909844"/>
            <a:ext cx="4860031" cy="2677135"/>
          </a:xfrm>
          <a:prstGeom prst="rect">
            <a:avLst/>
          </a:prstGeom>
          <a:solidFill>
            <a:schemeClr val="bg1"/>
          </a:solidFill>
          <a:ln w="9525">
            <a:noFill/>
            <a:miter lim="800000"/>
            <a:headEnd/>
            <a:tailEnd/>
          </a:ln>
        </p:spPr>
      </p:pic>
      <p:pic>
        <p:nvPicPr>
          <p:cNvPr id="12" name="Picture 5"/>
          <p:cNvPicPr>
            <a:picLocks noChangeAspect="1" noChangeArrowheads="1"/>
          </p:cNvPicPr>
          <p:nvPr/>
        </p:nvPicPr>
        <p:blipFill>
          <a:blip r:embed="rId4" cstate="print"/>
          <a:srcRect/>
          <a:stretch>
            <a:fillRect/>
          </a:stretch>
        </p:blipFill>
        <p:spPr bwMode="auto">
          <a:xfrm>
            <a:off x="0" y="3685357"/>
            <a:ext cx="6689426" cy="2557716"/>
          </a:xfrm>
          <a:prstGeom prst="rect">
            <a:avLst/>
          </a:prstGeom>
          <a:solidFill>
            <a:schemeClr val="accent1">
              <a:lumMod val="60000"/>
              <a:lumOff val="40000"/>
            </a:schemeClr>
          </a:solidFill>
          <a:ln w="9525">
            <a:noFill/>
            <a:miter lim="800000"/>
            <a:headEnd/>
            <a:tailEnd/>
          </a:ln>
          <a:effectLst/>
        </p:spPr>
      </p:pic>
      <p:pic>
        <p:nvPicPr>
          <p:cNvPr id="11" name="Picture 10" descr="nrel_logo_large.jpg"/>
          <p:cNvPicPr>
            <a:picLocks noChangeAspect="1"/>
          </p:cNvPicPr>
          <p:nvPr/>
        </p:nvPicPr>
        <p:blipFill>
          <a:blip r:embed="rId5" cstate="print"/>
          <a:srcRect l="-638" t="33" r="2049" b="336"/>
          <a:stretch>
            <a:fillRect/>
          </a:stretch>
        </p:blipFill>
        <p:spPr>
          <a:xfrm>
            <a:off x="6767736" y="3541295"/>
            <a:ext cx="2376264" cy="858095"/>
          </a:xfrm>
          <a:prstGeom prst="rect">
            <a:avLst/>
          </a:prstGeom>
          <a:ln>
            <a:noFill/>
          </a:ln>
          <a:effectLst>
            <a:softEdge rad="112500"/>
          </a:effectLst>
        </p:spPr>
      </p:pic>
      <p:pic>
        <p:nvPicPr>
          <p:cNvPr id="14" name="Picture 13" descr="OrganizedInverterBufferBoarderless.PNG"/>
          <p:cNvPicPr>
            <a:picLocks noChangeAspect="1"/>
          </p:cNvPicPr>
          <p:nvPr/>
        </p:nvPicPr>
        <p:blipFill>
          <a:blip r:embed="rId6" cstate="print"/>
          <a:srcRect t="10887"/>
          <a:stretch>
            <a:fillRect/>
          </a:stretch>
        </p:blipFill>
        <p:spPr>
          <a:xfrm>
            <a:off x="5050659" y="1074054"/>
            <a:ext cx="3940941" cy="2438400"/>
          </a:xfrm>
          <a:prstGeom prst="roundRect">
            <a:avLst>
              <a:gd name="adj" fmla="val 8594"/>
            </a:avLst>
          </a:prstGeom>
          <a:solidFill>
            <a:srgbClr val="FFFFFF">
              <a:shade val="85000"/>
            </a:srgbClr>
          </a:solidFill>
          <a:ln>
            <a:noFill/>
          </a:ln>
          <a:effectLst/>
        </p:spPr>
      </p:pic>
      <p:pic>
        <p:nvPicPr>
          <p:cNvPr id="1035" name="Picture 11"/>
          <p:cNvPicPr>
            <a:picLocks noChangeAspect="1" noChangeArrowheads="1"/>
          </p:cNvPicPr>
          <p:nvPr/>
        </p:nvPicPr>
        <p:blipFill>
          <a:blip r:embed="rId7" cstate="print"/>
          <a:srcRect/>
          <a:stretch>
            <a:fillRect/>
          </a:stretch>
        </p:blipFill>
        <p:spPr bwMode="auto">
          <a:xfrm>
            <a:off x="6782462" y="4521956"/>
            <a:ext cx="2180109" cy="12184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1"/>
          <p:cNvPicPr>
            <a:picLocks noChangeAspect="1" noChangeArrowheads="1"/>
          </p:cNvPicPr>
          <p:nvPr/>
        </p:nvPicPr>
        <p:blipFill>
          <a:blip r:embed="rId8" cstate="print"/>
          <a:srcRect/>
          <a:stretch>
            <a:fillRect/>
          </a:stretch>
        </p:blipFill>
        <p:spPr bwMode="auto">
          <a:xfrm>
            <a:off x="4068537" y="2845105"/>
            <a:ext cx="1728192" cy="1107600"/>
          </a:xfrm>
          <a:prstGeom prst="roundRect">
            <a:avLst>
              <a:gd name="adj" fmla="val 8594"/>
            </a:avLst>
          </a:prstGeom>
          <a:solidFill>
            <a:srgbClr val="FFFFFF">
              <a:shade val="85000"/>
            </a:srgbClr>
          </a:solidFill>
          <a:ln>
            <a:noFill/>
          </a:ln>
          <a:effectLst/>
        </p:spPr>
      </p:pic>
      <p:sp>
        <p:nvSpPr>
          <p:cNvPr id="15" name="Title 14"/>
          <p:cNvSpPr>
            <a:spLocks noGrp="1"/>
          </p:cNvSpPr>
          <p:nvPr>
            <p:ph type="title"/>
          </p:nvPr>
        </p:nvSpPr>
        <p:spPr>
          <a:xfrm>
            <a:off x="522513" y="37635"/>
            <a:ext cx="8170003" cy="964092"/>
          </a:xfrm>
        </p:spPr>
        <p:txBody>
          <a:bodyPr/>
          <a:lstStyle/>
          <a:p>
            <a:r>
              <a:rPr lang="en-US" dirty="0" smtClean="0"/>
              <a:t>General Purpose Inverter Controller</a:t>
            </a:r>
            <a:endParaRPr lang="en-US" dirty="0"/>
          </a:p>
        </p:txBody>
      </p:sp>
    </p:spTree>
    <p:extLst>
      <p:ext uri="{BB962C8B-B14F-4D97-AF65-F5344CB8AC3E}">
        <p14:creationId xmlns:p14="http://schemas.microsoft.com/office/powerpoint/2010/main" xmlns="" val="27550508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ne.ni.com/images/products/us/youbot_grab_l.jpg"/>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7273" t="37488" r="50000" b="14026"/>
          <a:stretch/>
        </p:blipFill>
        <p:spPr bwMode="auto">
          <a:xfrm>
            <a:off x="6102927" y="3938760"/>
            <a:ext cx="2466109" cy="2035854"/>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http://www.esterel-technologies.com/styles/img/products/labview-rapid-prototyping-large.png"/>
          <p:cNvPicPr>
            <a:picLocks noChangeAspect="1" noChangeArrowheads="1"/>
          </p:cNvPicPr>
          <p:nvPr/>
        </p:nvPicPr>
        <p:blipFill rotWithShape="1">
          <a:blip r:embed="rId3">
            <a:extLst>
              <a:ext uri="{28A0092B-C50C-407E-A947-70E740481C1C}">
                <a14:useLocalDpi xmlns="" xmlns:a14="http://schemas.microsoft.com/office/drawing/2010/main" val="0"/>
              </a:ext>
            </a:extLst>
          </a:blip>
          <a:srcRect t="12256" r="69146" b="10681"/>
          <a:stretch/>
        </p:blipFill>
        <p:spPr bwMode="auto">
          <a:xfrm>
            <a:off x="2600833" y="4411722"/>
            <a:ext cx="1939636" cy="2216727"/>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1032" name="Picture 8" descr="http://www.labothap.ulg.ac.be/cmsms/uploads/images/ModelicaORC.pn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19420" y="1399372"/>
            <a:ext cx="2677962" cy="2644488"/>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1028" name="Picture 4" descr="http://zone.ni.com/cms/images/devzone/epd/VoltageGenerator_Circuit.PNG"/>
          <p:cNvPicPr>
            <a:picLocks noChangeAspect="1" noChangeArrowheads="1"/>
          </p:cNvPicPr>
          <p:nvPr/>
        </p:nvPicPr>
        <p:blipFill rotWithShape="1">
          <a:blip r:embed="rId5">
            <a:extLst>
              <a:ext uri="{28A0092B-C50C-407E-A947-70E740481C1C}">
                <a14:useLocalDpi xmlns="" xmlns:a14="http://schemas.microsoft.com/office/drawing/2010/main" val="0"/>
              </a:ext>
            </a:extLst>
          </a:blip>
          <a:srcRect l="20886" t="18979" r="42309" b="28281"/>
          <a:stretch/>
        </p:blipFill>
        <p:spPr bwMode="auto">
          <a:xfrm>
            <a:off x="4925291" y="995860"/>
            <a:ext cx="2313709" cy="2175163"/>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587249" y="45727"/>
            <a:ext cx="8170003" cy="964092"/>
          </a:xfrm>
        </p:spPr>
        <p:txBody>
          <a:bodyPr>
            <a:noAutofit/>
          </a:bodyPr>
          <a:lstStyle/>
          <a:p>
            <a:r>
              <a:rPr lang="en-US" sz="3200" dirty="0" smtClean="0"/>
              <a:t>Interoperable Software Enables Co-Simulation</a:t>
            </a:r>
            <a:endParaRPr lang="en-US" sz="3200"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4036862625"/>
              </p:ext>
            </p:extLst>
          </p:nvPr>
        </p:nvGraphicFramePr>
        <p:xfrm>
          <a:off x="457200" y="1453060"/>
          <a:ext cx="8229600" cy="4953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 xmlns:p14="http://schemas.microsoft.com/office/powerpoint/2010/main" val="35431422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Title 1"/>
          <p:cNvSpPr txBox="1">
            <a:spLocks/>
          </p:cNvSpPr>
          <p:nvPr/>
        </p:nvSpPr>
        <p:spPr>
          <a:xfrm>
            <a:off x="457200" y="914400"/>
            <a:ext cx="3657600" cy="549275"/>
          </a:xfrm>
          <a:prstGeom prst="rect">
            <a:avLst/>
          </a:prstGeom>
        </p:spPr>
        <p:txBody>
          <a:bodyPr/>
          <a:lstStyle/>
          <a:p>
            <a:pPr>
              <a:defRPr/>
            </a:pPr>
            <a:r>
              <a:rPr lang="en-US" sz="2800" b="1" spc="-100" dirty="0">
                <a:solidFill>
                  <a:srgbClr val="000000"/>
                </a:solidFill>
                <a:latin typeface="Arial" pitchFamily="34" charset="0"/>
                <a:cs typeface="Arial" pitchFamily="34" charset="0"/>
              </a:rPr>
              <a:t>Text-based Compiler</a:t>
            </a:r>
          </a:p>
        </p:txBody>
      </p:sp>
      <p:sp>
        <p:nvSpPr>
          <p:cNvPr id="25" name="Title 1"/>
          <p:cNvSpPr txBox="1">
            <a:spLocks/>
          </p:cNvSpPr>
          <p:nvPr/>
        </p:nvSpPr>
        <p:spPr>
          <a:xfrm>
            <a:off x="4873625" y="914400"/>
            <a:ext cx="3665538" cy="549275"/>
          </a:xfrm>
          <a:prstGeom prst="rect">
            <a:avLst/>
          </a:prstGeom>
        </p:spPr>
        <p:txBody>
          <a:bodyPr/>
          <a:lstStyle/>
          <a:p>
            <a:pPr>
              <a:defRPr/>
            </a:pPr>
            <a:r>
              <a:rPr lang="en-US" sz="2800" b="1" spc="-100" dirty="0" smtClean="0">
                <a:solidFill>
                  <a:srgbClr val="000000"/>
                </a:solidFill>
                <a:latin typeface="Arial" pitchFamily="34" charset="0"/>
                <a:cs typeface="Arial" pitchFamily="34" charset="0"/>
              </a:rPr>
              <a:t>Graphical </a:t>
            </a:r>
            <a:r>
              <a:rPr lang="en-US" sz="2800" b="1" spc="-100" dirty="0">
                <a:solidFill>
                  <a:srgbClr val="000000"/>
                </a:solidFill>
                <a:latin typeface="Arial" pitchFamily="34" charset="0"/>
                <a:cs typeface="Arial" pitchFamily="34" charset="0"/>
              </a:rPr>
              <a:t>Compiler</a:t>
            </a:r>
          </a:p>
        </p:txBody>
      </p:sp>
      <p:sp>
        <p:nvSpPr>
          <p:cNvPr id="104" name="Flowchart: Alternate Process 103"/>
          <p:cNvSpPr/>
          <p:nvPr/>
        </p:nvSpPr>
        <p:spPr bwMode="auto">
          <a:xfrm>
            <a:off x="2038350" y="3954463"/>
            <a:ext cx="1646238" cy="731837"/>
          </a:xfrm>
          <a:prstGeom prst="flowChartAlternateProcess">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anchor="ctr">
            <a:normAutofit fontScale="85000" lnSpcReduction="10000"/>
          </a:bodyPr>
          <a:lstStyle/>
          <a:p>
            <a:pPr>
              <a:defRPr/>
            </a:pPr>
            <a:r>
              <a:rPr lang="en-US" sz="1400" b="1" dirty="0">
                <a:solidFill>
                  <a:srgbClr val="000000"/>
                </a:solidFill>
                <a:latin typeface="Franklin Gothic Book"/>
              </a:rPr>
              <a:t>Intermediate Code Generator &amp; Semantic Analyzer</a:t>
            </a:r>
          </a:p>
        </p:txBody>
      </p:sp>
      <p:sp>
        <p:nvSpPr>
          <p:cNvPr id="105" name="Flowchart: Alternate Process 104"/>
          <p:cNvSpPr/>
          <p:nvPr/>
        </p:nvSpPr>
        <p:spPr bwMode="auto">
          <a:xfrm>
            <a:off x="2038350" y="5021263"/>
            <a:ext cx="1646238" cy="731837"/>
          </a:xfrm>
          <a:prstGeom prst="flowChartAlternateProcess">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anchor="ctr">
            <a:normAutofit/>
          </a:bodyPr>
          <a:lstStyle/>
          <a:p>
            <a:pPr>
              <a:lnSpc>
                <a:spcPct val="90000"/>
              </a:lnSpc>
              <a:defRPr/>
            </a:pPr>
            <a:r>
              <a:rPr lang="en-US" sz="1400" b="1" dirty="0">
                <a:solidFill>
                  <a:srgbClr val="000000"/>
                </a:solidFill>
                <a:latin typeface="Franklin Gothic Book"/>
              </a:rPr>
              <a:t>Optimizer &amp; Code Generator</a:t>
            </a:r>
          </a:p>
        </p:txBody>
      </p:sp>
      <p:cxnSp>
        <p:nvCxnSpPr>
          <p:cNvPr id="36871" name="Straight Arrow Connector 137"/>
          <p:cNvCxnSpPr>
            <a:cxnSpLocks noChangeShapeType="1"/>
          </p:cNvCxnSpPr>
          <p:nvPr/>
        </p:nvCxnSpPr>
        <p:spPr bwMode="auto">
          <a:xfrm>
            <a:off x="1798638" y="1676400"/>
            <a:ext cx="731837" cy="1588"/>
          </a:xfrm>
          <a:prstGeom prst="straightConnector1">
            <a:avLst/>
          </a:prstGeom>
          <a:noFill/>
          <a:ln w="9525" algn="ctr">
            <a:solidFill>
              <a:schemeClr val="tx1"/>
            </a:solidFill>
            <a:round/>
            <a:headEnd/>
            <a:tailEnd type="triangle" w="med" len="med"/>
          </a:ln>
        </p:spPr>
      </p:cxnSp>
      <p:cxnSp>
        <p:nvCxnSpPr>
          <p:cNvPr id="36872" name="Straight Arrow Connector 149"/>
          <p:cNvCxnSpPr>
            <a:cxnSpLocks noChangeShapeType="1"/>
          </p:cNvCxnSpPr>
          <p:nvPr/>
        </p:nvCxnSpPr>
        <p:spPr bwMode="auto">
          <a:xfrm>
            <a:off x="1798638" y="2705100"/>
            <a:ext cx="731837" cy="1588"/>
          </a:xfrm>
          <a:prstGeom prst="straightConnector1">
            <a:avLst/>
          </a:prstGeom>
          <a:noFill/>
          <a:ln w="9525" algn="ctr">
            <a:solidFill>
              <a:schemeClr val="tx1"/>
            </a:solidFill>
            <a:round/>
            <a:headEnd/>
            <a:tailEnd type="triangle" w="med" len="med"/>
          </a:ln>
        </p:spPr>
      </p:cxnSp>
      <p:cxnSp>
        <p:nvCxnSpPr>
          <p:cNvPr id="36873" name="Straight Arrow Connector 150"/>
          <p:cNvCxnSpPr>
            <a:cxnSpLocks noChangeShapeType="1"/>
          </p:cNvCxnSpPr>
          <p:nvPr/>
        </p:nvCxnSpPr>
        <p:spPr bwMode="auto">
          <a:xfrm>
            <a:off x="1798638" y="3771900"/>
            <a:ext cx="731837" cy="1588"/>
          </a:xfrm>
          <a:prstGeom prst="straightConnector1">
            <a:avLst/>
          </a:prstGeom>
          <a:noFill/>
          <a:ln w="9525" algn="ctr">
            <a:solidFill>
              <a:schemeClr val="tx1"/>
            </a:solidFill>
            <a:round/>
            <a:headEnd/>
            <a:tailEnd type="triangle" w="med" len="med"/>
          </a:ln>
        </p:spPr>
      </p:cxnSp>
      <p:cxnSp>
        <p:nvCxnSpPr>
          <p:cNvPr id="36874" name="Straight Arrow Connector 151"/>
          <p:cNvCxnSpPr>
            <a:cxnSpLocks noChangeShapeType="1"/>
          </p:cNvCxnSpPr>
          <p:nvPr/>
        </p:nvCxnSpPr>
        <p:spPr bwMode="auto">
          <a:xfrm>
            <a:off x="1798638" y="4838700"/>
            <a:ext cx="731837" cy="1588"/>
          </a:xfrm>
          <a:prstGeom prst="straightConnector1">
            <a:avLst/>
          </a:prstGeom>
          <a:noFill/>
          <a:ln w="9525" algn="ctr">
            <a:solidFill>
              <a:schemeClr val="tx1"/>
            </a:solidFill>
            <a:round/>
            <a:headEnd/>
            <a:tailEnd type="triangle" w="med" len="med"/>
          </a:ln>
        </p:spPr>
      </p:cxnSp>
      <p:sp>
        <p:nvSpPr>
          <p:cNvPr id="155" name="Flowchart: Alternate Process 154"/>
          <p:cNvSpPr/>
          <p:nvPr/>
        </p:nvSpPr>
        <p:spPr bwMode="auto">
          <a:xfrm>
            <a:off x="228600" y="1371600"/>
            <a:ext cx="1646238" cy="647700"/>
          </a:xfrm>
          <a:prstGeom prst="flowChartAlternateProcess">
            <a:avLst/>
          </a:prstGeom>
          <a:noFill/>
          <a:ln>
            <a:no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anchor="ctr"/>
          <a:lstStyle/>
          <a:p>
            <a:pPr algn="r">
              <a:defRPr/>
            </a:pPr>
            <a:r>
              <a:rPr lang="en-US" sz="1400" b="1" dirty="0">
                <a:solidFill>
                  <a:srgbClr val="000000"/>
                </a:solidFill>
              </a:rPr>
              <a:t>Source String of Characters</a:t>
            </a:r>
          </a:p>
        </p:txBody>
      </p:sp>
      <p:sp>
        <p:nvSpPr>
          <p:cNvPr id="156" name="Flowchart: Alternate Process 155"/>
          <p:cNvSpPr/>
          <p:nvPr/>
        </p:nvSpPr>
        <p:spPr bwMode="auto">
          <a:xfrm>
            <a:off x="228600" y="2324100"/>
            <a:ext cx="1646238" cy="723900"/>
          </a:xfrm>
          <a:prstGeom prst="flowChartAlternateProcess">
            <a:avLst/>
          </a:prstGeom>
          <a:noFill/>
          <a:ln>
            <a:no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anchor="ctr"/>
          <a:lstStyle/>
          <a:p>
            <a:pPr algn="r">
              <a:defRPr/>
            </a:pPr>
            <a:r>
              <a:rPr lang="en-US" sz="1400" b="1" dirty="0">
                <a:solidFill>
                  <a:srgbClr val="000000"/>
                </a:solidFill>
              </a:rPr>
              <a:t>Tokens</a:t>
            </a:r>
          </a:p>
        </p:txBody>
      </p:sp>
      <p:sp>
        <p:nvSpPr>
          <p:cNvPr id="157" name="Flowchart: Alternate Process 156"/>
          <p:cNvSpPr/>
          <p:nvPr/>
        </p:nvSpPr>
        <p:spPr bwMode="auto">
          <a:xfrm>
            <a:off x="228600" y="3390900"/>
            <a:ext cx="1646238" cy="723900"/>
          </a:xfrm>
          <a:prstGeom prst="flowChartAlternateProcess">
            <a:avLst/>
          </a:prstGeom>
          <a:noFill/>
          <a:ln>
            <a:no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anchor="ctr"/>
          <a:lstStyle/>
          <a:p>
            <a:pPr algn="r">
              <a:defRPr/>
            </a:pPr>
            <a:r>
              <a:rPr lang="en-US" sz="1400" b="1" dirty="0">
                <a:solidFill>
                  <a:srgbClr val="000000"/>
                </a:solidFill>
              </a:rPr>
              <a:t>Abstract Syntax Tree</a:t>
            </a:r>
          </a:p>
        </p:txBody>
      </p:sp>
      <p:sp>
        <p:nvSpPr>
          <p:cNvPr id="158" name="Flowchart: Alternate Process 157"/>
          <p:cNvSpPr/>
          <p:nvPr/>
        </p:nvSpPr>
        <p:spPr bwMode="auto">
          <a:xfrm>
            <a:off x="152400" y="4457700"/>
            <a:ext cx="1722438" cy="723900"/>
          </a:xfrm>
          <a:prstGeom prst="flowChartAlternateProcess">
            <a:avLst/>
          </a:prstGeom>
          <a:noFill/>
          <a:ln>
            <a:no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anchor="ctr"/>
          <a:lstStyle/>
          <a:p>
            <a:pPr algn="r">
              <a:defRPr/>
            </a:pPr>
            <a:r>
              <a:rPr lang="en-US" sz="1400" b="1" dirty="0">
                <a:solidFill>
                  <a:srgbClr val="000000"/>
                </a:solidFill>
              </a:rPr>
              <a:t>Intermediate Code &amp; Data Dependency Graph</a:t>
            </a:r>
          </a:p>
        </p:txBody>
      </p:sp>
      <p:sp>
        <p:nvSpPr>
          <p:cNvPr id="159" name="Flowchart: Alternate Process 158"/>
          <p:cNvSpPr/>
          <p:nvPr/>
        </p:nvSpPr>
        <p:spPr bwMode="auto">
          <a:xfrm>
            <a:off x="228600" y="5524500"/>
            <a:ext cx="1646238" cy="723900"/>
          </a:xfrm>
          <a:prstGeom prst="flowChartAlternateProcess">
            <a:avLst/>
          </a:prstGeom>
          <a:noFill/>
          <a:ln>
            <a:no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anchor="ctr"/>
          <a:lstStyle/>
          <a:p>
            <a:pPr algn="r">
              <a:defRPr/>
            </a:pPr>
            <a:r>
              <a:rPr lang="en-US" sz="1400" b="1" dirty="0">
                <a:solidFill>
                  <a:srgbClr val="000000"/>
                </a:solidFill>
              </a:rPr>
              <a:t>Executable Code</a:t>
            </a:r>
          </a:p>
        </p:txBody>
      </p:sp>
      <p:cxnSp>
        <p:nvCxnSpPr>
          <p:cNvPr id="36880" name="Straight Arrow Connector 160"/>
          <p:cNvCxnSpPr>
            <a:cxnSpLocks noChangeShapeType="1"/>
          </p:cNvCxnSpPr>
          <p:nvPr/>
        </p:nvCxnSpPr>
        <p:spPr bwMode="auto">
          <a:xfrm>
            <a:off x="1828800" y="5905500"/>
            <a:ext cx="731838" cy="1588"/>
          </a:xfrm>
          <a:prstGeom prst="straightConnector1">
            <a:avLst/>
          </a:prstGeom>
          <a:noFill/>
          <a:ln w="9525" algn="ctr">
            <a:solidFill>
              <a:schemeClr val="tx1"/>
            </a:solidFill>
            <a:round/>
            <a:headEnd/>
            <a:tailEnd type="triangle" w="med" len="med"/>
          </a:ln>
        </p:spPr>
      </p:cxnSp>
      <p:cxnSp>
        <p:nvCxnSpPr>
          <p:cNvPr id="36881" name="Straight Arrow Connector 165"/>
          <p:cNvCxnSpPr>
            <a:cxnSpLocks noChangeShapeType="1"/>
            <a:stCxn id="167" idx="1"/>
          </p:cNvCxnSpPr>
          <p:nvPr/>
        </p:nvCxnSpPr>
        <p:spPr bwMode="auto">
          <a:xfrm flipH="1" flipV="1">
            <a:off x="6415314" y="4615543"/>
            <a:ext cx="587838" cy="6351"/>
          </a:xfrm>
          <a:prstGeom prst="straightConnector1">
            <a:avLst/>
          </a:prstGeom>
          <a:noFill/>
          <a:ln w="9525" algn="ctr">
            <a:solidFill>
              <a:schemeClr val="tx1"/>
            </a:solidFill>
            <a:round/>
            <a:headEnd/>
            <a:tailEnd type="triangle" w="med" len="med"/>
          </a:ln>
        </p:spPr>
      </p:cxnSp>
      <p:sp>
        <p:nvSpPr>
          <p:cNvPr id="167" name="Flowchart: Alternate Process 166"/>
          <p:cNvSpPr/>
          <p:nvPr/>
        </p:nvSpPr>
        <p:spPr bwMode="auto">
          <a:xfrm>
            <a:off x="7003152" y="4259944"/>
            <a:ext cx="2140848" cy="723900"/>
          </a:xfrm>
          <a:prstGeom prst="flowChartAlternateProcess">
            <a:avLst/>
          </a:prstGeom>
          <a:noFill/>
          <a:ln>
            <a:no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rIns="0" anchor="ctr"/>
          <a:lstStyle/>
          <a:p>
            <a:pPr>
              <a:defRPr/>
            </a:pPr>
            <a:r>
              <a:rPr lang="en-US" sz="1400" b="1" dirty="0">
                <a:solidFill>
                  <a:srgbClr val="000000"/>
                </a:solidFill>
              </a:rPr>
              <a:t>Intermediate Code &amp; Data Dependency Graph</a:t>
            </a:r>
          </a:p>
        </p:txBody>
      </p:sp>
      <p:sp>
        <p:nvSpPr>
          <p:cNvPr id="168" name="Flowchart: Alternate Process 167"/>
          <p:cNvSpPr/>
          <p:nvPr/>
        </p:nvSpPr>
        <p:spPr bwMode="auto">
          <a:xfrm>
            <a:off x="7003152" y="5326746"/>
            <a:ext cx="1608138" cy="723900"/>
          </a:xfrm>
          <a:prstGeom prst="flowChartAlternateProcess">
            <a:avLst/>
          </a:prstGeom>
          <a:noFill/>
          <a:ln>
            <a:no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anchor="ctr"/>
          <a:lstStyle/>
          <a:p>
            <a:pPr>
              <a:defRPr/>
            </a:pPr>
            <a:r>
              <a:rPr lang="en-US" sz="1400" b="1" dirty="0">
                <a:solidFill>
                  <a:srgbClr val="000000"/>
                </a:solidFill>
              </a:rPr>
              <a:t>Executable Code</a:t>
            </a:r>
          </a:p>
        </p:txBody>
      </p:sp>
      <p:cxnSp>
        <p:nvCxnSpPr>
          <p:cNvPr id="36884" name="Straight Arrow Connector 168"/>
          <p:cNvCxnSpPr>
            <a:cxnSpLocks noChangeShapeType="1"/>
          </p:cNvCxnSpPr>
          <p:nvPr/>
        </p:nvCxnSpPr>
        <p:spPr bwMode="auto">
          <a:xfrm flipH="1">
            <a:off x="6423715" y="5701170"/>
            <a:ext cx="731837" cy="1587"/>
          </a:xfrm>
          <a:prstGeom prst="straightConnector1">
            <a:avLst/>
          </a:prstGeom>
          <a:noFill/>
          <a:ln w="9525" algn="ctr">
            <a:solidFill>
              <a:schemeClr val="tx1"/>
            </a:solidFill>
            <a:round/>
            <a:headEnd/>
            <a:tailEnd type="triangle" w="med" len="med"/>
          </a:ln>
        </p:spPr>
      </p:cxnSp>
      <p:cxnSp>
        <p:nvCxnSpPr>
          <p:cNvPr id="36885" name="Straight Arrow Connector 170"/>
          <p:cNvCxnSpPr>
            <a:cxnSpLocks noChangeShapeType="1"/>
            <a:stCxn id="172" idx="1"/>
          </p:cNvCxnSpPr>
          <p:nvPr/>
        </p:nvCxnSpPr>
        <p:spPr bwMode="auto">
          <a:xfrm flipH="1" flipV="1">
            <a:off x="6423716" y="3569157"/>
            <a:ext cx="579435" cy="453"/>
          </a:xfrm>
          <a:prstGeom prst="straightConnector1">
            <a:avLst/>
          </a:prstGeom>
          <a:noFill/>
          <a:ln w="9525" algn="ctr">
            <a:solidFill>
              <a:schemeClr val="tx1"/>
            </a:solidFill>
            <a:round/>
            <a:headEnd/>
            <a:tailEnd type="triangle" w="med" len="med"/>
          </a:ln>
        </p:spPr>
      </p:cxnSp>
      <p:sp>
        <p:nvSpPr>
          <p:cNvPr id="172" name="Flowchart: Alternate Process 171"/>
          <p:cNvSpPr/>
          <p:nvPr/>
        </p:nvSpPr>
        <p:spPr bwMode="auto">
          <a:xfrm>
            <a:off x="7003151" y="3207660"/>
            <a:ext cx="2140849" cy="723900"/>
          </a:xfrm>
          <a:prstGeom prst="flowChartAlternateProcess">
            <a:avLst/>
          </a:prstGeom>
          <a:noFill/>
          <a:ln>
            <a:no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anchor="ctr"/>
          <a:lstStyle/>
          <a:p>
            <a:pPr>
              <a:defRPr/>
            </a:pPr>
            <a:r>
              <a:rPr lang="en-US" sz="1400" b="1" dirty="0">
                <a:solidFill>
                  <a:srgbClr val="000000"/>
                </a:solidFill>
              </a:rPr>
              <a:t>Source Dataflow Graph</a:t>
            </a:r>
          </a:p>
        </p:txBody>
      </p:sp>
      <p:pic>
        <p:nvPicPr>
          <p:cNvPr id="36887" name="Picture 78"/>
          <p:cNvPicPr>
            <a:picLocks noChangeAspect="1" noChangeArrowheads="1"/>
          </p:cNvPicPr>
          <p:nvPr/>
        </p:nvPicPr>
        <p:blipFill>
          <a:blip r:embed="rId3" cstate="print"/>
          <a:srcRect/>
          <a:stretch>
            <a:fillRect/>
          </a:stretch>
        </p:blipFill>
        <p:spPr bwMode="auto">
          <a:xfrm>
            <a:off x="4419600" y="1638300"/>
            <a:ext cx="4457700" cy="1562100"/>
          </a:xfrm>
          <a:prstGeom prst="rect">
            <a:avLst/>
          </a:prstGeom>
          <a:noFill/>
          <a:ln w="9525">
            <a:noFill/>
            <a:miter lim="800000"/>
            <a:headEnd/>
            <a:tailEnd/>
          </a:ln>
        </p:spPr>
      </p:pic>
      <p:sp>
        <p:nvSpPr>
          <p:cNvPr id="36" name="Down Arrow 35"/>
          <p:cNvSpPr/>
          <p:nvPr/>
        </p:nvSpPr>
        <p:spPr bwMode="auto">
          <a:xfrm>
            <a:off x="2746375" y="1554163"/>
            <a:ext cx="230188" cy="274637"/>
          </a:xfrm>
          <a:prstGeom prst="downArrow">
            <a:avLst>
              <a:gd name="adj1" fmla="val 42635"/>
              <a:gd name="adj2" fmla="val 50000"/>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anchor="ctr">
            <a:normAutofit fontScale="85000" lnSpcReduction="20000"/>
          </a:bodyPr>
          <a:lstStyle/>
          <a:p>
            <a:pPr>
              <a:lnSpc>
                <a:spcPct val="90000"/>
              </a:lnSpc>
              <a:defRPr/>
            </a:pPr>
            <a:endParaRPr lang="en-US" sz="1400" b="1" dirty="0">
              <a:solidFill>
                <a:srgbClr val="000000"/>
              </a:solidFill>
              <a:latin typeface="Franklin Gothic Book"/>
            </a:endParaRPr>
          </a:p>
        </p:txBody>
      </p:sp>
      <p:sp>
        <p:nvSpPr>
          <p:cNvPr id="37" name="Down Arrow 36"/>
          <p:cNvSpPr/>
          <p:nvPr/>
        </p:nvSpPr>
        <p:spPr bwMode="auto">
          <a:xfrm>
            <a:off x="2746375" y="2552700"/>
            <a:ext cx="230188" cy="274638"/>
          </a:xfrm>
          <a:prstGeom prst="downArrow">
            <a:avLst>
              <a:gd name="adj1" fmla="val 42635"/>
              <a:gd name="adj2" fmla="val 50000"/>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anchor="ctr">
            <a:normAutofit fontScale="85000" lnSpcReduction="20000"/>
          </a:bodyPr>
          <a:lstStyle/>
          <a:p>
            <a:pPr>
              <a:lnSpc>
                <a:spcPct val="90000"/>
              </a:lnSpc>
              <a:defRPr/>
            </a:pPr>
            <a:endParaRPr lang="en-US" sz="1400" b="1" dirty="0">
              <a:solidFill>
                <a:srgbClr val="000000"/>
              </a:solidFill>
              <a:latin typeface="Franklin Gothic Book"/>
            </a:endParaRPr>
          </a:p>
        </p:txBody>
      </p:sp>
      <p:sp>
        <p:nvSpPr>
          <p:cNvPr id="38" name="Down Arrow 37"/>
          <p:cNvSpPr/>
          <p:nvPr/>
        </p:nvSpPr>
        <p:spPr bwMode="auto">
          <a:xfrm>
            <a:off x="2746375" y="3619500"/>
            <a:ext cx="230188" cy="274638"/>
          </a:xfrm>
          <a:prstGeom prst="downArrow">
            <a:avLst>
              <a:gd name="adj1" fmla="val 42635"/>
              <a:gd name="adj2" fmla="val 50000"/>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anchor="ctr">
            <a:normAutofit fontScale="85000" lnSpcReduction="20000"/>
          </a:bodyPr>
          <a:lstStyle/>
          <a:p>
            <a:pPr>
              <a:lnSpc>
                <a:spcPct val="90000"/>
              </a:lnSpc>
              <a:defRPr/>
            </a:pPr>
            <a:endParaRPr lang="en-US" sz="1400" b="1" dirty="0">
              <a:solidFill>
                <a:srgbClr val="000000"/>
              </a:solidFill>
              <a:latin typeface="Franklin Gothic Book"/>
            </a:endParaRPr>
          </a:p>
        </p:txBody>
      </p:sp>
      <p:sp>
        <p:nvSpPr>
          <p:cNvPr id="39" name="Down Arrow 38"/>
          <p:cNvSpPr/>
          <p:nvPr/>
        </p:nvSpPr>
        <p:spPr bwMode="auto">
          <a:xfrm>
            <a:off x="2746375" y="4686300"/>
            <a:ext cx="230188" cy="274638"/>
          </a:xfrm>
          <a:prstGeom prst="downArrow">
            <a:avLst>
              <a:gd name="adj1" fmla="val 42635"/>
              <a:gd name="adj2" fmla="val 50000"/>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anchor="ctr">
            <a:normAutofit fontScale="85000" lnSpcReduction="20000"/>
          </a:bodyPr>
          <a:lstStyle/>
          <a:p>
            <a:pPr>
              <a:lnSpc>
                <a:spcPct val="90000"/>
              </a:lnSpc>
              <a:defRPr/>
            </a:pPr>
            <a:endParaRPr lang="en-US" sz="1400" b="1" dirty="0">
              <a:solidFill>
                <a:srgbClr val="000000"/>
              </a:solidFill>
              <a:latin typeface="Franklin Gothic Book"/>
            </a:endParaRPr>
          </a:p>
        </p:txBody>
      </p:sp>
      <p:sp>
        <p:nvSpPr>
          <p:cNvPr id="40" name="Down Arrow 39"/>
          <p:cNvSpPr/>
          <p:nvPr/>
        </p:nvSpPr>
        <p:spPr bwMode="auto">
          <a:xfrm>
            <a:off x="2746375" y="5753100"/>
            <a:ext cx="230188" cy="274638"/>
          </a:xfrm>
          <a:prstGeom prst="downArrow">
            <a:avLst>
              <a:gd name="adj1" fmla="val 42635"/>
              <a:gd name="adj2" fmla="val 50000"/>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anchor="ctr">
            <a:normAutofit fontScale="85000" lnSpcReduction="20000"/>
          </a:bodyPr>
          <a:lstStyle/>
          <a:p>
            <a:pPr>
              <a:lnSpc>
                <a:spcPct val="90000"/>
              </a:lnSpc>
              <a:defRPr/>
            </a:pPr>
            <a:endParaRPr lang="en-US" sz="1400" b="1" dirty="0">
              <a:solidFill>
                <a:srgbClr val="000000"/>
              </a:solidFill>
              <a:latin typeface="Franklin Gothic Book"/>
            </a:endParaRPr>
          </a:p>
        </p:txBody>
      </p:sp>
      <p:sp>
        <p:nvSpPr>
          <p:cNvPr id="41" name="Down Arrow 40"/>
          <p:cNvSpPr/>
          <p:nvPr/>
        </p:nvSpPr>
        <p:spPr bwMode="auto">
          <a:xfrm>
            <a:off x="5996677" y="3445332"/>
            <a:ext cx="230188" cy="274638"/>
          </a:xfrm>
          <a:prstGeom prst="downArrow">
            <a:avLst>
              <a:gd name="adj1" fmla="val 42635"/>
              <a:gd name="adj2" fmla="val 50000"/>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anchor="ctr">
            <a:normAutofit fontScale="85000" lnSpcReduction="20000"/>
          </a:bodyPr>
          <a:lstStyle/>
          <a:p>
            <a:pPr>
              <a:lnSpc>
                <a:spcPct val="90000"/>
              </a:lnSpc>
              <a:defRPr/>
            </a:pPr>
            <a:endParaRPr lang="en-US" sz="1400" b="1" dirty="0">
              <a:solidFill>
                <a:srgbClr val="000000"/>
              </a:solidFill>
              <a:latin typeface="Franklin Gothic Book"/>
            </a:endParaRPr>
          </a:p>
        </p:txBody>
      </p:sp>
      <p:sp>
        <p:nvSpPr>
          <p:cNvPr id="42" name="Down Arrow 41"/>
          <p:cNvSpPr/>
          <p:nvPr/>
        </p:nvSpPr>
        <p:spPr bwMode="auto">
          <a:xfrm>
            <a:off x="5996677" y="4474032"/>
            <a:ext cx="230188" cy="274638"/>
          </a:xfrm>
          <a:prstGeom prst="downArrow">
            <a:avLst>
              <a:gd name="adj1" fmla="val 42635"/>
              <a:gd name="adj2" fmla="val 50000"/>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anchor="ctr">
            <a:normAutofit fontScale="85000" lnSpcReduction="20000"/>
          </a:bodyPr>
          <a:lstStyle/>
          <a:p>
            <a:pPr>
              <a:lnSpc>
                <a:spcPct val="90000"/>
              </a:lnSpc>
              <a:defRPr/>
            </a:pPr>
            <a:endParaRPr lang="en-US" sz="1400" b="1" dirty="0">
              <a:solidFill>
                <a:srgbClr val="000000"/>
              </a:solidFill>
              <a:latin typeface="Franklin Gothic Book"/>
            </a:endParaRPr>
          </a:p>
        </p:txBody>
      </p:sp>
      <p:sp>
        <p:nvSpPr>
          <p:cNvPr id="43" name="Down Arrow 42"/>
          <p:cNvSpPr/>
          <p:nvPr/>
        </p:nvSpPr>
        <p:spPr bwMode="auto">
          <a:xfrm>
            <a:off x="5996677" y="5540832"/>
            <a:ext cx="230188" cy="274638"/>
          </a:xfrm>
          <a:prstGeom prst="downArrow">
            <a:avLst>
              <a:gd name="adj1" fmla="val 42635"/>
              <a:gd name="adj2" fmla="val 50000"/>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anchor="ctr">
            <a:normAutofit fontScale="85000" lnSpcReduction="20000"/>
          </a:bodyPr>
          <a:lstStyle/>
          <a:p>
            <a:pPr>
              <a:lnSpc>
                <a:spcPct val="90000"/>
              </a:lnSpc>
              <a:defRPr/>
            </a:pPr>
            <a:endParaRPr lang="en-US" sz="1400" b="1" dirty="0">
              <a:solidFill>
                <a:srgbClr val="000000"/>
              </a:solidFill>
              <a:latin typeface="Franklin Gothic Book"/>
            </a:endParaRPr>
          </a:p>
        </p:txBody>
      </p:sp>
      <p:sp>
        <p:nvSpPr>
          <p:cNvPr id="103" name="Flowchart: Alternate Process 102"/>
          <p:cNvSpPr/>
          <p:nvPr/>
        </p:nvSpPr>
        <p:spPr bwMode="auto">
          <a:xfrm>
            <a:off x="2038350" y="2887663"/>
            <a:ext cx="1646238" cy="731837"/>
          </a:xfrm>
          <a:prstGeom prst="flowChartAlternateProcess">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anchor="ctr">
            <a:normAutofit/>
          </a:bodyPr>
          <a:lstStyle/>
          <a:p>
            <a:pPr>
              <a:lnSpc>
                <a:spcPct val="90000"/>
              </a:lnSpc>
              <a:defRPr/>
            </a:pPr>
            <a:r>
              <a:rPr lang="en-US" sz="1400" b="1" dirty="0">
                <a:solidFill>
                  <a:srgbClr val="000000"/>
                </a:solidFill>
                <a:latin typeface="Franklin Gothic Book"/>
              </a:rPr>
              <a:t>Parser</a:t>
            </a:r>
          </a:p>
        </p:txBody>
      </p:sp>
      <p:sp>
        <p:nvSpPr>
          <p:cNvPr id="102" name="Flowchart: Alternate Process 101"/>
          <p:cNvSpPr/>
          <p:nvPr/>
        </p:nvSpPr>
        <p:spPr bwMode="auto">
          <a:xfrm>
            <a:off x="2038350" y="1828800"/>
            <a:ext cx="1646238" cy="731838"/>
          </a:xfrm>
          <a:prstGeom prst="flowChartAlternateProcess">
            <a:avLst/>
          </a:prstGeom>
          <a:solidFill>
            <a:srgbClr val="33CCFF"/>
          </a:solidFill>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anchor="ctr">
            <a:normAutofit/>
          </a:bodyPr>
          <a:lstStyle/>
          <a:p>
            <a:pPr>
              <a:lnSpc>
                <a:spcPct val="90000"/>
              </a:lnSpc>
              <a:defRPr/>
            </a:pPr>
            <a:r>
              <a:rPr lang="en-US" sz="1400" b="1" dirty="0">
                <a:solidFill>
                  <a:srgbClr val="000000"/>
                </a:solidFill>
                <a:latin typeface="Franklin Gothic Book"/>
              </a:rPr>
              <a:t>Lexical Analyzer</a:t>
            </a:r>
          </a:p>
        </p:txBody>
      </p:sp>
      <p:sp>
        <p:nvSpPr>
          <p:cNvPr id="162" name="Flowchart: Alternate Process 161"/>
          <p:cNvSpPr/>
          <p:nvPr/>
        </p:nvSpPr>
        <p:spPr bwMode="auto">
          <a:xfrm>
            <a:off x="5288652" y="3750132"/>
            <a:ext cx="1646238" cy="731838"/>
          </a:xfrm>
          <a:prstGeom prst="flowChartAlternateProcess">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anchor="ctr">
            <a:normAutofit/>
          </a:bodyPr>
          <a:lstStyle/>
          <a:p>
            <a:pPr>
              <a:lnSpc>
                <a:spcPct val="90000"/>
              </a:lnSpc>
              <a:defRPr/>
            </a:pPr>
            <a:r>
              <a:rPr lang="en-US" sz="1200" b="1" dirty="0">
                <a:solidFill>
                  <a:srgbClr val="000000"/>
                </a:solidFill>
                <a:latin typeface="Franklin Gothic Book"/>
              </a:rPr>
              <a:t>Intermediate Code Generator &amp; Semantic Analyzer</a:t>
            </a:r>
          </a:p>
        </p:txBody>
      </p:sp>
      <p:sp>
        <p:nvSpPr>
          <p:cNvPr id="163" name="Flowchart: Alternate Process 162"/>
          <p:cNvSpPr/>
          <p:nvPr/>
        </p:nvSpPr>
        <p:spPr bwMode="auto">
          <a:xfrm>
            <a:off x="5288652" y="4816932"/>
            <a:ext cx="1646238" cy="731838"/>
          </a:xfrm>
          <a:prstGeom prst="flowChartAlternateProcess">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anchor="ctr">
            <a:normAutofit/>
          </a:bodyPr>
          <a:lstStyle/>
          <a:p>
            <a:pPr>
              <a:lnSpc>
                <a:spcPct val="90000"/>
              </a:lnSpc>
              <a:defRPr/>
            </a:pPr>
            <a:r>
              <a:rPr lang="en-US" sz="1400" b="1" dirty="0">
                <a:solidFill>
                  <a:srgbClr val="000000"/>
                </a:solidFill>
                <a:latin typeface="Franklin Gothic Book"/>
              </a:rPr>
              <a:t>Optimizer &amp; Code Generator</a:t>
            </a:r>
          </a:p>
        </p:txBody>
      </p:sp>
      <p:sp>
        <p:nvSpPr>
          <p:cNvPr id="45" name="Title 44"/>
          <p:cNvSpPr>
            <a:spLocks noGrp="1"/>
          </p:cNvSpPr>
          <p:nvPr>
            <p:ph type="title"/>
          </p:nvPr>
        </p:nvSpPr>
        <p:spPr>
          <a:xfrm>
            <a:off x="579157" y="45727"/>
            <a:ext cx="8170003" cy="964092"/>
          </a:xfrm>
        </p:spPr>
        <p:txBody>
          <a:bodyPr/>
          <a:lstStyle/>
          <a:p>
            <a:r>
              <a:rPr lang="en-US" dirty="0" smtClean="0"/>
              <a:t>Eliminating Artificial Complexity</a:t>
            </a:r>
            <a:endParaRPr lang="en-US"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3"/>
          <p:cNvSpPr>
            <a:spLocks noGrp="1"/>
          </p:cNvSpPr>
          <p:nvPr>
            <p:ph type="sldNum" sz="quarter" idx="12"/>
          </p:nvPr>
        </p:nvSpPr>
        <p:spPr>
          <a:noFill/>
        </p:spPr>
        <p:txBody>
          <a:bodyPr/>
          <a:lstStyle/>
          <a:p>
            <a:pPr fontAlgn="base">
              <a:spcBef>
                <a:spcPct val="0"/>
              </a:spcBef>
              <a:spcAft>
                <a:spcPct val="0"/>
              </a:spcAft>
            </a:pPr>
            <a:fld id="{2DA6C238-CFF1-43A8-929D-39F427C1F247}" type="slidenum">
              <a:rPr lang="en-US">
                <a:solidFill>
                  <a:srgbClr val="333399"/>
                </a:solidFill>
                <a:ea typeface="ＭＳ Ｐゴシック" charset="-128"/>
              </a:rPr>
              <a:pPr fontAlgn="base">
                <a:spcBef>
                  <a:spcPct val="0"/>
                </a:spcBef>
                <a:spcAft>
                  <a:spcPct val="0"/>
                </a:spcAft>
              </a:pPr>
              <a:t>4</a:t>
            </a:fld>
            <a:endParaRPr lang="en-US">
              <a:solidFill>
                <a:srgbClr val="333399"/>
              </a:solidFill>
              <a:ea typeface="ＭＳ Ｐゴシック" charset="-128"/>
            </a:endParaRPr>
          </a:p>
        </p:txBody>
      </p:sp>
      <p:sp>
        <p:nvSpPr>
          <p:cNvPr id="19459" name="Rectangle 2"/>
          <p:cNvSpPr>
            <a:spLocks noGrp="1" noChangeArrowheads="1"/>
          </p:cNvSpPr>
          <p:nvPr>
            <p:ph type="title" idx="4294967295"/>
          </p:nvPr>
        </p:nvSpPr>
        <p:spPr>
          <a:xfrm>
            <a:off x="1524000" y="304800"/>
            <a:ext cx="7772400" cy="685800"/>
          </a:xfrm>
        </p:spPr>
        <p:txBody>
          <a:bodyPr anchor="ctr"/>
          <a:lstStyle/>
          <a:p>
            <a:pPr eaLnBrk="1" hangingPunct="1"/>
            <a:r>
              <a:rPr lang="en-US" smtClean="0"/>
              <a:t>CPS: An Example at Multiple Scales</a:t>
            </a:r>
          </a:p>
        </p:txBody>
      </p:sp>
      <p:sp>
        <p:nvSpPr>
          <p:cNvPr id="19460" name="Rectangle 6"/>
          <p:cNvSpPr>
            <a:spLocks noChangeArrowheads="1"/>
          </p:cNvSpPr>
          <p:nvPr/>
        </p:nvSpPr>
        <p:spPr bwMode="auto">
          <a:xfrm>
            <a:off x="1981200" y="1281113"/>
            <a:ext cx="5638800" cy="604837"/>
          </a:xfrm>
          <a:prstGeom prst="rect">
            <a:avLst/>
          </a:prstGeom>
          <a:solidFill>
            <a:srgbClr val="FFFFCC"/>
          </a:solidFill>
          <a:ln w="9525">
            <a:solidFill>
              <a:srgbClr val="FFFF66"/>
            </a:solidFill>
            <a:miter lim="800000"/>
            <a:headEnd/>
            <a:tailEnd/>
          </a:ln>
        </p:spPr>
        <p:txBody>
          <a:bodyPr>
            <a:spAutoFit/>
          </a:bodyPr>
          <a:lstStyle/>
          <a:p>
            <a:pPr defTabSz="914400" eaLnBrk="0" fontAlgn="base" hangingPunct="0">
              <a:spcBef>
                <a:spcPct val="0"/>
              </a:spcBef>
              <a:spcAft>
                <a:spcPct val="0"/>
              </a:spcAft>
            </a:pPr>
            <a:r>
              <a:rPr lang="en-US" b="1">
                <a:solidFill>
                  <a:srgbClr val="333399"/>
                </a:solidFill>
                <a:ea typeface="ＭＳ Ｐゴシック" charset="-128"/>
              </a:rPr>
              <a:t>A BMW is “now actually a network of computers”</a:t>
            </a:r>
          </a:p>
          <a:p>
            <a:pPr defTabSz="914400" eaLnBrk="0" fontAlgn="base" hangingPunct="0">
              <a:spcBef>
                <a:spcPct val="25000"/>
              </a:spcBef>
              <a:spcAft>
                <a:spcPct val="0"/>
              </a:spcAft>
            </a:pPr>
            <a:r>
              <a:rPr lang="en-US" sz="1200">
                <a:solidFill>
                  <a:srgbClr val="000000"/>
                </a:solidFill>
                <a:ea typeface="ＭＳ Ｐゴシック" charset="-128"/>
              </a:rPr>
              <a:t>[R. Achatz, Seimens, </a:t>
            </a:r>
            <a:r>
              <a:rPr lang="en-US" sz="1200" i="1">
                <a:solidFill>
                  <a:srgbClr val="000000"/>
                </a:solidFill>
                <a:ea typeface="ＭＳ Ｐゴシック" charset="-128"/>
              </a:rPr>
              <a:t>The Economist,</a:t>
            </a:r>
            <a:r>
              <a:rPr lang="en-US" sz="1200">
                <a:solidFill>
                  <a:srgbClr val="000000"/>
                </a:solidFill>
                <a:ea typeface="ＭＳ Ｐゴシック" charset="-128"/>
              </a:rPr>
              <a:t> Oct. 11, 2007]</a:t>
            </a:r>
          </a:p>
        </p:txBody>
      </p:sp>
      <p:sp>
        <p:nvSpPr>
          <p:cNvPr id="19461" name="Rectangle 10"/>
          <p:cNvSpPr>
            <a:spLocks noChangeArrowheads="1"/>
          </p:cNvSpPr>
          <p:nvPr/>
        </p:nvSpPr>
        <p:spPr bwMode="auto">
          <a:xfrm>
            <a:off x="4800600" y="4865688"/>
            <a:ext cx="3657600" cy="1104900"/>
          </a:xfrm>
          <a:prstGeom prst="rect">
            <a:avLst/>
          </a:prstGeom>
          <a:solidFill>
            <a:srgbClr val="FFFFCC"/>
          </a:solidFill>
          <a:ln w="9525">
            <a:solidFill>
              <a:srgbClr val="FFFF66"/>
            </a:solidFill>
            <a:miter lim="800000"/>
            <a:headEnd/>
            <a:tailEnd/>
          </a:ln>
        </p:spPr>
        <p:txBody>
          <a:bodyPr>
            <a:spAutoFit/>
          </a:bodyPr>
          <a:lstStyle/>
          <a:p>
            <a:pPr defTabSz="914400" eaLnBrk="0" fontAlgn="base" hangingPunct="0">
              <a:spcBef>
                <a:spcPct val="0"/>
              </a:spcBef>
              <a:spcAft>
                <a:spcPct val="0"/>
              </a:spcAft>
            </a:pPr>
            <a:r>
              <a:rPr lang="en-US" sz="1600">
                <a:solidFill>
                  <a:srgbClr val="000000"/>
                </a:solidFill>
                <a:ea typeface="ＭＳ Ｐゴシック" charset="-128"/>
              </a:rPr>
              <a:t>Lampson’s Grand Challenge:</a:t>
            </a:r>
          </a:p>
          <a:p>
            <a:pPr defTabSz="914400" eaLnBrk="0" fontAlgn="base" hangingPunct="0">
              <a:spcBef>
                <a:spcPct val="35000"/>
              </a:spcBef>
              <a:spcAft>
                <a:spcPct val="0"/>
              </a:spcAft>
            </a:pPr>
            <a:r>
              <a:rPr lang="en-US" sz="1600" b="1">
                <a:solidFill>
                  <a:srgbClr val="333399"/>
                </a:solidFill>
                <a:ea typeface="ＭＳ Ｐゴシック" charset="-128"/>
              </a:rPr>
              <a:t>Reduce traffic deaths to zero</a:t>
            </a:r>
          </a:p>
          <a:p>
            <a:pPr defTabSz="914400" eaLnBrk="0" fontAlgn="base" hangingPunct="0">
              <a:spcBef>
                <a:spcPct val="35000"/>
              </a:spcBef>
              <a:spcAft>
                <a:spcPct val="0"/>
              </a:spcAft>
            </a:pPr>
            <a:r>
              <a:rPr lang="en-US" sz="1200">
                <a:solidFill>
                  <a:srgbClr val="000000"/>
                </a:solidFill>
                <a:ea typeface="ＭＳ Ｐゴシック" charset="-128"/>
              </a:rPr>
              <a:t>[B. Lampson, Getting Computers to Understand,</a:t>
            </a:r>
            <a:r>
              <a:rPr lang="en-US" sz="1200" b="1">
                <a:solidFill>
                  <a:srgbClr val="000000"/>
                </a:solidFill>
                <a:ea typeface="ＭＳ Ｐゴシック" charset="-128"/>
              </a:rPr>
              <a:t> </a:t>
            </a:r>
            <a:r>
              <a:rPr lang="en-US" sz="1200">
                <a:solidFill>
                  <a:srgbClr val="000000"/>
                </a:solidFill>
                <a:ea typeface="ＭＳ Ｐゴシック" charset="-128"/>
              </a:rPr>
              <a:t>Microsoft, </a:t>
            </a:r>
            <a:r>
              <a:rPr lang="en-US" sz="1200" i="1">
                <a:solidFill>
                  <a:srgbClr val="000000"/>
                </a:solidFill>
                <a:ea typeface="ＭＳ Ｐゴシック" charset="-128"/>
              </a:rPr>
              <a:t>J. ACM,</a:t>
            </a:r>
            <a:r>
              <a:rPr lang="en-US" sz="1200">
                <a:solidFill>
                  <a:srgbClr val="000000"/>
                </a:solidFill>
                <a:ea typeface="ＭＳ Ｐゴシック" charset="-128"/>
              </a:rPr>
              <a:t> 50:1, pp. 70-72, Jan., 2003]</a:t>
            </a:r>
          </a:p>
        </p:txBody>
      </p:sp>
      <p:grpSp>
        <p:nvGrpSpPr>
          <p:cNvPr id="2" name="Group 23"/>
          <p:cNvGrpSpPr>
            <a:grpSpLocks/>
          </p:cNvGrpSpPr>
          <p:nvPr/>
        </p:nvGrpSpPr>
        <p:grpSpPr bwMode="auto">
          <a:xfrm>
            <a:off x="1295400" y="4679950"/>
            <a:ext cx="2767013" cy="1797050"/>
            <a:chOff x="768" y="2776"/>
            <a:chExt cx="1743" cy="1132"/>
          </a:xfrm>
        </p:grpSpPr>
        <p:pic>
          <p:nvPicPr>
            <p:cNvPr id="19471" name="Picture 8" descr="Dash Express: Cars are nodes in a network"/>
            <p:cNvPicPr>
              <a:picLocks noChangeAspect="1" noChangeArrowheads="1"/>
            </p:cNvPicPr>
            <p:nvPr/>
          </p:nvPicPr>
          <p:blipFill>
            <a:blip r:embed="rId3" cstate="print"/>
            <a:srcRect/>
            <a:stretch>
              <a:fillRect/>
            </a:stretch>
          </p:blipFill>
          <p:spPr bwMode="auto">
            <a:xfrm>
              <a:off x="1161" y="2776"/>
              <a:ext cx="969" cy="792"/>
            </a:xfrm>
            <a:prstGeom prst="rect">
              <a:avLst/>
            </a:prstGeom>
            <a:noFill/>
            <a:ln w="9525">
              <a:noFill/>
              <a:miter lim="800000"/>
              <a:headEnd/>
              <a:tailEnd/>
            </a:ln>
          </p:spPr>
        </p:pic>
        <p:sp>
          <p:nvSpPr>
            <p:cNvPr id="19472" name="Text Box 9"/>
            <p:cNvSpPr txBox="1">
              <a:spLocks noChangeAspect="1" noChangeArrowheads="1"/>
            </p:cNvSpPr>
            <p:nvPr/>
          </p:nvSpPr>
          <p:spPr bwMode="auto">
            <a:xfrm>
              <a:off x="768" y="3696"/>
              <a:ext cx="1743" cy="212"/>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600">
                  <a:solidFill>
                    <a:srgbClr val="000000"/>
                  </a:solidFill>
                  <a:latin typeface="Comic Sans MS" pitchFamily="66" charset="0"/>
                  <a:ea typeface="ＭＳ Ｐゴシック" charset="-128"/>
                </a:rPr>
                <a:t>  </a:t>
              </a:r>
              <a:r>
                <a:rPr lang="en-US" sz="1600">
                  <a:solidFill>
                    <a:srgbClr val="000000"/>
                  </a:solidFill>
                  <a:ea typeface="ＭＳ Ｐゴシック" charset="-128"/>
                </a:rPr>
                <a:t>Cars as nodes in a network</a:t>
              </a:r>
            </a:p>
          </p:txBody>
        </p:sp>
        <p:sp>
          <p:nvSpPr>
            <p:cNvPr id="19473" name="Text Box 16"/>
            <p:cNvSpPr txBox="1">
              <a:spLocks noChangeAspect="1" noChangeArrowheads="1"/>
            </p:cNvSpPr>
            <p:nvPr/>
          </p:nvSpPr>
          <p:spPr bwMode="auto">
            <a:xfrm>
              <a:off x="1104" y="3552"/>
              <a:ext cx="1129" cy="154"/>
            </a:xfrm>
            <a:prstGeom prst="rect">
              <a:avLst/>
            </a:prstGeom>
            <a:noFill/>
            <a:ln w="9525">
              <a:noFill/>
              <a:miter lim="800000"/>
              <a:headEnd/>
              <a:tailEnd/>
            </a:ln>
          </p:spPr>
          <p:txBody>
            <a:bodyPr wrap="none">
              <a:spAutoFit/>
            </a:bodyPr>
            <a:lstStyle/>
            <a:p>
              <a:pPr algn="r" defTabSz="914400" eaLnBrk="0" fontAlgn="base" hangingPunct="0">
                <a:spcBef>
                  <a:spcPct val="0"/>
                </a:spcBef>
                <a:spcAft>
                  <a:spcPct val="0"/>
                </a:spcAft>
              </a:pPr>
              <a:r>
                <a:rPr lang="en-US" sz="1000">
                  <a:solidFill>
                    <a:srgbClr val="000000"/>
                  </a:solidFill>
                  <a:ea typeface="ＭＳ Ｐゴシック" charset="-128"/>
                </a:rPr>
                <a:t>Credit: Dash Navigation, Inc.</a:t>
              </a:r>
            </a:p>
          </p:txBody>
        </p:sp>
      </p:grpSp>
      <p:grpSp>
        <p:nvGrpSpPr>
          <p:cNvPr id="3" name="Group 24"/>
          <p:cNvGrpSpPr>
            <a:grpSpLocks/>
          </p:cNvGrpSpPr>
          <p:nvPr/>
        </p:nvGrpSpPr>
        <p:grpSpPr bwMode="auto">
          <a:xfrm>
            <a:off x="823913" y="2259013"/>
            <a:ext cx="3757612" cy="2179637"/>
            <a:chOff x="519" y="1423"/>
            <a:chExt cx="2367" cy="1373"/>
          </a:xfrm>
        </p:grpSpPr>
        <p:pic>
          <p:nvPicPr>
            <p:cNvPr id="19468" name="Picture 11" descr="Cars drive themselves"/>
            <p:cNvPicPr>
              <a:picLocks noChangeAspect="1" noChangeArrowheads="1"/>
            </p:cNvPicPr>
            <p:nvPr/>
          </p:nvPicPr>
          <p:blipFill>
            <a:blip r:embed="rId4" cstate="print"/>
            <a:srcRect l="19266" t="34160" r="5907"/>
            <a:stretch>
              <a:fillRect/>
            </a:stretch>
          </p:blipFill>
          <p:spPr bwMode="auto">
            <a:xfrm>
              <a:off x="564" y="1423"/>
              <a:ext cx="2256" cy="1190"/>
            </a:xfrm>
            <a:prstGeom prst="rect">
              <a:avLst/>
            </a:prstGeom>
            <a:noFill/>
            <a:ln w="9525">
              <a:noFill/>
              <a:miter lim="800000"/>
              <a:headEnd/>
              <a:tailEnd/>
            </a:ln>
          </p:spPr>
        </p:pic>
        <p:sp>
          <p:nvSpPr>
            <p:cNvPr id="19469" name="Text Box 14"/>
            <p:cNvSpPr txBox="1">
              <a:spLocks noChangeAspect="1" noChangeArrowheads="1"/>
            </p:cNvSpPr>
            <p:nvPr/>
          </p:nvSpPr>
          <p:spPr bwMode="auto">
            <a:xfrm>
              <a:off x="1737" y="2640"/>
              <a:ext cx="1149" cy="154"/>
            </a:xfrm>
            <a:prstGeom prst="rect">
              <a:avLst/>
            </a:prstGeom>
            <a:noFill/>
            <a:ln w="9525">
              <a:noFill/>
              <a:miter lim="800000"/>
              <a:headEnd/>
              <a:tailEnd/>
            </a:ln>
          </p:spPr>
          <p:txBody>
            <a:bodyPr>
              <a:spAutoFit/>
            </a:bodyPr>
            <a:lstStyle/>
            <a:p>
              <a:pPr algn="r" defTabSz="914400" eaLnBrk="0" fontAlgn="base" hangingPunct="0">
                <a:spcBef>
                  <a:spcPct val="0"/>
                </a:spcBef>
                <a:spcAft>
                  <a:spcPct val="0"/>
                </a:spcAft>
              </a:pPr>
              <a:r>
                <a:rPr lang="en-US" sz="1000">
                  <a:solidFill>
                    <a:srgbClr val="000000"/>
                  </a:solidFill>
                  <a:ea typeface="ＭＳ Ｐゴシック" charset="-128"/>
                </a:rPr>
                <a:t>Credit: PaulStamatiou.com</a:t>
              </a:r>
            </a:p>
          </p:txBody>
        </p:sp>
        <p:sp>
          <p:nvSpPr>
            <p:cNvPr id="19470" name="Text Box 9"/>
            <p:cNvSpPr txBox="1">
              <a:spLocks noChangeArrowheads="1"/>
            </p:cNvSpPr>
            <p:nvPr/>
          </p:nvSpPr>
          <p:spPr bwMode="auto">
            <a:xfrm>
              <a:off x="519" y="2584"/>
              <a:ext cx="1140" cy="212"/>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600">
                  <a:solidFill>
                    <a:srgbClr val="000000"/>
                  </a:solidFill>
                  <a:ea typeface="ＭＳ Ｐゴシック" charset="-128"/>
                </a:rPr>
                <a:t>Autonomous Cars</a:t>
              </a:r>
            </a:p>
          </p:txBody>
        </p:sp>
      </p:grpSp>
      <p:grpSp>
        <p:nvGrpSpPr>
          <p:cNvPr id="4" name="Group 25"/>
          <p:cNvGrpSpPr>
            <a:grpSpLocks/>
          </p:cNvGrpSpPr>
          <p:nvPr/>
        </p:nvGrpSpPr>
        <p:grpSpPr bwMode="auto">
          <a:xfrm>
            <a:off x="4094163" y="2251075"/>
            <a:ext cx="4772025" cy="2190750"/>
            <a:chOff x="2579" y="1418"/>
            <a:chExt cx="3006" cy="1380"/>
          </a:xfrm>
        </p:grpSpPr>
        <p:pic>
          <p:nvPicPr>
            <p:cNvPr id="19465" name="Picture 16" descr="Emerson Bridge"/>
            <p:cNvPicPr>
              <a:picLocks noChangeAspect="1" noChangeArrowheads="1"/>
            </p:cNvPicPr>
            <p:nvPr/>
          </p:nvPicPr>
          <p:blipFill>
            <a:blip r:embed="rId5" cstate="print"/>
            <a:srcRect t="13550"/>
            <a:stretch>
              <a:fillRect/>
            </a:stretch>
          </p:blipFill>
          <p:spPr bwMode="auto">
            <a:xfrm>
              <a:off x="2895" y="1418"/>
              <a:ext cx="2621" cy="1187"/>
            </a:xfrm>
            <a:prstGeom prst="rect">
              <a:avLst/>
            </a:prstGeom>
            <a:noFill/>
            <a:ln w="9525">
              <a:noFill/>
              <a:miter lim="800000"/>
              <a:headEnd/>
              <a:tailEnd/>
            </a:ln>
          </p:spPr>
        </p:pic>
        <p:sp>
          <p:nvSpPr>
            <p:cNvPr id="19466" name="Text Box 17"/>
            <p:cNvSpPr txBox="1">
              <a:spLocks noChangeArrowheads="1"/>
            </p:cNvSpPr>
            <p:nvPr/>
          </p:nvSpPr>
          <p:spPr bwMode="auto">
            <a:xfrm>
              <a:off x="2579" y="2587"/>
              <a:ext cx="1772" cy="211"/>
            </a:xfrm>
            <a:prstGeom prst="rect">
              <a:avLst/>
            </a:prstGeom>
            <a:noFill/>
            <a:ln w="9525">
              <a:noFill/>
              <a:miter lim="800000"/>
              <a:headEnd/>
              <a:tailEnd/>
            </a:ln>
          </p:spPr>
          <p:txBody>
            <a:bodyPr>
              <a:spAutoFit/>
            </a:bodyPr>
            <a:lstStyle/>
            <a:p>
              <a:pPr algn="ctr" defTabSz="914400" eaLnBrk="0" fontAlgn="base" hangingPunct="0">
                <a:spcBef>
                  <a:spcPct val="0"/>
                </a:spcBef>
                <a:spcAft>
                  <a:spcPct val="0"/>
                </a:spcAft>
              </a:pPr>
              <a:r>
                <a:rPr lang="en-US" sz="1600">
                  <a:solidFill>
                    <a:srgbClr val="000000"/>
                  </a:solidFill>
                  <a:ea typeface="ＭＳ Ｐゴシック" charset="-128"/>
                </a:rPr>
                <a:t>Smart Infrastructure</a:t>
              </a:r>
            </a:p>
          </p:txBody>
        </p:sp>
        <p:sp>
          <p:nvSpPr>
            <p:cNvPr id="19467" name="Text Box 18"/>
            <p:cNvSpPr txBox="1">
              <a:spLocks noChangeArrowheads="1"/>
            </p:cNvSpPr>
            <p:nvPr/>
          </p:nvSpPr>
          <p:spPr bwMode="auto">
            <a:xfrm>
              <a:off x="4298" y="2640"/>
              <a:ext cx="1287" cy="154"/>
            </a:xfrm>
            <a:prstGeom prst="rect">
              <a:avLst/>
            </a:prstGeom>
            <a:noFill/>
            <a:ln w="9525">
              <a:noFill/>
              <a:miter lim="800000"/>
              <a:headEnd/>
              <a:tailEnd/>
            </a:ln>
          </p:spPr>
          <p:txBody>
            <a:bodyPr wrap="none">
              <a:spAutoFit/>
            </a:bodyPr>
            <a:lstStyle/>
            <a:p>
              <a:pPr algn="r" defTabSz="914400" eaLnBrk="0" fontAlgn="base" hangingPunct="0">
                <a:spcBef>
                  <a:spcPct val="0"/>
                </a:spcBef>
                <a:spcAft>
                  <a:spcPct val="0"/>
                </a:spcAft>
              </a:pPr>
              <a:r>
                <a:rPr lang="en-US" sz="1000">
                  <a:solidFill>
                    <a:srgbClr val="000000"/>
                  </a:solidFill>
                  <a:ea typeface="ＭＳ Ｐゴシック" charset="-128"/>
                </a:rPr>
                <a:t>Credit: MO Dept. of Transportion</a:t>
              </a:r>
              <a:r>
                <a:rPr lang="en-US" sz="800">
                  <a:solidFill>
                    <a:srgbClr val="000000"/>
                  </a:solidFill>
                  <a:latin typeface="Comic Sans MS" pitchFamily="66" charset="0"/>
                  <a:ea typeface="ＭＳ Ｐゴシック" charset="-128"/>
                </a:rPr>
                <a:t>.</a:t>
              </a:r>
            </a:p>
          </p:txBody>
        </p:sp>
      </p:gr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
          <p:cNvGrpSpPr/>
          <p:nvPr/>
        </p:nvGrpSpPr>
        <p:grpSpPr>
          <a:xfrm>
            <a:off x="2946974" y="1382120"/>
            <a:ext cx="3144244" cy="1295400"/>
            <a:chOff x="3083262" y="4263253"/>
            <a:chExt cx="3144244" cy="1295400"/>
          </a:xfrm>
        </p:grpSpPr>
        <p:pic>
          <p:nvPicPr>
            <p:cNvPr id="4" name="Picture 3"/>
            <p:cNvPicPr>
              <a:picLocks noChangeAspect="1" noChangeArrowheads="1"/>
            </p:cNvPicPr>
            <p:nvPr/>
          </p:nvPicPr>
          <p:blipFill>
            <a:blip r:embed="rId3" cstate="print"/>
            <a:srcRect/>
            <a:stretch>
              <a:fillRect/>
            </a:stretch>
          </p:blipFill>
          <p:spPr bwMode="auto">
            <a:xfrm>
              <a:off x="3083262" y="4263253"/>
              <a:ext cx="2250738" cy="1223289"/>
            </a:xfrm>
            <a:prstGeom prst="rect">
              <a:avLst/>
            </a:prstGeom>
            <a:noFill/>
            <a:ln w="9525">
              <a:noFill/>
              <a:miter lim="800000"/>
              <a:headEnd/>
              <a:tailEnd/>
            </a:ln>
            <a:effectLst/>
          </p:spPr>
        </p:pic>
        <p:pic>
          <p:nvPicPr>
            <p:cNvPr id="5" name="Picture 10" descr="http://www.drivven.com/images/clip_image002_000.jpg"/>
            <p:cNvPicPr>
              <a:picLocks noChangeAspect="1" noChangeArrowheads="1"/>
            </p:cNvPicPr>
            <p:nvPr/>
          </p:nvPicPr>
          <p:blipFill>
            <a:blip r:embed="rId4" cstate="screen">
              <a:clrChange>
                <a:clrFrom>
                  <a:srgbClr val="FFFFFF"/>
                </a:clrFrom>
                <a:clrTo>
                  <a:srgbClr val="FFFFFF">
                    <a:alpha val="0"/>
                  </a:srgbClr>
                </a:clrTo>
              </a:clrChange>
            </a:blip>
            <a:srcRect t="9997" b="11431"/>
            <a:stretch>
              <a:fillRect/>
            </a:stretch>
          </p:blipFill>
          <p:spPr bwMode="auto">
            <a:xfrm>
              <a:off x="4762500" y="4720453"/>
              <a:ext cx="1465006" cy="838200"/>
            </a:xfrm>
            <a:prstGeom prst="rect">
              <a:avLst/>
            </a:prstGeom>
            <a:noFill/>
          </p:spPr>
        </p:pic>
      </p:grpSp>
      <p:grpSp>
        <p:nvGrpSpPr>
          <p:cNvPr id="3" name="Group 28"/>
          <p:cNvGrpSpPr/>
          <p:nvPr/>
        </p:nvGrpSpPr>
        <p:grpSpPr>
          <a:xfrm>
            <a:off x="325917" y="1382120"/>
            <a:ext cx="2624766" cy="1211775"/>
            <a:chOff x="6303334" y="4214292"/>
            <a:chExt cx="2624766" cy="1211775"/>
          </a:xfrm>
        </p:grpSpPr>
        <p:pic>
          <p:nvPicPr>
            <p:cNvPr id="7" name="Picture 4"/>
            <p:cNvPicPr>
              <a:picLocks noChangeAspect="1" noChangeArrowheads="1"/>
            </p:cNvPicPr>
            <p:nvPr/>
          </p:nvPicPr>
          <p:blipFill>
            <a:blip r:embed="rId5" cstate="print"/>
            <a:stretch>
              <a:fillRect/>
            </a:stretch>
          </p:blipFill>
          <p:spPr bwMode="auto">
            <a:xfrm>
              <a:off x="6303334" y="4214292"/>
              <a:ext cx="1972950" cy="984015"/>
            </a:xfrm>
            <a:prstGeom prst="rect">
              <a:avLst/>
            </a:prstGeom>
            <a:noFill/>
            <a:ln>
              <a:noFill/>
            </a:ln>
          </p:spPr>
        </p:pic>
        <p:pic>
          <p:nvPicPr>
            <p:cNvPr id="8" name="Picture 12" descr="C:\Documents and Settings\sgretlei\My Documents\RT_FPGA Eval OOB\SBRIO.jpg"/>
            <p:cNvPicPr>
              <a:picLocks noChangeAspect="1" noChangeArrowheads="1"/>
            </p:cNvPicPr>
            <p:nvPr/>
          </p:nvPicPr>
          <p:blipFill>
            <a:blip r:embed="rId6" cstate="screen">
              <a:clrChange>
                <a:clrFrom>
                  <a:srgbClr val="FFFFFF"/>
                </a:clrFrom>
                <a:clrTo>
                  <a:srgbClr val="FFFFFF">
                    <a:alpha val="0"/>
                  </a:srgbClr>
                </a:clrTo>
              </a:clrChange>
            </a:blip>
            <a:srcRect/>
            <a:stretch>
              <a:fillRect/>
            </a:stretch>
          </p:blipFill>
          <p:spPr bwMode="auto">
            <a:xfrm>
              <a:off x="7785100" y="4597024"/>
              <a:ext cx="1143000" cy="829043"/>
            </a:xfrm>
            <a:prstGeom prst="rect">
              <a:avLst/>
            </a:prstGeom>
            <a:noFill/>
          </p:spPr>
        </p:pic>
      </p:grpSp>
      <p:grpSp>
        <p:nvGrpSpPr>
          <p:cNvPr id="6" name="Group 26"/>
          <p:cNvGrpSpPr/>
          <p:nvPr/>
        </p:nvGrpSpPr>
        <p:grpSpPr>
          <a:xfrm>
            <a:off x="6273802" y="1305920"/>
            <a:ext cx="2641598" cy="1295400"/>
            <a:chOff x="254002" y="4310828"/>
            <a:chExt cx="2641598" cy="1295400"/>
          </a:xfrm>
        </p:grpSpPr>
        <p:pic>
          <p:nvPicPr>
            <p:cNvPr id="10" name="Picture 8"/>
            <p:cNvPicPr>
              <a:picLocks noChangeAspect="1" noChangeArrowheads="1"/>
            </p:cNvPicPr>
            <p:nvPr/>
          </p:nvPicPr>
          <p:blipFill>
            <a:blip r:embed="rId7" cstate="screen"/>
            <a:stretch>
              <a:fillRect/>
            </a:stretch>
          </p:blipFill>
          <p:spPr bwMode="auto">
            <a:xfrm>
              <a:off x="254002" y="4310828"/>
              <a:ext cx="1560527" cy="1104915"/>
            </a:xfrm>
            <a:prstGeom prst="rect">
              <a:avLst/>
            </a:prstGeom>
            <a:noFill/>
            <a:ln>
              <a:noFill/>
            </a:ln>
          </p:spPr>
        </p:pic>
        <p:pic>
          <p:nvPicPr>
            <p:cNvPr id="11" name="Picture 6" descr="http://zone.ni.com/cms/images/devzone/tut/PXI1042.jpg"/>
            <p:cNvPicPr>
              <a:picLocks noChangeAspect="1" noChangeArrowheads="1"/>
            </p:cNvPicPr>
            <p:nvPr/>
          </p:nvPicPr>
          <p:blipFill>
            <a:blip r:embed="rId8" cstate="screen">
              <a:clrChange>
                <a:clrFrom>
                  <a:srgbClr val="FFFFFF"/>
                </a:clrFrom>
                <a:clrTo>
                  <a:srgbClr val="FFFFFF">
                    <a:alpha val="0"/>
                  </a:srgbClr>
                </a:clrTo>
              </a:clrChange>
            </a:blip>
            <a:srcRect/>
            <a:stretch>
              <a:fillRect/>
            </a:stretch>
          </p:blipFill>
          <p:spPr bwMode="auto">
            <a:xfrm>
              <a:off x="1638300" y="4691828"/>
              <a:ext cx="1257300" cy="914400"/>
            </a:xfrm>
            <a:prstGeom prst="rect">
              <a:avLst/>
            </a:prstGeom>
            <a:noFill/>
          </p:spPr>
        </p:pic>
      </p:grpSp>
      <p:grpSp>
        <p:nvGrpSpPr>
          <p:cNvPr id="9" name="Group 25"/>
          <p:cNvGrpSpPr/>
          <p:nvPr/>
        </p:nvGrpSpPr>
        <p:grpSpPr>
          <a:xfrm>
            <a:off x="6616620" y="3439520"/>
            <a:ext cx="1917780" cy="1900570"/>
            <a:chOff x="304800" y="1499881"/>
            <a:chExt cx="1917780" cy="1900570"/>
          </a:xfrm>
        </p:grpSpPr>
        <p:pic>
          <p:nvPicPr>
            <p:cNvPr id="13" name="Picture 12" descr="9580_vig_07.jpg"/>
            <p:cNvPicPr>
              <a:picLocks noChangeAspect="1"/>
            </p:cNvPicPr>
            <p:nvPr/>
          </p:nvPicPr>
          <p:blipFill>
            <a:blip r:embed="rId9" cstate="screen"/>
            <a:stretch>
              <a:fillRect/>
            </a:stretch>
          </p:blipFill>
          <p:spPr>
            <a:xfrm flipH="1">
              <a:off x="355600" y="1499881"/>
              <a:ext cx="1371600" cy="1014860"/>
            </a:xfrm>
            <a:prstGeom prst="rect">
              <a:avLst/>
            </a:prstGeom>
          </p:spPr>
        </p:pic>
        <p:pic>
          <p:nvPicPr>
            <p:cNvPr id="14" name="Picture 2"/>
            <p:cNvPicPr>
              <a:picLocks noChangeAspect="1" noChangeArrowheads="1"/>
            </p:cNvPicPr>
            <p:nvPr/>
          </p:nvPicPr>
          <p:blipFill>
            <a:blip r:embed="rId10" cstate="screen">
              <a:clrChange>
                <a:clrFrom>
                  <a:srgbClr val="FFFFFF"/>
                </a:clrFrom>
                <a:clrTo>
                  <a:srgbClr val="FFFFFF">
                    <a:alpha val="0"/>
                  </a:srgbClr>
                </a:clrTo>
              </a:clrChange>
            </a:blip>
            <a:srcRect t="11886" r="1952"/>
            <a:stretch>
              <a:fillRect/>
            </a:stretch>
          </p:blipFill>
          <p:spPr bwMode="auto">
            <a:xfrm>
              <a:off x="304800" y="2261881"/>
              <a:ext cx="1917780" cy="1138570"/>
            </a:xfrm>
            <a:prstGeom prst="rect">
              <a:avLst/>
            </a:prstGeom>
            <a:noFill/>
            <a:ln w="9525">
              <a:noFill/>
              <a:miter lim="800000"/>
              <a:headEnd/>
              <a:tailEnd/>
            </a:ln>
            <a:effectLst/>
          </p:spPr>
        </p:pic>
      </p:grpSp>
      <p:grpSp>
        <p:nvGrpSpPr>
          <p:cNvPr id="12" name="Group 24"/>
          <p:cNvGrpSpPr/>
          <p:nvPr/>
        </p:nvGrpSpPr>
        <p:grpSpPr>
          <a:xfrm>
            <a:off x="3352800" y="3439520"/>
            <a:ext cx="3054350" cy="1752600"/>
            <a:chOff x="3200400" y="1556425"/>
            <a:chExt cx="3054350" cy="1752600"/>
          </a:xfrm>
        </p:grpSpPr>
        <p:pic>
          <p:nvPicPr>
            <p:cNvPr id="16" name="Picture 2"/>
            <p:cNvPicPr>
              <a:picLocks noChangeAspect="1" noChangeArrowheads="1"/>
            </p:cNvPicPr>
            <p:nvPr/>
          </p:nvPicPr>
          <p:blipFill>
            <a:blip r:embed="rId11" cstate="print"/>
            <a:srcRect/>
            <a:stretch>
              <a:fillRect/>
            </a:stretch>
          </p:blipFill>
          <p:spPr bwMode="auto">
            <a:xfrm>
              <a:off x="3200400" y="1930447"/>
              <a:ext cx="2070340" cy="1371601"/>
            </a:xfrm>
            <a:prstGeom prst="rect">
              <a:avLst/>
            </a:prstGeom>
            <a:noFill/>
            <a:ln w="9525">
              <a:noFill/>
              <a:miter lim="800000"/>
              <a:headEnd/>
              <a:tailEnd/>
            </a:ln>
            <a:effectLst/>
          </p:spPr>
        </p:pic>
        <p:pic>
          <p:nvPicPr>
            <p:cNvPr id="17" name="Picture 2" descr="http://images.google.com/url?q=http://images.macworld.com/images/legacy/2006/11/images/content/legorobot.jpg&amp;usg=AFQjCNEFdrHhRcANvmy4cOwinvJWNb-pOw"/>
            <p:cNvPicPr>
              <a:picLocks noChangeAspect="1" noChangeArrowheads="1"/>
            </p:cNvPicPr>
            <p:nvPr/>
          </p:nvPicPr>
          <p:blipFill>
            <a:blip r:embed="rId12" cstate="screen">
              <a:clrChange>
                <a:clrFrom>
                  <a:srgbClr val="FFFFFF"/>
                </a:clrFrom>
                <a:clrTo>
                  <a:srgbClr val="FFFFFF">
                    <a:alpha val="0"/>
                  </a:srgbClr>
                </a:clrTo>
              </a:clrChange>
            </a:blip>
            <a:srcRect/>
            <a:stretch>
              <a:fillRect/>
            </a:stretch>
          </p:blipFill>
          <p:spPr bwMode="auto">
            <a:xfrm>
              <a:off x="4914900" y="1556425"/>
              <a:ext cx="1339850" cy="1752600"/>
            </a:xfrm>
            <a:prstGeom prst="rect">
              <a:avLst/>
            </a:prstGeom>
            <a:noFill/>
          </p:spPr>
        </p:pic>
      </p:grpSp>
      <p:grpSp>
        <p:nvGrpSpPr>
          <p:cNvPr id="15" name="Group 23"/>
          <p:cNvGrpSpPr/>
          <p:nvPr/>
        </p:nvGrpSpPr>
        <p:grpSpPr>
          <a:xfrm>
            <a:off x="304800" y="3896720"/>
            <a:ext cx="2667000" cy="1415609"/>
            <a:chOff x="6248400" y="1970064"/>
            <a:chExt cx="2667000" cy="1415609"/>
          </a:xfrm>
        </p:grpSpPr>
        <p:pic>
          <p:nvPicPr>
            <p:cNvPr id="19" name="Picture 2"/>
            <p:cNvPicPr>
              <a:picLocks noChangeAspect="1" noChangeArrowheads="1"/>
            </p:cNvPicPr>
            <p:nvPr/>
          </p:nvPicPr>
          <p:blipFill>
            <a:blip r:embed="rId13" cstate="print"/>
            <a:srcRect/>
            <a:stretch>
              <a:fillRect/>
            </a:stretch>
          </p:blipFill>
          <p:spPr bwMode="auto">
            <a:xfrm>
              <a:off x="6248400" y="2006647"/>
              <a:ext cx="1952625" cy="1257041"/>
            </a:xfrm>
            <a:prstGeom prst="rect">
              <a:avLst/>
            </a:prstGeom>
            <a:noFill/>
            <a:ln w="9525">
              <a:noFill/>
              <a:miter lim="800000"/>
              <a:headEnd/>
              <a:tailEnd/>
            </a:ln>
            <a:effectLst/>
          </p:spPr>
        </p:pic>
        <p:pic>
          <p:nvPicPr>
            <p:cNvPr id="20" name="Picture 4" descr="http://store.madtux.org/images/PC319a.jpg"/>
            <p:cNvPicPr>
              <a:picLocks noChangeAspect="1" noChangeArrowheads="1"/>
            </p:cNvPicPr>
            <p:nvPr/>
          </p:nvPicPr>
          <p:blipFill>
            <a:blip r:embed="rId14" cstate="screen">
              <a:clrChange>
                <a:clrFrom>
                  <a:srgbClr val="FFFFFF"/>
                </a:clrFrom>
                <a:clrTo>
                  <a:srgbClr val="FFFFFF">
                    <a:alpha val="0"/>
                  </a:srgbClr>
                </a:clrTo>
              </a:clrChange>
            </a:blip>
            <a:srcRect/>
            <a:stretch>
              <a:fillRect/>
            </a:stretch>
          </p:blipFill>
          <p:spPr bwMode="auto">
            <a:xfrm>
              <a:off x="7924800" y="1970064"/>
              <a:ext cx="990600" cy="1415609"/>
            </a:xfrm>
            <a:prstGeom prst="rect">
              <a:avLst/>
            </a:prstGeom>
            <a:noFill/>
          </p:spPr>
        </p:pic>
      </p:grpSp>
      <p:sp>
        <p:nvSpPr>
          <p:cNvPr id="21" name="TextBox 20"/>
          <p:cNvSpPr txBox="1"/>
          <p:nvPr/>
        </p:nvSpPr>
        <p:spPr>
          <a:xfrm>
            <a:off x="3048000" y="5268320"/>
            <a:ext cx="3309970" cy="584775"/>
          </a:xfrm>
          <a:prstGeom prst="rect">
            <a:avLst/>
          </a:prstGeom>
          <a:noFill/>
        </p:spPr>
        <p:txBody>
          <a:bodyPr wrap="square" rtlCol="0">
            <a:spAutoFit/>
          </a:bodyPr>
          <a:lstStyle/>
          <a:p>
            <a:pPr algn="ctr"/>
            <a:r>
              <a:rPr lang="en-US" sz="1600" b="1" dirty="0">
                <a:solidFill>
                  <a:srgbClr val="000000"/>
                </a:solidFill>
                <a:cs typeface="Arial"/>
              </a:rPr>
              <a:t>Lego</a:t>
            </a:r>
            <a:r>
              <a:rPr lang="en-US" sz="1600" b="1" baseline="30000" dirty="0">
                <a:solidFill>
                  <a:srgbClr val="000000"/>
                </a:solidFill>
                <a:cs typeface="Arial"/>
              </a:rPr>
              <a:t>®</a:t>
            </a:r>
            <a:r>
              <a:rPr lang="en-US" sz="1600" b="1" dirty="0">
                <a:solidFill>
                  <a:srgbClr val="000000"/>
                </a:solidFill>
                <a:cs typeface="Arial"/>
              </a:rPr>
              <a:t> Mindstorms </a:t>
            </a:r>
            <a:br>
              <a:rPr lang="en-US" sz="1600" b="1" dirty="0">
                <a:solidFill>
                  <a:srgbClr val="000000"/>
                </a:solidFill>
                <a:cs typeface="Arial"/>
              </a:rPr>
            </a:br>
            <a:r>
              <a:rPr lang="en-US" sz="1600" b="1" dirty="0">
                <a:solidFill>
                  <a:srgbClr val="000000"/>
                </a:solidFill>
                <a:cs typeface="Arial"/>
              </a:rPr>
              <a:t>NXT Loop</a:t>
            </a:r>
          </a:p>
        </p:txBody>
      </p:sp>
      <p:sp>
        <p:nvSpPr>
          <p:cNvPr id="22" name="TextBox 21"/>
          <p:cNvSpPr txBox="1"/>
          <p:nvPr/>
        </p:nvSpPr>
        <p:spPr>
          <a:xfrm>
            <a:off x="1028646" y="5268320"/>
            <a:ext cx="1219308" cy="338554"/>
          </a:xfrm>
          <a:prstGeom prst="rect">
            <a:avLst/>
          </a:prstGeom>
          <a:noFill/>
        </p:spPr>
        <p:txBody>
          <a:bodyPr wrap="none" rtlCol="0">
            <a:spAutoFit/>
          </a:bodyPr>
          <a:lstStyle/>
          <a:p>
            <a:pPr algn="ctr"/>
            <a:r>
              <a:rPr lang="en-US" sz="1600" b="1" dirty="0" smtClean="0">
                <a:solidFill>
                  <a:srgbClr val="000000"/>
                </a:solidFill>
                <a:cs typeface="Arial"/>
              </a:rPr>
              <a:t>While </a:t>
            </a:r>
            <a:r>
              <a:rPr lang="en-US" sz="1600" b="1" dirty="0">
                <a:solidFill>
                  <a:srgbClr val="000000"/>
                </a:solidFill>
                <a:cs typeface="Arial"/>
              </a:rPr>
              <a:t>Loop</a:t>
            </a:r>
          </a:p>
        </p:txBody>
      </p:sp>
      <p:sp>
        <p:nvSpPr>
          <p:cNvPr id="23" name="TextBox 22"/>
          <p:cNvSpPr txBox="1"/>
          <p:nvPr/>
        </p:nvSpPr>
        <p:spPr>
          <a:xfrm>
            <a:off x="6432551" y="5268320"/>
            <a:ext cx="2324100" cy="584775"/>
          </a:xfrm>
          <a:prstGeom prst="rect">
            <a:avLst/>
          </a:prstGeom>
          <a:noFill/>
        </p:spPr>
        <p:txBody>
          <a:bodyPr wrap="square" rtlCol="0">
            <a:spAutoFit/>
          </a:bodyPr>
          <a:lstStyle/>
          <a:p>
            <a:pPr algn="ctr"/>
            <a:r>
              <a:rPr lang="en-US" sz="1600" b="1" dirty="0">
                <a:solidFill>
                  <a:srgbClr val="000000"/>
                </a:solidFill>
                <a:cs typeface="Arial"/>
              </a:rPr>
              <a:t>Lego</a:t>
            </a:r>
            <a:r>
              <a:rPr lang="en-US" sz="1600" b="1" baseline="30000" dirty="0">
                <a:solidFill>
                  <a:srgbClr val="000000"/>
                </a:solidFill>
                <a:cs typeface="Arial"/>
              </a:rPr>
              <a:t>®</a:t>
            </a:r>
            <a:r>
              <a:rPr lang="en-US" sz="1600" b="1" dirty="0">
                <a:solidFill>
                  <a:srgbClr val="000000"/>
                </a:solidFill>
                <a:cs typeface="Arial"/>
              </a:rPr>
              <a:t> Education </a:t>
            </a:r>
            <a:br>
              <a:rPr lang="en-US" sz="1600" b="1" dirty="0">
                <a:solidFill>
                  <a:srgbClr val="000000"/>
                </a:solidFill>
                <a:cs typeface="Arial"/>
              </a:rPr>
            </a:br>
            <a:r>
              <a:rPr lang="en-US" sz="1600" b="1" dirty="0">
                <a:solidFill>
                  <a:srgbClr val="000000"/>
                </a:solidFill>
                <a:cs typeface="Arial"/>
              </a:rPr>
              <a:t>WeDo Loop</a:t>
            </a:r>
          </a:p>
        </p:txBody>
      </p:sp>
      <p:sp>
        <p:nvSpPr>
          <p:cNvPr id="24" name="TextBox 23"/>
          <p:cNvSpPr txBox="1"/>
          <p:nvPr/>
        </p:nvSpPr>
        <p:spPr>
          <a:xfrm>
            <a:off x="3480582" y="2753720"/>
            <a:ext cx="2340192" cy="338554"/>
          </a:xfrm>
          <a:prstGeom prst="rect">
            <a:avLst/>
          </a:prstGeom>
          <a:noFill/>
        </p:spPr>
        <p:txBody>
          <a:bodyPr wrap="none" rtlCol="0">
            <a:spAutoFit/>
          </a:bodyPr>
          <a:lstStyle/>
          <a:p>
            <a:pPr algn="ctr"/>
            <a:r>
              <a:rPr lang="en-US" sz="1600" b="1" dirty="0" smtClean="0">
                <a:solidFill>
                  <a:srgbClr val="000000"/>
                </a:solidFill>
                <a:cs typeface="Arial"/>
              </a:rPr>
              <a:t>Dynamic Systems Loop</a:t>
            </a:r>
            <a:endParaRPr lang="en-US" sz="1600" b="1" dirty="0">
              <a:solidFill>
                <a:srgbClr val="000000"/>
              </a:solidFill>
              <a:cs typeface="Arial"/>
            </a:endParaRPr>
          </a:p>
        </p:txBody>
      </p:sp>
      <p:sp>
        <p:nvSpPr>
          <p:cNvPr id="25" name="TextBox 24"/>
          <p:cNvSpPr txBox="1"/>
          <p:nvPr/>
        </p:nvSpPr>
        <p:spPr>
          <a:xfrm>
            <a:off x="434029" y="2753720"/>
            <a:ext cx="2408543" cy="584775"/>
          </a:xfrm>
          <a:prstGeom prst="rect">
            <a:avLst/>
          </a:prstGeom>
          <a:noFill/>
        </p:spPr>
        <p:txBody>
          <a:bodyPr wrap="none" rtlCol="0">
            <a:spAutoFit/>
          </a:bodyPr>
          <a:lstStyle/>
          <a:p>
            <a:pPr algn="ctr"/>
            <a:r>
              <a:rPr lang="en-US" sz="1600" b="1" dirty="0" smtClean="0">
                <a:solidFill>
                  <a:srgbClr val="000000"/>
                </a:solidFill>
                <a:cs typeface="Arial"/>
              </a:rPr>
              <a:t>FPGA </a:t>
            </a:r>
            <a:r>
              <a:rPr lang="en-US" sz="1600" b="1" dirty="0">
                <a:solidFill>
                  <a:srgbClr val="000000"/>
                </a:solidFill>
                <a:cs typeface="Arial"/>
              </a:rPr>
              <a:t/>
            </a:r>
            <a:br>
              <a:rPr lang="en-US" sz="1600" b="1" dirty="0">
                <a:solidFill>
                  <a:srgbClr val="000000"/>
                </a:solidFill>
                <a:cs typeface="Arial"/>
              </a:rPr>
            </a:br>
            <a:r>
              <a:rPr lang="en-US" sz="1600" b="1" dirty="0" smtClean="0">
                <a:solidFill>
                  <a:srgbClr val="000000"/>
                </a:solidFill>
                <a:cs typeface="Arial"/>
              </a:rPr>
              <a:t>Single-Cycle </a:t>
            </a:r>
            <a:r>
              <a:rPr lang="en-US" sz="1600" b="1" dirty="0">
                <a:solidFill>
                  <a:srgbClr val="000000"/>
                </a:solidFill>
                <a:cs typeface="Arial"/>
              </a:rPr>
              <a:t>Timed Loop</a:t>
            </a:r>
          </a:p>
        </p:txBody>
      </p:sp>
      <p:sp>
        <p:nvSpPr>
          <p:cNvPr id="26" name="TextBox 25"/>
          <p:cNvSpPr txBox="1"/>
          <p:nvPr/>
        </p:nvSpPr>
        <p:spPr>
          <a:xfrm>
            <a:off x="6962505" y="2753720"/>
            <a:ext cx="1264192" cy="584775"/>
          </a:xfrm>
          <a:prstGeom prst="rect">
            <a:avLst/>
          </a:prstGeom>
          <a:noFill/>
        </p:spPr>
        <p:txBody>
          <a:bodyPr wrap="none" rtlCol="0">
            <a:spAutoFit/>
          </a:bodyPr>
          <a:lstStyle/>
          <a:p>
            <a:pPr algn="ctr"/>
            <a:r>
              <a:rPr lang="en-US" sz="1600" b="1" dirty="0" smtClean="0">
                <a:solidFill>
                  <a:srgbClr val="000000"/>
                </a:solidFill>
                <a:cs typeface="Arial"/>
              </a:rPr>
              <a:t>Real-Time </a:t>
            </a:r>
            <a:endParaRPr lang="en-US" sz="1600" b="1" dirty="0">
              <a:solidFill>
                <a:srgbClr val="000000"/>
              </a:solidFill>
              <a:cs typeface="Arial"/>
            </a:endParaRPr>
          </a:p>
          <a:p>
            <a:pPr algn="ctr"/>
            <a:r>
              <a:rPr lang="en-US" sz="1600" b="1" dirty="0">
                <a:solidFill>
                  <a:srgbClr val="000000"/>
                </a:solidFill>
                <a:cs typeface="Arial"/>
              </a:rPr>
              <a:t>Timed Loop</a:t>
            </a:r>
          </a:p>
        </p:txBody>
      </p:sp>
      <p:sp>
        <p:nvSpPr>
          <p:cNvPr id="27" name="Title 26"/>
          <p:cNvSpPr>
            <a:spLocks noGrp="1"/>
          </p:cNvSpPr>
          <p:nvPr>
            <p:ph type="title"/>
          </p:nvPr>
        </p:nvSpPr>
        <p:spPr>
          <a:xfrm>
            <a:off x="603433" y="45727"/>
            <a:ext cx="8170003" cy="964092"/>
          </a:xfrm>
        </p:spPr>
        <p:txBody>
          <a:bodyPr/>
          <a:lstStyle/>
          <a:p>
            <a:r>
              <a:rPr lang="en-US" dirty="0" smtClean="0"/>
              <a:t>Loops from Kindergarten to Rocket Science</a:t>
            </a:r>
            <a:endParaRPr lang="en-US" dirty="0"/>
          </a:p>
        </p:txBody>
      </p:sp>
    </p:spTree>
    <p:extLst>
      <p:ext uri="{BB962C8B-B14F-4D97-AF65-F5344CB8AC3E}">
        <p14:creationId xmlns:p14="http://schemas.microsoft.com/office/powerpoint/2010/main" xmlns="" val="133171012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Text Box 6"/>
          <p:cNvSpPr txBox="1">
            <a:spLocks noChangeArrowheads="1"/>
          </p:cNvSpPr>
          <p:nvPr/>
        </p:nvSpPr>
        <p:spPr bwMode="auto">
          <a:xfrm>
            <a:off x="5943600" y="5638800"/>
            <a:ext cx="914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t>PDAs</a:t>
            </a:r>
          </a:p>
        </p:txBody>
      </p:sp>
      <p:pic>
        <p:nvPicPr>
          <p:cNvPr id="16396" name="Picture 12" descr="lego_brick"/>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177800" y="965200"/>
            <a:ext cx="8763000" cy="5091113"/>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10" descr="Powered By LV_Logo_Horizontal_4c.eps"/>
          <p:cNvPicPr>
            <a:picLocks noChangeAspect="1"/>
          </p:cNvPicPr>
          <p:nvPr/>
        </p:nvPicPr>
        <p:blipFill rotWithShape="1">
          <a:blip r:embed="rId4" cstate="screen">
            <a:extLst>
              <a:ext uri="{28A0092B-C50C-407E-A947-70E740481C1C}">
                <a14:useLocalDpi xmlns="" xmlns:a14="http://schemas.microsoft.com/office/drawing/2010/main"/>
              </a:ext>
            </a:extLst>
          </a:blip>
          <a:srcRect t="25827" r="77692" b="-7759"/>
          <a:stretch/>
        </p:blipFill>
        <p:spPr>
          <a:xfrm rot="1634433">
            <a:off x="4079748" y="2528199"/>
            <a:ext cx="343916" cy="322696"/>
          </a:xfrm>
          <a:prstGeom prst="rect">
            <a:avLst/>
          </a:prstGeom>
          <a:effectLst/>
        </p:spPr>
      </p:pic>
      <p:sp>
        <p:nvSpPr>
          <p:cNvPr id="6" name="Title 1"/>
          <p:cNvSpPr txBox="1">
            <a:spLocks/>
          </p:cNvSpPr>
          <p:nvPr/>
        </p:nvSpPr>
        <p:spPr>
          <a:xfrm>
            <a:off x="330952" y="189088"/>
            <a:ext cx="8508248"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150" normalizeH="0" baseline="0" noProof="0" dirty="0" smtClean="0">
                <a:ln>
                  <a:noFill/>
                </a:ln>
                <a:solidFill>
                  <a:schemeClr val="accent1"/>
                </a:solidFill>
                <a:effectLst/>
                <a:uLnTx/>
                <a:uFillTx/>
                <a:latin typeface="Arial Narrow" pitchFamily="34" charset="0"/>
                <a:ea typeface="+mj-ea"/>
                <a:cs typeface="Univers LT Std 45 Light"/>
              </a:rPr>
              <a:t>LEGO MINDSTORMS Ecosystem</a:t>
            </a:r>
            <a:endParaRPr kumimoji="0" lang="en-US" sz="3600" b="0" i="0" u="none" strike="noStrike" kern="1200" cap="none" spc="-150" normalizeH="0" baseline="0" noProof="0" dirty="0">
              <a:ln>
                <a:noFill/>
              </a:ln>
              <a:solidFill>
                <a:schemeClr val="accent1"/>
              </a:solidFill>
              <a:effectLst/>
              <a:uLnTx/>
              <a:uFillTx/>
              <a:latin typeface="Arial Narrow" pitchFamily="34" charset="0"/>
              <a:ea typeface="+mj-ea"/>
              <a:cs typeface="Univers LT Std 45 Light"/>
            </a:endParaRPr>
          </a:p>
        </p:txBody>
      </p:sp>
    </p:spTree>
    <p:extLst>
      <p:ext uri="{BB962C8B-B14F-4D97-AF65-F5344CB8AC3E}">
        <p14:creationId xmlns="" xmlns:p14="http://schemas.microsoft.com/office/powerpoint/2010/main" val="8473490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300" y="199604"/>
            <a:ext cx="7772400" cy="762000"/>
          </a:xfrm>
        </p:spPr>
        <p:txBody>
          <a:bodyPr>
            <a:noAutofit/>
          </a:bodyPr>
          <a:lstStyle/>
          <a:p>
            <a:r>
              <a:rPr lang="en-US" dirty="0" smtClean="0"/>
              <a:t>Biomedical Devices and Instrumentation (Academia)</a:t>
            </a:r>
            <a:endParaRPr lang="en-US" dirty="0"/>
          </a:p>
        </p:txBody>
      </p:sp>
      <p:pic>
        <p:nvPicPr>
          <p:cNvPr id="1026" name="Picture 2" descr="http://sine.ni.com/cms/images/casestudies/uflaa.jpg?size"/>
          <p:cNvPicPr>
            <a:picLocks noChangeAspect="1" noChangeArrowheads="1"/>
          </p:cNvPicPr>
          <p:nvPr/>
        </p:nvPicPr>
        <p:blipFill>
          <a:blip r:embed="rId2" cstate="print"/>
          <a:srcRect/>
          <a:stretch>
            <a:fillRect/>
          </a:stretch>
        </p:blipFill>
        <p:spPr bwMode="auto">
          <a:xfrm>
            <a:off x="533400" y="1332131"/>
            <a:ext cx="2686783" cy="1371599"/>
          </a:xfrm>
          <a:prstGeom prst="roundRect">
            <a:avLst/>
          </a:prstGeom>
          <a:noFill/>
        </p:spPr>
      </p:pic>
      <p:sp>
        <p:nvSpPr>
          <p:cNvPr id="5" name="TextBox 4"/>
          <p:cNvSpPr txBox="1"/>
          <p:nvPr/>
        </p:nvSpPr>
        <p:spPr>
          <a:xfrm>
            <a:off x="533400" y="2819400"/>
            <a:ext cx="2743200" cy="646331"/>
          </a:xfrm>
          <a:prstGeom prst="rect">
            <a:avLst/>
          </a:prstGeom>
          <a:noFill/>
        </p:spPr>
        <p:txBody>
          <a:bodyPr wrap="square" rtlCol="0">
            <a:spAutoFit/>
          </a:bodyPr>
          <a:lstStyle/>
          <a:p>
            <a:r>
              <a:rPr lang="en-US" dirty="0" smtClean="0"/>
              <a:t>Radiographic Imaging w/ Robotic Manipulators</a:t>
            </a:r>
            <a:endParaRPr lang="en-US" dirty="0">
              <a:latin typeface="Univers Com 45 Light" pitchFamily="34" charset="0"/>
            </a:endParaRPr>
          </a:p>
        </p:txBody>
      </p:sp>
      <p:pic>
        <p:nvPicPr>
          <p:cNvPr id="1028" name="Picture 4" descr="http://sine.ni.com/cms/images/casestudies/univleedsa.jpg?size"/>
          <p:cNvPicPr>
            <a:picLocks noChangeAspect="1" noChangeArrowheads="1"/>
          </p:cNvPicPr>
          <p:nvPr/>
        </p:nvPicPr>
        <p:blipFill>
          <a:blip r:embed="rId3" cstate="print"/>
          <a:srcRect/>
          <a:stretch>
            <a:fillRect/>
          </a:stretch>
        </p:blipFill>
        <p:spPr bwMode="auto">
          <a:xfrm>
            <a:off x="3886200" y="1332131"/>
            <a:ext cx="2057400" cy="1543050"/>
          </a:xfrm>
          <a:prstGeom prst="roundRect">
            <a:avLst/>
          </a:prstGeom>
          <a:noFill/>
        </p:spPr>
      </p:pic>
      <p:sp>
        <p:nvSpPr>
          <p:cNvPr id="7" name="TextBox 6"/>
          <p:cNvSpPr txBox="1"/>
          <p:nvPr/>
        </p:nvSpPr>
        <p:spPr>
          <a:xfrm>
            <a:off x="3810000" y="2895600"/>
            <a:ext cx="2286000" cy="646331"/>
          </a:xfrm>
          <a:prstGeom prst="rect">
            <a:avLst/>
          </a:prstGeom>
          <a:noFill/>
        </p:spPr>
        <p:txBody>
          <a:bodyPr wrap="square" rtlCol="0">
            <a:spAutoFit/>
          </a:bodyPr>
          <a:lstStyle/>
          <a:p>
            <a:r>
              <a:rPr lang="en-US" dirty="0" smtClean="0"/>
              <a:t>Upper Limb Robotic Rehabilitation System</a:t>
            </a:r>
            <a:endParaRPr lang="en-US" dirty="0">
              <a:latin typeface="Univers Com 45 Light" pitchFamily="34" charset="0"/>
            </a:endParaRPr>
          </a:p>
        </p:txBody>
      </p:sp>
      <p:pic>
        <p:nvPicPr>
          <p:cNvPr id="1030" name="Picture 6" descr="http://sine.ni.com/cms/images/casestudies/pamone.jpg?size">
            <a:hlinkClick r:id="rId4" tooltip="Figure 1: Results of Ex-vivo Preclinical Studies to Show Agreement of PAM and Lesioning in Ablated Tissue."/>
          </p:cNvPr>
          <p:cNvPicPr>
            <a:picLocks noChangeAspect="1" noChangeArrowheads="1"/>
          </p:cNvPicPr>
          <p:nvPr/>
        </p:nvPicPr>
        <p:blipFill>
          <a:blip r:embed="rId5" cstate="print"/>
          <a:srcRect/>
          <a:stretch>
            <a:fillRect/>
          </a:stretch>
        </p:blipFill>
        <p:spPr bwMode="auto">
          <a:xfrm>
            <a:off x="457200" y="3925669"/>
            <a:ext cx="2609850" cy="1314451"/>
          </a:xfrm>
          <a:prstGeom prst="roundRect">
            <a:avLst/>
          </a:prstGeom>
          <a:noFill/>
        </p:spPr>
      </p:pic>
      <p:sp>
        <p:nvSpPr>
          <p:cNvPr id="9" name="TextBox 8"/>
          <p:cNvSpPr txBox="1"/>
          <p:nvPr/>
        </p:nvSpPr>
        <p:spPr>
          <a:xfrm>
            <a:off x="533400" y="5221069"/>
            <a:ext cx="2286000" cy="646331"/>
          </a:xfrm>
          <a:prstGeom prst="rect">
            <a:avLst/>
          </a:prstGeom>
          <a:noFill/>
        </p:spPr>
        <p:txBody>
          <a:bodyPr wrap="square" rtlCol="0">
            <a:spAutoFit/>
          </a:bodyPr>
          <a:lstStyle/>
          <a:p>
            <a:r>
              <a:rPr lang="en-US" dirty="0" smtClean="0"/>
              <a:t>Ultrasonic Tumor Therapy</a:t>
            </a:r>
            <a:endParaRPr lang="en-US" dirty="0">
              <a:latin typeface="Univers Com 45 Light" pitchFamily="34" charset="0"/>
            </a:endParaRPr>
          </a:p>
        </p:txBody>
      </p:sp>
      <p:pic>
        <p:nvPicPr>
          <p:cNvPr id="1032" name="Picture 8" descr="http://sine.ni.com/cms/images/casestudies/kitechb.png"/>
          <p:cNvPicPr>
            <a:picLocks noChangeAspect="1" noChangeArrowheads="1"/>
          </p:cNvPicPr>
          <p:nvPr/>
        </p:nvPicPr>
        <p:blipFill>
          <a:blip r:embed="rId6" cstate="print"/>
          <a:srcRect/>
          <a:stretch>
            <a:fillRect/>
          </a:stretch>
        </p:blipFill>
        <p:spPr bwMode="auto">
          <a:xfrm>
            <a:off x="3993099" y="3962400"/>
            <a:ext cx="1798101" cy="1143000"/>
          </a:xfrm>
          <a:prstGeom prst="roundRect">
            <a:avLst/>
          </a:prstGeom>
          <a:noFill/>
        </p:spPr>
      </p:pic>
      <p:sp>
        <p:nvSpPr>
          <p:cNvPr id="11" name="TextBox 10"/>
          <p:cNvSpPr txBox="1"/>
          <p:nvPr/>
        </p:nvSpPr>
        <p:spPr>
          <a:xfrm>
            <a:off x="3657600" y="5184338"/>
            <a:ext cx="2590800" cy="646331"/>
          </a:xfrm>
          <a:prstGeom prst="rect">
            <a:avLst/>
          </a:prstGeom>
          <a:noFill/>
        </p:spPr>
        <p:txBody>
          <a:bodyPr wrap="square" rtlCol="0">
            <a:spAutoFit/>
          </a:bodyPr>
          <a:lstStyle/>
          <a:p>
            <a:r>
              <a:rPr lang="en-US" dirty="0" smtClean="0"/>
              <a:t>Mobile Fluoroscopy &amp; CT System for Surgery</a:t>
            </a:r>
            <a:endParaRPr lang="en-US" dirty="0">
              <a:latin typeface="Univers Com 45 Light" pitchFamily="34" charset="0"/>
            </a:endParaRPr>
          </a:p>
        </p:txBody>
      </p:sp>
      <p:pic>
        <p:nvPicPr>
          <p:cNvPr id="1034" name="Picture 10" descr="http://sine.ni.com/cms/images/casestudies/droab.jpg?size">
            <a:hlinkClick r:id="rId7" tooltip="Figure 1. Real-Time Rendered 3D Image of Finger Skin"/>
          </p:cNvPr>
          <p:cNvPicPr>
            <a:picLocks noChangeAspect="1" noChangeArrowheads="1"/>
          </p:cNvPicPr>
          <p:nvPr/>
        </p:nvPicPr>
        <p:blipFill>
          <a:blip r:embed="rId8" cstate="print"/>
          <a:srcRect/>
          <a:stretch>
            <a:fillRect/>
          </a:stretch>
        </p:blipFill>
        <p:spPr bwMode="auto">
          <a:xfrm>
            <a:off x="6629400" y="1408331"/>
            <a:ext cx="2212323" cy="1219200"/>
          </a:xfrm>
          <a:prstGeom prst="roundRect">
            <a:avLst/>
          </a:prstGeom>
          <a:noFill/>
        </p:spPr>
      </p:pic>
      <p:sp>
        <p:nvSpPr>
          <p:cNvPr id="14" name="TextBox 13"/>
          <p:cNvSpPr txBox="1"/>
          <p:nvPr/>
        </p:nvSpPr>
        <p:spPr>
          <a:xfrm>
            <a:off x="6705600" y="2706469"/>
            <a:ext cx="2286000" cy="646331"/>
          </a:xfrm>
          <a:prstGeom prst="rect">
            <a:avLst/>
          </a:prstGeom>
          <a:noFill/>
        </p:spPr>
        <p:txBody>
          <a:bodyPr wrap="square" rtlCol="0">
            <a:spAutoFit/>
          </a:bodyPr>
          <a:lstStyle/>
          <a:p>
            <a:r>
              <a:rPr lang="en-US" dirty="0" smtClean="0"/>
              <a:t>Real-Time 3D OCT Imaging w/ FPGA</a:t>
            </a:r>
            <a:endParaRPr lang="en-US" dirty="0">
              <a:latin typeface="Univers Com 45 Light" pitchFamily="34" charset="0"/>
            </a:endParaRPr>
          </a:p>
        </p:txBody>
      </p:sp>
      <p:pic>
        <p:nvPicPr>
          <p:cNvPr id="1038" name="Picture 14" descr="http://sine.ni.com/cms/images/casestudies/iatalyimagea.jpeg?size">
            <a:hlinkClick r:id="rId9" tooltip="Stereotactic helmet"/>
          </p:cNvPr>
          <p:cNvPicPr>
            <a:picLocks noChangeAspect="1" noChangeArrowheads="1"/>
          </p:cNvPicPr>
          <p:nvPr/>
        </p:nvPicPr>
        <p:blipFill>
          <a:blip r:embed="rId10" cstate="print"/>
          <a:srcRect/>
          <a:stretch>
            <a:fillRect/>
          </a:stretch>
        </p:blipFill>
        <p:spPr bwMode="auto">
          <a:xfrm>
            <a:off x="6974575" y="3657600"/>
            <a:ext cx="1636025" cy="1600200"/>
          </a:xfrm>
          <a:prstGeom prst="roundRect">
            <a:avLst>
              <a:gd name="adj" fmla="val 11046"/>
            </a:avLst>
          </a:prstGeom>
          <a:noFill/>
        </p:spPr>
      </p:pic>
      <p:sp>
        <p:nvSpPr>
          <p:cNvPr id="16" name="TextBox 15"/>
          <p:cNvSpPr txBox="1"/>
          <p:nvPr/>
        </p:nvSpPr>
        <p:spPr>
          <a:xfrm>
            <a:off x="6781800" y="5373469"/>
            <a:ext cx="2286000" cy="646331"/>
          </a:xfrm>
          <a:prstGeom prst="rect">
            <a:avLst/>
          </a:prstGeom>
          <a:noFill/>
        </p:spPr>
        <p:txBody>
          <a:bodyPr wrap="square" rtlCol="0">
            <a:spAutoFit/>
          </a:bodyPr>
          <a:lstStyle/>
          <a:p>
            <a:r>
              <a:rPr lang="en-US" dirty="0" err="1" smtClean="0"/>
              <a:t>Haptic</a:t>
            </a:r>
            <a:r>
              <a:rPr lang="en-US" dirty="0" smtClean="0"/>
              <a:t> Device for Neurosurgery</a:t>
            </a:r>
            <a:endParaRPr lang="en-US" dirty="0">
              <a:latin typeface="Univers Com 45 Light"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208" y="215788"/>
            <a:ext cx="7772400" cy="762000"/>
          </a:xfrm>
        </p:spPr>
        <p:txBody>
          <a:bodyPr>
            <a:noAutofit/>
          </a:bodyPr>
          <a:lstStyle/>
          <a:p>
            <a:r>
              <a:rPr lang="en-US" dirty="0" smtClean="0"/>
              <a:t>Biomedical Devices and Instrumentation (Academia)</a:t>
            </a:r>
            <a:endParaRPr lang="en-US" dirty="0"/>
          </a:p>
        </p:txBody>
      </p:sp>
      <p:pic>
        <p:nvPicPr>
          <p:cNvPr id="1026" name="Picture 2" descr="http://sine.ni.com/cms/images/casestudies/uflaa.jpg?size"/>
          <p:cNvPicPr>
            <a:picLocks noChangeAspect="1" noChangeArrowheads="1"/>
          </p:cNvPicPr>
          <p:nvPr/>
        </p:nvPicPr>
        <p:blipFill>
          <a:blip r:embed="rId2" cstate="print">
            <a:lum bright="70000"/>
          </a:blip>
          <a:srcRect/>
          <a:stretch>
            <a:fillRect/>
          </a:stretch>
        </p:blipFill>
        <p:spPr bwMode="auto">
          <a:xfrm>
            <a:off x="533400" y="1332131"/>
            <a:ext cx="2686783" cy="1371599"/>
          </a:xfrm>
          <a:prstGeom prst="roundRect">
            <a:avLst/>
          </a:prstGeom>
          <a:noFill/>
        </p:spPr>
      </p:pic>
      <p:sp>
        <p:nvSpPr>
          <p:cNvPr id="5" name="TextBox 4"/>
          <p:cNvSpPr txBox="1"/>
          <p:nvPr/>
        </p:nvSpPr>
        <p:spPr>
          <a:xfrm>
            <a:off x="533400" y="2819400"/>
            <a:ext cx="2743200" cy="646331"/>
          </a:xfrm>
          <a:prstGeom prst="rect">
            <a:avLst/>
          </a:prstGeom>
          <a:noFill/>
        </p:spPr>
        <p:txBody>
          <a:bodyPr wrap="square" rtlCol="0">
            <a:spAutoFit/>
          </a:bodyPr>
          <a:lstStyle/>
          <a:p>
            <a:r>
              <a:rPr lang="en-US" dirty="0" smtClean="0"/>
              <a:t>Radiographic Imaging w/ Robotic Manipulators</a:t>
            </a:r>
            <a:endParaRPr lang="en-US" dirty="0">
              <a:latin typeface="Univers Com 45 Light" pitchFamily="34" charset="0"/>
            </a:endParaRPr>
          </a:p>
        </p:txBody>
      </p:sp>
      <p:pic>
        <p:nvPicPr>
          <p:cNvPr id="1028" name="Picture 4" descr="http://sine.ni.com/cms/images/casestudies/univleedsa.jpg?size"/>
          <p:cNvPicPr>
            <a:picLocks noChangeAspect="1" noChangeArrowheads="1"/>
          </p:cNvPicPr>
          <p:nvPr/>
        </p:nvPicPr>
        <p:blipFill>
          <a:blip r:embed="rId3" cstate="print">
            <a:lum bright="70000"/>
          </a:blip>
          <a:srcRect/>
          <a:stretch>
            <a:fillRect/>
          </a:stretch>
        </p:blipFill>
        <p:spPr bwMode="auto">
          <a:xfrm>
            <a:off x="3886200" y="1332131"/>
            <a:ext cx="2057400" cy="1543050"/>
          </a:xfrm>
          <a:prstGeom prst="roundRect">
            <a:avLst/>
          </a:prstGeom>
          <a:noFill/>
        </p:spPr>
      </p:pic>
      <p:sp>
        <p:nvSpPr>
          <p:cNvPr id="7" name="TextBox 6"/>
          <p:cNvSpPr txBox="1"/>
          <p:nvPr/>
        </p:nvSpPr>
        <p:spPr>
          <a:xfrm>
            <a:off x="3810000" y="2895600"/>
            <a:ext cx="2286000" cy="646331"/>
          </a:xfrm>
          <a:prstGeom prst="rect">
            <a:avLst/>
          </a:prstGeom>
          <a:noFill/>
        </p:spPr>
        <p:txBody>
          <a:bodyPr wrap="square" rtlCol="0">
            <a:spAutoFit/>
          </a:bodyPr>
          <a:lstStyle/>
          <a:p>
            <a:r>
              <a:rPr lang="en-US" dirty="0" smtClean="0"/>
              <a:t>Upper Limb Robotic Rehabilitation System</a:t>
            </a:r>
            <a:endParaRPr lang="en-US" dirty="0">
              <a:latin typeface="Univers Com 45 Light" pitchFamily="34" charset="0"/>
            </a:endParaRPr>
          </a:p>
        </p:txBody>
      </p:sp>
      <p:pic>
        <p:nvPicPr>
          <p:cNvPr id="1030" name="Picture 6" descr="http://sine.ni.com/cms/images/casestudies/pamone.jpg?size">
            <a:hlinkClick r:id="rId4" tooltip="Figure 1: Results of Ex-vivo Preclinical Studies to Show Agreement of PAM and Lesioning in Ablated Tissue."/>
          </p:cNvPr>
          <p:cNvPicPr>
            <a:picLocks noChangeAspect="1" noChangeArrowheads="1"/>
          </p:cNvPicPr>
          <p:nvPr/>
        </p:nvPicPr>
        <p:blipFill>
          <a:blip r:embed="rId5" cstate="print">
            <a:lum bright="70000"/>
          </a:blip>
          <a:srcRect/>
          <a:stretch>
            <a:fillRect/>
          </a:stretch>
        </p:blipFill>
        <p:spPr bwMode="auto">
          <a:xfrm>
            <a:off x="457200" y="3925669"/>
            <a:ext cx="2609850" cy="1314451"/>
          </a:xfrm>
          <a:prstGeom prst="roundRect">
            <a:avLst/>
          </a:prstGeom>
          <a:noFill/>
        </p:spPr>
      </p:pic>
      <p:sp>
        <p:nvSpPr>
          <p:cNvPr id="9" name="TextBox 8"/>
          <p:cNvSpPr txBox="1"/>
          <p:nvPr/>
        </p:nvSpPr>
        <p:spPr>
          <a:xfrm>
            <a:off x="533400" y="5221069"/>
            <a:ext cx="2286000" cy="646331"/>
          </a:xfrm>
          <a:prstGeom prst="rect">
            <a:avLst/>
          </a:prstGeom>
          <a:noFill/>
        </p:spPr>
        <p:txBody>
          <a:bodyPr wrap="square" rtlCol="0">
            <a:spAutoFit/>
          </a:bodyPr>
          <a:lstStyle/>
          <a:p>
            <a:r>
              <a:rPr lang="en-US" dirty="0" smtClean="0"/>
              <a:t>Ultrasonic Tumor Therapy</a:t>
            </a:r>
            <a:endParaRPr lang="en-US" dirty="0">
              <a:latin typeface="Univers Com 45 Light" pitchFamily="34" charset="0"/>
            </a:endParaRPr>
          </a:p>
        </p:txBody>
      </p:sp>
      <p:pic>
        <p:nvPicPr>
          <p:cNvPr id="1032" name="Picture 8" descr="http://sine.ni.com/cms/images/casestudies/kitechb.png"/>
          <p:cNvPicPr>
            <a:picLocks noChangeAspect="1" noChangeArrowheads="1"/>
          </p:cNvPicPr>
          <p:nvPr/>
        </p:nvPicPr>
        <p:blipFill>
          <a:blip r:embed="rId6" cstate="print">
            <a:lum bright="70000"/>
          </a:blip>
          <a:srcRect/>
          <a:stretch>
            <a:fillRect/>
          </a:stretch>
        </p:blipFill>
        <p:spPr bwMode="auto">
          <a:xfrm>
            <a:off x="3993099" y="3962400"/>
            <a:ext cx="1798101" cy="1143000"/>
          </a:xfrm>
          <a:prstGeom prst="roundRect">
            <a:avLst/>
          </a:prstGeom>
          <a:noFill/>
        </p:spPr>
      </p:pic>
      <p:sp>
        <p:nvSpPr>
          <p:cNvPr id="11" name="TextBox 10"/>
          <p:cNvSpPr txBox="1"/>
          <p:nvPr/>
        </p:nvSpPr>
        <p:spPr>
          <a:xfrm>
            <a:off x="3657600" y="5184338"/>
            <a:ext cx="2590800" cy="646331"/>
          </a:xfrm>
          <a:prstGeom prst="rect">
            <a:avLst/>
          </a:prstGeom>
          <a:noFill/>
        </p:spPr>
        <p:txBody>
          <a:bodyPr wrap="square" rtlCol="0">
            <a:spAutoFit/>
          </a:bodyPr>
          <a:lstStyle/>
          <a:p>
            <a:r>
              <a:rPr lang="en-US" dirty="0" smtClean="0"/>
              <a:t>Mobile Fluoroscopy &amp; CT System for Surgery</a:t>
            </a:r>
            <a:endParaRPr lang="en-US" dirty="0">
              <a:latin typeface="Univers Com 45 Light" pitchFamily="34" charset="0"/>
            </a:endParaRPr>
          </a:p>
        </p:txBody>
      </p:sp>
      <p:pic>
        <p:nvPicPr>
          <p:cNvPr id="1034" name="Picture 10" descr="http://sine.ni.com/cms/images/casestudies/droab.jpg?size">
            <a:hlinkClick r:id="rId7" tooltip="Figure 1. Real-Time Rendered 3D Image of Finger Skin"/>
          </p:cNvPr>
          <p:cNvPicPr>
            <a:picLocks noChangeAspect="1" noChangeArrowheads="1"/>
          </p:cNvPicPr>
          <p:nvPr/>
        </p:nvPicPr>
        <p:blipFill>
          <a:blip r:embed="rId8" cstate="print">
            <a:lum bright="70000"/>
          </a:blip>
          <a:srcRect/>
          <a:stretch>
            <a:fillRect/>
          </a:stretch>
        </p:blipFill>
        <p:spPr bwMode="auto">
          <a:xfrm>
            <a:off x="6629400" y="1408331"/>
            <a:ext cx="2212323" cy="1219200"/>
          </a:xfrm>
          <a:prstGeom prst="roundRect">
            <a:avLst/>
          </a:prstGeom>
          <a:noFill/>
        </p:spPr>
      </p:pic>
      <p:sp>
        <p:nvSpPr>
          <p:cNvPr id="14" name="TextBox 13"/>
          <p:cNvSpPr txBox="1"/>
          <p:nvPr/>
        </p:nvSpPr>
        <p:spPr>
          <a:xfrm>
            <a:off x="6705600" y="2706469"/>
            <a:ext cx="2286000" cy="646331"/>
          </a:xfrm>
          <a:prstGeom prst="rect">
            <a:avLst/>
          </a:prstGeom>
          <a:noFill/>
        </p:spPr>
        <p:txBody>
          <a:bodyPr wrap="square" rtlCol="0">
            <a:spAutoFit/>
          </a:bodyPr>
          <a:lstStyle/>
          <a:p>
            <a:r>
              <a:rPr lang="en-US" dirty="0" smtClean="0"/>
              <a:t>Real-Time 3D OCT Imaging w/ FPGA</a:t>
            </a:r>
            <a:endParaRPr lang="en-US" dirty="0">
              <a:latin typeface="Univers Com 45 Light" pitchFamily="34" charset="0"/>
            </a:endParaRPr>
          </a:p>
        </p:txBody>
      </p:sp>
      <p:pic>
        <p:nvPicPr>
          <p:cNvPr id="1038" name="Picture 14" descr="http://sine.ni.com/cms/images/casestudies/iatalyimagea.jpeg?size">
            <a:hlinkClick r:id="rId9" tooltip="Stereotactic helmet"/>
          </p:cNvPr>
          <p:cNvPicPr>
            <a:picLocks noChangeAspect="1" noChangeArrowheads="1"/>
          </p:cNvPicPr>
          <p:nvPr/>
        </p:nvPicPr>
        <p:blipFill>
          <a:blip r:embed="rId10" cstate="print">
            <a:lum bright="70000"/>
          </a:blip>
          <a:srcRect/>
          <a:stretch>
            <a:fillRect/>
          </a:stretch>
        </p:blipFill>
        <p:spPr bwMode="auto">
          <a:xfrm>
            <a:off x="6974575" y="3657600"/>
            <a:ext cx="1636025" cy="1600200"/>
          </a:xfrm>
          <a:prstGeom prst="roundRect">
            <a:avLst>
              <a:gd name="adj" fmla="val 11046"/>
            </a:avLst>
          </a:prstGeom>
          <a:noFill/>
        </p:spPr>
      </p:pic>
      <p:sp>
        <p:nvSpPr>
          <p:cNvPr id="16" name="TextBox 15"/>
          <p:cNvSpPr txBox="1"/>
          <p:nvPr/>
        </p:nvSpPr>
        <p:spPr>
          <a:xfrm>
            <a:off x="6781800" y="5373469"/>
            <a:ext cx="2286000" cy="646331"/>
          </a:xfrm>
          <a:prstGeom prst="rect">
            <a:avLst/>
          </a:prstGeom>
          <a:noFill/>
        </p:spPr>
        <p:txBody>
          <a:bodyPr wrap="square" rtlCol="0">
            <a:spAutoFit/>
          </a:bodyPr>
          <a:lstStyle/>
          <a:p>
            <a:r>
              <a:rPr lang="en-US" dirty="0" err="1" smtClean="0"/>
              <a:t>Haptic</a:t>
            </a:r>
            <a:r>
              <a:rPr lang="en-US" dirty="0" smtClean="0"/>
              <a:t> Device for Neurosurgery</a:t>
            </a:r>
            <a:endParaRPr lang="en-US" dirty="0">
              <a:latin typeface="Univers Com 45 Light" pitchFamily="34" charset="0"/>
            </a:endParaRPr>
          </a:p>
        </p:txBody>
      </p:sp>
      <p:pic>
        <p:nvPicPr>
          <p:cNvPr id="17410" name="Picture 2" descr="http://www.google.com/url?source=imglanding&amp;ct=img&amp;q=http://www.psych.ufl.edu/~dpdevine/home/logo.bmp&amp;sa=X&amp;ei=FxZlUMmTIKfD2QXLi4DwBg&amp;ved=0CAsQ8wc&amp;usg=AFQjCNE-50SLkMQWIPm7FRAyC-cn17O6wQ"/>
          <p:cNvPicPr>
            <a:picLocks noChangeAspect="1" noChangeArrowheads="1"/>
          </p:cNvPicPr>
          <p:nvPr/>
        </p:nvPicPr>
        <p:blipFill>
          <a:blip r:embed="rId11" cstate="print"/>
          <a:srcRect/>
          <a:stretch>
            <a:fillRect/>
          </a:stretch>
        </p:blipFill>
        <p:spPr bwMode="auto">
          <a:xfrm>
            <a:off x="609600" y="1828800"/>
            <a:ext cx="2493818" cy="457200"/>
          </a:xfrm>
          <a:prstGeom prst="rect">
            <a:avLst/>
          </a:prstGeom>
          <a:noFill/>
        </p:spPr>
      </p:pic>
      <p:pic>
        <p:nvPicPr>
          <p:cNvPr id="41986" name="Picture 2" descr="http://t1.gstatic.com/images?q=tbn:ANd9GcSewCynNp59on3KX0Yr-DkbWQugRQ6zCRL_HB6aR1ITcOOIYY0X_gOarop37A"/>
          <p:cNvPicPr>
            <a:picLocks noChangeAspect="1" noChangeArrowheads="1"/>
          </p:cNvPicPr>
          <p:nvPr/>
        </p:nvPicPr>
        <p:blipFill>
          <a:blip r:embed="rId12" cstate="print"/>
          <a:srcRect/>
          <a:stretch>
            <a:fillRect/>
          </a:stretch>
        </p:blipFill>
        <p:spPr bwMode="auto">
          <a:xfrm>
            <a:off x="3810000" y="1752600"/>
            <a:ext cx="2209800" cy="629872"/>
          </a:xfrm>
          <a:prstGeom prst="rect">
            <a:avLst/>
          </a:prstGeom>
          <a:noFill/>
        </p:spPr>
      </p:pic>
      <p:pic>
        <p:nvPicPr>
          <p:cNvPr id="41988" name="Picture 4" descr="北里大学"/>
          <p:cNvPicPr>
            <a:picLocks noChangeAspect="1" noChangeArrowheads="1"/>
          </p:cNvPicPr>
          <p:nvPr/>
        </p:nvPicPr>
        <p:blipFill>
          <a:blip r:embed="rId13" cstate="print"/>
          <a:srcRect l="4040" t="10606" b="10606"/>
          <a:stretch>
            <a:fillRect/>
          </a:stretch>
        </p:blipFill>
        <p:spPr bwMode="auto">
          <a:xfrm>
            <a:off x="6788727" y="1620982"/>
            <a:ext cx="1974273" cy="720436"/>
          </a:xfrm>
          <a:prstGeom prst="rect">
            <a:avLst/>
          </a:prstGeom>
          <a:noFill/>
        </p:spPr>
      </p:pic>
      <p:pic>
        <p:nvPicPr>
          <p:cNvPr id="41992" name="Picture 8" descr="Crest positive"/>
          <p:cNvPicPr>
            <a:picLocks noChangeAspect="1" noChangeArrowheads="1"/>
          </p:cNvPicPr>
          <p:nvPr/>
        </p:nvPicPr>
        <p:blipFill>
          <a:blip r:embed="rId14" cstate="print"/>
          <a:srcRect b="52709"/>
          <a:stretch>
            <a:fillRect/>
          </a:stretch>
        </p:blipFill>
        <p:spPr bwMode="auto">
          <a:xfrm>
            <a:off x="1307306" y="3810000"/>
            <a:ext cx="1131094" cy="1447800"/>
          </a:xfrm>
          <a:prstGeom prst="rect">
            <a:avLst/>
          </a:prstGeom>
          <a:noFill/>
        </p:spPr>
      </p:pic>
      <p:pic>
        <p:nvPicPr>
          <p:cNvPr id="41996" name="Picture 12" descr="KITECH 한국생산기술원"/>
          <p:cNvPicPr>
            <a:picLocks noChangeAspect="1" noChangeArrowheads="1"/>
          </p:cNvPicPr>
          <p:nvPr/>
        </p:nvPicPr>
        <p:blipFill>
          <a:blip r:embed="rId15" cstate="print"/>
          <a:srcRect/>
          <a:stretch>
            <a:fillRect/>
          </a:stretch>
        </p:blipFill>
        <p:spPr bwMode="auto">
          <a:xfrm>
            <a:off x="3944183" y="4191000"/>
            <a:ext cx="1923217" cy="685800"/>
          </a:xfrm>
          <a:prstGeom prst="rect">
            <a:avLst/>
          </a:prstGeom>
          <a:noFill/>
        </p:spPr>
      </p:pic>
      <p:pic>
        <p:nvPicPr>
          <p:cNvPr id="41998" name="Picture 14" descr="http://www.uniud.it/img/home2011-pollo-uniud.png"/>
          <p:cNvPicPr>
            <a:picLocks noChangeAspect="1" noChangeArrowheads="1"/>
          </p:cNvPicPr>
          <p:nvPr/>
        </p:nvPicPr>
        <p:blipFill>
          <a:blip r:embed="rId16" cstate="print"/>
          <a:srcRect l="10169"/>
          <a:stretch>
            <a:fillRect/>
          </a:stretch>
        </p:blipFill>
        <p:spPr bwMode="auto">
          <a:xfrm>
            <a:off x="6781800" y="4114800"/>
            <a:ext cx="2019300" cy="714375"/>
          </a:xfrm>
          <a:prstGeom prst="rect">
            <a:avLst/>
          </a:prstGeom>
          <a:noFill/>
        </p:spPr>
      </p:pic>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116" y="207696"/>
            <a:ext cx="7772400" cy="762000"/>
          </a:xfrm>
        </p:spPr>
        <p:txBody>
          <a:bodyPr>
            <a:noAutofit/>
          </a:bodyPr>
          <a:lstStyle/>
          <a:p>
            <a:r>
              <a:rPr lang="en-US" dirty="0" smtClean="0"/>
              <a:t>Biomedical Devices and Instrumentation (Industry)</a:t>
            </a:r>
            <a:endParaRPr lang="en-US" dirty="0"/>
          </a:p>
        </p:txBody>
      </p:sp>
      <p:sp>
        <p:nvSpPr>
          <p:cNvPr id="5" name="TextBox 4"/>
          <p:cNvSpPr txBox="1"/>
          <p:nvPr/>
        </p:nvSpPr>
        <p:spPr>
          <a:xfrm>
            <a:off x="609600" y="3048000"/>
            <a:ext cx="2743200" cy="369332"/>
          </a:xfrm>
          <a:prstGeom prst="rect">
            <a:avLst/>
          </a:prstGeom>
          <a:noFill/>
        </p:spPr>
        <p:txBody>
          <a:bodyPr wrap="square" rtlCol="0">
            <a:spAutoFit/>
          </a:bodyPr>
          <a:lstStyle/>
          <a:p>
            <a:r>
              <a:rPr lang="en-US" dirty="0" smtClean="0"/>
              <a:t>DNA Sequencing</a:t>
            </a:r>
            <a:endParaRPr lang="en-US" dirty="0">
              <a:latin typeface="Univers Com 45 Light" pitchFamily="34" charset="0"/>
            </a:endParaRPr>
          </a:p>
        </p:txBody>
      </p:sp>
      <p:sp>
        <p:nvSpPr>
          <p:cNvPr id="9" name="TextBox 8"/>
          <p:cNvSpPr txBox="1"/>
          <p:nvPr/>
        </p:nvSpPr>
        <p:spPr>
          <a:xfrm>
            <a:off x="609600" y="4535269"/>
            <a:ext cx="1676400" cy="646331"/>
          </a:xfrm>
          <a:prstGeom prst="rect">
            <a:avLst/>
          </a:prstGeom>
          <a:noFill/>
        </p:spPr>
        <p:txBody>
          <a:bodyPr wrap="square" rtlCol="0">
            <a:spAutoFit/>
          </a:bodyPr>
          <a:lstStyle/>
          <a:p>
            <a:r>
              <a:rPr lang="en-US" dirty="0" smtClean="0"/>
              <a:t>Tumor Treatment</a:t>
            </a:r>
            <a:endParaRPr lang="en-US" dirty="0">
              <a:latin typeface="Univers Com 45 Light" pitchFamily="34" charset="0"/>
            </a:endParaRPr>
          </a:p>
        </p:txBody>
      </p:sp>
      <p:sp>
        <p:nvSpPr>
          <p:cNvPr id="11" name="TextBox 10"/>
          <p:cNvSpPr txBox="1"/>
          <p:nvPr/>
        </p:nvSpPr>
        <p:spPr>
          <a:xfrm>
            <a:off x="3810000" y="5373469"/>
            <a:ext cx="2590800" cy="369332"/>
          </a:xfrm>
          <a:prstGeom prst="rect">
            <a:avLst/>
          </a:prstGeom>
          <a:noFill/>
        </p:spPr>
        <p:txBody>
          <a:bodyPr wrap="square" rtlCol="0">
            <a:spAutoFit/>
          </a:bodyPr>
          <a:lstStyle/>
          <a:p>
            <a:r>
              <a:rPr lang="en-US" dirty="0" smtClean="0"/>
              <a:t>Flow </a:t>
            </a:r>
            <a:r>
              <a:rPr lang="en-US" dirty="0" err="1" smtClean="0"/>
              <a:t>Cytometry</a:t>
            </a:r>
            <a:endParaRPr lang="en-US" dirty="0">
              <a:latin typeface="Univers Com 45 Light" pitchFamily="34" charset="0"/>
            </a:endParaRPr>
          </a:p>
        </p:txBody>
      </p:sp>
      <p:sp>
        <p:nvSpPr>
          <p:cNvPr id="14" name="TextBox 13"/>
          <p:cNvSpPr txBox="1"/>
          <p:nvPr/>
        </p:nvSpPr>
        <p:spPr>
          <a:xfrm>
            <a:off x="6629400" y="2706469"/>
            <a:ext cx="2286000" cy="646331"/>
          </a:xfrm>
          <a:prstGeom prst="rect">
            <a:avLst/>
          </a:prstGeom>
          <a:noFill/>
        </p:spPr>
        <p:txBody>
          <a:bodyPr wrap="square" rtlCol="0">
            <a:spAutoFit/>
          </a:bodyPr>
          <a:lstStyle/>
          <a:p>
            <a:r>
              <a:rPr lang="en-US" dirty="0" smtClean="0"/>
              <a:t>Real-Time 3D OCT Imaging w/ FPGA</a:t>
            </a:r>
            <a:endParaRPr lang="en-US" dirty="0">
              <a:latin typeface="Univers Com 45 Light" pitchFamily="34" charset="0"/>
            </a:endParaRPr>
          </a:p>
        </p:txBody>
      </p:sp>
      <p:sp>
        <p:nvSpPr>
          <p:cNvPr id="16" name="TextBox 15"/>
          <p:cNvSpPr txBox="1"/>
          <p:nvPr/>
        </p:nvSpPr>
        <p:spPr>
          <a:xfrm>
            <a:off x="6705600" y="5105400"/>
            <a:ext cx="2286000" cy="646331"/>
          </a:xfrm>
          <a:prstGeom prst="rect">
            <a:avLst/>
          </a:prstGeom>
          <a:noFill/>
        </p:spPr>
        <p:txBody>
          <a:bodyPr wrap="square" rtlCol="0">
            <a:spAutoFit/>
          </a:bodyPr>
          <a:lstStyle/>
          <a:p>
            <a:r>
              <a:rPr lang="en-US" dirty="0" smtClean="0"/>
              <a:t>Intelligent Infusion Pump</a:t>
            </a:r>
            <a:endParaRPr lang="en-US" dirty="0">
              <a:latin typeface="Univers Com 45 Light" pitchFamily="34" charset="0"/>
            </a:endParaRPr>
          </a:p>
        </p:txBody>
      </p:sp>
      <p:pic>
        <p:nvPicPr>
          <p:cNvPr id="3" name="Picture 2" descr="http://www.ni.com/cms/images/devzone/tut/DSC_5539.jpg"/>
          <p:cNvPicPr>
            <a:picLocks noChangeAspect="1" noChangeArrowheads="1"/>
          </p:cNvPicPr>
          <p:nvPr/>
        </p:nvPicPr>
        <p:blipFill>
          <a:blip r:embed="rId2" cstate="print"/>
          <a:srcRect/>
          <a:stretch>
            <a:fillRect/>
          </a:stretch>
        </p:blipFill>
        <p:spPr bwMode="auto">
          <a:xfrm>
            <a:off x="3962400" y="4151531"/>
            <a:ext cx="1447800" cy="1187824"/>
          </a:xfrm>
          <a:prstGeom prst="roundRect">
            <a:avLst/>
          </a:prstGeom>
          <a:noFill/>
        </p:spPr>
      </p:pic>
      <p:pic>
        <p:nvPicPr>
          <p:cNvPr id="4" name="Picture 4" descr="http://sine.ni.com/cms/images/casestudies/circaflexa.jpg?size"/>
          <p:cNvPicPr>
            <a:picLocks noChangeAspect="1" noChangeArrowheads="1"/>
          </p:cNvPicPr>
          <p:nvPr/>
        </p:nvPicPr>
        <p:blipFill>
          <a:blip r:embed="rId3" cstate="print"/>
          <a:srcRect/>
          <a:stretch>
            <a:fillRect/>
          </a:stretch>
        </p:blipFill>
        <p:spPr bwMode="auto">
          <a:xfrm>
            <a:off x="838200" y="1295400"/>
            <a:ext cx="1295400" cy="1678606"/>
          </a:xfrm>
          <a:prstGeom prst="roundRect">
            <a:avLst/>
          </a:prstGeom>
          <a:noFill/>
        </p:spPr>
      </p:pic>
      <p:pic>
        <p:nvPicPr>
          <p:cNvPr id="8" name="Picture 8" descr="http://www.ni.com/cms/images/devzone/tut/fluidnet.jpg">
            <a:hlinkClick r:id=""/>
          </p:cNvPr>
          <p:cNvPicPr>
            <a:picLocks noChangeAspect="1" noChangeArrowheads="1"/>
          </p:cNvPicPr>
          <p:nvPr/>
        </p:nvPicPr>
        <p:blipFill>
          <a:blip r:embed="rId4" cstate="print"/>
          <a:srcRect/>
          <a:stretch>
            <a:fillRect/>
          </a:stretch>
        </p:blipFill>
        <p:spPr bwMode="auto">
          <a:xfrm>
            <a:off x="6477000" y="4114800"/>
            <a:ext cx="2258234" cy="914400"/>
          </a:xfrm>
          <a:prstGeom prst="roundRect">
            <a:avLst/>
          </a:prstGeom>
          <a:noFill/>
        </p:spPr>
      </p:pic>
      <p:pic>
        <p:nvPicPr>
          <p:cNvPr id="10" name="Picture 10" descr="http://www.ni.com/cms/images/devzone/tut/sanarus.jpg"/>
          <p:cNvPicPr>
            <a:picLocks noChangeAspect="1" noChangeArrowheads="1"/>
          </p:cNvPicPr>
          <p:nvPr/>
        </p:nvPicPr>
        <p:blipFill>
          <a:blip r:embed="rId5" cstate="print"/>
          <a:srcRect/>
          <a:stretch>
            <a:fillRect/>
          </a:stretch>
        </p:blipFill>
        <p:spPr bwMode="auto">
          <a:xfrm>
            <a:off x="1905000" y="4114800"/>
            <a:ext cx="878850" cy="1981200"/>
          </a:xfrm>
          <a:prstGeom prst="rect">
            <a:avLst/>
          </a:prstGeom>
          <a:noFill/>
        </p:spPr>
      </p:pic>
      <p:pic>
        <p:nvPicPr>
          <p:cNvPr id="1036" name="Picture 12" descr="Catalys Overview"/>
          <p:cNvPicPr>
            <a:picLocks noChangeAspect="1" noChangeArrowheads="1"/>
          </p:cNvPicPr>
          <p:nvPr/>
        </p:nvPicPr>
        <p:blipFill>
          <a:blip r:embed="rId6" cstate="print"/>
          <a:srcRect/>
          <a:stretch>
            <a:fillRect/>
          </a:stretch>
        </p:blipFill>
        <p:spPr bwMode="auto">
          <a:xfrm>
            <a:off x="3200400" y="1371600"/>
            <a:ext cx="2748515" cy="1143000"/>
          </a:xfrm>
          <a:prstGeom prst="roundRect">
            <a:avLst/>
          </a:prstGeom>
          <a:noFill/>
        </p:spPr>
      </p:pic>
      <p:sp>
        <p:nvSpPr>
          <p:cNvPr id="21" name="TextBox 20"/>
          <p:cNvSpPr txBox="1"/>
          <p:nvPr/>
        </p:nvSpPr>
        <p:spPr>
          <a:xfrm>
            <a:off x="3200400" y="2630269"/>
            <a:ext cx="2895600" cy="646331"/>
          </a:xfrm>
          <a:prstGeom prst="rect">
            <a:avLst/>
          </a:prstGeom>
          <a:noFill/>
        </p:spPr>
        <p:txBody>
          <a:bodyPr wrap="square" rtlCol="0">
            <a:spAutoFit/>
          </a:bodyPr>
          <a:lstStyle/>
          <a:p>
            <a:r>
              <a:rPr lang="en-US" dirty="0" err="1" smtClean="0"/>
              <a:t>Femtosecond</a:t>
            </a:r>
            <a:r>
              <a:rPr lang="en-US" dirty="0" smtClean="0"/>
              <a:t> Laser Assisted Cataract Surgery</a:t>
            </a:r>
            <a:endParaRPr lang="en-US" dirty="0">
              <a:latin typeface="Univers Com 45 Light" pitchFamily="34" charset="0"/>
            </a:endParaRPr>
          </a:p>
        </p:txBody>
      </p:sp>
      <p:pic>
        <p:nvPicPr>
          <p:cNvPr id="9218" name="Picture 2" descr="http://sine.ni.com/cms/images/casestudies/santecb.jpg?size"/>
          <p:cNvPicPr>
            <a:picLocks noChangeAspect="1" noChangeArrowheads="1"/>
          </p:cNvPicPr>
          <p:nvPr/>
        </p:nvPicPr>
        <p:blipFill>
          <a:blip r:embed="rId7" cstate="print"/>
          <a:srcRect/>
          <a:stretch>
            <a:fillRect/>
          </a:stretch>
        </p:blipFill>
        <p:spPr bwMode="auto">
          <a:xfrm>
            <a:off x="6858000" y="1371600"/>
            <a:ext cx="1673225" cy="1141930"/>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116" y="155772"/>
            <a:ext cx="7772400" cy="762000"/>
          </a:xfrm>
        </p:spPr>
        <p:txBody>
          <a:bodyPr/>
          <a:lstStyle/>
          <a:p>
            <a:r>
              <a:rPr lang="en-US" dirty="0" smtClean="0"/>
              <a:t>Power and Power Distribution (Academia)</a:t>
            </a:r>
            <a:endParaRPr lang="en-US" dirty="0"/>
          </a:p>
        </p:txBody>
      </p:sp>
      <p:sp>
        <p:nvSpPr>
          <p:cNvPr id="8" name="TextBox 7"/>
          <p:cNvSpPr txBox="1"/>
          <p:nvPr/>
        </p:nvSpPr>
        <p:spPr>
          <a:xfrm>
            <a:off x="597908" y="2858869"/>
            <a:ext cx="2983492" cy="584775"/>
          </a:xfrm>
          <a:prstGeom prst="rect">
            <a:avLst/>
          </a:prstGeom>
          <a:noFill/>
        </p:spPr>
        <p:txBody>
          <a:bodyPr wrap="square" rtlCol="0">
            <a:spAutoFit/>
          </a:bodyPr>
          <a:lstStyle/>
          <a:p>
            <a:r>
              <a:rPr lang="en-US" sz="1600" dirty="0" smtClean="0"/>
              <a:t>Developing a Functional Smart Grid Prototype</a:t>
            </a:r>
          </a:p>
        </p:txBody>
      </p:sp>
      <p:pic>
        <p:nvPicPr>
          <p:cNvPr id="8194" name="Picture 2" descr="http://sine.ni.com/cms/images/casestudies/hernandeza.jpg?size"/>
          <p:cNvPicPr>
            <a:picLocks noChangeAspect="1" noChangeArrowheads="1"/>
          </p:cNvPicPr>
          <p:nvPr/>
        </p:nvPicPr>
        <p:blipFill>
          <a:blip r:embed="rId2" cstate="print"/>
          <a:srcRect/>
          <a:stretch>
            <a:fillRect/>
          </a:stretch>
        </p:blipFill>
        <p:spPr bwMode="auto">
          <a:xfrm>
            <a:off x="914400" y="3886200"/>
            <a:ext cx="2433484" cy="1295400"/>
          </a:xfrm>
          <a:prstGeom prst="rect">
            <a:avLst/>
          </a:prstGeom>
          <a:noFill/>
          <a:ln>
            <a:solidFill>
              <a:schemeClr val="tx1"/>
            </a:solidFill>
          </a:ln>
        </p:spPr>
      </p:pic>
      <p:sp>
        <p:nvSpPr>
          <p:cNvPr id="18" name="TextBox 17"/>
          <p:cNvSpPr txBox="1"/>
          <p:nvPr/>
        </p:nvSpPr>
        <p:spPr>
          <a:xfrm>
            <a:off x="990600" y="5334000"/>
            <a:ext cx="2362200" cy="584775"/>
          </a:xfrm>
          <a:prstGeom prst="rect">
            <a:avLst/>
          </a:prstGeom>
          <a:noFill/>
        </p:spPr>
        <p:txBody>
          <a:bodyPr wrap="square" rtlCol="0">
            <a:spAutoFit/>
          </a:bodyPr>
          <a:lstStyle/>
          <a:p>
            <a:r>
              <a:rPr lang="en-US" sz="1600" dirty="0" smtClean="0"/>
              <a:t>Real-Time Simulator for Power Quality Signals</a:t>
            </a:r>
            <a:endParaRPr lang="en-US" sz="1600" dirty="0">
              <a:latin typeface="Univers Com 45 Light" pitchFamily="34" charset="0"/>
            </a:endParaRPr>
          </a:p>
        </p:txBody>
      </p:sp>
      <p:pic>
        <p:nvPicPr>
          <p:cNvPr id="8196" name="Picture 4" descr="http://sine.ni.com/cms/images/casestudies/psfema.jpg?size"/>
          <p:cNvPicPr>
            <a:picLocks noChangeAspect="1" noChangeArrowheads="1"/>
          </p:cNvPicPr>
          <p:nvPr/>
        </p:nvPicPr>
        <p:blipFill>
          <a:blip r:embed="rId3" cstate="print"/>
          <a:srcRect/>
          <a:stretch>
            <a:fillRect/>
          </a:stretch>
        </p:blipFill>
        <p:spPr bwMode="auto">
          <a:xfrm>
            <a:off x="4838852" y="3886200"/>
            <a:ext cx="4076548" cy="1371600"/>
          </a:xfrm>
          <a:prstGeom prst="rect">
            <a:avLst/>
          </a:prstGeom>
          <a:noFill/>
        </p:spPr>
      </p:pic>
      <p:sp>
        <p:nvSpPr>
          <p:cNvPr id="20" name="TextBox 19"/>
          <p:cNvSpPr txBox="1"/>
          <p:nvPr/>
        </p:nvSpPr>
        <p:spPr>
          <a:xfrm>
            <a:off x="5448452" y="5257800"/>
            <a:ext cx="3200400" cy="646331"/>
          </a:xfrm>
          <a:prstGeom prst="rect">
            <a:avLst/>
          </a:prstGeom>
          <a:noFill/>
        </p:spPr>
        <p:txBody>
          <a:bodyPr wrap="square" rtlCol="0">
            <a:spAutoFit/>
          </a:bodyPr>
          <a:lstStyle/>
          <a:p>
            <a:r>
              <a:rPr lang="en-US" dirty="0" smtClean="0"/>
              <a:t>Power Flicker Emulator and Measurement System</a:t>
            </a:r>
            <a:endParaRPr lang="en-US" dirty="0">
              <a:latin typeface="Univers Com 45 Light" pitchFamily="34" charset="0"/>
            </a:endParaRPr>
          </a:p>
        </p:txBody>
      </p:sp>
      <p:pic>
        <p:nvPicPr>
          <p:cNvPr id="8198" name="Picture 6" descr="http://sine.ni.com/cms/images/casestudies/konca.png?size"/>
          <p:cNvPicPr>
            <a:picLocks noChangeAspect="1" noChangeArrowheads="1"/>
          </p:cNvPicPr>
          <p:nvPr/>
        </p:nvPicPr>
        <p:blipFill>
          <a:blip r:embed="rId4" cstate="print"/>
          <a:srcRect t="6808" b="8085"/>
          <a:stretch>
            <a:fillRect/>
          </a:stretch>
        </p:blipFill>
        <p:spPr bwMode="auto">
          <a:xfrm>
            <a:off x="4343400" y="1143000"/>
            <a:ext cx="3048000" cy="1621277"/>
          </a:xfrm>
          <a:prstGeom prst="rect">
            <a:avLst/>
          </a:prstGeom>
          <a:noFill/>
          <a:ln>
            <a:solidFill>
              <a:schemeClr val="tx1"/>
            </a:solidFill>
          </a:ln>
        </p:spPr>
      </p:pic>
      <p:sp>
        <p:nvSpPr>
          <p:cNvPr id="22" name="TextBox 21"/>
          <p:cNvSpPr txBox="1"/>
          <p:nvPr/>
        </p:nvSpPr>
        <p:spPr>
          <a:xfrm>
            <a:off x="4800600" y="2819400"/>
            <a:ext cx="2286000" cy="646331"/>
          </a:xfrm>
          <a:prstGeom prst="rect">
            <a:avLst/>
          </a:prstGeom>
          <a:noFill/>
        </p:spPr>
        <p:txBody>
          <a:bodyPr wrap="square" rtlCol="0">
            <a:spAutoFit/>
          </a:bodyPr>
          <a:lstStyle/>
          <a:p>
            <a:r>
              <a:rPr lang="en-US" dirty="0" smtClean="0"/>
              <a:t>Online Switchgear Monitoring System</a:t>
            </a:r>
            <a:endParaRPr lang="en-US" dirty="0">
              <a:latin typeface="Univers Com 45 Light" pitchFamily="34" charset="0"/>
            </a:endParaRPr>
          </a:p>
        </p:txBody>
      </p:sp>
      <p:pic>
        <p:nvPicPr>
          <p:cNvPr id="15370" name="Picture 10" descr="http://sine.ni.com/cms/images/casestudies/s03_02.jpg?size"/>
          <p:cNvPicPr>
            <a:picLocks noChangeAspect="1" noChangeArrowheads="1"/>
          </p:cNvPicPr>
          <p:nvPr/>
        </p:nvPicPr>
        <p:blipFill>
          <a:blip r:embed="rId5" cstate="print"/>
          <a:srcRect/>
          <a:stretch>
            <a:fillRect/>
          </a:stretch>
        </p:blipFill>
        <p:spPr bwMode="auto">
          <a:xfrm>
            <a:off x="685800" y="1143000"/>
            <a:ext cx="2230841" cy="1600200"/>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300" y="147680"/>
            <a:ext cx="7772400" cy="762000"/>
          </a:xfrm>
        </p:spPr>
        <p:txBody>
          <a:bodyPr/>
          <a:lstStyle/>
          <a:p>
            <a:r>
              <a:rPr lang="en-US" dirty="0" smtClean="0"/>
              <a:t>Power and Power Distribution (Academia)</a:t>
            </a:r>
            <a:endParaRPr lang="en-US" dirty="0"/>
          </a:p>
        </p:txBody>
      </p:sp>
      <p:sp>
        <p:nvSpPr>
          <p:cNvPr id="8" name="TextBox 7"/>
          <p:cNvSpPr txBox="1"/>
          <p:nvPr/>
        </p:nvSpPr>
        <p:spPr>
          <a:xfrm>
            <a:off x="597908" y="2858869"/>
            <a:ext cx="2983492" cy="584775"/>
          </a:xfrm>
          <a:prstGeom prst="rect">
            <a:avLst/>
          </a:prstGeom>
          <a:noFill/>
        </p:spPr>
        <p:txBody>
          <a:bodyPr wrap="square" rtlCol="0">
            <a:spAutoFit/>
          </a:bodyPr>
          <a:lstStyle/>
          <a:p>
            <a:r>
              <a:rPr lang="en-US" sz="1600" dirty="0" smtClean="0"/>
              <a:t>Developing a Functional Smart Grid Prototype</a:t>
            </a:r>
          </a:p>
        </p:txBody>
      </p:sp>
      <p:pic>
        <p:nvPicPr>
          <p:cNvPr id="8194" name="Picture 2" descr="http://sine.ni.com/cms/images/casestudies/hernandeza.jpg?size"/>
          <p:cNvPicPr>
            <a:picLocks noChangeAspect="1" noChangeArrowheads="1"/>
          </p:cNvPicPr>
          <p:nvPr/>
        </p:nvPicPr>
        <p:blipFill>
          <a:blip r:embed="rId2" cstate="print">
            <a:lum bright="50000"/>
          </a:blip>
          <a:srcRect/>
          <a:stretch>
            <a:fillRect/>
          </a:stretch>
        </p:blipFill>
        <p:spPr bwMode="auto">
          <a:xfrm>
            <a:off x="914400" y="3886200"/>
            <a:ext cx="2433484" cy="1295400"/>
          </a:xfrm>
          <a:prstGeom prst="rect">
            <a:avLst/>
          </a:prstGeom>
          <a:noFill/>
          <a:ln>
            <a:noFill/>
          </a:ln>
        </p:spPr>
      </p:pic>
      <p:sp>
        <p:nvSpPr>
          <p:cNvPr id="18" name="TextBox 17"/>
          <p:cNvSpPr txBox="1"/>
          <p:nvPr/>
        </p:nvSpPr>
        <p:spPr>
          <a:xfrm>
            <a:off x="990600" y="5334000"/>
            <a:ext cx="2362200" cy="584775"/>
          </a:xfrm>
          <a:prstGeom prst="rect">
            <a:avLst/>
          </a:prstGeom>
          <a:noFill/>
        </p:spPr>
        <p:txBody>
          <a:bodyPr wrap="square" rtlCol="0">
            <a:spAutoFit/>
          </a:bodyPr>
          <a:lstStyle/>
          <a:p>
            <a:r>
              <a:rPr lang="en-US" sz="1600" dirty="0" smtClean="0"/>
              <a:t>Real-Time Simulator for Power Quality Signals</a:t>
            </a:r>
            <a:endParaRPr lang="en-US" sz="1600" dirty="0">
              <a:latin typeface="Univers Com 45 Light" pitchFamily="34" charset="0"/>
            </a:endParaRPr>
          </a:p>
        </p:txBody>
      </p:sp>
      <p:pic>
        <p:nvPicPr>
          <p:cNvPr id="8196" name="Picture 4" descr="http://sine.ni.com/cms/images/casestudies/psfema.jpg?size"/>
          <p:cNvPicPr>
            <a:picLocks noChangeAspect="1" noChangeArrowheads="1"/>
          </p:cNvPicPr>
          <p:nvPr/>
        </p:nvPicPr>
        <p:blipFill>
          <a:blip r:embed="rId3" cstate="print">
            <a:lum bright="70000"/>
          </a:blip>
          <a:srcRect/>
          <a:stretch>
            <a:fillRect/>
          </a:stretch>
        </p:blipFill>
        <p:spPr bwMode="auto">
          <a:xfrm>
            <a:off x="4838852" y="3886200"/>
            <a:ext cx="4076548" cy="1371600"/>
          </a:xfrm>
          <a:prstGeom prst="rect">
            <a:avLst/>
          </a:prstGeom>
          <a:noFill/>
        </p:spPr>
      </p:pic>
      <p:sp>
        <p:nvSpPr>
          <p:cNvPr id="20" name="TextBox 19"/>
          <p:cNvSpPr txBox="1"/>
          <p:nvPr/>
        </p:nvSpPr>
        <p:spPr>
          <a:xfrm>
            <a:off x="5448452" y="5257800"/>
            <a:ext cx="3200400" cy="646331"/>
          </a:xfrm>
          <a:prstGeom prst="rect">
            <a:avLst/>
          </a:prstGeom>
          <a:noFill/>
        </p:spPr>
        <p:txBody>
          <a:bodyPr wrap="square" rtlCol="0">
            <a:spAutoFit/>
          </a:bodyPr>
          <a:lstStyle/>
          <a:p>
            <a:r>
              <a:rPr lang="en-US" dirty="0" smtClean="0"/>
              <a:t>Power Flicker Emulator and Measurement System</a:t>
            </a:r>
            <a:endParaRPr lang="en-US" dirty="0">
              <a:latin typeface="Univers Com 45 Light" pitchFamily="34" charset="0"/>
            </a:endParaRPr>
          </a:p>
        </p:txBody>
      </p:sp>
      <p:pic>
        <p:nvPicPr>
          <p:cNvPr id="8198" name="Picture 6" descr="http://sine.ni.com/cms/images/casestudies/konca.png?size"/>
          <p:cNvPicPr>
            <a:picLocks noChangeAspect="1" noChangeArrowheads="1"/>
          </p:cNvPicPr>
          <p:nvPr/>
        </p:nvPicPr>
        <p:blipFill>
          <a:blip r:embed="rId4" cstate="print">
            <a:lum bright="50000"/>
          </a:blip>
          <a:srcRect t="6808" b="8085"/>
          <a:stretch>
            <a:fillRect/>
          </a:stretch>
        </p:blipFill>
        <p:spPr bwMode="auto">
          <a:xfrm>
            <a:off x="4343400" y="1143000"/>
            <a:ext cx="3048000" cy="1621277"/>
          </a:xfrm>
          <a:prstGeom prst="rect">
            <a:avLst/>
          </a:prstGeom>
          <a:noFill/>
          <a:ln>
            <a:noFill/>
          </a:ln>
        </p:spPr>
      </p:pic>
      <p:sp>
        <p:nvSpPr>
          <p:cNvPr id="22" name="TextBox 21"/>
          <p:cNvSpPr txBox="1"/>
          <p:nvPr/>
        </p:nvSpPr>
        <p:spPr>
          <a:xfrm>
            <a:off x="4800600" y="2819400"/>
            <a:ext cx="2286000" cy="646331"/>
          </a:xfrm>
          <a:prstGeom prst="rect">
            <a:avLst/>
          </a:prstGeom>
          <a:noFill/>
        </p:spPr>
        <p:txBody>
          <a:bodyPr wrap="square" rtlCol="0">
            <a:spAutoFit/>
          </a:bodyPr>
          <a:lstStyle/>
          <a:p>
            <a:r>
              <a:rPr lang="en-US" dirty="0" smtClean="0"/>
              <a:t>Online Switchgear Monitoring System</a:t>
            </a:r>
            <a:endParaRPr lang="en-US" dirty="0">
              <a:latin typeface="Univers Com 45 Light" pitchFamily="34" charset="0"/>
            </a:endParaRPr>
          </a:p>
        </p:txBody>
      </p:sp>
      <p:pic>
        <p:nvPicPr>
          <p:cNvPr id="13" name="Picture 2" descr="http://www.b2match.com/uploads/organization/2465/big_logo.jpg"/>
          <p:cNvPicPr>
            <a:picLocks noChangeAspect="1" noChangeArrowheads="1"/>
          </p:cNvPicPr>
          <p:nvPr/>
        </p:nvPicPr>
        <p:blipFill>
          <a:blip r:embed="rId5" cstate="print"/>
          <a:srcRect/>
          <a:stretch>
            <a:fillRect/>
          </a:stretch>
        </p:blipFill>
        <p:spPr bwMode="auto">
          <a:xfrm>
            <a:off x="4953000" y="1447800"/>
            <a:ext cx="2057400" cy="843855"/>
          </a:xfrm>
          <a:prstGeom prst="rect">
            <a:avLst/>
          </a:prstGeom>
          <a:noFill/>
        </p:spPr>
      </p:pic>
      <p:pic>
        <p:nvPicPr>
          <p:cNvPr id="15364" name="Picture 4" descr="http://www.studymalaysia.com/gallery/tag3/UCSIULogo.jpg"/>
          <p:cNvPicPr>
            <a:picLocks noChangeAspect="1" noChangeArrowheads="1"/>
          </p:cNvPicPr>
          <p:nvPr/>
        </p:nvPicPr>
        <p:blipFill>
          <a:blip r:embed="rId6" cstate="print"/>
          <a:srcRect/>
          <a:stretch>
            <a:fillRect/>
          </a:stretch>
        </p:blipFill>
        <p:spPr bwMode="auto">
          <a:xfrm>
            <a:off x="6324575" y="3502491"/>
            <a:ext cx="1110608" cy="1623695"/>
          </a:xfrm>
          <a:prstGeom prst="rect">
            <a:avLst/>
          </a:prstGeom>
          <a:noFill/>
        </p:spPr>
      </p:pic>
      <p:pic>
        <p:nvPicPr>
          <p:cNvPr id="15366" name="Picture 6" descr="Logo Universidad de los Andes"/>
          <p:cNvPicPr>
            <a:picLocks noChangeAspect="1" noChangeArrowheads="1"/>
          </p:cNvPicPr>
          <p:nvPr/>
        </p:nvPicPr>
        <p:blipFill>
          <a:blip r:embed="rId7" cstate="print"/>
          <a:srcRect/>
          <a:stretch>
            <a:fillRect/>
          </a:stretch>
        </p:blipFill>
        <p:spPr bwMode="auto">
          <a:xfrm>
            <a:off x="1344924" y="4184073"/>
            <a:ext cx="1994026" cy="862281"/>
          </a:xfrm>
          <a:prstGeom prst="rect">
            <a:avLst/>
          </a:prstGeom>
          <a:noFill/>
        </p:spPr>
      </p:pic>
      <p:pic>
        <p:nvPicPr>
          <p:cNvPr id="15370" name="Picture 10" descr="http://sine.ni.com/cms/images/casestudies/s03_02.jpg?size"/>
          <p:cNvPicPr>
            <a:picLocks noChangeAspect="1" noChangeArrowheads="1"/>
          </p:cNvPicPr>
          <p:nvPr/>
        </p:nvPicPr>
        <p:blipFill>
          <a:blip r:embed="rId8" cstate="print">
            <a:lum bright="70000"/>
          </a:blip>
          <a:srcRect/>
          <a:stretch>
            <a:fillRect/>
          </a:stretch>
        </p:blipFill>
        <p:spPr bwMode="auto">
          <a:xfrm>
            <a:off x="685800" y="1143000"/>
            <a:ext cx="2230841" cy="1600200"/>
          </a:xfrm>
          <a:prstGeom prst="rect">
            <a:avLst/>
          </a:prstGeom>
          <a:noFill/>
        </p:spPr>
      </p:pic>
      <p:pic>
        <p:nvPicPr>
          <p:cNvPr id="15372" name="Picture 12" descr="http://www3.ntu.edu.sg/home/d.campolo/ntu_logo.jpg"/>
          <p:cNvPicPr>
            <a:picLocks noChangeAspect="1" noChangeArrowheads="1"/>
          </p:cNvPicPr>
          <p:nvPr/>
        </p:nvPicPr>
        <p:blipFill>
          <a:blip r:embed="rId9" cstate="print"/>
          <a:srcRect/>
          <a:stretch>
            <a:fillRect/>
          </a:stretch>
        </p:blipFill>
        <p:spPr bwMode="auto">
          <a:xfrm>
            <a:off x="609600" y="1524000"/>
            <a:ext cx="2438400" cy="924800"/>
          </a:xfrm>
          <a:prstGeom prst="rect">
            <a:avLst/>
          </a:prstGeom>
          <a:noFill/>
        </p:spPr>
      </p:pic>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484" y="155772"/>
            <a:ext cx="7772400" cy="762000"/>
          </a:xfrm>
        </p:spPr>
        <p:txBody>
          <a:bodyPr/>
          <a:lstStyle/>
          <a:p>
            <a:r>
              <a:rPr lang="en-US" dirty="0" smtClean="0"/>
              <a:t>Power and Power Distribution (Industry)</a:t>
            </a:r>
            <a:endParaRPr lang="en-US" dirty="0"/>
          </a:p>
        </p:txBody>
      </p:sp>
      <p:sp>
        <p:nvSpPr>
          <p:cNvPr id="4" name="TextBox 3"/>
          <p:cNvSpPr txBox="1"/>
          <p:nvPr/>
        </p:nvSpPr>
        <p:spPr>
          <a:xfrm>
            <a:off x="533400" y="2819400"/>
            <a:ext cx="2743200" cy="646331"/>
          </a:xfrm>
          <a:prstGeom prst="rect">
            <a:avLst/>
          </a:prstGeom>
          <a:noFill/>
        </p:spPr>
        <p:txBody>
          <a:bodyPr wrap="square" rtlCol="0">
            <a:spAutoFit/>
          </a:bodyPr>
          <a:lstStyle/>
          <a:p>
            <a:r>
              <a:rPr lang="en-US" dirty="0" smtClean="0"/>
              <a:t>Advanced Smart Grid Distribution Switch</a:t>
            </a:r>
            <a:endParaRPr lang="en-US" dirty="0">
              <a:latin typeface="Univers Com 45 Light" pitchFamily="34" charset="0"/>
            </a:endParaRPr>
          </a:p>
        </p:txBody>
      </p:sp>
      <p:sp>
        <p:nvSpPr>
          <p:cNvPr id="5" name="TextBox 4"/>
          <p:cNvSpPr txBox="1"/>
          <p:nvPr/>
        </p:nvSpPr>
        <p:spPr>
          <a:xfrm>
            <a:off x="3581400" y="5602069"/>
            <a:ext cx="2286000" cy="646331"/>
          </a:xfrm>
          <a:prstGeom prst="rect">
            <a:avLst/>
          </a:prstGeom>
          <a:noFill/>
        </p:spPr>
        <p:txBody>
          <a:bodyPr wrap="square" rtlCol="0">
            <a:spAutoFit/>
          </a:bodyPr>
          <a:lstStyle/>
          <a:p>
            <a:r>
              <a:rPr lang="en-US" dirty="0" smtClean="0"/>
              <a:t>Grid Storage Battery Testing</a:t>
            </a:r>
            <a:endParaRPr lang="en-US" dirty="0">
              <a:latin typeface="Univers Com 45 Light" pitchFamily="34" charset="0"/>
            </a:endParaRPr>
          </a:p>
        </p:txBody>
      </p:sp>
      <p:sp>
        <p:nvSpPr>
          <p:cNvPr id="6" name="TextBox 5"/>
          <p:cNvSpPr txBox="1"/>
          <p:nvPr/>
        </p:nvSpPr>
        <p:spPr>
          <a:xfrm>
            <a:off x="381000" y="5257800"/>
            <a:ext cx="2514600" cy="646331"/>
          </a:xfrm>
          <a:prstGeom prst="rect">
            <a:avLst/>
          </a:prstGeom>
          <a:noFill/>
        </p:spPr>
        <p:txBody>
          <a:bodyPr wrap="square" rtlCol="0">
            <a:spAutoFit/>
          </a:bodyPr>
          <a:lstStyle/>
          <a:p>
            <a:r>
              <a:rPr lang="en-US" dirty="0" smtClean="0"/>
              <a:t>High Speed Motor Simulation w/ FPGA’s</a:t>
            </a:r>
            <a:endParaRPr lang="en-US" dirty="0">
              <a:latin typeface="Univers Com 45 Light" pitchFamily="34" charset="0"/>
            </a:endParaRPr>
          </a:p>
        </p:txBody>
      </p:sp>
      <p:sp>
        <p:nvSpPr>
          <p:cNvPr id="7" name="TextBox 6"/>
          <p:cNvSpPr txBox="1"/>
          <p:nvPr/>
        </p:nvSpPr>
        <p:spPr>
          <a:xfrm>
            <a:off x="3505200" y="2505670"/>
            <a:ext cx="2895600" cy="646331"/>
          </a:xfrm>
          <a:prstGeom prst="rect">
            <a:avLst/>
          </a:prstGeom>
          <a:noFill/>
        </p:spPr>
        <p:txBody>
          <a:bodyPr wrap="square" rtlCol="0">
            <a:spAutoFit/>
          </a:bodyPr>
          <a:lstStyle/>
          <a:p>
            <a:r>
              <a:rPr lang="en-US" dirty="0" smtClean="0"/>
              <a:t>RT/FPGA General Purpose Inverter Controller</a:t>
            </a:r>
            <a:endParaRPr lang="en-US" dirty="0">
              <a:latin typeface="Univers Com 45 Light" pitchFamily="34" charset="0"/>
            </a:endParaRPr>
          </a:p>
        </p:txBody>
      </p:sp>
      <p:pic>
        <p:nvPicPr>
          <p:cNvPr id="11" name="Picture 2"/>
          <p:cNvPicPr>
            <a:picLocks noChangeAspect="1" noChangeArrowheads="1"/>
          </p:cNvPicPr>
          <p:nvPr/>
        </p:nvPicPr>
        <p:blipFill>
          <a:blip r:embed="rId2" cstate="print"/>
          <a:srcRect/>
          <a:stretch>
            <a:fillRect/>
          </a:stretch>
        </p:blipFill>
        <p:spPr bwMode="auto">
          <a:xfrm>
            <a:off x="533400" y="1066800"/>
            <a:ext cx="2680132" cy="1773836"/>
          </a:xfrm>
          <a:prstGeom prst="roundRect">
            <a:avLst>
              <a:gd name="adj" fmla="val 8594"/>
            </a:avLst>
          </a:prstGeom>
          <a:solidFill>
            <a:srgbClr val="FFFFFF">
              <a:shade val="85000"/>
            </a:srgbClr>
          </a:solidFill>
          <a:ln>
            <a:noFill/>
          </a:ln>
          <a:effectLst/>
        </p:spPr>
      </p:pic>
      <p:pic>
        <p:nvPicPr>
          <p:cNvPr id="1026" name="Picture 2"/>
          <p:cNvPicPr>
            <a:picLocks noChangeAspect="1" noChangeArrowheads="1"/>
          </p:cNvPicPr>
          <p:nvPr/>
        </p:nvPicPr>
        <p:blipFill>
          <a:blip r:embed="rId3" cstate="print"/>
          <a:srcRect l="39239" t="36264" r="31479" b="17582"/>
          <a:stretch>
            <a:fillRect/>
          </a:stretch>
        </p:blipFill>
        <p:spPr bwMode="auto">
          <a:xfrm>
            <a:off x="3352800" y="3316069"/>
            <a:ext cx="2721428" cy="2286000"/>
          </a:xfrm>
          <a:prstGeom prst="rect">
            <a:avLst/>
          </a:prstGeom>
          <a:noFill/>
          <a:ln w="9525">
            <a:noFill/>
            <a:miter lim="800000"/>
            <a:headEnd/>
            <a:tailEnd/>
          </a:ln>
        </p:spPr>
      </p:pic>
      <p:pic>
        <p:nvPicPr>
          <p:cNvPr id="87" name="Picture 4"/>
          <p:cNvPicPr>
            <a:picLocks noChangeAspect="1" noChangeArrowheads="1"/>
          </p:cNvPicPr>
          <p:nvPr/>
        </p:nvPicPr>
        <p:blipFill>
          <a:blip r:embed="rId4" cstate="print"/>
          <a:srcRect/>
          <a:stretch>
            <a:fillRect/>
          </a:stretch>
        </p:blipFill>
        <p:spPr bwMode="auto">
          <a:xfrm>
            <a:off x="1523999" y="3886200"/>
            <a:ext cx="1460957" cy="990600"/>
          </a:xfrm>
          <a:prstGeom prst="rect">
            <a:avLst/>
          </a:prstGeom>
          <a:noFill/>
          <a:ln w="9525">
            <a:noFill/>
            <a:miter lim="800000"/>
            <a:headEnd/>
            <a:tailEnd/>
          </a:ln>
        </p:spPr>
      </p:pic>
      <p:pic>
        <p:nvPicPr>
          <p:cNvPr id="88" name="Picture 2" descr="C:\Users\bblack\Desktop\torque graph.png"/>
          <p:cNvPicPr>
            <a:picLocks noChangeAspect="1" noChangeArrowheads="1"/>
          </p:cNvPicPr>
          <p:nvPr/>
        </p:nvPicPr>
        <p:blipFill>
          <a:blip r:embed="rId5" cstate="print"/>
          <a:srcRect/>
          <a:stretch>
            <a:fillRect/>
          </a:stretch>
        </p:blipFill>
        <p:spPr bwMode="auto">
          <a:xfrm>
            <a:off x="228600" y="4038600"/>
            <a:ext cx="1776675" cy="1127270"/>
          </a:xfrm>
          <a:prstGeom prst="rect">
            <a:avLst/>
          </a:prstGeom>
          <a:noFill/>
        </p:spPr>
      </p:pic>
      <p:pic>
        <p:nvPicPr>
          <p:cNvPr id="1028" name="Picture 4" descr="http://www.ni.com/cms/images/devzone/tut/NI_9683_GPIC_photo.jpg"/>
          <p:cNvPicPr>
            <a:picLocks noChangeAspect="1" noChangeArrowheads="1"/>
          </p:cNvPicPr>
          <p:nvPr/>
        </p:nvPicPr>
        <p:blipFill>
          <a:blip r:embed="rId6" cstate="print"/>
          <a:srcRect/>
          <a:stretch>
            <a:fillRect/>
          </a:stretch>
        </p:blipFill>
        <p:spPr bwMode="auto">
          <a:xfrm>
            <a:off x="3733800" y="1134070"/>
            <a:ext cx="2305411" cy="1295400"/>
          </a:xfrm>
          <a:prstGeom prst="rect">
            <a:avLst/>
          </a:prstGeom>
          <a:noFill/>
        </p:spPr>
      </p:pic>
      <p:pic>
        <p:nvPicPr>
          <p:cNvPr id="1030" name="Picture 6" descr="http://sine.ni.com/cms/images/casestudies/windlifta.jpg?size"/>
          <p:cNvPicPr>
            <a:picLocks noChangeAspect="1" noChangeArrowheads="1"/>
          </p:cNvPicPr>
          <p:nvPr/>
        </p:nvPicPr>
        <p:blipFill>
          <a:blip r:embed="rId7" cstate="print"/>
          <a:srcRect/>
          <a:stretch>
            <a:fillRect/>
          </a:stretch>
        </p:blipFill>
        <p:spPr bwMode="auto">
          <a:xfrm>
            <a:off x="6629400" y="3849469"/>
            <a:ext cx="2286000" cy="1433853"/>
          </a:xfrm>
          <a:prstGeom prst="rect">
            <a:avLst/>
          </a:prstGeom>
          <a:noFill/>
        </p:spPr>
      </p:pic>
      <p:sp>
        <p:nvSpPr>
          <p:cNvPr id="91" name="TextBox 90"/>
          <p:cNvSpPr txBox="1"/>
          <p:nvPr/>
        </p:nvSpPr>
        <p:spPr>
          <a:xfrm>
            <a:off x="6553200" y="5373469"/>
            <a:ext cx="2590800" cy="646331"/>
          </a:xfrm>
          <a:prstGeom prst="rect">
            <a:avLst/>
          </a:prstGeom>
          <a:noFill/>
        </p:spPr>
        <p:txBody>
          <a:bodyPr wrap="square" rtlCol="0">
            <a:spAutoFit/>
          </a:bodyPr>
          <a:lstStyle/>
          <a:p>
            <a:r>
              <a:rPr lang="en-US" dirty="0" smtClean="0"/>
              <a:t>Airborne Wind Energy For Remote Villages</a:t>
            </a:r>
            <a:endParaRPr lang="en-US" dirty="0">
              <a:latin typeface="Univers Com 45 Light" pitchFamily="34" charset="0"/>
            </a:endParaRPr>
          </a:p>
        </p:txBody>
      </p:sp>
      <p:pic>
        <p:nvPicPr>
          <p:cNvPr id="34822" name="Picture 6" descr="http://sine.ni.com/cms/images/casestudies/dlabeon2.jpg?size"/>
          <p:cNvPicPr>
            <a:picLocks noChangeAspect="1" noChangeArrowheads="1"/>
          </p:cNvPicPr>
          <p:nvPr/>
        </p:nvPicPr>
        <p:blipFill>
          <a:blip r:embed="rId8" cstate="print"/>
          <a:srcRect/>
          <a:stretch>
            <a:fillRect/>
          </a:stretch>
        </p:blipFill>
        <p:spPr bwMode="auto">
          <a:xfrm>
            <a:off x="6907462" y="1066800"/>
            <a:ext cx="1626938" cy="1676400"/>
          </a:xfrm>
          <a:prstGeom prst="rect">
            <a:avLst/>
          </a:prstGeom>
          <a:noFill/>
        </p:spPr>
      </p:pic>
      <p:sp>
        <p:nvSpPr>
          <p:cNvPr id="20" name="TextBox 19"/>
          <p:cNvSpPr txBox="1"/>
          <p:nvPr/>
        </p:nvSpPr>
        <p:spPr>
          <a:xfrm>
            <a:off x="6629400" y="2743200"/>
            <a:ext cx="2438400" cy="830997"/>
          </a:xfrm>
          <a:prstGeom prst="rect">
            <a:avLst/>
          </a:prstGeom>
          <a:noFill/>
        </p:spPr>
        <p:txBody>
          <a:bodyPr wrap="square" rtlCol="0">
            <a:spAutoFit/>
          </a:bodyPr>
          <a:lstStyle/>
          <a:p>
            <a:r>
              <a:rPr lang="en-US" sz="1600" dirty="0" smtClean="0"/>
              <a:t>Ground Fault Detection in Electricity Distribution Network</a:t>
            </a:r>
            <a:endParaRPr lang="en-US" sz="1600" dirty="0">
              <a:latin typeface="Univers Com 45 Light"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208" y="151052"/>
            <a:ext cx="7772400" cy="762000"/>
          </a:xfrm>
        </p:spPr>
        <p:txBody>
          <a:bodyPr/>
          <a:lstStyle/>
          <a:p>
            <a:r>
              <a:rPr lang="en-US" dirty="0" smtClean="0"/>
              <a:t>Transportation (Academia)</a:t>
            </a:r>
            <a:endParaRPr lang="en-US" dirty="0"/>
          </a:p>
        </p:txBody>
      </p:sp>
      <p:pic>
        <p:nvPicPr>
          <p:cNvPr id="4" name="Picture 3" descr="ecocar.tif"/>
          <p:cNvPicPr>
            <a:picLocks noChangeAspect="1"/>
          </p:cNvPicPr>
          <p:nvPr/>
        </p:nvPicPr>
        <p:blipFill>
          <a:blip r:embed="rId2" cstate="print">
            <a:extLst>
              <a:ext uri="{28A0092B-C50C-407E-A947-70E740481C1C}">
                <a14:useLocalDpi xmlns="" xmlns:a14="http://schemas.microsoft.com/office/drawing/2010/main"/>
              </a:ext>
            </a:extLst>
          </a:blip>
          <a:stretch>
            <a:fillRect/>
          </a:stretch>
        </p:blipFill>
        <p:spPr>
          <a:xfrm>
            <a:off x="838200" y="1371600"/>
            <a:ext cx="2057400" cy="1204265"/>
          </a:xfrm>
          <a:prstGeom prst="roundRect">
            <a:avLst>
              <a:gd name="adj" fmla="val 10443"/>
            </a:avLst>
          </a:prstGeom>
        </p:spPr>
      </p:pic>
      <p:sp>
        <p:nvSpPr>
          <p:cNvPr id="5" name="TextBox 4"/>
          <p:cNvSpPr txBox="1"/>
          <p:nvPr/>
        </p:nvSpPr>
        <p:spPr>
          <a:xfrm>
            <a:off x="609600" y="2667000"/>
            <a:ext cx="2743200" cy="646331"/>
          </a:xfrm>
          <a:prstGeom prst="rect">
            <a:avLst/>
          </a:prstGeom>
          <a:noFill/>
        </p:spPr>
        <p:txBody>
          <a:bodyPr wrap="square" rtlCol="0">
            <a:spAutoFit/>
          </a:bodyPr>
          <a:lstStyle/>
          <a:p>
            <a:r>
              <a:rPr lang="en-US" dirty="0" smtClean="0"/>
              <a:t>RCP, HIL, &amp; Deployment for </a:t>
            </a:r>
            <a:r>
              <a:rPr lang="en-US" dirty="0" err="1" smtClean="0"/>
              <a:t>EcoCAR</a:t>
            </a:r>
            <a:r>
              <a:rPr lang="en-US" dirty="0" smtClean="0"/>
              <a:t> Challenge</a:t>
            </a:r>
            <a:endParaRPr lang="en-US" dirty="0">
              <a:latin typeface="Univers Com 45 Light" pitchFamily="34" charset="0"/>
            </a:endParaRPr>
          </a:p>
        </p:txBody>
      </p:sp>
      <p:sp>
        <p:nvSpPr>
          <p:cNvPr id="7" name="TextBox 6"/>
          <p:cNvSpPr txBox="1"/>
          <p:nvPr/>
        </p:nvSpPr>
        <p:spPr>
          <a:xfrm>
            <a:off x="4419600" y="2667000"/>
            <a:ext cx="2743200" cy="646331"/>
          </a:xfrm>
          <a:prstGeom prst="rect">
            <a:avLst/>
          </a:prstGeom>
          <a:noFill/>
        </p:spPr>
        <p:txBody>
          <a:bodyPr wrap="square" rtlCol="0">
            <a:spAutoFit/>
          </a:bodyPr>
          <a:lstStyle/>
          <a:p>
            <a:r>
              <a:rPr lang="en-US" dirty="0" smtClean="0"/>
              <a:t>Multiple </a:t>
            </a:r>
            <a:r>
              <a:rPr lang="en-US" dirty="0" err="1" smtClean="0"/>
              <a:t>MoC</a:t>
            </a:r>
            <a:r>
              <a:rPr lang="en-US" dirty="0" smtClean="0"/>
              <a:t> for Optimal Fuel Cell Control </a:t>
            </a:r>
            <a:endParaRPr lang="en-US" dirty="0">
              <a:latin typeface="Univers Com 45 Light" pitchFamily="34" charset="0"/>
            </a:endParaRPr>
          </a:p>
        </p:txBody>
      </p:sp>
      <p:pic>
        <p:nvPicPr>
          <p:cNvPr id="8" name="Picture 4" descr="http://orion.engin.umich.edu/sites/default/files/P6150001small.JPG"/>
          <p:cNvPicPr>
            <a:picLocks noChangeAspect="1" noChangeArrowheads="1"/>
          </p:cNvPicPr>
          <p:nvPr/>
        </p:nvPicPr>
        <p:blipFill>
          <a:blip r:embed="rId3" cstate="print"/>
          <a:srcRect t="9524" r="6849"/>
          <a:stretch>
            <a:fillRect/>
          </a:stretch>
        </p:blipFill>
        <p:spPr bwMode="auto">
          <a:xfrm>
            <a:off x="7094252" y="914400"/>
            <a:ext cx="1821148" cy="1447800"/>
          </a:xfrm>
          <a:prstGeom prst="roundRect">
            <a:avLst>
              <a:gd name="adj" fmla="val 9173"/>
            </a:avLst>
          </a:prstGeom>
          <a:noFill/>
        </p:spPr>
      </p:pic>
      <p:pic>
        <p:nvPicPr>
          <p:cNvPr id="6" name="Picture 6"/>
          <p:cNvPicPr>
            <a:picLocks noChangeAspect="1" noChangeArrowheads="1"/>
          </p:cNvPicPr>
          <p:nvPr/>
        </p:nvPicPr>
        <p:blipFill>
          <a:blip r:embed="rId4" cstate="print"/>
          <a:srcRect t="12000"/>
          <a:stretch>
            <a:fillRect/>
          </a:stretch>
        </p:blipFill>
        <p:spPr bwMode="auto">
          <a:xfrm>
            <a:off x="4038600" y="1219200"/>
            <a:ext cx="3733800" cy="1396441"/>
          </a:xfrm>
          <a:prstGeom prst="rect">
            <a:avLst/>
          </a:prstGeom>
          <a:noFill/>
          <a:ln w="9525">
            <a:noFill/>
            <a:miter lim="800000"/>
            <a:headEnd/>
            <a:tailEnd/>
          </a:ln>
        </p:spPr>
      </p:pic>
      <p:pic>
        <p:nvPicPr>
          <p:cNvPr id="9" name="Picture 3"/>
          <p:cNvPicPr>
            <a:picLocks noChangeAspect="1" noChangeArrowheads="1"/>
          </p:cNvPicPr>
          <p:nvPr/>
        </p:nvPicPr>
        <p:blipFill>
          <a:blip r:embed="rId5" cstate="print">
            <a:extLst>
              <a:ext uri="{28A0092B-C50C-407E-A947-70E740481C1C}"/>
            </a:extLst>
          </a:blip>
          <a:srcRect/>
          <a:stretch>
            <a:fillRect/>
          </a:stretch>
        </p:blipFill>
        <p:spPr bwMode="auto">
          <a:xfrm>
            <a:off x="381000" y="3810000"/>
            <a:ext cx="2743384" cy="1371600"/>
          </a:xfrm>
          <a:prstGeom prst="roundRect">
            <a:avLst>
              <a:gd name="adj" fmla="val 8594"/>
            </a:avLst>
          </a:prstGeom>
          <a:noFill/>
          <a:ln>
            <a:noFill/>
          </a:ln>
          <a:effectLst/>
          <a:extLst>
            <a:ext uri="{91240B29-F687-4F45-9708-019B960494DF}"/>
            <a:ext uri="{AF507438-7753-43E0-B8FC-AC1667EBCBE1}"/>
          </a:extLst>
        </p:spPr>
      </p:pic>
      <p:sp>
        <p:nvSpPr>
          <p:cNvPr id="11" name="TextBox 10"/>
          <p:cNvSpPr txBox="1"/>
          <p:nvPr/>
        </p:nvSpPr>
        <p:spPr>
          <a:xfrm>
            <a:off x="304800" y="5257800"/>
            <a:ext cx="3200400" cy="584775"/>
          </a:xfrm>
          <a:prstGeom prst="rect">
            <a:avLst/>
          </a:prstGeom>
          <a:noFill/>
        </p:spPr>
        <p:txBody>
          <a:bodyPr wrap="square" rtlCol="0">
            <a:spAutoFit/>
          </a:bodyPr>
          <a:lstStyle/>
          <a:p>
            <a:r>
              <a:rPr lang="en-US" sz="1600" dirty="0" smtClean="0"/>
              <a:t>Electric vehicle driven 26,000 km on Pan-American highway</a:t>
            </a:r>
            <a:endParaRPr lang="en-US" sz="1600" dirty="0">
              <a:latin typeface="Univers Com 45 Light" pitchFamily="34" charset="0"/>
            </a:endParaRPr>
          </a:p>
        </p:txBody>
      </p:sp>
      <p:pic>
        <p:nvPicPr>
          <p:cNvPr id="35842" name="Picture 2" descr="http://olinsailbot.files.wordpress.com/2012/05/photo-apr-28-4-27-16-pm-crop.jpg"/>
          <p:cNvPicPr>
            <a:picLocks noChangeAspect="1" noChangeArrowheads="1"/>
          </p:cNvPicPr>
          <p:nvPr/>
        </p:nvPicPr>
        <p:blipFill>
          <a:blip r:embed="rId6" cstate="print"/>
          <a:srcRect l="48322" t="43933" r="16778" b="6074"/>
          <a:stretch>
            <a:fillRect/>
          </a:stretch>
        </p:blipFill>
        <p:spPr bwMode="auto">
          <a:xfrm>
            <a:off x="3962400" y="3596390"/>
            <a:ext cx="2401455" cy="1524000"/>
          </a:xfrm>
          <a:prstGeom prst="roundRect">
            <a:avLst>
              <a:gd name="adj" fmla="val 7815"/>
            </a:avLst>
          </a:prstGeom>
          <a:noFill/>
        </p:spPr>
      </p:pic>
      <p:sp>
        <p:nvSpPr>
          <p:cNvPr id="13" name="TextBox 12"/>
          <p:cNvSpPr txBox="1"/>
          <p:nvPr/>
        </p:nvSpPr>
        <p:spPr>
          <a:xfrm>
            <a:off x="3962400" y="5196590"/>
            <a:ext cx="3276600" cy="646331"/>
          </a:xfrm>
          <a:prstGeom prst="rect">
            <a:avLst/>
          </a:prstGeom>
          <a:noFill/>
        </p:spPr>
        <p:txBody>
          <a:bodyPr wrap="square" rtlCol="0">
            <a:spAutoFit/>
          </a:bodyPr>
          <a:lstStyle/>
          <a:p>
            <a:r>
              <a:rPr lang="en-US" dirty="0" smtClean="0"/>
              <a:t>Robotic Sailboat for Sustainable Transportation</a:t>
            </a:r>
            <a:endParaRPr lang="en-US" dirty="0">
              <a:latin typeface="Univers Com 45 Light" pitchFamily="34" charset="0"/>
            </a:endParaRPr>
          </a:p>
        </p:txBody>
      </p:sp>
      <p:pic>
        <p:nvPicPr>
          <p:cNvPr id="35844" name="Picture 4" descr="http://t0.gstatic.com/images?q=tbn:ANd9GcSRS7ao2t1vcFhgSRDgR9x8yK8efpP2N-EjeHNRSSTM6JDz8c3EYg"/>
          <p:cNvPicPr>
            <a:picLocks noChangeAspect="1" noChangeArrowheads="1"/>
          </p:cNvPicPr>
          <p:nvPr/>
        </p:nvPicPr>
        <p:blipFill>
          <a:blip r:embed="rId7" cstate="print"/>
          <a:srcRect/>
          <a:stretch>
            <a:fillRect/>
          </a:stretch>
        </p:blipFill>
        <p:spPr bwMode="auto">
          <a:xfrm>
            <a:off x="7315200" y="3124200"/>
            <a:ext cx="1318399" cy="1981200"/>
          </a:xfrm>
          <a:prstGeom prst="roundRect">
            <a:avLst>
              <a:gd name="adj" fmla="val 9845"/>
            </a:avLst>
          </a:prstGeom>
          <a:noFill/>
        </p:spPr>
      </p:pic>
      <p:sp>
        <p:nvSpPr>
          <p:cNvPr id="15" name="TextBox 14"/>
          <p:cNvSpPr txBox="1"/>
          <p:nvPr/>
        </p:nvSpPr>
        <p:spPr>
          <a:xfrm>
            <a:off x="7086600" y="5181600"/>
            <a:ext cx="2057400" cy="646331"/>
          </a:xfrm>
          <a:prstGeom prst="rect">
            <a:avLst/>
          </a:prstGeom>
          <a:noFill/>
        </p:spPr>
        <p:txBody>
          <a:bodyPr wrap="square" rtlCol="0">
            <a:spAutoFit/>
          </a:bodyPr>
          <a:lstStyle/>
          <a:p>
            <a:r>
              <a:rPr lang="en-US" dirty="0" smtClean="0"/>
              <a:t>Human-Object Transporter</a:t>
            </a:r>
            <a:endParaRPr lang="en-US" dirty="0">
              <a:latin typeface="Univers Com 45 Light"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300" y="151052"/>
            <a:ext cx="7772400" cy="762000"/>
          </a:xfrm>
        </p:spPr>
        <p:txBody>
          <a:bodyPr/>
          <a:lstStyle/>
          <a:p>
            <a:r>
              <a:rPr lang="en-US" dirty="0" smtClean="0"/>
              <a:t>Transportation (Academia)</a:t>
            </a:r>
            <a:endParaRPr lang="en-US" dirty="0"/>
          </a:p>
        </p:txBody>
      </p:sp>
      <p:pic>
        <p:nvPicPr>
          <p:cNvPr id="4" name="Picture 3" descr="ecocar.tif"/>
          <p:cNvPicPr>
            <a:picLocks noChangeAspect="1"/>
          </p:cNvPicPr>
          <p:nvPr/>
        </p:nvPicPr>
        <p:blipFill>
          <a:blip r:embed="rId2" cstate="print">
            <a:lum bright="70000"/>
            <a:extLst>
              <a:ext uri="{28A0092B-C50C-407E-A947-70E740481C1C}">
                <a14:useLocalDpi xmlns="" xmlns:a14="http://schemas.microsoft.com/office/drawing/2010/main"/>
              </a:ext>
            </a:extLst>
          </a:blip>
          <a:stretch>
            <a:fillRect/>
          </a:stretch>
        </p:blipFill>
        <p:spPr>
          <a:xfrm>
            <a:off x="838200" y="1371600"/>
            <a:ext cx="2057400" cy="1204265"/>
          </a:xfrm>
          <a:prstGeom prst="roundRect">
            <a:avLst>
              <a:gd name="adj" fmla="val 10443"/>
            </a:avLst>
          </a:prstGeom>
        </p:spPr>
      </p:pic>
      <p:sp>
        <p:nvSpPr>
          <p:cNvPr id="5" name="TextBox 4"/>
          <p:cNvSpPr txBox="1"/>
          <p:nvPr/>
        </p:nvSpPr>
        <p:spPr>
          <a:xfrm>
            <a:off x="609600" y="2667000"/>
            <a:ext cx="2743200" cy="646331"/>
          </a:xfrm>
          <a:prstGeom prst="rect">
            <a:avLst/>
          </a:prstGeom>
          <a:noFill/>
        </p:spPr>
        <p:txBody>
          <a:bodyPr wrap="square" rtlCol="0">
            <a:spAutoFit/>
          </a:bodyPr>
          <a:lstStyle/>
          <a:p>
            <a:r>
              <a:rPr lang="en-US" dirty="0" smtClean="0"/>
              <a:t>RCP, HIL, &amp; Deployment for </a:t>
            </a:r>
            <a:r>
              <a:rPr lang="en-US" dirty="0" err="1" smtClean="0"/>
              <a:t>EcoCAR</a:t>
            </a:r>
            <a:r>
              <a:rPr lang="en-US" dirty="0" smtClean="0"/>
              <a:t> Challenge</a:t>
            </a:r>
            <a:endParaRPr lang="en-US" dirty="0">
              <a:latin typeface="Univers Com 45 Light" pitchFamily="34" charset="0"/>
            </a:endParaRPr>
          </a:p>
        </p:txBody>
      </p:sp>
      <p:sp>
        <p:nvSpPr>
          <p:cNvPr id="7" name="TextBox 6"/>
          <p:cNvSpPr txBox="1"/>
          <p:nvPr/>
        </p:nvSpPr>
        <p:spPr>
          <a:xfrm>
            <a:off x="4419600" y="2667000"/>
            <a:ext cx="2743200" cy="646331"/>
          </a:xfrm>
          <a:prstGeom prst="rect">
            <a:avLst/>
          </a:prstGeom>
          <a:noFill/>
        </p:spPr>
        <p:txBody>
          <a:bodyPr wrap="square" rtlCol="0">
            <a:spAutoFit/>
          </a:bodyPr>
          <a:lstStyle/>
          <a:p>
            <a:r>
              <a:rPr lang="en-US" dirty="0" smtClean="0"/>
              <a:t>Multiple </a:t>
            </a:r>
            <a:r>
              <a:rPr lang="en-US" dirty="0" err="1" smtClean="0"/>
              <a:t>MoC</a:t>
            </a:r>
            <a:r>
              <a:rPr lang="en-US" dirty="0" smtClean="0"/>
              <a:t> for Optimal Fuel Cell Control </a:t>
            </a:r>
            <a:endParaRPr lang="en-US" dirty="0">
              <a:latin typeface="Univers Com 45 Light" pitchFamily="34" charset="0"/>
            </a:endParaRPr>
          </a:p>
        </p:txBody>
      </p:sp>
      <p:pic>
        <p:nvPicPr>
          <p:cNvPr id="8" name="Picture 4" descr="http://orion.engin.umich.edu/sites/default/files/P6150001small.JPG"/>
          <p:cNvPicPr>
            <a:picLocks noChangeAspect="1" noChangeArrowheads="1"/>
          </p:cNvPicPr>
          <p:nvPr/>
        </p:nvPicPr>
        <p:blipFill>
          <a:blip r:embed="rId3" cstate="print">
            <a:lum bright="70000"/>
          </a:blip>
          <a:srcRect t="9524" r="6849"/>
          <a:stretch>
            <a:fillRect/>
          </a:stretch>
        </p:blipFill>
        <p:spPr bwMode="auto">
          <a:xfrm>
            <a:off x="7094252" y="914400"/>
            <a:ext cx="1821148" cy="1447800"/>
          </a:xfrm>
          <a:prstGeom prst="roundRect">
            <a:avLst>
              <a:gd name="adj" fmla="val 9173"/>
            </a:avLst>
          </a:prstGeom>
          <a:noFill/>
        </p:spPr>
      </p:pic>
      <p:pic>
        <p:nvPicPr>
          <p:cNvPr id="6" name="Picture 6"/>
          <p:cNvPicPr>
            <a:picLocks noChangeAspect="1" noChangeArrowheads="1"/>
          </p:cNvPicPr>
          <p:nvPr/>
        </p:nvPicPr>
        <p:blipFill>
          <a:blip r:embed="rId4" cstate="print">
            <a:lum bright="40000"/>
          </a:blip>
          <a:srcRect t="12000"/>
          <a:stretch>
            <a:fillRect/>
          </a:stretch>
        </p:blipFill>
        <p:spPr bwMode="auto">
          <a:xfrm>
            <a:off x="4038600" y="1219200"/>
            <a:ext cx="3733800" cy="1396441"/>
          </a:xfrm>
          <a:prstGeom prst="rect">
            <a:avLst/>
          </a:prstGeom>
          <a:noFill/>
          <a:ln w="9525">
            <a:noFill/>
            <a:miter lim="800000"/>
            <a:headEnd/>
            <a:tailEnd/>
          </a:ln>
        </p:spPr>
      </p:pic>
      <p:pic>
        <p:nvPicPr>
          <p:cNvPr id="9" name="Picture 3"/>
          <p:cNvPicPr>
            <a:picLocks noChangeAspect="1" noChangeArrowheads="1"/>
          </p:cNvPicPr>
          <p:nvPr/>
        </p:nvPicPr>
        <p:blipFill>
          <a:blip r:embed="rId5" cstate="print">
            <a:lum bright="60000"/>
            <a:extLst>
              <a:ext uri="{28A0092B-C50C-407E-A947-70E740481C1C}"/>
            </a:extLst>
          </a:blip>
          <a:srcRect/>
          <a:stretch>
            <a:fillRect/>
          </a:stretch>
        </p:blipFill>
        <p:spPr bwMode="auto">
          <a:xfrm>
            <a:off x="381000" y="3810000"/>
            <a:ext cx="2743384" cy="1371600"/>
          </a:xfrm>
          <a:prstGeom prst="roundRect">
            <a:avLst>
              <a:gd name="adj" fmla="val 8594"/>
            </a:avLst>
          </a:prstGeom>
          <a:noFill/>
          <a:ln>
            <a:noFill/>
          </a:ln>
          <a:effectLst/>
          <a:extLst>
            <a:ext uri="{91240B29-F687-4F45-9708-019B960494DF}"/>
            <a:ext uri="{AF507438-7753-43E0-B8FC-AC1667EBCBE1}"/>
          </a:extLst>
        </p:spPr>
      </p:pic>
      <p:sp>
        <p:nvSpPr>
          <p:cNvPr id="11" name="TextBox 10"/>
          <p:cNvSpPr txBox="1"/>
          <p:nvPr/>
        </p:nvSpPr>
        <p:spPr>
          <a:xfrm>
            <a:off x="304800" y="5257800"/>
            <a:ext cx="3200400" cy="584775"/>
          </a:xfrm>
          <a:prstGeom prst="rect">
            <a:avLst/>
          </a:prstGeom>
          <a:noFill/>
        </p:spPr>
        <p:txBody>
          <a:bodyPr wrap="square" rtlCol="0">
            <a:spAutoFit/>
          </a:bodyPr>
          <a:lstStyle/>
          <a:p>
            <a:r>
              <a:rPr lang="en-US" sz="1600" dirty="0" smtClean="0"/>
              <a:t>Electric vehicle driven 26,000 km on Pan-American highway</a:t>
            </a:r>
            <a:endParaRPr lang="en-US" sz="1600" dirty="0">
              <a:latin typeface="Univers Com 45 Light" pitchFamily="34" charset="0"/>
            </a:endParaRPr>
          </a:p>
        </p:txBody>
      </p:sp>
      <p:pic>
        <p:nvPicPr>
          <p:cNvPr id="35842" name="Picture 2" descr="http://olinsailbot.files.wordpress.com/2012/05/photo-apr-28-4-27-16-pm-crop.jpg"/>
          <p:cNvPicPr>
            <a:picLocks noChangeAspect="1" noChangeArrowheads="1"/>
          </p:cNvPicPr>
          <p:nvPr/>
        </p:nvPicPr>
        <p:blipFill>
          <a:blip r:embed="rId6" cstate="print">
            <a:lum bright="70000"/>
          </a:blip>
          <a:srcRect l="48322" t="43933" r="16778" b="6074"/>
          <a:stretch>
            <a:fillRect/>
          </a:stretch>
        </p:blipFill>
        <p:spPr bwMode="auto">
          <a:xfrm>
            <a:off x="3962400" y="3596390"/>
            <a:ext cx="2401455" cy="1524000"/>
          </a:xfrm>
          <a:prstGeom prst="roundRect">
            <a:avLst>
              <a:gd name="adj" fmla="val 7815"/>
            </a:avLst>
          </a:prstGeom>
          <a:noFill/>
        </p:spPr>
      </p:pic>
      <p:sp>
        <p:nvSpPr>
          <p:cNvPr id="13" name="TextBox 12"/>
          <p:cNvSpPr txBox="1"/>
          <p:nvPr/>
        </p:nvSpPr>
        <p:spPr>
          <a:xfrm>
            <a:off x="3962400" y="5196590"/>
            <a:ext cx="3276600" cy="646331"/>
          </a:xfrm>
          <a:prstGeom prst="rect">
            <a:avLst/>
          </a:prstGeom>
          <a:noFill/>
        </p:spPr>
        <p:txBody>
          <a:bodyPr wrap="square" rtlCol="0">
            <a:spAutoFit/>
          </a:bodyPr>
          <a:lstStyle/>
          <a:p>
            <a:r>
              <a:rPr lang="en-US" dirty="0" smtClean="0"/>
              <a:t>Robotic Sailboat for Sustainable Transportation</a:t>
            </a:r>
            <a:endParaRPr lang="en-US" dirty="0">
              <a:latin typeface="Univers Com 45 Light" pitchFamily="34" charset="0"/>
            </a:endParaRPr>
          </a:p>
        </p:txBody>
      </p:sp>
      <p:pic>
        <p:nvPicPr>
          <p:cNvPr id="35844" name="Picture 4" descr="http://t0.gstatic.com/images?q=tbn:ANd9GcSRS7ao2t1vcFhgSRDgR9x8yK8efpP2N-EjeHNRSSTM6JDz8c3EYg"/>
          <p:cNvPicPr>
            <a:picLocks noChangeAspect="1" noChangeArrowheads="1"/>
          </p:cNvPicPr>
          <p:nvPr/>
        </p:nvPicPr>
        <p:blipFill>
          <a:blip r:embed="rId7" cstate="print">
            <a:lum bright="70000"/>
          </a:blip>
          <a:srcRect/>
          <a:stretch>
            <a:fillRect/>
          </a:stretch>
        </p:blipFill>
        <p:spPr bwMode="auto">
          <a:xfrm>
            <a:off x="7315200" y="3124200"/>
            <a:ext cx="1318399" cy="1981200"/>
          </a:xfrm>
          <a:prstGeom prst="roundRect">
            <a:avLst>
              <a:gd name="adj" fmla="val 9845"/>
            </a:avLst>
          </a:prstGeom>
          <a:noFill/>
        </p:spPr>
      </p:pic>
      <p:sp>
        <p:nvSpPr>
          <p:cNvPr id="15" name="TextBox 14"/>
          <p:cNvSpPr txBox="1"/>
          <p:nvPr/>
        </p:nvSpPr>
        <p:spPr>
          <a:xfrm>
            <a:off x="7086600" y="5181600"/>
            <a:ext cx="2057400" cy="646331"/>
          </a:xfrm>
          <a:prstGeom prst="rect">
            <a:avLst/>
          </a:prstGeom>
          <a:noFill/>
        </p:spPr>
        <p:txBody>
          <a:bodyPr wrap="square" rtlCol="0">
            <a:spAutoFit/>
          </a:bodyPr>
          <a:lstStyle/>
          <a:p>
            <a:r>
              <a:rPr lang="en-US" dirty="0" smtClean="0"/>
              <a:t>Human-Object Transporter</a:t>
            </a:r>
            <a:endParaRPr lang="en-US" dirty="0">
              <a:latin typeface="Univers Com 45 Light" pitchFamily="34" charset="0"/>
            </a:endParaRPr>
          </a:p>
        </p:txBody>
      </p:sp>
      <p:pic>
        <p:nvPicPr>
          <p:cNvPr id="13314" name="Picture 2" descr="http://blogs.roanoke.com/theburgs/files/2012/06/virginia-tech-logo1-300x240.gif"/>
          <p:cNvPicPr>
            <a:picLocks noChangeAspect="1" noChangeArrowheads="1"/>
          </p:cNvPicPr>
          <p:nvPr/>
        </p:nvPicPr>
        <p:blipFill>
          <a:blip r:embed="rId8" cstate="print"/>
          <a:srcRect t="36667" b="36666"/>
          <a:stretch>
            <a:fillRect/>
          </a:stretch>
        </p:blipFill>
        <p:spPr bwMode="auto">
          <a:xfrm>
            <a:off x="762000" y="1738376"/>
            <a:ext cx="2209800" cy="471424"/>
          </a:xfrm>
          <a:prstGeom prst="rect">
            <a:avLst/>
          </a:prstGeom>
          <a:noFill/>
        </p:spPr>
      </p:pic>
      <p:pic>
        <p:nvPicPr>
          <p:cNvPr id="13316" name="Picture 4" descr="http://research.physics.lsa.umich.edu/Li-Lab/michigan-logo.jpg"/>
          <p:cNvPicPr>
            <a:picLocks noChangeAspect="1" noChangeArrowheads="1"/>
          </p:cNvPicPr>
          <p:nvPr/>
        </p:nvPicPr>
        <p:blipFill>
          <a:blip r:embed="rId9" cstate="print"/>
          <a:srcRect/>
          <a:stretch>
            <a:fillRect/>
          </a:stretch>
        </p:blipFill>
        <p:spPr bwMode="auto">
          <a:xfrm>
            <a:off x="5486400" y="1371600"/>
            <a:ext cx="1793823" cy="1066800"/>
          </a:xfrm>
          <a:prstGeom prst="rect">
            <a:avLst/>
          </a:prstGeom>
          <a:noFill/>
        </p:spPr>
      </p:pic>
      <p:pic>
        <p:nvPicPr>
          <p:cNvPr id="13321" name="Picture 9" descr="Imperial College London"/>
          <p:cNvPicPr>
            <a:picLocks noChangeAspect="1" noChangeArrowheads="1"/>
          </p:cNvPicPr>
          <p:nvPr/>
        </p:nvPicPr>
        <p:blipFill>
          <a:blip r:embed="rId10" cstate="print"/>
          <a:srcRect/>
          <a:stretch>
            <a:fillRect/>
          </a:stretch>
        </p:blipFill>
        <p:spPr bwMode="auto">
          <a:xfrm>
            <a:off x="533400" y="4495800"/>
            <a:ext cx="2327558" cy="609600"/>
          </a:xfrm>
          <a:prstGeom prst="rect">
            <a:avLst/>
          </a:prstGeom>
          <a:noFill/>
        </p:spPr>
      </p:pic>
      <p:pic>
        <p:nvPicPr>
          <p:cNvPr id="13323" name="Picture 11" descr="http://iddsummit.org/wp-content/uploads/2010/05/olin-college-logo.jpg"/>
          <p:cNvPicPr>
            <a:picLocks noChangeAspect="1" noChangeArrowheads="1"/>
          </p:cNvPicPr>
          <p:nvPr/>
        </p:nvPicPr>
        <p:blipFill>
          <a:blip r:embed="rId11" cstate="print"/>
          <a:srcRect t="9158" r="7200" b="5724"/>
          <a:stretch>
            <a:fillRect/>
          </a:stretch>
        </p:blipFill>
        <p:spPr bwMode="auto">
          <a:xfrm>
            <a:off x="4481951" y="4017819"/>
            <a:ext cx="1594413" cy="789709"/>
          </a:xfrm>
          <a:prstGeom prst="rect">
            <a:avLst/>
          </a:prstGeom>
          <a:noFill/>
        </p:spPr>
      </p:pic>
      <p:pic>
        <p:nvPicPr>
          <p:cNvPr id="13325" name="Picture 13" descr="http://www.ecse.rpi.edu/%7Eagung/logo.jpg"/>
          <p:cNvPicPr>
            <a:picLocks noChangeAspect="1" noChangeArrowheads="1"/>
          </p:cNvPicPr>
          <p:nvPr/>
        </p:nvPicPr>
        <p:blipFill>
          <a:blip r:embed="rId12" cstate="print"/>
          <a:srcRect/>
          <a:stretch>
            <a:fillRect/>
          </a:stretch>
        </p:blipFill>
        <p:spPr bwMode="auto">
          <a:xfrm>
            <a:off x="6975139" y="3810000"/>
            <a:ext cx="2016461" cy="381000"/>
          </a:xfrm>
          <a:prstGeom prst="rect">
            <a:avLst/>
          </a:prstGeom>
          <a:noFill/>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457200" y="1676400"/>
            <a:ext cx="2514600" cy="2057400"/>
            <a:chOff x="4705426" y="1648926"/>
            <a:chExt cx="3552827" cy="2869988"/>
          </a:xfrm>
        </p:grpSpPr>
        <p:pic>
          <p:nvPicPr>
            <p:cNvPr id="11" name="Picture 8" descr="sbSchematic.png"/>
            <p:cNvPicPr>
              <a:picLocks noChangeAspect="1"/>
            </p:cNvPicPr>
            <p:nvPr/>
          </p:nvPicPr>
          <p:blipFill>
            <a:blip r:embed="rId4" cstate="print"/>
            <a:srcRect/>
            <a:stretch>
              <a:fillRect/>
            </a:stretch>
          </p:blipFill>
          <p:spPr bwMode="auto">
            <a:xfrm>
              <a:off x="4705426" y="1648926"/>
              <a:ext cx="3552827" cy="2603499"/>
            </a:xfrm>
            <a:prstGeom prst="rect">
              <a:avLst/>
            </a:prstGeom>
            <a:noFill/>
            <a:ln w="9525">
              <a:noFill/>
              <a:miter lim="800000"/>
              <a:headEnd/>
              <a:tailEnd/>
            </a:ln>
          </p:spPr>
        </p:pic>
        <p:pic>
          <p:nvPicPr>
            <p:cNvPr id="12" name="Picture 9"/>
            <p:cNvPicPr>
              <a:picLocks noChangeAspect="1"/>
            </p:cNvPicPr>
            <p:nvPr/>
          </p:nvPicPr>
          <p:blipFill>
            <a:blip r:embed="rId5" cstate="print"/>
            <a:srcRect/>
            <a:stretch>
              <a:fillRect/>
            </a:stretch>
          </p:blipFill>
          <p:spPr bwMode="auto">
            <a:xfrm>
              <a:off x="4795395" y="4093836"/>
              <a:ext cx="2872941" cy="425078"/>
            </a:xfrm>
            <a:prstGeom prst="rect">
              <a:avLst/>
            </a:prstGeom>
            <a:noFill/>
            <a:ln w="9525">
              <a:noFill/>
              <a:miter lim="800000"/>
              <a:headEnd/>
              <a:tailEnd/>
            </a:ln>
          </p:spPr>
        </p:pic>
      </p:grpSp>
      <p:grpSp>
        <p:nvGrpSpPr>
          <p:cNvPr id="3" name="Group 6"/>
          <p:cNvGrpSpPr/>
          <p:nvPr/>
        </p:nvGrpSpPr>
        <p:grpSpPr>
          <a:xfrm>
            <a:off x="6705600" y="1066800"/>
            <a:ext cx="1981200" cy="468449"/>
            <a:chOff x="1524000" y="4419600"/>
            <a:chExt cx="3602013" cy="921838"/>
          </a:xfrm>
        </p:grpSpPr>
        <p:pic>
          <p:nvPicPr>
            <p:cNvPr id="21" name="Picture 8"/>
            <p:cNvPicPr>
              <a:picLocks noChangeAspect="1" noChangeArrowheads="1"/>
            </p:cNvPicPr>
            <p:nvPr/>
          </p:nvPicPr>
          <p:blipFill>
            <a:blip r:embed="rId6" cstate="email">
              <a:clrChange>
                <a:clrFrom>
                  <a:srgbClr val="000000"/>
                </a:clrFrom>
                <a:clrTo>
                  <a:srgbClr val="000000">
                    <a:alpha val="0"/>
                  </a:srgbClr>
                </a:clrTo>
              </a:clrChange>
            </a:blip>
            <a:srcRect/>
            <a:stretch>
              <a:fillRect/>
            </a:stretch>
          </p:blipFill>
          <p:spPr bwMode="auto">
            <a:xfrm>
              <a:off x="1524000" y="4495800"/>
              <a:ext cx="854230" cy="784839"/>
            </a:xfrm>
            <a:prstGeom prst="rect">
              <a:avLst/>
            </a:prstGeom>
            <a:noFill/>
            <a:ln w="9525">
              <a:noFill/>
              <a:miter lim="800000"/>
              <a:headEnd/>
              <a:tailEnd/>
            </a:ln>
            <a:effectLst/>
          </p:spPr>
        </p:pic>
        <p:pic>
          <p:nvPicPr>
            <p:cNvPr id="22" name="Picture 11"/>
            <p:cNvPicPr>
              <a:picLocks noChangeAspect="1" noChangeArrowheads="1"/>
            </p:cNvPicPr>
            <p:nvPr/>
          </p:nvPicPr>
          <p:blipFill>
            <a:blip r:embed="rId7" cstate="email">
              <a:clrChange>
                <a:clrFrom>
                  <a:srgbClr val="000000"/>
                </a:clrFrom>
                <a:clrTo>
                  <a:srgbClr val="000000">
                    <a:alpha val="0"/>
                  </a:srgbClr>
                </a:clrTo>
              </a:clrChange>
            </a:blip>
            <a:srcRect/>
            <a:stretch>
              <a:fillRect/>
            </a:stretch>
          </p:blipFill>
          <p:spPr bwMode="auto">
            <a:xfrm>
              <a:off x="2286000" y="4419600"/>
              <a:ext cx="2771775" cy="685800"/>
            </a:xfrm>
            <a:prstGeom prst="rect">
              <a:avLst/>
            </a:prstGeom>
            <a:noFill/>
            <a:ln w="9525">
              <a:noFill/>
              <a:miter lim="800000"/>
              <a:headEnd/>
              <a:tailEnd/>
            </a:ln>
            <a:effectLst/>
          </p:spPr>
        </p:pic>
        <p:sp>
          <p:nvSpPr>
            <p:cNvPr id="23" name="Rectangle 22"/>
            <p:cNvSpPr/>
            <p:nvPr/>
          </p:nvSpPr>
          <p:spPr>
            <a:xfrm>
              <a:off x="2326102" y="4952999"/>
              <a:ext cx="2799911" cy="388439"/>
            </a:xfrm>
            <a:prstGeom prst="rect">
              <a:avLst/>
            </a:prstGeom>
          </p:spPr>
          <p:txBody>
            <a:bodyPr wrap="none">
              <a:spAutoFit/>
            </a:bodyPr>
            <a:lstStyle/>
            <a:p>
              <a:r>
                <a:rPr lang="en-US" sz="1100" b="1" kern="0" dirty="0" smtClean="0">
                  <a:solidFill>
                    <a:srgbClr val="006699"/>
                  </a:solidFill>
                  <a:latin typeface="Berlin Sans FB" pitchFamily="34" charset="0"/>
                </a:rPr>
                <a:t>Coordinated Robotics Lab</a:t>
              </a:r>
              <a:endParaRPr lang="en-US" sz="1100" b="1" dirty="0">
                <a:solidFill>
                  <a:srgbClr val="000000"/>
                </a:solidFill>
                <a:latin typeface="Berlin Sans FB" pitchFamily="34" charset="0"/>
              </a:endParaRPr>
            </a:p>
          </p:txBody>
        </p:sp>
      </p:grpSp>
      <p:pic>
        <p:nvPicPr>
          <p:cNvPr id="24" name="Picture 2"/>
          <p:cNvPicPr>
            <a:picLocks noChangeAspect="1" noChangeArrowheads="1"/>
          </p:cNvPicPr>
          <p:nvPr/>
        </p:nvPicPr>
        <p:blipFill>
          <a:blip r:embed="rId8" cstate="print"/>
          <a:srcRect/>
          <a:stretch>
            <a:fillRect/>
          </a:stretch>
        </p:blipFill>
        <p:spPr bwMode="auto">
          <a:xfrm>
            <a:off x="381000" y="4038600"/>
            <a:ext cx="5715000" cy="1854357"/>
          </a:xfrm>
          <a:prstGeom prst="rect">
            <a:avLst/>
          </a:prstGeom>
          <a:noFill/>
          <a:ln w="9525">
            <a:noFill/>
            <a:miter lim="800000"/>
            <a:headEnd/>
            <a:tailEnd/>
          </a:ln>
        </p:spPr>
      </p:pic>
      <p:pic>
        <p:nvPicPr>
          <p:cNvPr id="25" name="Picture 6" descr="Vbalance.png"/>
          <p:cNvPicPr>
            <a:picLocks noChangeAspect="1"/>
          </p:cNvPicPr>
          <p:nvPr/>
        </p:nvPicPr>
        <p:blipFill>
          <a:blip r:embed="rId9" cstate="print"/>
          <a:srcRect/>
          <a:stretch>
            <a:fillRect/>
          </a:stretch>
        </p:blipFill>
        <p:spPr bwMode="auto">
          <a:xfrm>
            <a:off x="3352800" y="1828800"/>
            <a:ext cx="2291314" cy="1685925"/>
          </a:xfrm>
          <a:prstGeom prst="rect">
            <a:avLst/>
          </a:prstGeom>
          <a:noFill/>
          <a:ln w="9525">
            <a:noFill/>
            <a:miter lim="800000"/>
            <a:headEnd/>
            <a:tailEnd/>
          </a:ln>
        </p:spPr>
      </p:pic>
      <p:pic>
        <p:nvPicPr>
          <p:cNvPr id="13" name="SwitchbladeRobot.mov">
            <a:hlinkClick r:id="" action="ppaction://media"/>
          </p:cNvPr>
          <p:cNvPicPr>
            <a:picLocks noRot="1" noChangeAspect="1"/>
          </p:cNvPicPr>
          <p:nvPr>
            <a:videoFile r:link="rId1"/>
          </p:nvPr>
        </p:nvPicPr>
        <p:blipFill>
          <a:blip r:embed="rId10" cstate="print"/>
          <a:stretch>
            <a:fillRect/>
          </a:stretch>
        </p:blipFill>
        <p:spPr>
          <a:xfrm>
            <a:off x="6248400" y="1828800"/>
            <a:ext cx="2590800" cy="1730783"/>
          </a:xfrm>
          <a:prstGeom prst="rect">
            <a:avLst/>
          </a:prstGeom>
          <a:blipFill>
            <a:blip r:embed="rId10" cstate="print"/>
            <a:stretch>
              <a:fillRect/>
            </a:stretch>
          </a:blipFill>
        </p:spPr>
      </p:pic>
      <p:pic>
        <p:nvPicPr>
          <p:cNvPr id="261122" name="Picture 2" descr="http://www.jacobsschool.ucsd.edu/pulse/fall2010/images/research3.1.jpg"/>
          <p:cNvPicPr>
            <a:picLocks noChangeAspect="1" noChangeArrowheads="1"/>
          </p:cNvPicPr>
          <p:nvPr/>
        </p:nvPicPr>
        <p:blipFill>
          <a:blip r:embed="rId11" cstate="print"/>
          <a:srcRect/>
          <a:stretch>
            <a:fillRect/>
          </a:stretch>
        </p:blipFill>
        <p:spPr bwMode="auto">
          <a:xfrm>
            <a:off x="6248400" y="3810000"/>
            <a:ext cx="2606040" cy="1371600"/>
          </a:xfrm>
          <a:prstGeom prst="rect">
            <a:avLst/>
          </a:prstGeom>
          <a:noFill/>
        </p:spPr>
      </p:pic>
      <p:sp>
        <p:nvSpPr>
          <p:cNvPr id="14" name="TextBox 13"/>
          <p:cNvSpPr txBox="1"/>
          <p:nvPr/>
        </p:nvSpPr>
        <p:spPr>
          <a:xfrm>
            <a:off x="6248400" y="5250870"/>
            <a:ext cx="2743200" cy="646331"/>
          </a:xfrm>
          <a:prstGeom prst="rect">
            <a:avLst/>
          </a:prstGeom>
          <a:noFill/>
        </p:spPr>
        <p:txBody>
          <a:bodyPr wrap="square" rtlCol="0">
            <a:spAutoFit/>
          </a:bodyPr>
          <a:lstStyle/>
          <a:p>
            <a:r>
              <a:rPr lang="en-US" dirty="0" smtClean="0"/>
              <a:t>Coordinated control for monitoring &amp; prediction</a:t>
            </a:r>
            <a:endParaRPr lang="en-US" dirty="0">
              <a:latin typeface="Univers Com 45 Light" pitchFamily="34" charset="0"/>
            </a:endParaRPr>
          </a:p>
        </p:txBody>
      </p:sp>
      <p:sp>
        <p:nvSpPr>
          <p:cNvPr id="15" name="Title 14"/>
          <p:cNvSpPr>
            <a:spLocks noGrp="1"/>
          </p:cNvSpPr>
          <p:nvPr>
            <p:ph type="title"/>
          </p:nvPr>
        </p:nvSpPr>
        <p:spPr>
          <a:xfrm>
            <a:off x="473961" y="78095"/>
            <a:ext cx="7892273" cy="964092"/>
          </a:xfrm>
        </p:spPr>
        <p:txBody>
          <a:bodyPr anchor="t">
            <a:noAutofit/>
          </a:bodyPr>
          <a:lstStyle/>
          <a:p>
            <a:r>
              <a:rPr lang="en-US" dirty="0" smtClean="0">
                <a:latin typeface="Univers LT Std 55" pitchFamily="34" charset="0"/>
              </a:rPr>
              <a:t>Multi-Modal Rover for Environmental Monitoring &amp; Search and Rescue</a:t>
            </a:r>
            <a:br>
              <a:rPr lang="en-US" dirty="0" smtClean="0">
                <a:latin typeface="Univers LT Std 55" pitchFamily="34" charset="0"/>
              </a:rPr>
            </a:br>
            <a:endParaRPr lang="en-US" dirty="0">
              <a:latin typeface="Univers LT Std 55" pitchFamily="34" charset="0"/>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p:cTn id="7" fill="hold" display="0">
                  <p:stCondLst>
                    <p:cond delay="indefinite"/>
                  </p:stCondLst>
                  <p:endCondLst>
                    <p:cond evt="onNext" delay="0">
                      <p:tgtEl>
                        <p:sldTgt/>
                      </p:tgtEl>
                    </p:cond>
                    <p:cond evt="onPrev" delay="0">
                      <p:tgtEl>
                        <p:sldTgt/>
                      </p:tgtEl>
                    </p:cond>
                  </p:endCondLst>
                </p:cTn>
                <p:tgtEl>
                  <p:spTgt spid="13"/>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300" y="151052"/>
            <a:ext cx="7772400" cy="762000"/>
          </a:xfrm>
        </p:spPr>
        <p:txBody>
          <a:bodyPr/>
          <a:lstStyle/>
          <a:p>
            <a:r>
              <a:rPr lang="en-US" dirty="0" smtClean="0"/>
              <a:t>Transportation (Industry)</a:t>
            </a:r>
            <a:endParaRPr lang="en-US" dirty="0"/>
          </a:p>
        </p:txBody>
      </p:sp>
      <p:sp>
        <p:nvSpPr>
          <p:cNvPr id="5" name="TextBox 4"/>
          <p:cNvSpPr txBox="1"/>
          <p:nvPr/>
        </p:nvSpPr>
        <p:spPr>
          <a:xfrm>
            <a:off x="228600" y="2667000"/>
            <a:ext cx="3200400" cy="584775"/>
          </a:xfrm>
          <a:prstGeom prst="rect">
            <a:avLst/>
          </a:prstGeom>
          <a:noFill/>
        </p:spPr>
        <p:txBody>
          <a:bodyPr wrap="square" rtlCol="0">
            <a:spAutoFit/>
          </a:bodyPr>
          <a:lstStyle/>
          <a:p>
            <a:r>
              <a:rPr lang="en-US" sz="1600" dirty="0" smtClean="0"/>
              <a:t>Real-time embedded control for automotive fuel cell system</a:t>
            </a:r>
            <a:endParaRPr lang="en-US" sz="1600" dirty="0">
              <a:latin typeface="Univers Com 45 Light" pitchFamily="34" charset="0"/>
            </a:endParaRPr>
          </a:p>
        </p:txBody>
      </p:sp>
      <p:sp>
        <p:nvSpPr>
          <p:cNvPr id="7" name="TextBox 6"/>
          <p:cNvSpPr txBox="1"/>
          <p:nvPr/>
        </p:nvSpPr>
        <p:spPr>
          <a:xfrm>
            <a:off x="3505200" y="2667000"/>
            <a:ext cx="2743200" cy="584775"/>
          </a:xfrm>
          <a:prstGeom prst="rect">
            <a:avLst/>
          </a:prstGeom>
          <a:noFill/>
        </p:spPr>
        <p:txBody>
          <a:bodyPr wrap="square" rtlCol="0">
            <a:spAutoFit/>
          </a:bodyPr>
          <a:lstStyle/>
          <a:p>
            <a:r>
              <a:rPr lang="en-US" sz="1600" dirty="0" smtClean="0"/>
              <a:t>Virtual Test Trains for Railway Signaling Testing</a:t>
            </a:r>
            <a:endParaRPr lang="en-US" sz="1600" dirty="0">
              <a:latin typeface="Univers Com 45 Light" pitchFamily="34" charset="0"/>
            </a:endParaRPr>
          </a:p>
        </p:txBody>
      </p:sp>
      <p:sp>
        <p:nvSpPr>
          <p:cNvPr id="11" name="TextBox 10"/>
          <p:cNvSpPr txBox="1"/>
          <p:nvPr/>
        </p:nvSpPr>
        <p:spPr>
          <a:xfrm>
            <a:off x="381000" y="5663625"/>
            <a:ext cx="3200400" cy="584775"/>
          </a:xfrm>
          <a:prstGeom prst="rect">
            <a:avLst/>
          </a:prstGeom>
          <a:noFill/>
        </p:spPr>
        <p:txBody>
          <a:bodyPr wrap="square" rtlCol="0">
            <a:spAutoFit/>
          </a:bodyPr>
          <a:lstStyle/>
          <a:p>
            <a:r>
              <a:rPr lang="en-US" sz="1600" dirty="0" smtClean="0"/>
              <a:t>Model-Based Dynamometer w/ Full Vehicle Simulation</a:t>
            </a:r>
          </a:p>
        </p:txBody>
      </p:sp>
      <p:sp>
        <p:nvSpPr>
          <p:cNvPr id="13" name="TextBox 12"/>
          <p:cNvSpPr txBox="1"/>
          <p:nvPr/>
        </p:nvSpPr>
        <p:spPr>
          <a:xfrm>
            <a:off x="3962400" y="5663625"/>
            <a:ext cx="3276600" cy="584775"/>
          </a:xfrm>
          <a:prstGeom prst="rect">
            <a:avLst/>
          </a:prstGeom>
          <a:noFill/>
        </p:spPr>
        <p:txBody>
          <a:bodyPr wrap="square" rtlCol="0">
            <a:spAutoFit/>
          </a:bodyPr>
          <a:lstStyle/>
          <a:p>
            <a:r>
              <a:rPr lang="en-US" sz="1600" dirty="0" smtClean="0"/>
              <a:t>Controlling the World’s Largest Fuel-Cell Hybrid Locomotive</a:t>
            </a:r>
          </a:p>
        </p:txBody>
      </p:sp>
      <p:pic>
        <p:nvPicPr>
          <p:cNvPr id="36866" name="Picture 2" descr="http://sine.ni.com/cms/images/casestudies/forda.jpg?size"/>
          <p:cNvPicPr>
            <a:picLocks noChangeAspect="1" noChangeArrowheads="1"/>
          </p:cNvPicPr>
          <p:nvPr/>
        </p:nvPicPr>
        <p:blipFill>
          <a:blip r:embed="rId2" cstate="print"/>
          <a:srcRect/>
          <a:stretch>
            <a:fillRect/>
          </a:stretch>
        </p:blipFill>
        <p:spPr bwMode="auto">
          <a:xfrm>
            <a:off x="685800" y="1295400"/>
            <a:ext cx="1981200" cy="1308749"/>
          </a:xfrm>
          <a:prstGeom prst="roundRect">
            <a:avLst>
              <a:gd name="adj" fmla="val 13189"/>
            </a:avLst>
          </a:prstGeom>
          <a:noFill/>
        </p:spPr>
      </p:pic>
      <p:pic>
        <p:nvPicPr>
          <p:cNvPr id="36868" name="Picture 4" descr="http://sine.ni.com/cms/images/casestudies/imagenothree.jpg?size"/>
          <p:cNvPicPr>
            <a:picLocks noChangeAspect="1" noChangeArrowheads="1"/>
          </p:cNvPicPr>
          <p:nvPr/>
        </p:nvPicPr>
        <p:blipFill>
          <a:blip r:embed="rId3" cstate="print"/>
          <a:srcRect/>
          <a:stretch>
            <a:fillRect/>
          </a:stretch>
        </p:blipFill>
        <p:spPr bwMode="auto">
          <a:xfrm>
            <a:off x="3657600" y="1219200"/>
            <a:ext cx="1835888" cy="1371600"/>
          </a:xfrm>
          <a:prstGeom prst="roundRect">
            <a:avLst>
              <a:gd name="adj" fmla="val 14481"/>
            </a:avLst>
          </a:prstGeom>
          <a:noFill/>
        </p:spPr>
      </p:pic>
      <p:pic>
        <p:nvPicPr>
          <p:cNvPr id="36870" name="Picture 6" descr="http://sine.ni.com/cms/images/casestudies/dynacarb.jpg?size"/>
          <p:cNvPicPr>
            <a:picLocks noChangeAspect="1" noChangeArrowheads="1"/>
          </p:cNvPicPr>
          <p:nvPr/>
        </p:nvPicPr>
        <p:blipFill>
          <a:blip r:embed="rId4" cstate="print"/>
          <a:srcRect/>
          <a:stretch>
            <a:fillRect/>
          </a:stretch>
        </p:blipFill>
        <p:spPr bwMode="auto">
          <a:xfrm>
            <a:off x="533400" y="3682425"/>
            <a:ext cx="2638961" cy="1905000"/>
          </a:xfrm>
          <a:prstGeom prst="rect">
            <a:avLst/>
          </a:prstGeom>
          <a:noFill/>
          <a:ln>
            <a:solidFill>
              <a:schemeClr val="tx1"/>
            </a:solidFill>
          </a:ln>
        </p:spPr>
      </p:pic>
      <p:pic>
        <p:nvPicPr>
          <p:cNvPr id="36872" name="Picture 8" descr="http://sine.ni.com/cms/images/casestudies/train.jpg?size"/>
          <p:cNvPicPr>
            <a:picLocks noChangeAspect="1" noChangeArrowheads="1"/>
          </p:cNvPicPr>
          <p:nvPr/>
        </p:nvPicPr>
        <p:blipFill>
          <a:blip r:embed="rId5" cstate="print"/>
          <a:srcRect/>
          <a:stretch>
            <a:fillRect/>
          </a:stretch>
        </p:blipFill>
        <p:spPr bwMode="auto">
          <a:xfrm>
            <a:off x="4191000" y="3810000"/>
            <a:ext cx="2355953" cy="1752600"/>
          </a:xfrm>
          <a:prstGeom prst="roundRect">
            <a:avLst>
              <a:gd name="adj" fmla="val 8114"/>
            </a:avLst>
          </a:prstGeom>
          <a:noFill/>
        </p:spPr>
      </p:pic>
      <p:pic>
        <p:nvPicPr>
          <p:cNvPr id="36874" name="Picture 10" descr="http://sine.ni.com/cms/images/casestudies/10_rail.jpg?size"/>
          <p:cNvPicPr>
            <a:picLocks noChangeAspect="1" noChangeArrowheads="1"/>
          </p:cNvPicPr>
          <p:nvPr/>
        </p:nvPicPr>
        <p:blipFill>
          <a:blip r:embed="rId6" cstate="print"/>
          <a:srcRect/>
          <a:stretch>
            <a:fillRect/>
          </a:stretch>
        </p:blipFill>
        <p:spPr bwMode="auto">
          <a:xfrm>
            <a:off x="6477000" y="1143000"/>
            <a:ext cx="2242168" cy="1447800"/>
          </a:xfrm>
          <a:prstGeom prst="rect">
            <a:avLst/>
          </a:prstGeom>
          <a:noFill/>
          <a:ln>
            <a:solidFill>
              <a:schemeClr val="tx1"/>
            </a:solidFill>
          </a:ln>
        </p:spPr>
      </p:pic>
      <p:sp>
        <p:nvSpPr>
          <p:cNvPr id="19" name="TextBox 18"/>
          <p:cNvSpPr txBox="1"/>
          <p:nvPr/>
        </p:nvSpPr>
        <p:spPr>
          <a:xfrm>
            <a:off x="6400800" y="2667000"/>
            <a:ext cx="2743200" cy="830997"/>
          </a:xfrm>
          <a:prstGeom prst="rect">
            <a:avLst/>
          </a:prstGeom>
          <a:noFill/>
        </p:spPr>
        <p:txBody>
          <a:bodyPr wrap="square" rtlCol="0">
            <a:spAutoFit/>
          </a:bodyPr>
          <a:lstStyle/>
          <a:p>
            <a:r>
              <a:rPr lang="en-US" sz="1600" dirty="0" smtClean="0"/>
              <a:t>Defect detection and localization for improved railway maintenance</a:t>
            </a:r>
            <a:endParaRPr lang="en-US" sz="1600" dirty="0">
              <a:latin typeface="Univers Com 45 Light"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840" y="142960"/>
            <a:ext cx="7772400" cy="762000"/>
          </a:xfrm>
        </p:spPr>
        <p:txBody>
          <a:bodyPr/>
          <a:lstStyle/>
          <a:p>
            <a:r>
              <a:rPr lang="en-US" dirty="0" smtClean="0"/>
              <a:t>Robotics (Academia)</a:t>
            </a:r>
            <a:endParaRPr lang="en-US" dirty="0"/>
          </a:p>
        </p:txBody>
      </p:sp>
      <p:sp>
        <p:nvSpPr>
          <p:cNvPr id="5" name="TextBox 4"/>
          <p:cNvSpPr txBox="1"/>
          <p:nvPr/>
        </p:nvSpPr>
        <p:spPr>
          <a:xfrm>
            <a:off x="533400" y="2743200"/>
            <a:ext cx="2743200" cy="584775"/>
          </a:xfrm>
          <a:prstGeom prst="rect">
            <a:avLst/>
          </a:prstGeom>
          <a:noFill/>
        </p:spPr>
        <p:txBody>
          <a:bodyPr wrap="square" rtlCol="0">
            <a:spAutoFit/>
          </a:bodyPr>
          <a:lstStyle/>
          <a:p>
            <a:r>
              <a:rPr lang="en-US" sz="1600" dirty="0" smtClean="0"/>
              <a:t>Magnetic legged robot for steel bridge inspection</a:t>
            </a:r>
            <a:endParaRPr lang="en-US" sz="1600" dirty="0">
              <a:latin typeface="Univers Com 45 Light" pitchFamily="34" charset="0"/>
            </a:endParaRPr>
          </a:p>
        </p:txBody>
      </p:sp>
      <p:sp>
        <p:nvSpPr>
          <p:cNvPr id="7" name="TextBox 6"/>
          <p:cNvSpPr txBox="1"/>
          <p:nvPr/>
        </p:nvSpPr>
        <p:spPr>
          <a:xfrm>
            <a:off x="3276600" y="2996625"/>
            <a:ext cx="3048000" cy="584775"/>
          </a:xfrm>
          <a:prstGeom prst="rect">
            <a:avLst/>
          </a:prstGeom>
          <a:noFill/>
        </p:spPr>
        <p:txBody>
          <a:bodyPr wrap="square" rtlCol="0">
            <a:spAutoFit/>
          </a:bodyPr>
          <a:lstStyle/>
          <a:p>
            <a:r>
              <a:rPr lang="en-US" sz="1600" dirty="0" smtClean="0"/>
              <a:t>Control of Remotely Operated Pipeline Welding Robot</a:t>
            </a:r>
            <a:endParaRPr lang="en-US" sz="1600" dirty="0">
              <a:latin typeface="Univers Com 45 Light" pitchFamily="34" charset="0"/>
            </a:endParaRPr>
          </a:p>
        </p:txBody>
      </p:sp>
      <p:sp>
        <p:nvSpPr>
          <p:cNvPr id="11" name="TextBox 10"/>
          <p:cNvSpPr txBox="1"/>
          <p:nvPr/>
        </p:nvSpPr>
        <p:spPr>
          <a:xfrm>
            <a:off x="630382" y="5587425"/>
            <a:ext cx="3200400" cy="584775"/>
          </a:xfrm>
          <a:prstGeom prst="rect">
            <a:avLst/>
          </a:prstGeom>
          <a:noFill/>
        </p:spPr>
        <p:txBody>
          <a:bodyPr wrap="square" rtlCol="0">
            <a:spAutoFit/>
          </a:bodyPr>
          <a:lstStyle/>
          <a:p>
            <a:r>
              <a:rPr lang="en-US" sz="1600" dirty="0" smtClean="0"/>
              <a:t>Adaptive cruise control for fleet of robotic vehicles</a:t>
            </a:r>
          </a:p>
        </p:txBody>
      </p:sp>
      <p:sp>
        <p:nvSpPr>
          <p:cNvPr id="13" name="TextBox 12"/>
          <p:cNvSpPr txBox="1"/>
          <p:nvPr/>
        </p:nvSpPr>
        <p:spPr>
          <a:xfrm>
            <a:off x="5257800" y="5739825"/>
            <a:ext cx="3276600" cy="584775"/>
          </a:xfrm>
          <a:prstGeom prst="rect">
            <a:avLst/>
          </a:prstGeom>
          <a:noFill/>
        </p:spPr>
        <p:txBody>
          <a:bodyPr wrap="square" rtlCol="0">
            <a:spAutoFit/>
          </a:bodyPr>
          <a:lstStyle/>
          <a:p>
            <a:r>
              <a:rPr lang="en-US" sz="1600" dirty="0" smtClean="0"/>
              <a:t>Combined control and test of cheetah robot</a:t>
            </a:r>
          </a:p>
        </p:txBody>
      </p:sp>
      <p:pic>
        <p:nvPicPr>
          <p:cNvPr id="14" name="Picture 4" descr="IMG_0503.JPG"/>
          <p:cNvPicPr>
            <a:picLocks noChangeAspect="1"/>
          </p:cNvPicPr>
          <p:nvPr/>
        </p:nvPicPr>
        <p:blipFill>
          <a:blip r:embed="rId3" cstate="email"/>
          <a:srcRect/>
          <a:stretch>
            <a:fillRect/>
          </a:stretch>
        </p:blipFill>
        <p:spPr bwMode="auto">
          <a:xfrm>
            <a:off x="838200" y="1295400"/>
            <a:ext cx="1828800" cy="1371600"/>
          </a:xfrm>
          <a:prstGeom prst="roundRect">
            <a:avLst>
              <a:gd name="adj" fmla="val 9016"/>
            </a:avLst>
          </a:prstGeom>
          <a:ln>
            <a:solidFill>
              <a:schemeClr val="tx1"/>
            </a:solidFill>
          </a:ln>
          <a:effectLst/>
        </p:spPr>
      </p:pic>
      <p:pic>
        <p:nvPicPr>
          <p:cNvPr id="15" name="welding.wmv">
            <a:hlinkClick r:id="" action="ppaction://media"/>
          </p:cNvPr>
          <p:cNvPicPr>
            <a:picLocks noRot="1" noChangeAspect="1"/>
          </p:cNvPicPr>
          <p:nvPr>
            <a:videoFile r:link="rId1"/>
          </p:nvPr>
        </p:nvPicPr>
        <p:blipFill>
          <a:blip r:embed="rId4" cstate="print"/>
          <a:srcRect/>
          <a:stretch>
            <a:fillRect/>
          </a:stretch>
        </p:blipFill>
        <p:spPr>
          <a:xfrm>
            <a:off x="3733800" y="1143000"/>
            <a:ext cx="1988527" cy="1752600"/>
          </a:xfrm>
          <a:prstGeom prst="roundRect">
            <a:avLst>
              <a:gd name="adj" fmla="val 9389"/>
            </a:avLst>
          </a:prstGeom>
          <a:ln>
            <a:noFill/>
          </a:ln>
          <a:effectLst/>
        </p:spPr>
      </p:pic>
      <p:pic>
        <p:nvPicPr>
          <p:cNvPr id="16" name="Picture 2"/>
          <p:cNvPicPr>
            <a:picLocks noChangeAspect="1" noChangeArrowheads="1"/>
          </p:cNvPicPr>
          <p:nvPr/>
        </p:nvPicPr>
        <p:blipFill>
          <a:blip r:embed="rId5" cstate="print"/>
          <a:srcRect/>
          <a:stretch>
            <a:fillRect/>
          </a:stretch>
        </p:blipFill>
        <p:spPr bwMode="auto">
          <a:xfrm>
            <a:off x="4927599" y="3834825"/>
            <a:ext cx="1850571" cy="1524000"/>
          </a:xfrm>
          <a:prstGeom prst="rect">
            <a:avLst/>
          </a:prstGeom>
          <a:noFill/>
          <a:ln w="9525">
            <a:noFill/>
            <a:miter lim="800000"/>
            <a:headEnd/>
            <a:tailEnd/>
          </a:ln>
        </p:spPr>
      </p:pic>
      <p:pic>
        <p:nvPicPr>
          <p:cNvPr id="17" name="Picture 5" descr="C:\Users\Sangok\Desktop\IMG_3919.JPG"/>
          <p:cNvPicPr>
            <a:picLocks noChangeAspect="1" noChangeArrowheads="1"/>
          </p:cNvPicPr>
          <p:nvPr/>
        </p:nvPicPr>
        <p:blipFill>
          <a:blip r:embed="rId6" cstate="print"/>
          <a:srcRect/>
          <a:stretch>
            <a:fillRect/>
          </a:stretch>
        </p:blipFill>
        <p:spPr bwMode="auto">
          <a:xfrm rot="-5400000">
            <a:off x="6540499" y="4203125"/>
            <a:ext cx="1752600" cy="1168400"/>
          </a:xfrm>
          <a:prstGeom prst="roundRect">
            <a:avLst>
              <a:gd name="adj" fmla="val 14101"/>
            </a:avLst>
          </a:prstGeom>
          <a:noFill/>
        </p:spPr>
      </p:pic>
      <p:pic>
        <p:nvPicPr>
          <p:cNvPr id="18" name="Picture 4" descr="http://www.bipedalrobotics.com/uploads/8/0/6/8/8068963/6284396_orig.jpg"/>
          <p:cNvPicPr>
            <a:picLocks noChangeAspect="1" noChangeArrowheads="1"/>
          </p:cNvPicPr>
          <p:nvPr/>
        </p:nvPicPr>
        <p:blipFill>
          <a:blip r:embed="rId7" cstate="print"/>
          <a:srcRect/>
          <a:stretch>
            <a:fillRect/>
          </a:stretch>
        </p:blipFill>
        <p:spPr bwMode="auto">
          <a:xfrm>
            <a:off x="6957631" y="533400"/>
            <a:ext cx="1576769" cy="2362200"/>
          </a:xfrm>
          <a:prstGeom prst="roundRect">
            <a:avLst>
              <a:gd name="adj" fmla="val 13815"/>
            </a:avLst>
          </a:prstGeom>
          <a:ln>
            <a:noFill/>
          </a:ln>
          <a:effectLst/>
        </p:spPr>
      </p:pic>
      <p:sp>
        <p:nvSpPr>
          <p:cNvPr id="20" name="TextBox 19"/>
          <p:cNvSpPr txBox="1"/>
          <p:nvPr/>
        </p:nvSpPr>
        <p:spPr>
          <a:xfrm>
            <a:off x="6781800" y="2971800"/>
            <a:ext cx="2362200" cy="338554"/>
          </a:xfrm>
          <a:prstGeom prst="rect">
            <a:avLst/>
          </a:prstGeom>
          <a:noFill/>
        </p:spPr>
        <p:txBody>
          <a:bodyPr wrap="square" rtlCol="0">
            <a:spAutoFit/>
          </a:bodyPr>
          <a:lstStyle/>
          <a:p>
            <a:r>
              <a:rPr lang="en-US" sz="1600" dirty="0" smtClean="0"/>
              <a:t>Bipedal robot control</a:t>
            </a:r>
            <a:endParaRPr lang="en-US" sz="1600" dirty="0">
              <a:latin typeface="Univers Com 45 Light" pitchFamily="34" charset="0"/>
            </a:endParaRPr>
          </a:p>
        </p:txBody>
      </p:sp>
      <p:pic>
        <p:nvPicPr>
          <p:cNvPr id="37890" name="Picture 2"/>
          <p:cNvPicPr>
            <a:picLocks noChangeAspect="1" noChangeArrowheads="1"/>
          </p:cNvPicPr>
          <p:nvPr/>
        </p:nvPicPr>
        <p:blipFill>
          <a:blip r:embed="rId8" cstate="print"/>
          <a:srcRect l="35751" t="50000" r="36703" b="25211"/>
          <a:stretch>
            <a:fillRect/>
          </a:stretch>
        </p:blipFill>
        <p:spPr bwMode="auto">
          <a:xfrm>
            <a:off x="630382" y="3987225"/>
            <a:ext cx="3255818" cy="1524000"/>
          </a:xfrm>
          <a:prstGeom prst="roundRect">
            <a:avLst>
              <a:gd name="adj" fmla="val 12733"/>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
                                        </p:tgtEl>
                                      </p:cBhvr>
                                    </p:cmd>
                                  </p:childTnLst>
                                </p:cTn>
                              </p:par>
                            </p:childTnLst>
                          </p:cTn>
                        </p:par>
                      </p:childTnLst>
                    </p:cTn>
                  </p:par>
                </p:childTnLst>
              </p:cTn>
              <p:nextCondLst>
                <p:cond evt="onClick" delay="0">
                  <p:tgtEl>
                    <p:spTgt spid="15"/>
                  </p:tgtEl>
                </p:cond>
              </p:nextCondLst>
            </p:seq>
            <p:video>
              <p:cMediaNode>
                <p:cTn id="7" fill="hold" display="0">
                  <p:stCondLst>
                    <p:cond delay="indefinite"/>
                  </p:stCondLst>
                  <p:endCondLst>
                    <p:cond evt="onNext" delay="0">
                      <p:tgtEl>
                        <p:sldTgt/>
                      </p:tgtEl>
                    </p:cond>
                    <p:cond evt="onPrev" delay="0">
                      <p:tgtEl>
                        <p:sldTgt/>
                      </p:tgtEl>
                    </p:cond>
                  </p:endCondLst>
                </p:cTn>
                <p:tgtEl>
                  <p:spTgt spid="15"/>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840" y="151052"/>
            <a:ext cx="7772400" cy="762000"/>
          </a:xfrm>
        </p:spPr>
        <p:txBody>
          <a:bodyPr/>
          <a:lstStyle/>
          <a:p>
            <a:r>
              <a:rPr lang="en-US" dirty="0" smtClean="0"/>
              <a:t>Robotics (Academia)</a:t>
            </a:r>
            <a:endParaRPr lang="en-US" dirty="0"/>
          </a:p>
        </p:txBody>
      </p:sp>
      <p:sp>
        <p:nvSpPr>
          <p:cNvPr id="5" name="TextBox 4"/>
          <p:cNvSpPr txBox="1"/>
          <p:nvPr/>
        </p:nvSpPr>
        <p:spPr>
          <a:xfrm>
            <a:off x="533400" y="2743200"/>
            <a:ext cx="2743200" cy="584775"/>
          </a:xfrm>
          <a:prstGeom prst="rect">
            <a:avLst/>
          </a:prstGeom>
          <a:noFill/>
        </p:spPr>
        <p:txBody>
          <a:bodyPr wrap="square" rtlCol="0">
            <a:spAutoFit/>
          </a:bodyPr>
          <a:lstStyle/>
          <a:p>
            <a:r>
              <a:rPr lang="en-US" sz="1600" dirty="0" smtClean="0"/>
              <a:t>Magnetic legged robot for steel bridge inspection</a:t>
            </a:r>
            <a:endParaRPr lang="en-US" sz="1600" dirty="0">
              <a:latin typeface="Univers Com 45 Light" pitchFamily="34" charset="0"/>
            </a:endParaRPr>
          </a:p>
        </p:txBody>
      </p:sp>
      <p:sp>
        <p:nvSpPr>
          <p:cNvPr id="7" name="TextBox 6"/>
          <p:cNvSpPr txBox="1"/>
          <p:nvPr/>
        </p:nvSpPr>
        <p:spPr>
          <a:xfrm>
            <a:off x="3276600" y="2996625"/>
            <a:ext cx="3048000" cy="584775"/>
          </a:xfrm>
          <a:prstGeom prst="rect">
            <a:avLst/>
          </a:prstGeom>
          <a:noFill/>
        </p:spPr>
        <p:txBody>
          <a:bodyPr wrap="square" rtlCol="0">
            <a:spAutoFit/>
          </a:bodyPr>
          <a:lstStyle/>
          <a:p>
            <a:r>
              <a:rPr lang="en-US" sz="1600" dirty="0" smtClean="0"/>
              <a:t>Control of Remotely Operated Pipeline Welding Robot</a:t>
            </a:r>
            <a:endParaRPr lang="en-US" sz="1600" dirty="0">
              <a:latin typeface="Univers Com 45 Light" pitchFamily="34" charset="0"/>
            </a:endParaRPr>
          </a:p>
        </p:txBody>
      </p:sp>
      <p:sp>
        <p:nvSpPr>
          <p:cNvPr id="11" name="TextBox 10"/>
          <p:cNvSpPr txBox="1"/>
          <p:nvPr/>
        </p:nvSpPr>
        <p:spPr>
          <a:xfrm>
            <a:off x="630382" y="5587425"/>
            <a:ext cx="3200400" cy="584775"/>
          </a:xfrm>
          <a:prstGeom prst="rect">
            <a:avLst/>
          </a:prstGeom>
          <a:noFill/>
        </p:spPr>
        <p:txBody>
          <a:bodyPr wrap="square" rtlCol="0">
            <a:spAutoFit/>
          </a:bodyPr>
          <a:lstStyle/>
          <a:p>
            <a:r>
              <a:rPr lang="en-US" sz="1600" dirty="0" smtClean="0"/>
              <a:t>Adaptive cruise control for fleet of robotic vehicles</a:t>
            </a:r>
          </a:p>
        </p:txBody>
      </p:sp>
      <p:sp>
        <p:nvSpPr>
          <p:cNvPr id="13" name="TextBox 12"/>
          <p:cNvSpPr txBox="1"/>
          <p:nvPr/>
        </p:nvSpPr>
        <p:spPr>
          <a:xfrm>
            <a:off x="5257800" y="5739825"/>
            <a:ext cx="3276600" cy="584775"/>
          </a:xfrm>
          <a:prstGeom prst="rect">
            <a:avLst/>
          </a:prstGeom>
          <a:noFill/>
        </p:spPr>
        <p:txBody>
          <a:bodyPr wrap="square" rtlCol="0">
            <a:spAutoFit/>
          </a:bodyPr>
          <a:lstStyle/>
          <a:p>
            <a:r>
              <a:rPr lang="en-US" sz="1600" dirty="0" smtClean="0"/>
              <a:t>Combined control and test of cheetah robot</a:t>
            </a:r>
          </a:p>
        </p:txBody>
      </p:sp>
      <p:pic>
        <p:nvPicPr>
          <p:cNvPr id="14" name="Picture 4" descr="IMG_0503.JPG"/>
          <p:cNvPicPr>
            <a:picLocks noChangeAspect="1"/>
          </p:cNvPicPr>
          <p:nvPr/>
        </p:nvPicPr>
        <p:blipFill>
          <a:blip r:embed="rId3" cstate="email">
            <a:lum bright="60000"/>
          </a:blip>
          <a:srcRect/>
          <a:stretch>
            <a:fillRect/>
          </a:stretch>
        </p:blipFill>
        <p:spPr bwMode="auto">
          <a:xfrm>
            <a:off x="838200" y="1295400"/>
            <a:ext cx="1828800" cy="1371600"/>
          </a:xfrm>
          <a:prstGeom prst="roundRect">
            <a:avLst>
              <a:gd name="adj" fmla="val 9016"/>
            </a:avLst>
          </a:prstGeom>
          <a:ln>
            <a:noFill/>
          </a:ln>
          <a:effectLst/>
        </p:spPr>
      </p:pic>
      <p:pic>
        <p:nvPicPr>
          <p:cNvPr id="15" name="welding.wmv">
            <a:hlinkClick r:id="" action="ppaction://media"/>
          </p:cNvPr>
          <p:cNvPicPr>
            <a:picLocks noRot="1" noChangeAspect="1"/>
          </p:cNvPicPr>
          <p:nvPr>
            <a:videoFile r:link="rId1"/>
          </p:nvPr>
        </p:nvPicPr>
        <p:blipFill>
          <a:blip r:embed="rId4" cstate="print">
            <a:lum bright="70000"/>
          </a:blip>
          <a:srcRect/>
          <a:stretch>
            <a:fillRect/>
          </a:stretch>
        </p:blipFill>
        <p:spPr>
          <a:xfrm>
            <a:off x="3733800" y="1143000"/>
            <a:ext cx="1988527" cy="1752600"/>
          </a:xfrm>
          <a:prstGeom prst="roundRect">
            <a:avLst>
              <a:gd name="adj" fmla="val 9389"/>
            </a:avLst>
          </a:prstGeom>
          <a:ln>
            <a:noFill/>
          </a:ln>
          <a:effectLst/>
        </p:spPr>
      </p:pic>
      <p:pic>
        <p:nvPicPr>
          <p:cNvPr id="16" name="Picture 2"/>
          <p:cNvPicPr>
            <a:picLocks noChangeAspect="1" noChangeArrowheads="1"/>
          </p:cNvPicPr>
          <p:nvPr/>
        </p:nvPicPr>
        <p:blipFill>
          <a:blip r:embed="rId5" cstate="print">
            <a:lum bright="70000"/>
          </a:blip>
          <a:srcRect/>
          <a:stretch>
            <a:fillRect/>
          </a:stretch>
        </p:blipFill>
        <p:spPr bwMode="auto">
          <a:xfrm>
            <a:off x="4927599" y="3834825"/>
            <a:ext cx="1850571" cy="1524000"/>
          </a:xfrm>
          <a:prstGeom prst="rect">
            <a:avLst/>
          </a:prstGeom>
          <a:noFill/>
          <a:ln w="9525">
            <a:noFill/>
            <a:miter lim="800000"/>
            <a:headEnd/>
            <a:tailEnd/>
          </a:ln>
        </p:spPr>
      </p:pic>
      <p:pic>
        <p:nvPicPr>
          <p:cNvPr id="17" name="Picture 5" descr="C:\Users\Sangok\Desktop\IMG_3919.JPG"/>
          <p:cNvPicPr>
            <a:picLocks noChangeAspect="1" noChangeArrowheads="1"/>
          </p:cNvPicPr>
          <p:nvPr/>
        </p:nvPicPr>
        <p:blipFill>
          <a:blip r:embed="rId6" cstate="print">
            <a:lum bright="70000"/>
          </a:blip>
          <a:srcRect/>
          <a:stretch>
            <a:fillRect/>
          </a:stretch>
        </p:blipFill>
        <p:spPr bwMode="auto">
          <a:xfrm rot="-5400000">
            <a:off x="6540499" y="4203125"/>
            <a:ext cx="1752600" cy="1168400"/>
          </a:xfrm>
          <a:prstGeom prst="roundRect">
            <a:avLst>
              <a:gd name="adj" fmla="val 14101"/>
            </a:avLst>
          </a:prstGeom>
          <a:noFill/>
        </p:spPr>
      </p:pic>
      <p:pic>
        <p:nvPicPr>
          <p:cNvPr id="18" name="Picture 4" descr="http://www.bipedalrobotics.com/uploads/8/0/6/8/8068963/6284396_orig.jpg"/>
          <p:cNvPicPr>
            <a:picLocks noChangeAspect="1" noChangeArrowheads="1"/>
          </p:cNvPicPr>
          <p:nvPr/>
        </p:nvPicPr>
        <p:blipFill>
          <a:blip r:embed="rId7" cstate="print">
            <a:lum bright="70000"/>
          </a:blip>
          <a:srcRect/>
          <a:stretch>
            <a:fillRect/>
          </a:stretch>
        </p:blipFill>
        <p:spPr bwMode="auto">
          <a:xfrm>
            <a:off x="6957631" y="533400"/>
            <a:ext cx="1576769" cy="2362200"/>
          </a:xfrm>
          <a:prstGeom prst="roundRect">
            <a:avLst>
              <a:gd name="adj" fmla="val 13815"/>
            </a:avLst>
          </a:prstGeom>
          <a:ln>
            <a:noFill/>
          </a:ln>
          <a:effectLst/>
        </p:spPr>
      </p:pic>
      <p:sp>
        <p:nvSpPr>
          <p:cNvPr id="20" name="TextBox 19"/>
          <p:cNvSpPr txBox="1"/>
          <p:nvPr/>
        </p:nvSpPr>
        <p:spPr>
          <a:xfrm>
            <a:off x="6781800" y="2971800"/>
            <a:ext cx="2362200" cy="338554"/>
          </a:xfrm>
          <a:prstGeom prst="rect">
            <a:avLst/>
          </a:prstGeom>
          <a:noFill/>
        </p:spPr>
        <p:txBody>
          <a:bodyPr wrap="square" rtlCol="0">
            <a:spAutoFit/>
          </a:bodyPr>
          <a:lstStyle/>
          <a:p>
            <a:r>
              <a:rPr lang="en-US" sz="1600" dirty="0" smtClean="0"/>
              <a:t>Bipedal robot control</a:t>
            </a:r>
            <a:endParaRPr lang="en-US" sz="1600" dirty="0">
              <a:latin typeface="Univers Com 45 Light" pitchFamily="34" charset="0"/>
            </a:endParaRPr>
          </a:p>
        </p:txBody>
      </p:sp>
      <p:pic>
        <p:nvPicPr>
          <p:cNvPr id="37890" name="Picture 2"/>
          <p:cNvPicPr>
            <a:picLocks noChangeAspect="1" noChangeArrowheads="1"/>
          </p:cNvPicPr>
          <p:nvPr/>
        </p:nvPicPr>
        <p:blipFill>
          <a:blip r:embed="rId8" cstate="print">
            <a:lum bright="60000"/>
          </a:blip>
          <a:srcRect l="35751" t="50000" r="36703" b="25211"/>
          <a:stretch>
            <a:fillRect/>
          </a:stretch>
        </p:blipFill>
        <p:spPr bwMode="auto">
          <a:xfrm>
            <a:off x="630382" y="3987225"/>
            <a:ext cx="3255818" cy="1524000"/>
          </a:xfrm>
          <a:prstGeom prst="roundRect">
            <a:avLst>
              <a:gd name="adj" fmla="val 12733"/>
            </a:avLst>
          </a:prstGeom>
          <a:noFill/>
          <a:ln w="9525">
            <a:noFill/>
            <a:miter lim="800000"/>
            <a:headEnd/>
            <a:tailEnd/>
          </a:ln>
        </p:spPr>
      </p:pic>
      <p:pic>
        <p:nvPicPr>
          <p:cNvPr id="11270" name="Picture 6" descr="http://t3.gstatic.com/images?q=tbn:ANd9GcSiKzD2XH4iDA8EwZaU3i0lM74kVMcE_-kMU4UrmdTS8zmiKGZMXQ"/>
          <p:cNvPicPr>
            <a:picLocks noChangeAspect="1" noChangeArrowheads="1"/>
          </p:cNvPicPr>
          <p:nvPr/>
        </p:nvPicPr>
        <p:blipFill>
          <a:blip r:embed="rId9" cstate="print"/>
          <a:srcRect/>
          <a:stretch>
            <a:fillRect/>
          </a:stretch>
        </p:blipFill>
        <p:spPr bwMode="auto">
          <a:xfrm>
            <a:off x="533400" y="1615628"/>
            <a:ext cx="2438400" cy="746572"/>
          </a:xfrm>
          <a:prstGeom prst="rect">
            <a:avLst/>
          </a:prstGeom>
          <a:noFill/>
        </p:spPr>
      </p:pic>
      <p:pic>
        <p:nvPicPr>
          <p:cNvPr id="19" name="Picture 6" descr="http://t3.gstatic.com/images?q=tbn:ANd9GcSiKzD2XH4iDA8EwZaU3i0lM74kVMcE_-kMU4UrmdTS8zmiKGZMXQ"/>
          <p:cNvPicPr>
            <a:picLocks noChangeAspect="1" noChangeArrowheads="1"/>
          </p:cNvPicPr>
          <p:nvPr/>
        </p:nvPicPr>
        <p:blipFill>
          <a:blip r:embed="rId9" cstate="print"/>
          <a:srcRect/>
          <a:stretch>
            <a:fillRect/>
          </a:stretch>
        </p:blipFill>
        <p:spPr bwMode="auto">
          <a:xfrm>
            <a:off x="5334000" y="4419600"/>
            <a:ext cx="2438400" cy="746572"/>
          </a:xfrm>
          <a:prstGeom prst="rect">
            <a:avLst/>
          </a:prstGeom>
          <a:noFill/>
        </p:spPr>
      </p:pic>
      <p:pic>
        <p:nvPicPr>
          <p:cNvPr id="11272" name="Picture 8" descr="http://t0.gstatic.com/images?q=tbn:ANd9GcRpD9eJIXtiFpaGQI2UneF3fqqRC9_Vq79UwyR2ePX8fRdni3yN"/>
          <p:cNvPicPr>
            <a:picLocks noChangeAspect="1" noChangeArrowheads="1"/>
          </p:cNvPicPr>
          <p:nvPr/>
        </p:nvPicPr>
        <p:blipFill>
          <a:blip r:embed="rId10" cstate="print"/>
          <a:srcRect l="6061" t="6599" r="6061" b="14215"/>
          <a:stretch>
            <a:fillRect/>
          </a:stretch>
        </p:blipFill>
        <p:spPr bwMode="auto">
          <a:xfrm>
            <a:off x="1143000" y="4328410"/>
            <a:ext cx="2209800" cy="914400"/>
          </a:xfrm>
          <a:prstGeom prst="rect">
            <a:avLst/>
          </a:prstGeom>
          <a:noFill/>
        </p:spPr>
      </p:pic>
      <p:pic>
        <p:nvPicPr>
          <p:cNvPr id="11276" name="Picture 12" descr="http://msfhq.com/wp-content/uploads/2011/12/University-of-Texas-at-Austin.jpg"/>
          <p:cNvPicPr>
            <a:picLocks noChangeAspect="1" noChangeArrowheads="1"/>
          </p:cNvPicPr>
          <p:nvPr/>
        </p:nvPicPr>
        <p:blipFill>
          <a:blip r:embed="rId11" cstate="print"/>
          <a:srcRect/>
          <a:stretch>
            <a:fillRect/>
          </a:stretch>
        </p:blipFill>
        <p:spPr bwMode="auto">
          <a:xfrm>
            <a:off x="3901190" y="1447800"/>
            <a:ext cx="1640335" cy="1143000"/>
          </a:xfrm>
          <a:prstGeom prst="rect">
            <a:avLst/>
          </a:prstGeom>
          <a:noFill/>
        </p:spPr>
      </p:pic>
      <p:pic>
        <p:nvPicPr>
          <p:cNvPr id="11280" name="Picture 16" descr="http://opsa.tamu.edu/images/primary08.jpg"/>
          <p:cNvPicPr>
            <a:picLocks noChangeAspect="1" noChangeArrowheads="1"/>
          </p:cNvPicPr>
          <p:nvPr/>
        </p:nvPicPr>
        <p:blipFill>
          <a:blip r:embed="rId12" cstate="print"/>
          <a:srcRect/>
          <a:stretch>
            <a:fillRect/>
          </a:stretch>
        </p:blipFill>
        <p:spPr bwMode="auto">
          <a:xfrm>
            <a:off x="6644390" y="1371600"/>
            <a:ext cx="2209800" cy="535238"/>
          </a:xfrm>
          <a:prstGeom prst="rect">
            <a:avLst/>
          </a:prstGeom>
          <a:noFill/>
        </p:spPr>
      </p:pic>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
                                        </p:tgtEl>
                                      </p:cBhvr>
                                    </p:cmd>
                                  </p:childTnLst>
                                </p:cTn>
                              </p:par>
                            </p:childTnLst>
                          </p:cTn>
                        </p:par>
                      </p:childTnLst>
                    </p:cTn>
                  </p:par>
                </p:childTnLst>
              </p:cTn>
              <p:nextCondLst>
                <p:cond evt="onClick" delay="0">
                  <p:tgtEl>
                    <p:spTgt spid="15"/>
                  </p:tgtEl>
                </p:cond>
              </p:nextCondLst>
            </p:seq>
            <p:video>
              <p:cMediaNode>
                <p:cTn id="7" fill="hold" display="0">
                  <p:stCondLst>
                    <p:cond delay="indefinite"/>
                  </p:stCondLst>
                  <p:endCondLst>
                    <p:cond evt="onNext" delay="0">
                      <p:tgtEl>
                        <p:sldTgt/>
                      </p:tgtEl>
                    </p:cond>
                    <p:cond evt="onPrev" delay="0">
                      <p:tgtEl>
                        <p:sldTgt/>
                      </p:tgtEl>
                    </p:cond>
                  </p:endCondLst>
                </p:cTn>
                <p:tgtEl>
                  <p:spTgt spid="15"/>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840" y="142960"/>
            <a:ext cx="7772400" cy="762000"/>
          </a:xfrm>
        </p:spPr>
        <p:txBody>
          <a:bodyPr/>
          <a:lstStyle/>
          <a:p>
            <a:r>
              <a:rPr lang="en-US" dirty="0" smtClean="0"/>
              <a:t>Robotics (Industry)</a:t>
            </a:r>
            <a:endParaRPr lang="en-US" dirty="0"/>
          </a:p>
        </p:txBody>
      </p:sp>
      <p:sp>
        <p:nvSpPr>
          <p:cNvPr id="5" name="TextBox 4"/>
          <p:cNvSpPr txBox="1"/>
          <p:nvPr/>
        </p:nvSpPr>
        <p:spPr>
          <a:xfrm>
            <a:off x="228600" y="2819400"/>
            <a:ext cx="3200400" cy="584775"/>
          </a:xfrm>
          <a:prstGeom prst="rect">
            <a:avLst/>
          </a:prstGeom>
          <a:noFill/>
        </p:spPr>
        <p:txBody>
          <a:bodyPr wrap="square" rtlCol="0">
            <a:spAutoFit/>
          </a:bodyPr>
          <a:lstStyle/>
          <a:p>
            <a:r>
              <a:rPr lang="en-US" sz="1600" dirty="0" smtClean="0"/>
              <a:t>Mobile Diagnostic Robot for Testing Washing Machines</a:t>
            </a:r>
            <a:endParaRPr lang="en-US" sz="1600" dirty="0">
              <a:latin typeface="Univers Com 45 Light" pitchFamily="34" charset="0"/>
            </a:endParaRPr>
          </a:p>
        </p:txBody>
      </p:sp>
      <p:sp>
        <p:nvSpPr>
          <p:cNvPr id="7" name="TextBox 6"/>
          <p:cNvSpPr txBox="1"/>
          <p:nvPr/>
        </p:nvSpPr>
        <p:spPr>
          <a:xfrm>
            <a:off x="3352800" y="2667000"/>
            <a:ext cx="2743200" cy="830997"/>
          </a:xfrm>
          <a:prstGeom prst="rect">
            <a:avLst/>
          </a:prstGeom>
          <a:noFill/>
        </p:spPr>
        <p:txBody>
          <a:bodyPr wrap="square" rtlCol="0">
            <a:spAutoFit/>
          </a:bodyPr>
          <a:lstStyle/>
          <a:p>
            <a:r>
              <a:rPr lang="en-US" sz="1600" dirty="0" smtClean="0"/>
              <a:t>Autonomous Mobile Robot for Home Monitoring and Service</a:t>
            </a:r>
            <a:endParaRPr lang="en-US" sz="1600" dirty="0">
              <a:latin typeface="Univers Com 45 Light" pitchFamily="34" charset="0"/>
            </a:endParaRPr>
          </a:p>
        </p:txBody>
      </p:sp>
      <p:sp>
        <p:nvSpPr>
          <p:cNvPr id="19" name="TextBox 18"/>
          <p:cNvSpPr txBox="1"/>
          <p:nvPr/>
        </p:nvSpPr>
        <p:spPr>
          <a:xfrm>
            <a:off x="6400800" y="2667000"/>
            <a:ext cx="2743200" cy="584775"/>
          </a:xfrm>
          <a:prstGeom prst="rect">
            <a:avLst/>
          </a:prstGeom>
          <a:noFill/>
        </p:spPr>
        <p:txBody>
          <a:bodyPr wrap="square" rtlCol="0">
            <a:spAutoFit/>
          </a:bodyPr>
          <a:lstStyle/>
          <a:p>
            <a:r>
              <a:rPr lang="en-US" sz="1600" dirty="0" smtClean="0"/>
              <a:t>Hydraulic Manipulator for Battlefield Extraction</a:t>
            </a:r>
            <a:endParaRPr lang="en-US" sz="1600" dirty="0">
              <a:latin typeface="Univers Com 45 Light" pitchFamily="34" charset="0"/>
            </a:endParaRPr>
          </a:p>
        </p:txBody>
      </p:sp>
      <p:pic>
        <p:nvPicPr>
          <p:cNvPr id="38914" name="Picture 2" descr="http://farm5.staticflickr.com/4120/4858432140_ab96e6c463.jpg"/>
          <p:cNvPicPr>
            <a:picLocks noChangeAspect="1" noChangeArrowheads="1"/>
          </p:cNvPicPr>
          <p:nvPr/>
        </p:nvPicPr>
        <p:blipFill>
          <a:blip r:embed="rId2" cstate="print"/>
          <a:srcRect l="52983" t="20833"/>
          <a:stretch>
            <a:fillRect/>
          </a:stretch>
        </p:blipFill>
        <p:spPr bwMode="auto">
          <a:xfrm>
            <a:off x="6629400" y="457200"/>
            <a:ext cx="1676400" cy="2111398"/>
          </a:xfrm>
          <a:prstGeom prst="roundRect">
            <a:avLst>
              <a:gd name="adj" fmla="val 10407"/>
            </a:avLst>
          </a:prstGeom>
          <a:noFill/>
        </p:spPr>
      </p:pic>
      <p:pic>
        <p:nvPicPr>
          <p:cNvPr id="38916" name="Picture 4" descr="http://sine.ni.com/cms/images/casestudies/chinafigl.jpg?size"/>
          <p:cNvPicPr>
            <a:picLocks noChangeAspect="1" noChangeArrowheads="1"/>
          </p:cNvPicPr>
          <p:nvPr/>
        </p:nvPicPr>
        <p:blipFill>
          <a:blip r:embed="rId3" cstate="print"/>
          <a:srcRect/>
          <a:stretch>
            <a:fillRect/>
          </a:stretch>
        </p:blipFill>
        <p:spPr bwMode="auto">
          <a:xfrm>
            <a:off x="3733800" y="1143000"/>
            <a:ext cx="1931520" cy="1447800"/>
          </a:xfrm>
          <a:prstGeom prst="roundRect">
            <a:avLst>
              <a:gd name="adj" fmla="val 12525"/>
            </a:avLst>
          </a:prstGeom>
          <a:noFill/>
        </p:spPr>
      </p:pic>
      <p:pic>
        <p:nvPicPr>
          <p:cNvPr id="38918" name="Picture 6" descr="http://i.ytimg.com/vi/dxGo-Cmed7U/0.jpg"/>
          <p:cNvPicPr>
            <a:picLocks noChangeAspect="1" noChangeArrowheads="1"/>
          </p:cNvPicPr>
          <p:nvPr/>
        </p:nvPicPr>
        <p:blipFill>
          <a:blip r:embed="rId4" cstate="print"/>
          <a:srcRect t="15556" r="46667" b="13333"/>
          <a:stretch>
            <a:fillRect/>
          </a:stretch>
        </p:blipFill>
        <p:spPr bwMode="auto">
          <a:xfrm>
            <a:off x="838200" y="1143000"/>
            <a:ext cx="1600200" cy="1600200"/>
          </a:xfrm>
          <a:prstGeom prst="roundRect">
            <a:avLst>
              <a:gd name="adj" fmla="val 10110"/>
            </a:avLst>
          </a:prstGeom>
          <a:noFill/>
        </p:spPr>
      </p:pic>
      <p:sp>
        <p:nvSpPr>
          <p:cNvPr id="16" name="Rectangle 15"/>
          <p:cNvSpPr/>
          <p:nvPr/>
        </p:nvSpPr>
        <p:spPr>
          <a:xfrm>
            <a:off x="533400" y="5486400"/>
            <a:ext cx="3657600" cy="584775"/>
          </a:xfrm>
          <a:prstGeom prst="rect">
            <a:avLst/>
          </a:prstGeom>
        </p:spPr>
        <p:txBody>
          <a:bodyPr wrap="square">
            <a:spAutoFit/>
          </a:bodyPr>
          <a:lstStyle/>
          <a:p>
            <a:r>
              <a:rPr lang="en-US" sz="1600" dirty="0" smtClean="0"/>
              <a:t>Unmanned Platform for Patrolling Military &amp; Civilian Environments</a:t>
            </a:r>
            <a:endParaRPr lang="en-US" sz="1600" dirty="0"/>
          </a:p>
        </p:txBody>
      </p:sp>
      <p:pic>
        <p:nvPicPr>
          <p:cNvPr id="38920" name="Picture 8" descr="http://sine.ni.com/cms/images/casestudies/robotronb.jpg?size"/>
          <p:cNvPicPr>
            <a:picLocks noChangeAspect="1" noChangeArrowheads="1"/>
          </p:cNvPicPr>
          <p:nvPr/>
        </p:nvPicPr>
        <p:blipFill>
          <a:blip r:embed="rId5" cstate="print"/>
          <a:srcRect/>
          <a:stretch>
            <a:fillRect/>
          </a:stretch>
        </p:blipFill>
        <p:spPr bwMode="auto">
          <a:xfrm>
            <a:off x="609600" y="3886200"/>
            <a:ext cx="3048000" cy="1572875"/>
          </a:xfrm>
          <a:prstGeom prst="roundRect">
            <a:avLst>
              <a:gd name="adj" fmla="val 10949"/>
            </a:avLst>
          </a:prstGeom>
          <a:noFill/>
        </p:spPr>
      </p:pic>
      <p:pic>
        <p:nvPicPr>
          <p:cNvPr id="38922" name="Picture 10" descr="http://sine.ni.com/cms/images/casestudies/solarbrighta.jpg?size"/>
          <p:cNvPicPr>
            <a:picLocks noChangeAspect="1" noChangeArrowheads="1"/>
          </p:cNvPicPr>
          <p:nvPr/>
        </p:nvPicPr>
        <p:blipFill>
          <a:blip r:embed="rId6" cstate="print"/>
          <a:srcRect/>
          <a:stretch>
            <a:fillRect/>
          </a:stretch>
        </p:blipFill>
        <p:spPr bwMode="auto">
          <a:xfrm>
            <a:off x="4876800" y="3505200"/>
            <a:ext cx="2819400" cy="2120153"/>
          </a:xfrm>
          <a:prstGeom prst="roundRect">
            <a:avLst>
              <a:gd name="adj" fmla="val 9597"/>
            </a:avLst>
          </a:prstGeom>
          <a:noFill/>
        </p:spPr>
      </p:pic>
      <p:sp>
        <p:nvSpPr>
          <p:cNvPr id="22" name="Rectangle 21"/>
          <p:cNvSpPr/>
          <p:nvPr/>
        </p:nvSpPr>
        <p:spPr>
          <a:xfrm>
            <a:off x="4648200" y="5638800"/>
            <a:ext cx="3603625" cy="584775"/>
          </a:xfrm>
          <a:prstGeom prst="rect">
            <a:avLst/>
          </a:prstGeom>
        </p:spPr>
        <p:txBody>
          <a:bodyPr wrap="square">
            <a:spAutoFit/>
          </a:bodyPr>
          <a:lstStyle/>
          <a:p>
            <a:pPr lvl="0"/>
            <a:r>
              <a:rPr lang="en-US" sz="1600" dirty="0" smtClean="0">
                <a:solidFill>
                  <a:prstClr val="black"/>
                </a:solidFill>
              </a:rPr>
              <a:t>Autonomous Robot to Automatically Clean Solar Panels</a:t>
            </a:r>
            <a:endParaRPr lang="en-US" sz="1600" dirty="0">
              <a:solidFill>
                <a:prstClr val="black"/>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932" y="151052"/>
            <a:ext cx="7772400" cy="762000"/>
          </a:xfrm>
        </p:spPr>
        <p:txBody>
          <a:bodyPr/>
          <a:lstStyle/>
          <a:p>
            <a:r>
              <a:rPr lang="en-US" dirty="0" smtClean="0"/>
              <a:t>RF/</a:t>
            </a:r>
            <a:r>
              <a:rPr lang="en-US" dirty="0" err="1" smtClean="0"/>
              <a:t>Comm</a:t>
            </a:r>
            <a:r>
              <a:rPr lang="en-US" dirty="0" smtClean="0"/>
              <a:t> (Academia)</a:t>
            </a:r>
            <a:endParaRPr lang="en-US" dirty="0"/>
          </a:p>
        </p:txBody>
      </p:sp>
      <p:pic>
        <p:nvPicPr>
          <p:cNvPr id="4" name="Content Placeholder 3" descr="photo2.JPG"/>
          <p:cNvPicPr>
            <a:picLocks noGrp="1" noChangeAspect="1"/>
          </p:cNvPicPr>
          <p:nvPr>
            <p:ph idx="1"/>
          </p:nvPr>
        </p:nvPicPr>
        <p:blipFill>
          <a:blip r:embed="rId3" cstate="print"/>
          <a:stretch>
            <a:fillRect/>
          </a:stretch>
        </p:blipFill>
        <p:spPr>
          <a:xfrm>
            <a:off x="422555" y="1371600"/>
            <a:ext cx="2031999" cy="1524000"/>
          </a:xfrm>
          <a:prstGeom prst="roundRect">
            <a:avLst>
              <a:gd name="adj" fmla="val 9782"/>
            </a:avLst>
          </a:prstGeom>
        </p:spPr>
      </p:pic>
      <p:sp>
        <p:nvSpPr>
          <p:cNvPr id="5" name="TextBox 4"/>
          <p:cNvSpPr txBox="1"/>
          <p:nvPr/>
        </p:nvSpPr>
        <p:spPr>
          <a:xfrm>
            <a:off x="193955" y="2920425"/>
            <a:ext cx="3048000" cy="584775"/>
          </a:xfrm>
          <a:prstGeom prst="rect">
            <a:avLst/>
          </a:prstGeom>
          <a:noFill/>
        </p:spPr>
        <p:txBody>
          <a:bodyPr wrap="square" rtlCol="0">
            <a:spAutoFit/>
          </a:bodyPr>
          <a:lstStyle/>
          <a:p>
            <a:r>
              <a:rPr lang="en-US" sz="1600" dirty="0" smtClean="0"/>
              <a:t>RF Position Localization w/ Large Aperture Array Testing</a:t>
            </a:r>
            <a:endParaRPr lang="en-US" sz="1600" dirty="0">
              <a:latin typeface="Univers Com 45 Light" pitchFamily="34" charset="0"/>
            </a:endParaRPr>
          </a:p>
        </p:txBody>
      </p:sp>
      <p:pic>
        <p:nvPicPr>
          <p:cNvPr id="9" name="Picture 2"/>
          <p:cNvPicPr>
            <a:picLocks noChangeAspect="1" noChangeArrowheads="1"/>
          </p:cNvPicPr>
          <p:nvPr/>
        </p:nvPicPr>
        <p:blipFill>
          <a:blip r:embed="rId4" cstate="screen"/>
          <a:srcRect/>
          <a:stretch>
            <a:fillRect/>
          </a:stretch>
        </p:blipFill>
        <p:spPr bwMode="auto">
          <a:xfrm>
            <a:off x="2646189" y="1440873"/>
            <a:ext cx="3903405" cy="1219200"/>
          </a:xfrm>
          <a:prstGeom prst="rect">
            <a:avLst/>
          </a:prstGeom>
          <a:noFill/>
          <a:ln w="9525">
            <a:noFill/>
            <a:miter lim="800000"/>
            <a:headEnd/>
            <a:tailEnd/>
          </a:ln>
        </p:spPr>
      </p:pic>
      <p:sp>
        <p:nvSpPr>
          <p:cNvPr id="10" name="TextBox 9"/>
          <p:cNvSpPr txBox="1"/>
          <p:nvPr/>
        </p:nvSpPr>
        <p:spPr>
          <a:xfrm>
            <a:off x="3304279" y="2701637"/>
            <a:ext cx="2957975" cy="830997"/>
          </a:xfrm>
          <a:prstGeom prst="rect">
            <a:avLst/>
          </a:prstGeom>
          <a:noFill/>
        </p:spPr>
        <p:txBody>
          <a:bodyPr wrap="square" rtlCol="0">
            <a:spAutoFit/>
          </a:bodyPr>
          <a:lstStyle/>
          <a:p>
            <a:r>
              <a:rPr lang="en-US" sz="1600" dirty="0" smtClean="0"/>
              <a:t>Physical Layer Prototyping w/ Continuous Monitoring of Multiple </a:t>
            </a:r>
            <a:r>
              <a:rPr lang="en-US" sz="1600" dirty="0" err="1" smtClean="0"/>
              <a:t>WiFi</a:t>
            </a:r>
            <a:r>
              <a:rPr lang="en-US" sz="1600" dirty="0" smtClean="0"/>
              <a:t> Channels</a:t>
            </a:r>
            <a:endParaRPr lang="en-US" sz="1600" dirty="0">
              <a:latin typeface="Univers Com 45 Light" pitchFamily="34" charset="0"/>
            </a:endParaRPr>
          </a:p>
        </p:txBody>
      </p:sp>
      <p:sp>
        <p:nvSpPr>
          <p:cNvPr id="13" name="TextBox 12"/>
          <p:cNvSpPr txBox="1"/>
          <p:nvPr/>
        </p:nvSpPr>
        <p:spPr>
          <a:xfrm>
            <a:off x="381000" y="5587425"/>
            <a:ext cx="3962400" cy="584775"/>
          </a:xfrm>
          <a:prstGeom prst="rect">
            <a:avLst/>
          </a:prstGeom>
          <a:noFill/>
        </p:spPr>
        <p:txBody>
          <a:bodyPr wrap="square" rtlCol="0">
            <a:spAutoFit/>
          </a:bodyPr>
          <a:lstStyle/>
          <a:p>
            <a:r>
              <a:rPr lang="en-US" sz="1600" dirty="0" smtClean="0"/>
              <a:t>6x6 MIMO OFDM </a:t>
            </a:r>
            <a:r>
              <a:rPr lang="en-US" sz="1600" dirty="0" err="1" smtClean="0"/>
              <a:t>Testbed</a:t>
            </a:r>
            <a:r>
              <a:rPr lang="en-US" sz="1600" dirty="0" smtClean="0"/>
              <a:t> w/ Independent, Phase Coherent </a:t>
            </a:r>
            <a:r>
              <a:rPr lang="en-US" sz="1600" dirty="0" err="1" smtClean="0"/>
              <a:t>Tx</a:t>
            </a:r>
            <a:r>
              <a:rPr lang="en-US" sz="1600" dirty="0" smtClean="0"/>
              <a:t> &amp; RX</a:t>
            </a:r>
            <a:endParaRPr lang="en-US" sz="1600" dirty="0">
              <a:latin typeface="Univers Com 45 Light" pitchFamily="34" charset="0"/>
            </a:endParaRPr>
          </a:p>
        </p:txBody>
      </p:sp>
      <p:pic>
        <p:nvPicPr>
          <p:cNvPr id="14" name="Picture 6"/>
          <p:cNvPicPr>
            <a:picLocks noChangeAspect="1" noChangeArrowheads="1"/>
          </p:cNvPicPr>
          <p:nvPr/>
        </p:nvPicPr>
        <p:blipFill>
          <a:blip r:embed="rId5" cstate="print"/>
          <a:srcRect/>
          <a:stretch>
            <a:fillRect/>
          </a:stretch>
        </p:blipFill>
        <p:spPr bwMode="auto">
          <a:xfrm>
            <a:off x="1981200" y="3733800"/>
            <a:ext cx="1358672" cy="538990"/>
          </a:xfrm>
          <a:prstGeom prst="rect">
            <a:avLst/>
          </a:prstGeom>
          <a:noFill/>
          <a:ln w="9525">
            <a:noFill/>
            <a:miter lim="800000"/>
            <a:headEnd/>
            <a:tailEnd/>
          </a:ln>
        </p:spPr>
      </p:pic>
      <p:pic>
        <p:nvPicPr>
          <p:cNvPr id="15" name="Picture 4"/>
          <p:cNvPicPr>
            <a:picLocks noChangeAspect="1" noChangeArrowheads="1"/>
          </p:cNvPicPr>
          <p:nvPr/>
        </p:nvPicPr>
        <p:blipFill>
          <a:blip r:embed="rId6" cstate="print"/>
          <a:srcRect/>
          <a:stretch>
            <a:fillRect/>
          </a:stretch>
        </p:blipFill>
        <p:spPr bwMode="auto">
          <a:xfrm>
            <a:off x="1828800" y="4267200"/>
            <a:ext cx="1695483" cy="1143000"/>
          </a:xfrm>
          <a:prstGeom prst="rect">
            <a:avLst/>
          </a:prstGeom>
          <a:noFill/>
          <a:ln w="9525">
            <a:noFill/>
            <a:miter lim="800000"/>
            <a:headEnd/>
            <a:tailEnd/>
          </a:ln>
        </p:spPr>
      </p:pic>
      <p:pic>
        <p:nvPicPr>
          <p:cNvPr id="12" name="Picture 3" descr="\\typhoon\marketingii\ARG\NI USRP Docs\IN WORK\4x4 MIMO - UT Austin\rx3.png"/>
          <p:cNvPicPr>
            <a:picLocks noChangeAspect="1" noChangeArrowheads="1"/>
          </p:cNvPicPr>
          <p:nvPr/>
        </p:nvPicPr>
        <p:blipFill>
          <a:blip r:embed="rId7" cstate="print"/>
          <a:srcRect b="2439"/>
          <a:stretch>
            <a:fillRect/>
          </a:stretch>
        </p:blipFill>
        <p:spPr bwMode="auto">
          <a:xfrm>
            <a:off x="533400" y="3886200"/>
            <a:ext cx="2050256" cy="1600200"/>
          </a:xfrm>
          <a:prstGeom prst="rect">
            <a:avLst/>
          </a:prstGeom>
          <a:noFill/>
        </p:spPr>
      </p:pic>
      <p:pic>
        <p:nvPicPr>
          <p:cNvPr id="19" name="Picture 3"/>
          <p:cNvPicPr>
            <a:picLocks noChangeAspect="1" noChangeArrowheads="1"/>
          </p:cNvPicPr>
          <p:nvPr/>
        </p:nvPicPr>
        <p:blipFill>
          <a:blip r:embed="rId8" cstate="screen"/>
          <a:srcRect/>
          <a:stretch>
            <a:fillRect/>
          </a:stretch>
        </p:blipFill>
        <p:spPr bwMode="auto">
          <a:xfrm>
            <a:off x="6324600" y="3733800"/>
            <a:ext cx="1447800" cy="954059"/>
          </a:xfrm>
          <a:prstGeom prst="rect">
            <a:avLst/>
          </a:prstGeom>
          <a:noFill/>
          <a:ln w="9525">
            <a:noFill/>
            <a:miter lim="800000"/>
            <a:headEnd/>
            <a:tailEnd/>
          </a:ln>
        </p:spPr>
      </p:pic>
      <p:pic>
        <p:nvPicPr>
          <p:cNvPr id="18" name="Picture 17" descr="05171101_0908.tif"/>
          <p:cNvPicPr>
            <a:picLocks noChangeAspect="1"/>
          </p:cNvPicPr>
          <p:nvPr/>
        </p:nvPicPr>
        <p:blipFill>
          <a:blip r:embed="rId9" cstate="print"/>
          <a:srcRect t="20214" b="10514"/>
          <a:stretch>
            <a:fillRect/>
          </a:stretch>
        </p:blipFill>
        <p:spPr>
          <a:xfrm>
            <a:off x="5235775" y="4724400"/>
            <a:ext cx="2384225" cy="685800"/>
          </a:xfrm>
          <a:prstGeom prst="rect">
            <a:avLst/>
          </a:prstGeom>
        </p:spPr>
      </p:pic>
      <p:grpSp>
        <p:nvGrpSpPr>
          <p:cNvPr id="3" name="Group 111"/>
          <p:cNvGrpSpPr/>
          <p:nvPr>
            <p:custDataLst>
              <p:tags r:id="rId1"/>
            </p:custDataLst>
          </p:nvPr>
        </p:nvGrpSpPr>
        <p:grpSpPr>
          <a:xfrm>
            <a:off x="3048000" y="3962400"/>
            <a:ext cx="951016" cy="1371600"/>
            <a:chOff x="5663045" y="1219200"/>
            <a:chExt cx="3328555" cy="4800600"/>
          </a:xfrm>
        </p:grpSpPr>
        <p:grpSp>
          <p:nvGrpSpPr>
            <p:cNvPr id="6" name="Group 110"/>
            <p:cNvGrpSpPr/>
            <p:nvPr/>
          </p:nvGrpSpPr>
          <p:grpSpPr>
            <a:xfrm>
              <a:off x="6196445" y="1219200"/>
              <a:ext cx="2362200" cy="4800600"/>
              <a:chOff x="6196445" y="1219200"/>
              <a:chExt cx="2362200" cy="4800600"/>
            </a:xfrm>
          </p:grpSpPr>
          <p:grpSp>
            <p:nvGrpSpPr>
              <p:cNvPr id="7" name="Group 10"/>
              <p:cNvGrpSpPr/>
              <p:nvPr/>
            </p:nvGrpSpPr>
            <p:grpSpPr>
              <a:xfrm>
                <a:off x="6196445" y="1219200"/>
                <a:ext cx="457200" cy="762000"/>
                <a:chOff x="5562600" y="1371600"/>
                <a:chExt cx="457200" cy="762000"/>
              </a:xfrm>
            </p:grpSpPr>
            <p:sp>
              <p:nvSpPr>
                <p:cNvPr id="115" name="Rectangle 11"/>
                <p:cNvSpPr/>
                <p:nvPr/>
              </p:nvSpPr>
              <p:spPr>
                <a:xfrm>
                  <a:off x="5562600" y="1371600"/>
                  <a:ext cx="457200" cy="762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16" name="Straight Connector 12"/>
                <p:cNvCxnSpPr/>
                <p:nvPr/>
              </p:nvCxnSpPr>
              <p:spPr>
                <a:xfrm>
                  <a:off x="5791200" y="1447800"/>
                  <a:ext cx="0" cy="609600"/>
                </a:xfrm>
                <a:prstGeom prst="line">
                  <a:avLst/>
                </a:prstGeom>
              </p:spPr>
              <p:style>
                <a:lnRef idx="2">
                  <a:schemeClr val="dk1"/>
                </a:lnRef>
                <a:fillRef idx="1">
                  <a:schemeClr val="lt1"/>
                </a:fillRef>
                <a:effectRef idx="0">
                  <a:schemeClr val="dk1"/>
                </a:effectRef>
                <a:fontRef idx="minor">
                  <a:schemeClr val="dk1"/>
                </a:fontRef>
              </p:style>
            </p:cxnSp>
            <p:sp>
              <p:nvSpPr>
                <p:cNvPr id="117" name="Isosceles Triangle 13"/>
                <p:cNvSpPr/>
                <p:nvPr/>
              </p:nvSpPr>
              <p:spPr>
                <a:xfrm rot="10800000">
                  <a:off x="5638800" y="1447800"/>
                  <a:ext cx="304800" cy="304800"/>
                </a:xfrm>
                <a:prstGeom prst="triangl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grpSp>
            <p:nvGrpSpPr>
              <p:cNvPr id="8" name="Group 14"/>
              <p:cNvGrpSpPr/>
              <p:nvPr/>
            </p:nvGrpSpPr>
            <p:grpSpPr>
              <a:xfrm>
                <a:off x="6196445" y="2026920"/>
                <a:ext cx="457200" cy="762000"/>
                <a:chOff x="5562600" y="1371600"/>
                <a:chExt cx="457200" cy="762000"/>
              </a:xfrm>
            </p:grpSpPr>
            <p:sp>
              <p:nvSpPr>
                <p:cNvPr id="112" name="Rectangle 111"/>
                <p:cNvSpPr/>
                <p:nvPr/>
              </p:nvSpPr>
              <p:spPr>
                <a:xfrm>
                  <a:off x="5562600" y="1371600"/>
                  <a:ext cx="457200" cy="762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13" name="Straight Connector 112"/>
                <p:cNvCxnSpPr/>
                <p:nvPr/>
              </p:nvCxnSpPr>
              <p:spPr>
                <a:xfrm>
                  <a:off x="5791200" y="1447800"/>
                  <a:ext cx="0" cy="609600"/>
                </a:xfrm>
                <a:prstGeom prst="line">
                  <a:avLst/>
                </a:prstGeom>
              </p:spPr>
              <p:style>
                <a:lnRef idx="2">
                  <a:schemeClr val="dk1"/>
                </a:lnRef>
                <a:fillRef idx="1">
                  <a:schemeClr val="lt1"/>
                </a:fillRef>
                <a:effectRef idx="0">
                  <a:schemeClr val="dk1"/>
                </a:effectRef>
                <a:fontRef idx="minor">
                  <a:schemeClr val="dk1"/>
                </a:fontRef>
              </p:style>
            </p:cxnSp>
            <p:sp>
              <p:nvSpPr>
                <p:cNvPr id="114" name="Isosceles Triangle 17"/>
                <p:cNvSpPr/>
                <p:nvPr/>
              </p:nvSpPr>
              <p:spPr>
                <a:xfrm rot="10800000">
                  <a:off x="5638800" y="1447800"/>
                  <a:ext cx="304800" cy="304800"/>
                </a:xfrm>
                <a:prstGeom prst="triangl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grpSp>
            <p:nvGrpSpPr>
              <p:cNvPr id="11" name="Group 18"/>
              <p:cNvGrpSpPr/>
              <p:nvPr/>
            </p:nvGrpSpPr>
            <p:grpSpPr>
              <a:xfrm>
                <a:off x="6196445" y="2834640"/>
                <a:ext cx="457200" cy="762000"/>
                <a:chOff x="5562600" y="1371600"/>
                <a:chExt cx="457200" cy="762000"/>
              </a:xfrm>
            </p:grpSpPr>
            <p:sp>
              <p:nvSpPr>
                <p:cNvPr id="109" name="Rectangle 19"/>
                <p:cNvSpPr/>
                <p:nvPr/>
              </p:nvSpPr>
              <p:spPr>
                <a:xfrm>
                  <a:off x="5562600" y="1371600"/>
                  <a:ext cx="457200" cy="762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10" name="Straight Connector 20"/>
                <p:cNvCxnSpPr/>
                <p:nvPr/>
              </p:nvCxnSpPr>
              <p:spPr>
                <a:xfrm>
                  <a:off x="5791200" y="1447800"/>
                  <a:ext cx="0" cy="609600"/>
                </a:xfrm>
                <a:prstGeom prst="line">
                  <a:avLst/>
                </a:prstGeom>
              </p:spPr>
              <p:style>
                <a:lnRef idx="2">
                  <a:schemeClr val="dk1"/>
                </a:lnRef>
                <a:fillRef idx="1">
                  <a:schemeClr val="lt1"/>
                </a:fillRef>
                <a:effectRef idx="0">
                  <a:schemeClr val="dk1"/>
                </a:effectRef>
                <a:fontRef idx="minor">
                  <a:schemeClr val="dk1"/>
                </a:fontRef>
              </p:style>
            </p:cxnSp>
            <p:sp>
              <p:nvSpPr>
                <p:cNvPr id="111" name="Isosceles Triangle 21"/>
                <p:cNvSpPr/>
                <p:nvPr/>
              </p:nvSpPr>
              <p:spPr>
                <a:xfrm rot="10800000">
                  <a:off x="5638800" y="1447800"/>
                  <a:ext cx="304800" cy="304800"/>
                </a:xfrm>
                <a:prstGeom prst="triangl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grpSp>
            <p:nvGrpSpPr>
              <p:cNvPr id="16" name="Group 22"/>
              <p:cNvGrpSpPr/>
              <p:nvPr/>
            </p:nvGrpSpPr>
            <p:grpSpPr>
              <a:xfrm>
                <a:off x="6196445" y="3642360"/>
                <a:ext cx="457200" cy="762000"/>
                <a:chOff x="5562600" y="1371600"/>
                <a:chExt cx="457200" cy="762000"/>
              </a:xfrm>
            </p:grpSpPr>
            <p:sp>
              <p:nvSpPr>
                <p:cNvPr id="106" name="Rectangle 23"/>
                <p:cNvSpPr/>
                <p:nvPr/>
              </p:nvSpPr>
              <p:spPr>
                <a:xfrm>
                  <a:off x="5562600" y="1371600"/>
                  <a:ext cx="457200" cy="762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07" name="Straight Connector 24"/>
                <p:cNvCxnSpPr/>
                <p:nvPr/>
              </p:nvCxnSpPr>
              <p:spPr>
                <a:xfrm>
                  <a:off x="5791200" y="1447800"/>
                  <a:ext cx="0" cy="609600"/>
                </a:xfrm>
                <a:prstGeom prst="line">
                  <a:avLst/>
                </a:prstGeom>
              </p:spPr>
              <p:style>
                <a:lnRef idx="2">
                  <a:schemeClr val="dk1"/>
                </a:lnRef>
                <a:fillRef idx="1">
                  <a:schemeClr val="lt1"/>
                </a:fillRef>
                <a:effectRef idx="0">
                  <a:schemeClr val="dk1"/>
                </a:effectRef>
                <a:fontRef idx="minor">
                  <a:schemeClr val="dk1"/>
                </a:fontRef>
              </p:style>
            </p:cxnSp>
            <p:sp>
              <p:nvSpPr>
                <p:cNvPr id="108" name="Isosceles Triangle 25"/>
                <p:cNvSpPr/>
                <p:nvPr/>
              </p:nvSpPr>
              <p:spPr>
                <a:xfrm rot="10800000">
                  <a:off x="5638800" y="1447800"/>
                  <a:ext cx="304800" cy="304800"/>
                </a:xfrm>
                <a:prstGeom prst="triangl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grpSp>
            <p:nvGrpSpPr>
              <p:cNvPr id="17" name="Group 26"/>
              <p:cNvGrpSpPr/>
              <p:nvPr/>
            </p:nvGrpSpPr>
            <p:grpSpPr>
              <a:xfrm>
                <a:off x="6196445" y="4450080"/>
                <a:ext cx="457200" cy="762000"/>
                <a:chOff x="5562600" y="1371600"/>
                <a:chExt cx="457200" cy="762000"/>
              </a:xfrm>
            </p:grpSpPr>
            <p:sp>
              <p:nvSpPr>
                <p:cNvPr id="103" name="Rectangle 27"/>
                <p:cNvSpPr/>
                <p:nvPr/>
              </p:nvSpPr>
              <p:spPr>
                <a:xfrm>
                  <a:off x="5562600" y="1371600"/>
                  <a:ext cx="457200" cy="762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04" name="Straight Connector 28"/>
                <p:cNvCxnSpPr/>
                <p:nvPr/>
              </p:nvCxnSpPr>
              <p:spPr>
                <a:xfrm>
                  <a:off x="5791200" y="1447800"/>
                  <a:ext cx="0" cy="609600"/>
                </a:xfrm>
                <a:prstGeom prst="line">
                  <a:avLst/>
                </a:prstGeom>
              </p:spPr>
              <p:style>
                <a:lnRef idx="2">
                  <a:schemeClr val="dk1"/>
                </a:lnRef>
                <a:fillRef idx="1">
                  <a:schemeClr val="lt1"/>
                </a:fillRef>
                <a:effectRef idx="0">
                  <a:schemeClr val="dk1"/>
                </a:effectRef>
                <a:fontRef idx="minor">
                  <a:schemeClr val="dk1"/>
                </a:fontRef>
              </p:style>
            </p:cxnSp>
            <p:sp>
              <p:nvSpPr>
                <p:cNvPr id="105" name="Isosceles Triangle 104"/>
                <p:cNvSpPr/>
                <p:nvPr/>
              </p:nvSpPr>
              <p:spPr>
                <a:xfrm rot="10800000">
                  <a:off x="5638800" y="1447800"/>
                  <a:ext cx="304800" cy="304800"/>
                </a:xfrm>
                <a:prstGeom prst="triangl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grpSp>
            <p:nvGrpSpPr>
              <p:cNvPr id="20" name="Group 30"/>
              <p:cNvGrpSpPr/>
              <p:nvPr/>
            </p:nvGrpSpPr>
            <p:grpSpPr>
              <a:xfrm>
                <a:off x="6196445" y="5257800"/>
                <a:ext cx="457200" cy="762000"/>
                <a:chOff x="5562600" y="1371600"/>
                <a:chExt cx="457200" cy="762000"/>
              </a:xfrm>
            </p:grpSpPr>
            <p:sp>
              <p:nvSpPr>
                <p:cNvPr id="100" name="Rectangle 99"/>
                <p:cNvSpPr/>
                <p:nvPr/>
              </p:nvSpPr>
              <p:spPr>
                <a:xfrm>
                  <a:off x="5562600" y="1371600"/>
                  <a:ext cx="457200" cy="762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01" name="Straight Connector 100"/>
                <p:cNvCxnSpPr/>
                <p:nvPr/>
              </p:nvCxnSpPr>
              <p:spPr>
                <a:xfrm>
                  <a:off x="5791200" y="1447800"/>
                  <a:ext cx="0" cy="609600"/>
                </a:xfrm>
                <a:prstGeom prst="line">
                  <a:avLst/>
                </a:prstGeom>
              </p:spPr>
              <p:style>
                <a:lnRef idx="2">
                  <a:schemeClr val="dk1"/>
                </a:lnRef>
                <a:fillRef idx="1">
                  <a:schemeClr val="lt1"/>
                </a:fillRef>
                <a:effectRef idx="0">
                  <a:schemeClr val="dk1"/>
                </a:effectRef>
                <a:fontRef idx="minor">
                  <a:schemeClr val="dk1"/>
                </a:fontRef>
              </p:style>
            </p:cxnSp>
            <p:sp>
              <p:nvSpPr>
                <p:cNvPr id="102" name="Isosceles Triangle 101"/>
                <p:cNvSpPr/>
                <p:nvPr/>
              </p:nvSpPr>
              <p:spPr>
                <a:xfrm rot="10800000">
                  <a:off x="5638800" y="1447800"/>
                  <a:ext cx="304800" cy="304800"/>
                </a:xfrm>
                <a:prstGeom prst="triangl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grpSp>
            <p:nvGrpSpPr>
              <p:cNvPr id="21" name="Group 34"/>
              <p:cNvGrpSpPr/>
              <p:nvPr/>
            </p:nvGrpSpPr>
            <p:grpSpPr>
              <a:xfrm>
                <a:off x="8101445" y="1219200"/>
                <a:ext cx="457200" cy="762000"/>
                <a:chOff x="5562600" y="1371600"/>
                <a:chExt cx="457200" cy="762000"/>
              </a:xfrm>
            </p:grpSpPr>
            <p:sp>
              <p:nvSpPr>
                <p:cNvPr id="97" name="Rectangle 96"/>
                <p:cNvSpPr/>
                <p:nvPr/>
              </p:nvSpPr>
              <p:spPr>
                <a:xfrm>
                  <a:off x="5562600" y="1371600"/>
                  <a:ext cx="457200" cy="762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98" name="Straight Connector 97"/>
                <p:cNvCxnSpPr/>
                <p:nvPr/>
              </p:nvCxnSpPr>
              <p:spPr>
                <a:xfrm>
                  <a:off x="5791200" y="1447800"/>
                  <a:ext cx="0" cy="609600"/>
                </a:xfrm>
                <a:prstGeom prst="line">
                  <a:avLst/>
                </a:prstGeom>
              </p:spPr>
              <p:style>
                <a:lnRef idx="2">
                  <a:schemeClr val="dk1"/>
                </a:lnRef>
                <a:fillRef idx="1">
                  <a:schemeClr val="lt1"/>
                </a:fillRef>
                <a:effectRef idx="0">
                  <a:schemeClr val="dk1"/>
                </a:effectRef>
                <a:fontRef idx="minor">
                  <a:schemeClr val="dk1"/>
                </a:fontRef>
              </p:style>
            </p:cxnSp>
            <p:sp>
              <p:nvSpPr>
                <p:cNvPr id="99" name="Isosceles Triangle 98"/>
                <p:cNvSpPr/>
                <p:nvPr/>
              </p:nvSpPr>
              <p:spPr>
                <a:xfrm rot="10800000">
                  <a:off x="5638800" y="1447800"/>
                  <a:ext cx="304800" cy="304800"/>
                </a:xfrm>
                <a:prstGeom prst="triangl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grpSp>
            <p:nvGrpSpPr>
              <p:cNvPr id="34" name="Group 38"/>
              <p:cNvGrpSpPr/>
              <p:nvPr/>
            </p:nvGrpSpPr>
            <p:grpSpPr>
              <a:xfrm>
                <a:off x="8101445" y="2026920"/>
                <a:ext cx="457200" cy="762000"/>
                <a:chOff x="5562600" y="1371600"/>
                <a:chExt cx="457200" cy="762000"/>
              </a:xfrm>
            </p:grpSpPr>
            <p:sp>
              <p:nvSpPr>
                <p:cNvPr id="94" name="Rectangle 93"/>
                <p:cNvSpPr/>
                <p:nvPr/>
              </p:nvSpPr>
              <p:spPr>
                <a:xfrm>
                  <a:off x="5562600" y="1371600"/>
                  <a:ext cx="457200" cy="762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95" name="Straight Connector 94"/>
                <p:cNvCxnSpPr/>
                <p:nvPr/>
              </p:nvCxnSpPr>
              <p:spPr>
                <a:xfrm>
                  <a:off x="5791200" y="1447800"/>
                  <a:ext cx="0" cy="609600"/>
                </a:xfrm>
                <a:prstGeom prst="line">
                  <a:avLst/>
                </a:prstGeom>
              </p:spPr>
              <p:style>
                <a:lnRef idx="2">
                  <a:schemeClr val="dk1"/>
                </a:lnRef>
                <a:fillRef idx="1">
                  <a:schemeClr val="lt1"/>
                </a:fillRef>
                <a:effectRef idx="0">
                  <a:schemeClr val="dk1"/>
                </a:effectRef>
                <a:fontRef idx="minor">
                  <a:schemeClr val="dk1"/>
                </a:fontRef>
              </p:style>
            </p:cxnSp>
            <p:sp>
              <p:nvSpPr>
                <p:cNvPr id="96" name="Isosceles Triangle 95"/>
                <p:cNvSpPr/>
                <p:nvPr/>
              </p:nvSpPr>
              <p:spPr>
                <a:xfrm rot="10800000">
                  <a:off x="5638800" y="1447800"/>
                  <a:ext cx="304800" cy="304800"/>
                </a:xfrm>
                <a:prstGeom prst="triangl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grpSp>
            <p:nvGrpSpPr>
              <p:cNvPr id="35" name="Group 42"/>
              <p:cNvGrpSpPr/>
              <p:nvPr/>
            </p:nvGrpSpPr>
            <p:grpSpPr>
              <a:xfrm>
                <a:off x="8101445" y="2834640"/>
                <a:ext cx="457200" cy="762000"/>
                <a:chOff x="5562600" y="1371600"/>
                <a:chExt cx="457200" cy="762000"/>
              </a:xfrm>
            </p:grpSpPr>
            <p:sp>
              <p:nvSpPr>
                <p:cNvPr id="91" name="Rectangle 90"/>
                <p:cNvSpPr/>
                <p:nvPr/>
              </p:nvSpPr>
              <p:spPr>
                <a:xfrm>
                  <a:off x="5562600" y="1371600"/>
                  <a:ext cx="457200" cy="762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92" name="Straight Connector 91"/>
                <p:cNvCxnSpPr/>
                <p:nvPr/>
              </p:nvCxnSpPr>
              <p:spPr>
                <a:xfrm>
                  <a:off x="5791200" y="1447800"/>
                  <a:ext cx="0" cy="609600"/>
                </a:xfrm>
                <a:prstGeom prst="line">
                  <a:avLst/>
                </a:prstGeom>
              </p:spPr>
              <p:style>
                <a:lnRef idx="2">
                  <a:schemeClr val="dk1"/>
                </a:lnRef>
                <a:fillRef idx="1">
                  <a:schemeClr val="lt1"/>
                </a:fillRef>
                <a:effectRef idx="0">
                  <a:schemeClr val="dk1"/>
                </a:effectRef>
                <a:fontRef idx="minor">
                  <a:schemeClr val="dk1"/>
                </a:fontRef>
              </p:style>
            </p:cxnSp>
            <p:sp>
              <p:nvSpPr>
                <p:cNvPr id="93" name="Isosceles Triangle 92"/>
                <p:cNvSpPr/>
                <p:nvPr/>
              </p:nvSpPr>
              <p:spPr>
                <a:xfrm rot="10800000">
                  <a:off x="5638800" y="1447800"/>
                  <a:ext cx="304800" cy="304800"/>
                </a:xfrm>
                <a:prstGeom prst="triangl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grpSp>
            <p:nvGrpSpPr>
              <p:cNvPr id="36" name="Group 46"/>
              <p:cNvGrpSpPr/>
              <p:nvPr/>
            </p:nvGrpSpPr>
            <p:grpSpPr>
              <a:xfrm>
                <a:off x="8101445" y="3642360"/>
                <a:ext cx="457200" cy="762000"/>
                <a:chOff x="5562600" y="1371600"/>
                <a:chExt cx="457200" cy="762000"/>
              </a:xfrm>
            </p:grpSpPr>
            <p:sp>
              <p:nvSpPr>
                <p:cNvPr id="88" name="Rectangle 87"/>
                <p:cNvSpPr/>
                <p:nvPr/>
              </p:nvSpPr>
              <p:spPr>
                <a:xfrm>
                  <a:off x="5562600" y="1371600"/>
                  <a:ext cx="457200" cy="762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89" name="Straight Connector 88"/>
                <p:cNvCxnSpPr/>
                <p:nvPr/>
              </p:nvCxnSpPr>
              <p:spPr>
                <a:xfrm>
                  <a:off x="5791200" y="1447800"/>
                  <a:ext cx="0" cy="609600"/>
                </a:xfrm>
                <a:prstGeom prst="line">
                  <a:avLst/>
                </a:prstGeom>
              </p:spPr>
              <p:style>
                <a:lnRef idx="2">
                  <a:schemeClr val="dk1"/>
                </a:lnRef>
                <a:fillRef idx="1">
                  <a:schemeClr val="lt1"/>
                </a:fillRef>
                <a:effectRef idx="0">
                  <a:schemeClr val="dk1"/>
                </a:effectRef>
                <a:fontRef idx="minor">
                  <a:schemeClr val="dk1"/>
                </a:fontRef>
              </p:style>
            </p:cxnSp>
            <p:sp>
              <p:nvSpPr>
                <p:cNvPr id="90" name="Isosceles Triangle 89"/>
                <p:cNvSpPr/>
                <p:nvPr/>
              </p:nvSpPr>
              <p:spPr>
                <a:xfrm rot="10800000">
                  <a:off x="5638800" y="1447800"/>
                  <a:ext cx="304800" cy="304800"/>
                </a:xfrm>
                <a:prstGeom prst="triangl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grpSp>
            <p:nvGrpSpPr>
              <p:cNvPr id="37" name="Group 50"/>
              <p:cNvGrpSpPr/>
              <p:nvPr/>
            </p:nvGrpSpPr>
            <p:grpSpPr>
              <a:xfrm>
                <a:off x="8101445" y="4450080"/>
                <a:ext cx="457200" cy="762000"/>
                <a:chOff x="5562600" y="1371600"/>
                <a:chExt cx="457200" cy="762000"/>
              </a:xfrm>
            </p:grpSpPr>
            <p:sp>
              <p:nvSpPr>
                <p:cNvPr id="85" name="Rectangle 84"/>
                <p:cNvSpPr/>
                <p:nvPr/>
              </p:nvSpPr>
              <p:spPr>
                <a:xfrm>
                  <a:off x="5562600" y="1371600"/>
                  <a:ext cx="457200" cy="762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86" name="Straight Connector 85"/>
                <p:cNvCxnSpPr/>
                <p:nvPr/>
              </p:nvCxnSpPr>
              <p:spPr>
                <a:xfrm>
                  <a:off x="5791200" y="1447800"/>
                  <a:ext cx="0" cy="609600"/>
                </a:xfrm>
                <a:prstGeom prst="line">
                  <a:avLst/>
                </a:prstGeom>
              </p:spPr>
              <p:style>
                <a:lnRef idx="2">
                  <a:schemeClr val="dk1"/>
                </a:lnRef>
                <a:fillRef idx="1">
                  <a:schemeClr val="lt1"/>
                </a:fillRef>
                <a:effectRef idx="0">
                  <a:schemeClr val="dk1"/>
                </a:effectRef>
                <a:fontRef idx="minor">
                  <a:schemeClr val="dk1"/>
                </a:fontRef>
              </p:style>
            </p:cxnSp>
            <p:sp>
              <p:nvSpPr>
                <p:cNvPr id="87" name="Isosceles Triangle 86"/>
                <p:cNvSpPr/>
                <p:nvPr/>
              </p:nvSpPr>
              <p:spPr>
                <a:xfrm rot="10800000">
                  <a:off x="5638800" y="1447800"/>
                  <a:ext cx="304800" cy="304800"/>
                </a:xfrm>
                <a:prstGeom prst="triangl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grpSp>
            <p:nvGrpSpPr>
              <p:cNvPr id="38" name="Group 54"/>
              <p:cNvGrpSpPr/>
              <p:nvPr/>
            </p:nvGrpSpPr>
            <p:grpSpPr>
              <a:xfrm>
                <a:off x="8101445" y="5257800"/>
                <a:ext cx="457200" cy="762000"/>
                <a:chOff x="5562600" y="1371600"/>
                <a:chExt cx="457200" cy="762000"/>
              </a:xfrm>
            </p:grpSpPr>
            <p:sp>
              <p:nvSpPr>
                <p:cNvPr id="82" name="Rectangle 81"/>
                <p:cNvSpPr/>
                <p:nvPr/>
              </p:nvSpPr>
              <p:spPr>
                <a:xfrm>
                  <a:off x="5562600" y="1371600"/>
                  <a:ext cx="457200" cy="762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83" name="Straight Connector 82"/>
                <p:cNvCxnSpPr/>
                <p:nvPr/>
              </p:nvCxnSpPr>
              <p:spPr>
                <a:xfrm>
                  <a:off x="5791200" y="1447800"/>
                  <a:ext cx="0" cy="609600"/>
                </a:xfrm>
                <a:prstGeom prst="line">
                  <a:avLst/>
                </a:prstGeom>
              </p:spPr>
              <p:style>
                <a:lnRef idx="2">
                  <a:schemeClr val="dk1"/>
                </a:lnRef>
                <a:fillRef idx="1">
                  <a:schemeClr val="lt1"/>
                </a:fillRef>
                <a:effectRef idx="0">
                  <a:schemeClr val="dk1"/>
                </a:effectRef>
                <a:fontRef idx="minor">
                  <a:schemeClr val="dk1"/>
                </a:fontRef>
              </p:style>
            </p:cxnSp>
            <p:sp>
              <p:nvSpPr>
                <p:cNvPr id="84" name="Isosceles Triangle 83"/>
                <p:cNvSpPr/>
                <p:nvPr/>
              </p:nvSpPr>
              <p:spPr>
                <a:xfrm rot="10800000">
                  <a:off x="5638800" y="1447800"/>
                  <a:ext cx="304800" cy="304800"/>
                </a:xfrm>
                <a:prstGeom prst="triangl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cxnSp>
            <p:nvCxnSpPr>
              <p:cNvPr id="46" name="Straight Arrow Connector 45"/>
              <p:cNvCxnSpPr>
                <a:stCxn id="114" idx="3"/>
                <a:endCxn id="97" idx="1"/>
              </p:cNvCxnSpPr>
              <p:nvPr/>
            </p:nvCxnSpPr>
            <p:spPr>
              <a:xfrm>
                <a:off x="6653645" y="1600200"/>
                <a:ext cx="1447800" cy="0"/>
              </a:xfrm>
              <a:prstGeom prst="straightConnector1">
                <a:avLst/>
              </a:prstGeom>
              <a:ln>
                <a:solidFill>
                  <a:schemeClr val="bg1">
                    <a:lumMod val="6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114" idx="3"/>
                <a:endCxn id="94" idx="1"/>
              </p:cNvCxnSpPr>
              <p:nvPr/>
            </p:nvCxnSpPr>
            <p:spPr>
              <a:xfrm>
                <a:off x="6653645" y="1600200"/>
                <a:ext cx="1447800" cy="807720"/>
              </a:xfrm>
              <a:prstGeom prst="straightConnector1">
                <a:avLst/>
              </a:prstGeom>
              <a:ln>
                <a:solidFill>
                  <a:schemeClr val="bg1">
                    <a:lumMod val="6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stCxn id="114" idx="3"/>
                <a:endCxn id="91" idx="1"/>
              </p:cNvCxnSpPr>
              <p:nvPr/>
            </p:nvCxnSpPr>
            <p:spPr>
              <a:xfrm>
                <a:off x="6653645" y="1600200"/>
                <a:ext cx="1447800" cy="1615440"/>
              </a:xfrm>
              <a:prstGeom prst="straightConnector1">
                <a:avLst/>
              </a:prstGeom>
              <a:ln>
                <a:solidFill>
                  <a:schemeClr val="bg1">
                    <a:lumMod val="6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114" idx="3"/>
                <a:endCxn id="88" idx="1"/>
              </p:cNvCxnSpPr>
              <p:nvPr/>
            </p:nvCxnSpPr>
            <p:spPr>
              <a:xfrm>
                <a:off x="6653645" y="1600200"/>
                <a:ext cx="1447800" cy="2423160"/>
              </a:xfrm>
              <a:prstGeom prst="straightConnector1">
                <a:avLst/>
              </a:prstGeom>
              <a:ln>
                <a:solidFill>
                  <a:schemeClr val="bg1">
                    <a:lumMod val="6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stCxn id="114" idx="3"/>
                <a:endCxn id="85" idx="1"/>
              </p:cNvCxnSpPr>
              <p:nvPr/>
            </p:nvCxnSpPr>
            <p:spPr>
              <a:xfrm>
                <a:off x="6653645" y="1600200"/>
                <a:ext cx="1447800" cy="3230880"/>
              </a:xfrm>
              <a:prstGeom prst="straightConnector1">
                <a:avLst/>
              </a:prstGeom>
              <a:ln>
                <a:solidFill>
                  <a:schemeClr val="bg1">
                    <a:lumMod val="6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a:stCxn id="114" idx="3"/>
                <a:endCxn id="82" idx="1"/>
              </p:cNvCxnSpPr>
              <p:nvPr/>
            </p:nvCxnSpPr>
            <p:spPr>
              <a:xfrm>
                <a:off x="6653645" y="1600200"/>
                <a:ext cx="1447800" cy="4038600"/>
              </a:xfrm>
              <a:prstGeom prst="straightConnector1">
                <a:avLst/>
              </a:prstGeom>
              <a:ln>
                <a:solidFill>
                  <a:schemeClr val="bg1">
                    <a:lumMod val="6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112" idx="3"/>
                <a:endCxn id="97" idx="1"/>
              </p:cNvCxnSpPr>
              <p:nvPr/>
            </p:nvCxnSpPr>
            <p:spPr>
              <a:xfrm flipV="1">
                <a:off x="6653645" y="1600200"/>
                <a:ext cx="1447800" cy="807720"/>
              </a:xfrm>
              <a:prstGeom prst="straightConnector1">
                <a:avLst/>
              </a:prstGeom>
              <a:ln>
                <a:solidFill>
                  <a:schemeClr val="bg1">
                    <a:lumMod val="6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stCxn id="112" idx="3"/>
                <a:endCxn id="94" idx="1"/>
              </p:cNvCxnSpPr>
              <p:nvPr/>
            </p:nvCxnSpPr>
            <p:spPr>
              <a:xfrm>
                <a:off x="6653645" y="2407920"/>
                <a:ext cx="1447800" cy="0"/>
              </a:xfrm>
              <a:prstGeom prst="straightConnector1">
                <a:avLst/>
              </a:prstGeom>
              <a:ln>
                <a:solidFill>
                  <a:schemeClr val="bg1">
                    <a:lumMod val="6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112" idx="3"/>
                <a:endCxn id="88" idx="1"/>
              </p:cNvCxnSpPr>
              <p:nvPr/>
            </p:nvCxnSpPr>
            <p:spPr>
              <a:xfrm>
                <a:off x="6653645" y="2407920"/>
                <a:ext cx="1447800" cy="1615440"/>
              </a:xfrm>
              <a:prstGeom prst="straightConnector1">
                <a:avLst/>
              </a:prstGeom>
              <a:ln>
                <a:solidFill>
                  <a:schemeClr val="bg1">
                    <a:lumMod val="6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stCxn id="112" idx="3"/>
                <a:endCxn id="91" idx="1"/>
              </p:cNvCxnSpPr>
              <p:nvPr/>
            </p:nvCxnSpPr>
            <p:spPr>
              <a:xfrm>
                <a:off x="6653645" y="2407920"/>
                <a:ext cx="1447800" cy="807720"/>
              </a:xfrm>
              <a:prstGeom prst="straightConnector1">
                <a:avLst/>
              </a:prstGeom>
              <a:ln>
                <a:solidFill>
                  <a:schemeClr val="bg1">
                    <a:lumMod val="6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112" idx="3"/>
                <a:endCxn id="85" idx="1"/>
              </p:cNvCxnSpPr>
              <p:nvPr/>
            </p:nvCxnSpPr>
            <p:spPr>
              <a:xfrm>
                <a:off x="6653645" y="2407920"/>
                <a:ext cx="1447800" cy="2423160"/>
              </a:xfrm>
              <a:prstGeom prst="straightConnector1">
                <a:avLst/>
              </a:prstGeom>
              <a:ln>
                <a:solidFill>
                  <a:schemeClr val="bg1">
                    <a:lumMod val="6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a:stCxn id="112" idx="3"/>
                <a:endCxn id="82" idx="1"/>
              </p:cNvCxnSpPr>
              <p:nvPr/>
            </p:nvCxnSpPr>
            <p:spPr>
              <a:xfrm>
                <a:off x="6653645" y="2407920"/>
                <a:ext cx="1447800" cy="3230880"/>
              </a:xfrm>
              <a:prstGeom prst="straightConnector1">
                <a:avLst/>
              </a:prstGeom>
              <a:ln>
                <a:solidFill>
                  <a:schemeClr val="bg1">
                    <a:lumMod val="6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a:endCxn id="97" idx="1"/>
              </p:cNvCxnSpPr>
              <p:nvPr/>
            </p:nvCxnSpPr>
            <p:spPr>
              <a:xfrm flipV="1">
                <a:off x="6653645" y="1600200"/>
                <a:ext cx="1447800" cy="1615440"/>
              </a:xfrm>
              <a:prstGeom prst="line">
                <a:avLst/>
              </a:prstGeom>
              <a:ln>
                <a:solidFill>
                  <a:schemeClr val="bg1">
                    <a:lumMod val="6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endCxn id="94" idx="1"/>
              </p:cNvCxnSpPr>
              <p:nvPr/>
            </p:nvCxnSpPr>
            <p:spPr>
              <a:xfrm flipV="1">
                <a:off x="6653645" y="2407920"/>
                <a:ext cx="1447800" cy="807720"/>
              </a:xfrm>
              <a:prstGeom prst="line">
                <a:avLst/>
              </a:prstGeom>
              <a:ln>
                <a:solidFill>
                  <a:schemeClr val="bg1">
                    <a:lumMod val="6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a:endCxn id="97" idx="1"/>
              </p:cNvCxnSpPr>
              <p:nvPr/>
            </p:nvCxnSpPr>
            <p:spPr>
              <a:xfrm flipV="1">
                <a:off x="6653645" y="1600200"/>
                <a:ext cx="1447800" cy="2423160"/>
              </a:xfrm>
              <a:prstGeom prst="line">
                <a:avLst/>
              </a:prstGeom>
              <a:ln>
                <a:solidFill>
                  <a:schemeClr val="bg1">
                    <a:lumMod val="6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endCxn id="97" idx="1"/>
              </p:cNvCxnSpPr>
              <p:nvPr/>
            </p:nvCxnSpPr>
            <p:spPr>
              <a:xfrm flipV="1">
                <a:off x="6653645" y="1600200"/>
                <a:ext cx="1447800" cy="3230880"/>
              </a:xfrm>
              <a:prstGeom prst="line">
                <a:avLst/>
              </a:prstGeom>
              <a:ln>
                <a:solidFill>
                  <a:schemeClr val="bg1">
                    <a:lumMod val="6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100" idx="3"/>
                <a:endCxn id="97" idx="1"/>
              </p:cNvCxnSpPr>
              <p:nvPr/>
            </p:nvCxnSpPr>
            <p:spPr>
              <a:xfrm flipV="1">
                <a:off x="6653645" y="1600200"/>
                <a:ext cx="1447800" cy="4038600"/>
              </a:xfrm>
              <a:prstGeom prst="line">
                <a:avLst/>
              </a:prstGeom>
              <a:ln>
                <a:solidFill>
                  <a:schemeClr val="bg1">
                    <a:lumMod val="6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endCxn id="91" idx="1"/>
              </p:cNvCxnSpPr>
              <p:nvPr/>
            </p:nvCxnSpPr>
            <p:spPr>
              <a:xfrm>
                <a:off x="6653645" y="3215640"/>
                <a:ext cx="1447800" cy="0"/>
              </a:xfrm>
              <a:prstGeom prst="line">
                <a:avLst/>
              </a:prstGeom>
              <a:ln>
                <a:solidFill>
                  <a:schemeClr val="bg1">
                    <a:lumMod val="6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endCxn id="88" idx="1"/>
              </p:cNvCxnSpPr>
              <p:nvPr/>
            </p:nvCxnSpPr>
            <p:spPr>
              <a:xfrm>
                <a:off x="6653645" y="3215640"/>
                <a:ext cx="1447800" cy="807720"/>
              </a:xfrm>
              <a:prstGeom prst="line">
                <a:avLst/>
              </a:prstGeom>
              <a:ln>
                <a:solidFill>
                  <a:schemeClr val="bg1">
                    <a:lumMod val="6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a:endCxn id="85" idx="1"/>
              </p:cNvCxnSpPr>
              <p:nvPr/>
            </p:nvCxnSpPr>
            <p:spPr>
              <a:xfrm>
                <a:off x="6653645" y="3215640"/>
                <a:ext cx="1447800" cy="1615440"/>
              </a:xfrm>
              <a:prstGeom prst="line">
                <a:avLst/>
              </a:prstGeom>
              <a:ln>
                <a:solidFill>
                  <a:schemeClr val="bg1">
                    <a:lumMod val="6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a:endCxn id="82" idx="1"/>
              </p:cNvCxnSpPr>
              <p:nvPr/>
            </p:nvCxnSpPr>
            <p:spPr>
              <a:xfrm>
                <a:off x="6653645" y="3215640"/>
                <a:ext cx="1447800" cy="2423160"/>
              </a:xfrm>
              <a:prstGeom prst="line">
                <a:avLst/>
              </a:prstGeom>
              <a:ln>
                <a:solidFill>
                  <a:schemeClr val="bg1">
                    <a:lumMod val="6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a:endCxn id="94" idx="1"/>
              </p:cNvCxnSpPr>
              <p:nvPr/>
            </p:nvCxnSpPr>
            <p:spPr>
              <a:xfrm flipV="1">
                <a:off x="6653645" y="2407920"/>
                <a:ext cx="1447800" cy="1615440"/>
              </a:xfrm>
              <a:prstGeom prst="line">
                <a:avLst/>
              </a:prstGeom>
              <a:ln>
                <a:solidFill>
                  <a:schemeClr val="bg1">
                    <a:lumMod val="6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a:endCxn id="91" idx="1"/>
              </p:cNvCxnSpPr>
              <p:nvPr/>
            </p:nvCxnSpPr>
            <p:spPr>
              <a:xfrm flipV="1">
                <a:off x="6653645" y="3215640"/>
                <a:ext cx="1447800" cy="1615440"/>
              </a:xfrm>
              <a:prstGeom prst="line">
                <a:avLst/>
              </a:prstGeom>
              <a:ln>
                <a:solidFill>
                  <a:schemeClr val="bg1">
                    <a:lumMod val="6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a:endCxn id="88" idx="1"/>
              </p:cNvCxnSpPr>
              <p:nvPr/>
            </p:nvCxnSpPr>
            <p:spPr>
              <a:xfrm>
                <a:off x="6653645" y="4023360"/>
                <a:ext cx="1447800" cy="0"/>
              </a:xfrm>
              <a:prstGeom prst="line">
                <a:avLst/>
              </a:prstGeom>
              <a:ln>
                <a:solidFill>
                  <a:schemeClr val="bg1">
                    <a:lumMod val="6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a:endCxn id="91" idx="1"/>
              </p:cNvCxnSpPr>
              <p:nvPr/>
            </p:nvCxnSpPr>
            <p:spPr>
              <a:xfrm flipV="1">
                <a:off x="6653645" y="3215640"/>
                <a:ext cx="1447800" cy="807720"/>
              </a:xfrm>
              <a:prstGeom prst="line">
                <a:avLst/>
              </a:prstGeom>
              <a:ln>
                <a:solidFill>
                  <a:schemeClr val="bg1">
                    <a:lumMod val="6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a:endCxn id="85" idx="1"/>
              </p:cNvCxnSpPr>
              <p:nvPr/>
            </p:nvCxnSpPr>
            <p:spPr>
              <a:xfrm>
                <a:off x="6653645" y="4023360"/>
                <a:ext cx="1447800" cy="807720"/>
              </a:xfrm>
              <a:prstGeom prst="line">
                <a:avLst/>
              </a:prstGeom>
              <a:ln>
                <a:solidFill>
                  <a:schemeClr val="bg1">
                    <a:lumMod val="6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a:endCxn id="82" idx="1"/>
              </p:cNvCxnSpPr>
              <p:nvPr/>
            </p:nvCxnSpPr>
            <p:spPr>
              <a:xfrm>
                <a:off x="6653645" y="4831080"/>
                <a:ext cx="1447800" cy="807720"/>
              </a:xfrm>
              <a:prstGeom prst="line">
                <a:avLst/>
              </a:prstGeom>
              <a:ln>
                <a:solidFill>
                  <a:schemeClr val="bg1">
                    <a:lumMod val="6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a:endCxn id="85" idx="1"/>
              </p:cNvCxnSpPr>
              <p:nvPr/>
            </p:nvCxnSpPr>
            <p:spPr>
              <a:xfrm>
                <a:off x="6653645" y="4831080"/>
                <a:ext cx="1447800" cy="0"/>
              </a:xfrm>
              <a:prstGeom prst="line">
                <a:avLst/>
              </a:prstGeom>
              <a:ln>
                <a:solidFill>
                  <a:schemeClr val="bg1">
                    <a:lumMod val="6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a:endCxn id="88" idx="1"/>
              </p:cNvCxnSpPr>
              <p:nvPr/>
            </p:nvCxnSpPr>
            <p:spPr>
              <a:xfrm flipV="1">
                <a:off x="6653645" y="4023360"/>
                <a:ext cx="1447800" cy="807720"/>
              </a:xfrm>
              <a:prstGeom prst="line">
                <a:avLst/>
              </a:prstGeom>
              <a:ln>
                <a:solidFill>
                  <a:schemeClr val="bg1">
                    <a:lumMod val="6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a:stCxn id="100" idx="3"/>
                <a:endCxn id="82" idx="1"/>
              </p:cNvCxnSpPr>
              <p:nvPr/>
            </p:nvCxnSpPr>
            <p:spPr>
              <a:xfrm>
                <a:off x="6653645" y="5638800"/>
                <a:ext cx="1447800" cy="0"/>
              </a:xfrm>
              <a:prstGeom prst="line">
                <a:avLst/>
              </a:prstGeom>
              <a:ln>
                <a:solidFill>
                  <a:schemeClr val="bg1">
                    <a:lumMod val="6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a:stCxn id="100" idx="3"/>
                <a:endCxn id="85" idx="1"/>
              </p:cNvCxnSpPr>
              <p:nvPr/>
            </p:nvCxnSpPr>
            <p:spPr>
              <a:xfrm flipV="1">
                <a:off x="6653645" y="4831080"/>
                <a:ext cx="1447800" cy="807720"/>
              </a:xfrm>
              <a:prstGeom prst="line">
                <a:avLst/>
              </a:prstGeom>
              <a:ln>
                <a:solidFill>
                  <a:schemeClr val="bg1">
                    <a:lumMod val="6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a:stCxn id="100" idx="3"/>
                <a:endCxn id="88" idx="1"/>
              </p:cNvCxnSpPr>
              <p:nvPr/>
            </p:nvCxnSpPr>
            <p:spPr>
              <a:xfrm flipV="1">
                <a:off x="6653645" y="4023360"/>
                <a:ext cx="1447800" cy="1615440"/>
              </a:xfrm>
              <a:prstGeom prst="line">
                <a:avLst/>
              </a:prstGeom>
              <a:ln>
                <a:solidFill>
                  <a:schemeClr val="bg1">
                    <a:lumMod val="6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a:stCxn id="100" idx="3"/>
                <a:endCxn id="91" idx="1"/>
              </p:cNvCxnSpPr>
              <p:nvPr/>
            </p:nvCxnSpPr>
            <p:spPr>
              <a:xfrm flipV="1">
                <a:off x="6653645" y="3215640"/>
                <a:ext cx="1447800" cy="2423160"/>
              </a:xfrm>
              <a:prstGeom prst="line">
                <a:avLst/>
              </a:prstGeom>
              <a:ln>
                <a:solidFill>
                  <a:schemeClr val="bg1">
                    <a:lumMod val="6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a:stCxn id="100" idx="3"/>
                <a:endCxn id="94" idx="1"/>
              </p:cNvCxnSpPr>
              <p:nvPr/>
            </p:nvCxnSpPr>
            <p:spPr>
              <a:xfrm flipV="1">
                <a:off x="6653645" y="2407920"/>
                <a:ext cx="1447800" cy="3230880"/>
              </a:xfrm>
              <a:prstGeom prst="line">
                <a:avLst/>
              </a:prstGeom>
              <a:ln>
                <a:solidFill>
                  <a:schemeClr val="bg1">
                    <a:lumMod val="6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a:endCxn id="94" idx="1"/>
              </p:cNvCxnSpPr>
              <p:nvPr/>
            </p:nvCxnSpPr>
            <p:spPr>
              <a:xfrm flipV="1">
                <a:off x="6653645" y="2407920"/>
                <a:ext cx="1447800" cy="2423160"/>
              </a:xfrm>
              <a:prstGeom prst="line">
                <a:avLst/>
              </a:prstGeom>
              <a:ln>
                <a:solidFill>
                  <a:schemeClr val="bg1">
                    <a:lumMod val="6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endCxn id="82" idx="1"/>
              </p:cNvCxnSpPr>
              <p:nvPr/>
            </p:nvCxnSpPr>
            <p:spPr>
              <a:xfrm>
                <a:off x="6653645" y="4023360"/>
                <a:ext cx="1447800" cy="1615440"/>
              </a:xfrm>
              <a:prstGeom prst="line">
                <a:avLst/>
              </a:prstGeom>
              <a:ln>
                <a:solidFill>
                  <a:schemeClr val="bg1">
                    <a:lumMod val="6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pic>
          <p:nvPicPr>
            <p:cNvPr id="22" name="Picture 21" descr="NI USRP-2920 05171101_0618.jpg"/>
            <p:cNvPicPr>
              <a:picLocks noChangeAspect="1"/>
            </p:cNvPicPr>
            <p:nvPr/>
          </p:nvPicPr>
          <p:blipFill>
            <a:blip r:embed="rId10" cstate="print"/>
            <a:srcRect l="11667" t="15539" r="10000" b="15539"/>
            <a:stretch>
              <a:fillRect/>
            </a:stretch>
          </p:blipFill>
          <p:spPr>
            <a:xfrm>
              <a:off x="5663045" y="1447800"/>
              <a:ext cx="585355" cy="273996"/>
            </a:xfrm>
            <a:prstGeom prst="rect">
              <a:avLst/>
            </a:prstGeom>
          </p:spPr>
        </p:pic>
        <p:pic>
          <p:nvPicPr>
            <p:cNvPr id="23" name="Picture 22" descr="NI USRP-2920 05171101_0618.jpg"/>
            <p:cNvPicPr>
              <a:picLocks noChangeAspect="1"/>
            </p:cNvPicPr>
            <p:nvPr/>
          </p:nvPicPr>
          <p:blipFill>
            <a:blip r:embed="rId10" cstate="print"/>
            <a:srcRect l="11667" t="15539" r="10000" b="15539"/>
            <a:stretch>
              <a:fillRect/>
            </a:stretch>
          </p:blipFill>
          <p:spPr>
            <a:xfrm>
              <a:off x="5663045" y="2255520"/>
              <a:ext cx="585355" cy="273996"/>
            </a:xfrm>
            <a:prstGeom prst="rect">
              <a:avLst/>
            </a:prstGeom>
          </p:spPr>
        </p:pic>
        <p:pic>
          <p:nvPicPr>
            <p:cNvPr id="24" name="Picture 23" descr="NI USRP-2920 05171101_0618.jpg"/>
            <p:cNvPicPr>
              <a:picLocks noChangeAspect="1"/>
            </p:cNvPicPr>
            <p:nvPr/>
          </p:nvPicPr>
          <p:blipFill>
            <a:blip r:embed="rId10" cstate="print"/>
            <a:srcRect l="11667" t="15539" r="10000" b="15539"/>
            <a:stretch>
              <a:fillRect/>
            </a:stretch>
          </p:blipFill>
          <p:spPr>
            <a:xfrm>
              <a:off x="5663045" y="3063240"/>
              <a:ext cx="585355" cy="273996"/>
            </a:xfrm>
            <a:prstGeom prst="rect">
              <a:avLst/>
            </a:prstGeom>
          </p:spPr>
        </p:pic>
        <p:pic>
          <p:nvPicPr>
            <p:cNvPr id="25" name="Picture 24" descr="NI USRP-2920 05171101_0618.jpg"/>
            <p:cNvPicPr>
              <a:picLocks noChangeAspect="1"/>
            </p:cNvPicPr>
            <p:nvPr/>
          </p:nvPicPr>
          <p:blipFill>
            <a:blip r:embed="rId10" cstate="print"/>
            <a:srcRect l="11667" t="15539" r="10000" b="15539"/>
            <a:stretch>
              <a:fillRect/>
            </a:stretch>
          </p:blipFill>
          <p:spPr>
            <a:xfrm>
              <a:off x="5663045" y="3870960"/>
              <a:ext cx="585355" cy="273996"/>
            </a:xfrm>
            <a:prstGeom prst="rect">
              <a:avLst/>
            </a:prstGeom>
          </p:spPr>
        </p:pic>
        <p:pic>
          <p:nvPicPr>
            <p:cNvPr id="26" name="Picture 25" descr="NI USRP-2920 05171101_0618.jpg"/>
            <p:cNvPicPr>
              <a:picLocks noChangeAspect="1"/>
            </p:cNvPicPr>
            <p:nvPr/>
          </p:nvPicPr>
          <p:blipFill>
            <a:blip r:embed="rId10" cstate="print"/>
            <a:srcRect l="11667" t="15539" r="10000" b="15539"/>
            <a:stretch>
              <a:fillRect/>
            </a:stretch>
          </p:blipFill>
          <p:spPr>
            <a:xfrm>
              <a:off x="5663045" y="4678680"/>
              <a:ext cx="585355" cy="273996"/>
            </a:xfrm>
            <a:prstGeom prst="rect">
              <a:avLst/>
            </a:prstGeom>
          </p:spPr>
        </p:pic>
        <p:pic>
          <p:nvPicPr>
            <p:cNvPr id="27" name="Picture 26" descr="NI USRP-2920 05171101_0618.jpg"/>
            <p:cNvPicPr>
              <a:picLocks noChangeAspect="1"/>
            </p:cNvPicPr>
            <p:nvPr/>
          </p:nvPicPr>
          <p:blipFill>
            <a:blip r:embed="rId10" cstate="print"/>
            <a:srcRect l="11667" t="15539" r="10000" b="15539"/>
            <a:stretch>
              <a:fillRect/>
            </a:stretch>
          </p:blipFill>
          <p:spPr>
            <a:xfrm>
              <a:off x="5663045" y="5486400"/>
              <a:ext cx="585355" cy="273996"/>
            </a:xfrm>
            <a:prstGeom prst="rect">
              <a:avLst/>
            </a:prstGeom>
          </p:spPr>
        </p:pic>
        <p:pic>
          <p:nvPicPr>
            <p:cNvPr id="28" name="Picture 27" descr="NI USRP-2920 05171101_0618.jpg"/>
            <p:cNvPicPr>
              <a:picLocks noChangeAspect="1"/>
            </p:cNvPicPr>
            <p:nvPr/>
          </p:nvPicPr>
          <p:blipFill>
            <a:blip r:embed="rId10" cstate="print"/>
            <a:srcRect l="11667" t="15539" r="10000" b="15539"/>
            <a:stretch>
              <a:fillRect/>
            </a:stretch>
          </p:blipFill>
          <p:spPr>
            <a:xfrm>
              <a:off x="8406245" y="1478604"/>
              <a:ext cx="585355" cy="273996"/>
            </a:xfrm>
            <a:prstGeom prst="rect">
              <a:avLst/>
            </a:prstGeom>
          </p:spPr>
        </p:pic>
        <p:pic>
          <p:nvPicPr>
            <p:cNvPr id="29" name="Picture 28" descr="NI USRP-2920 05171101_0618.jpg"/>
            <p:cNvPicPr>
              <a:picLocks noChangeAspect="1"/>
            </p:cNvPicPr>
            <p:nvPr/>
          </p:nvPicPr>
          <p:blipFill>
            <a:blip r:embed="rId10" cstate="print"/>
            <a:srcRect l="11667" t="15539" r="10000" b="15539"/>
            <a:stretch>
              <a:fillRect/>
            </a:stretch>
          </p:blipFill>
          <p:spPr>
            <a:xfrm>
              <a:off x="8406245" y="2286324"/>
              <a:ext cx="585355" cy="273996"/>
            </a:xfrm>
            <a:prstGeom prst="rect">
              <a:avLst/>
            </a:prstGeom>
          </p:spPr>
        </p:pic>
        <p:pic>
          <p:nvPicPr>
            <p:cNvPr id="30" name="Picture 29" descr="NI USRP-2920 05171101_0618.jpg"/>
            <p:cNvPicPr>
              <a:picLocks noChangeAspect="1"/>
            </p:cNvPicPr>
            <p:nvPr/>
          </p:nvPicPr>
          <p:blipFill>
            <a:blip r:embed="rId10" cstate="print"/>
            <a:srcRect l="11667" t="15539" r="10000" b="15539"/>
            <a:stretch>
              <a:fillRect/>
            </a:stretch>
          </p:blipFill>
          <p:spPr>
            <a:xfrm>
              <a:off x="8406245" y="3094044"/>
              <a:ext cx="585355" cy="273996"/>
            </a:xfrm>
            <a:prstGeom prst="rect">
              <a:avLst/>
            </a:prstGeom>
          </p:spPr>
        </p:pic>
        <p:pic>
          <p:nvPicPr>
            <p:cNvPr id="31" name="Picture 30" descr="NI USRP-2920 05171101_0618.jpg"/>
            <p:cNvPicPr>
              <a:picLocks noChangeAspect="1"/>
            </p:cNvPicPr>
            <p:nvPr/>
          </p:nvPicPr>
          <p:blipFill>
            <a:blip r:embed="rId10" cstate="print"/>
            <a:srcRect l="11667" t="15539" r="10000" b="15539"/>
            <a:stretch>
              <a:fillRect/>
            </a:stretch>
          </p:blipFill>
          <p:spPr>
            <a:xfrm>
              <a:off x="8406245" y="3901764"/>
              <a:ext cx="585355" cy="273996"/>
            </a:xfrm>
            <a:prstGeom prst="rect">
              <a:avLst/>
            </a:prstGeom>
          </p:spPr>
        </p:pic>
        <p:pic>
          <p:nvPicPr>
            <p:cNvPr id="32" name="Picture 31" descr="NI USRP-2920 05171101_0618.jpg"/>
            <p:cNvPicPr>
              <a:picLocks noChangeAspect="1"/>
            </p:cNvPicPr>
            <p:nvPr/>
          </p:nvPicPr>
          <p:blipFill>
            <a:blip r:embed="rId10" cstate="print"/>
            <a:srcRect l="11667" t="15539" r="10000" b="15539"/>
            <a:stretch>
              <a:fillRect/>
            </a:stretch>
          </p:blipFill>
          <p:spPr>
            <a:xfrm>
              <a:off x="8406245" y="4709484"/>
              <a:ext cx="585355" cy="273996"/>
            </a:xfrm>
            <a:prstGeom prst="rect">
              <a:avLst/>
            </a:prstGeom>
          </p:spPr>
        </p:pic>
        <p:pic>
          <p:nvPicPr>
            <p:cNvPr id="33" name="Picture 32" descr="NI USRP-2920 05171101_0618.jpg"/>
            <p:cNvPicPr>
              <a:picLocks noChangeAspect="1"/>
            </p:cNvPicPr>
            <p:nvPr/>
          </p:nvPicPr>
          <p:blipFill>
            <a:blip r:embed="rId10" cstate="print"/>
            <a:srcRect l="11667" t="15539" r="10000" b="15539"/>
            <a:stretch>
              <a:fillRect/>
            </a:stretch>
          </p:blipFill>
          <p:spPr>
            <a:xfrm>
              <a:off x="8406245" y="5517204"/>
              <a:ext cx="585355" cy="273996"/>
            </a:xfrm>
            <a:prstGeom prst="rect">
              <a:avLst/>
            </a:prstGeom>
          </p:spPr>
        </p:pic>
      </p:grpSp>
      <p:sp>
        <p:nvSpPr>
          <p:cNvPr id="118" name="TextBox 117"/>
          <p:cNvSpPr txBox="1"/>
          <p:nvPr/>
        </p:nvSpPr>
        <p:spPr>
          <a:xfrm>
            <a:off x="4800600" y="5486400"/>
            <a:ext cx="3962400" cy="584775"/>
          </a:xfrm>
          <a:prstGeom prst="rect">
            <a:avLst/>
          </a:prstGeom>
          <a:noFill/>
        </p:spPr>
        <p:txBody>
          <a:bodyPr wrap="square" rtlCol="0">
            <a:spAutoFit/>
          </a:bodyPr>
          <a:lstStyle/>
          <a:p>
            <a:r>
              <a:rPr lang="en-US" sz="1600" dirty="0" smtClean="0"/>
              <a:t>Algorithm Research to Clean up “Dirty RF” w/ Live, Over-The-Air OFDM Link</a:t>
            </a:r>
            <a:endParaRPr lang="en-US" sz="1600" dirty="0">
              <a:latin typeface="Univers Com 45 Light" pitchFamily="34" charset="0"/>
            </a:endParaRPr>
          </a:p>
        </p:txBody>
      </p:sp>
      <p:grpSp>
        <p:nvGrpSpPr>
          <p:cNvPr id="119" name="Group 200"/>
          <p:cNvGrpSpPr/>
          <p:nvPr/>
        </p:nvGrpSpPr>
        <p:grpSpPr>
          <a:xfrm>
            <a:off x="7115437" y="1646413"/>
            <a:ext cx="1845679" cy="888969"/>
            <a:chOff x="2309659" y="1143000"/>
            <a:chExt cx="4661404" cy="2399735"/>
          </a:xfrm>
        </p:grpSpPr>
        <p:pic>
          <p:nvPicPr>
            <p:cNvPr id="120" name="Picture 3"/>
            <p:cNvPicPr>
              <a:picLocks noChangeAspect="1" noChangeArrowheads="1"/>
            </p:cNvPicPr>
            <p:nvPr/>
          </p:nvPicPr>
          <p:blipFill>
            <a:blip r:embed="rId11" cstate="email"/>
            <a:srcRect/>
            <a:stretch>
              <a:fillRect/>
            </a:stretch>
          </p:blipFill>
          <p:spPr bwMode="auto">
            <a:xfrm>
              <a:off x="6269374" y="2419360"/>
              <a:ext cx="701689" cy="1123375"/>
            </a:xfrm>
            <a:prstGeom prst="rect">
              <a:avLst/>
            </a:prstGeom>
            <a:noFill/>
            <a:ln w="12700" cap="flat">
              <a:noFill/>
              <a:miter lim="800000"/>
              <a:headEnd/>
              <a:tailEnd/>
            </a:ln>
          </p:spPr>
        </p:pic>
        <p:pic>
          <p:nvPicPr>
            <p:cNvPr id="121" name="Picture 4"/>
            <p:cNvPicPr>
              <a:picLocks noChangeAspect="1" noChangeArrowheads="1"/>
            </p:cNvPicPr>
            <p:nvPr/>
          </p:nvPicPr>
          <p:blipFill>
            <a:blip r:embed="rId12" cstate="email"/>
            <a:srcRect/>
            <a:stretch>
              <a:fillRect/>
            </a:stretch>
          </p:blipFill>
          <p:spPr bwMode="auto">
            <a:xfrm>
              <a:off x="2309659" y="2782319"/>
              <a:ext cx="369104" cy="715421"/>
            </a:xfrm>
            <a:prstGeom prst="rect">
              <a:avLst/>
            </a:prstGeom>
            <a:noFill/>
            <a:ln w="12700" cap="flat">
              <a:noFill/>
              <a:miter lim="800000"/>
              <a:headEnd/>
              <a:tailEnd/>
            </a:ln>
          </p:spPr>
        </p:pic>
        <p:sp>
          <p:nvSpPr>
            <p:cNvPr id="122" name="Line 5"/>
            <p:cNvSpPr>
              <a:spLocks noChangeShapeType="1"/>
            </p:cNvSpPr>
            <p:nvPr/>
          </p:nvSpPr>
          <p:spPr bwMode="auto">
            <a:xfrm flipH="1">
              <a:off x="2771365" y="3050789"/>
              <a:ext cx="3495401" cy="11999"/>
            </a:xfrm>
            <a:prstGeom prst="line">
              <a:avLst/>
            </a:prstGeom>
            <a:noFill/>
            <a:ln w="50800" cap="flat">
              <a:solidFill>
                <a:srgbClr val="800080"/>
              </a:solidFill>
              <a:prstDash val="solid"/>
              <a:miter lim="800000"/>
              <a:headEnd type="stealth" w="med" len="med"/>
              <a:tailEnd type="triangle" w="med" len="med"/>
            </a:ln>
          </p:spPr>
          <p:txBody>
            <a:bodyPr lIns="0" tIns="0" rIns="0" bIns="0">
              <a:prstTxWarp prst="textNoShape">
                <a:avLst/>
              </a:prstTxWarp>
            </a:bodyPr>
            <a:lstStyle/>
            <a:p>
              <a:pPr defTabSz="457200"/>
              <a:endParaRPr lang="en-US" dirty="0">
                <a:solidFill>
                  <a:prstClr val="black"/>
                </a:solidFill>
                <a:latin typeface="Arial Narrow"/>
              </a:endParaRPr>
            </a:p>
          </p:txBody>
        </p:sp>
        <p:grpSp>
          <p:nvGrpSpPr>
            <p:cNvPr id="123" name="Group 6"/>
            <p:cNvGrpSpPr>
              <a:grpSpLocks/>
            </p:cNvGrpSpPr>
            <p:nvPr/>
          </p:nvGrpSpPr>
          <p:grpSpPr bwMode="auto">
            <a:xfrm>
              <a:off x="6410234" y="2267876"/>
              <a:ext cx="160424" cy="302967"/>
              <a:chOff x="0" y="0"/>
              <a:chExt cx="122" cy="201"/>
            </a:xfrm>
          </p:grpSpPr>
          <p:sp>
            <p:nvSpPr>
              <p:cNvPr id="130" name="Line 7"/>
              <p:cNvSpPr>
                <a:spLocks noChangeShapeType="1"/>
              </p:cNvSpPr>
              <p:nvPr/>
            </p:nvSpPr>
            <p:spPr bwMode="auto">
              <a:xfrm flipH="1">
                <a:off x="56" y="80"/>
                <a:ext cx="0" cy="121"/>
              </a:xfrm>
              <a:prstGeom prst="line">
                <a:avLst/>
              </a:prstGeom>
              <a:noFill/>
              <a:ln w="38100" cap="flat">
                <a:solidFill>
                  <a:schemeClr val="tx1"/>
                </a:solidFill>
                <a:prstDash val="solid"/>
                <a:miter lim="800000"/>
                <a:headEnd type="none" w="med" len="med"/>
                <a:tailEnd type="none" w="med" len="med"/>
              </a:ln>
            </p:spPr>
            <p:txBody>
              <a:bodyPr lIns="0" tIns="0" rIns="0" bIns="0">
                <a:prstTxWarp prst="textNoShape">
                  <a:avLst/>
                </a:prstTxWarp>
              </a:bodyPr>
              <a:lstStyle/>
              <a:p>
                <a:pPr defTabSz="457200"/>
                <a:endParaRPr lang="en-US" dirty="0">
                  <a:solidFill>
                    <a:prstClr val="black"/>
                  </a:solidFill>
                  <a:latin typeface="Arial Narrow"/>
                </a:endParaRPr>
              </a:p>
            </p:txBody>
          </p:sp>
          <p:sp>
            <p:nvSpPr>
              <p:cNvPr id="131" name="AutoShape 8"/>
              <p:cNvSpPr>
                <a:spLocks/>
              </p:cNvSpPr>
              <p:nvPr/>
            </p:nvSpPr>
            <p:spPr bwMode="auto">
              <a:xfrm rot="10800000" flipH="1">
                <a:off x="0" y="0"/>
                <a:ext cx="122" cy="80"/>
              </a:xfrm>
              <a:prstGeom prst="triangle">
                <a:avLst>
                  <a:gd name="adj" fmla="val 50000"/>
                </a:avLst>
              </a:prstGeom>
              <a:blipFill dpi="0" rotWithShape="0">
                <a:blip r:embed="rId13" cstate="email"/>
                <a:srcRect/>
                <a:tile tx="0" ty="0" sx="100000" sy="100000" flip="none" algn="tl"/>
              </a:blipFill>
              <a:ln w="25400" cap="flat">
                <a:solidFill>
                  <a:schemeClr val="tx1"/>
                </a:solidFill>
                <a:prstDash val="solid"/>
                <a:miter lim="800000"/>
                <a:headEnd type="none" w="med" len="med"/>
                <a:tailEnd type="none" w="med" len="med"/>
              </a:ln>
            </p:spPr>
            <p:txBody>
              <a:bodyPr lIns="0" tIns="0" rIns="0" bIns="0">
                <a:prstTxWarp prst="textNoShape">
                  <a:avLst/>
                </a:prstTxWarp>
              </a:bodyPr>
              <a:lstStyle/>
              <a:p>
                <a:pPr defTabSz="457200"/>
                <a:endParaRPr lang="en-US" dirty="0">
                  <a:solidFill>
                    <a:prstClr val="black"/>
                  </a:solidFill>
                  <a:latin typeface="Arial Narrow"/>
                </a:endParaRPr>
              </a:p>
            </p:txBody>
          </p:sp>
        </p:grpSp>
        <p:grpSp>
          <p:nvGrpSpPr>
            <p:cNvPr id="124" name="Group 9"/>
            <p:cNvGrpSpPr>
              <a:grpSpLocks/>
            </p:cNvGrpSpPr>
            <p:nvPr/>
          </p:nvGrpSpPr>
          <p:grpSpPr bwMode="auto">
            <a:xfrm>
              <a:off x="6665868" y="2267876"/>
              <a:ext cx="159119" cy="302967"/>
              <a:chOff x="0" y="0"/>
              <a:chExt cx="122" cy="201"/>
            </a:xfrm>
          </p:grpSpPr>
          <p:sp>
            <p:nvSpPr>
              <p:cNvPr id="128" name="Line 10"/>
              <p:cNvSpPr>
                <a:spLocks noChangeShapeType="1"/>
              </p:cNvSpPr>
              <p:nvPr/>
            </p:nvSpPr>
            <p:spPr bwMode="auto">
              <a:xfrm flipH="1">
                <a:off x="56" y="80"/>
                <a:ext cx="0" cy="121"/>
              </a:xfrm>
              <a:prstGeom prst="line">
                <a:avLst/>
              </a:prstGeom>
              <a:noFill/>
              <a:ln w="38100" cap="flat">
                <a:solidFill>
                  <a:schemeClr val="tx1"/>
                </a:solidFill>
                <a:prstDash val="solid"/>
                <a:miter lim="800000"/>
                <a:headEnd type="none" w="med" len="med"/>
                <a:tailEnd type="none" w="med" len="med"/>
              </a:ln>
            </p:spPr>
            <p:txBody>
              <a:bodyPr lIns="0" tIns="0" rIns="0" bIns="0">
                <a:prstTxWarp prst="textNoShape">
                  <a:avLst/>
                </a:prstTxWarp>
              </a:bodyPr>
              <a:lstStyle/>
              <a:p>
                <a:pPr defTabSz="457200"/>
                <a:endParaRPr lang="en-US" dirty="0">
                  <a:solidFill>
                    <a:prstClr val="black"/>
                  </a:solidFill>
                  <a:latin typeface="Arial Narrow"/>
                </a:endParaRPr>
              </a:p>
            </p:txBody>
          </p:sp>
          <p:sp>
            <p:nvSpPr>
              <p:cNvPr id="129" name="AutoShape 11"/>
              <p:cNvSpPr>
                <a:spLocks/>
              </p:cNvSpPr>
              <p:nvPr/>
            </p:nvSpPr>
            <p:spPr bwMode="auto">
              <a:xfrm rot="10800000" flipH="1">
                <a:off x="0" y="0"/>
                <a:ext cx="122" cy="80"/>
              </a:xfrm>
              <a:prstGeom prst="triangle">
                <a:avLst>
                  <a:gd name="adj" fmla="val 50000"/>
                </a:avLst>
              </a:prstGeom>
              <a:blipFill dpi="0" rotWithShape="0">
                <a:blip r:embed="rId13" cstate="email"/>
                <a:srcRect/>
                <a:tile tx="0" ty="0" sx="100000" sy="100000" flip="none" algn="tl"/>
              </a:blipFill>
              <a:ln w="25400" cap="flat">
                <a:solidFill>
                  <a:schemeClr val="tx1"/>
                </a:solidFill>
                <a:prstDash val="solid"/>
                <a:miter lim="800000"/>
                <a:headEnd type="none" w="med" len="med"/>
                <a:tailEnd type="none" w="med" len="med"/>
              </a:ln>
            </p:spPr>
            <p:txBody>
              <a:bodyPr lIns="0" tIns="0" rIns="0" bIns="0">
                <a:prstTxWarp prst="textNoShape">
                  <a:avLst/>
                </a:prstTxWarp>
              </a:bodyPr>
              <a:lstStyle/>
              <a:p>
                <a:pPr defTabSz="457200"/>
                <a:endParaRPr lang="en-US" dirty="0">
                  <a:solidFill>
                    <a:prstClr val="black"/>
                  </a:solidFill>
                  <a:latin typeface="Arial Narrow"/>
                </a:endParaRPr>
              </a:p>
            </p:txBody>
          </p:sp>
        </p:grpSp>
        <p:pic>
          <p:nvPicPr>
            <p:cNvPr id="125" name="Picture 12"/>
            <p:cNvPicPr>
              <a:picLocks noChangeAspect="1" noChangeArrowheads="1"/>
            </p:cNvPicPr>
            <p:nvPr/>
          </p:nvPicPr>
          <p:blipFill>
            <a:blip r:embed="rId12" cstate="email"/>
            <a:srcRect/>
            <a:stretch>
              <a:fillRect/>
            </a:stretch>
          </p:blipFill>
          <p:spPr bwMode="auto">
            <a:xfrm>
              <a:off x="3337411" y="1143000"/>
              <a:ext cx="369104" cy="715421"/>
            </a:xfrm>
            <a:prstGeom prst="rect">
              <a:avLst/>
            </a:prstGeom>
            <a:noFill/>
            <a:ln w="12700" cap="flat">
              <a:noFill/>
              <a:miter lim="800000"/>
              <a:headEnd/>
              <a:tailEnd/>
            </a:ln>
          </p:spPr>
        </p:pic>
        <p:sp>
          <p:nvSpPr>
            <p:cNvPr id="126" name="Line 13"/>
            <p:cNvSpPr>
              <a:spLocks noChangeShapeType="1"/>
            </p:cNvSpPr>
            <p:nvPr/>
          </p:nvSpPr>
          <p:spPr bwMode="auto">
            <a:xfrm flipH="1">
              <a:off x="2771365" y="1730935"/>
              <a:ext cx="644302" cy="1142874"/>
            </a:xfrm>
            <a:prstGeom prst="line">
              <a:avLst/>
            </a:prstGeom>
            <a:noFill/>
            <a:ln w="50800" cap="flat">
              <a:solidFill>
                <a:srgbClr val="800080"/>
              </a:solidFill>
              <a:prstDash val="solid"/>
              <a:miter lim="800000"/>
              <a:headEnd type="stealth" w="med" len="med"/>
              <a:tailEnd type="triangle" w="med" len="med"/>
            </a:ln>
          </p:spPr>
          <p:txBody>
            <a:bodyPr lIns="0" tIns="0" rIns="0" bIns="0">
              <a:prstTxWarp prst="textNoShape">
                <a:avLst/>
              </a:prstTxWarp>
            </a:bodyPr>
            <a:lstStyle/>
            <a:p>
              <a:pPr defTabSz="457200"/>
              <a:endParaRPr lang="en-US" dirty="0">
                <a:solidFill>
                  <a:prstClr val="black"/>
                </a:solidFill>
                <a:latin typeface="Arial Narrow"/>
              </a:endParaRPr>
            </a:p>
          </p:txBody>
        </p:sp>
        <p:sp>
          <p:nvSpPr>
            <p:cNvPr id="127" name="Line 14"/>
            <p:cNvSpPr>
              <a:spLocks noChangeShapeType="1"/>
            </p:cNvSpPr>
            <p:nvPr/>
          </p:nvSpPr>
          <p:spPr bwMode="auto">
            <a:xfrm rot="10800000">
              <a:off x="3696081" y="1549456"/>
              <a:ext cx="2568076" cy="1310855"/>
            </a:xfrm>
            <a:prstGeom prst="line">
              <a:avLst/>
            </a:prstGeom>
            <a:noFill/>
            <a:ln w="50800" cap="flat">
              <a:solidFill>
                <a:srgbClr val="800080"/>
              </a:solidFill>
              <a:prstDash val="solid"/>
              <a:miter lim="800000"/>
              <a:headEnd type="stealth" w="med" len="med"/>
              <a:tailEnd type="triangle" w="med" len="med"/>
            </a:ln>
          </p:spPr>
          <p:txBody>
            <a:bodyPr lIns="0" tIns="0" rIns="0" bIns="0">
              <a:prstTxWarp prst="textNoShape">
                <a:avLst/>
              </a:prstTxWarp>
            </a:bodyPr>
            <a:lstStyle/>
            <a:p>
              <a:pPr defTabSz="457200"/>
              <a:endParaRPr lang="en-US" dirty="0">
                <a:solidFill>
                  <a:prstClr val="black"/>
                </a:solidFill>
                <a:latin typeface="Arial Narrow"/>
              </a:endParaRPr>
            </a:p>
          </p:txBody>
        </p:sp>
      </p:grpSp>
      <p:sp>
        <p:nvSpPr>
          <p:cNvPr id="133" name="TextBox 132"/>
          <p:cNvSpPr txBox="1"/>
          <p:nvPr/>
        </p:nvSpPr>
        <p:spPr>
          <a:xfrm>
            <a:off x="6954989" y="2781879"/>
            <a:ext cx="2466111" cy="584775"/>
          </a:xfrm>
          <a:prstGeom prst="rect">
            <a:avLst/>
          </a:prstGeom>
          <a:noFill/>
        </p:spPr>
        <p:txBody>
          <a:bodyPr wrap="square" rtlCol="0">
            <a:spAutoFit/>
          </a:bodyPr>
          <a:lstStyle/>
          <a:p>
            <a:r>
              <a:rPr lang="en-US" sz="1600" dirty="0" smtClean="0"/>
              <a:t>Cooperative MIMO Receiver</a:t>
            </a:r>
            <a:endParaRPr lang="en-US" sz="1600" dirty="0">
              <a:latin typeface="Univers Com 45 Light" pitchFamily="34" charset="0"/>
            </a:endParaRPr>
          </a:p>
        </p:txBody>
      </p:sp>
      <p:sp>
        <p:nvSpPr>
          <p:cNvPr id="132" name="TextBox 131"/>
          <p:cNvSpPr txBox="1"/>
          <p:nvPr/>
        </p:nvSpPr>
        <p:spPr>
          <a:xfrm>
            <a:off x="7370627" y="1396426"/>
            <a:ext cx="803556" cy="276999"/>
          </a:xfrm>
          <a:prstGeom prst="rect">
            <a:avLst/>
          </a:prstGeom>
          <a:noFill/>
        </p:spPr>
        <p:txBody>
          <a:bodyPr wrap="square" rtlCol="0">
            <a:spAutoFit/>
          </a:bodyPr>
          <a:lstStyle/>
          <a:p>
            <a:r>
              <a:rPr lang="en-US" sz="1200" dirty="0" smtClean="0"/>
              <a:t>Relay</a:t>
            </a:r>
            <a:endParaRPr lang="en-US" sz="1200" dirty="0">
              <a:latin typeface="Univers Com 45 Light" pitchFamily="34" charset="0"/>
            </a:endParaRPr>
          </a:p>
        </p:txBody>
      </p:sp>
      <p:sp>
        <p:nvSpPr>
          <p:cNvPr id="134" name="TextBox 133"/>
          <p:cNvSpPr txBox="1"/>
          <p:nvPr/>
        </p:nvSpPr>
        <p:spPr>
          <a:xfrm>
            <a:off x="6996554" y="2504789"/>
            <a:ext cx="803556" cy="276999"/>
          </a:xfrm>
          <a:prstGeom prst="rect">
            <a:avLst/>
          </a:prstGeom>
          <a:noFill/>
        </p:spPr>
        <p:txBody>
          <a:bodyPr wrap="square" rtlCol="0">
            <a:spAutoFit/>
          </a:bodyPr>
          <a:lstStyle/>
          <a:p>
            <a:r>
              <a:rPr lang="en-US" sz="1200" dirty="0" smtClean="0"/>
              <a:t>Source</a:t>
            </a:r>
            <a:endParaRPr lang="en-US" sz="1200" dirty="0">
              <a:latin typeface="Univers Com 45 Light" pitchFamily="34" charset="0"/>
            </a:endParaRPr>
          </a:p>
        </p:txBody>
      </p:sp>
      <p:sp>
        <p:nvSpPr>
          <p:cNvPr id="135" name="TextBox 134"/>
          <p:cNvSpPr txBox="1"/>
          <p:nvPr/>
        </p:nvSpPr>
        <p:spPr>
          <a:xfrm>
            <a:off x="7758548" y="2421663"/>
            <a:ext cx="1191482" cy="276999"/>
          </a:xfrm>
          <a:prstGeom prst="rect">
            <a:avLst/>
          </a:prstGeom>
          <a:noFill/>
        </p:spPr>
        <p:txBody>
          <a:bodyPr wrap="square" rtlCol="0">
            <a:spAutoFit/>
          </a:bodyPr>
          <a:lstStyle/>
          <a:p>
            <a:r>
              <a:rPr lang="en-US" sz="1200" dirty="0" smtClean="0"/>
              <a:t>Destination</a:t>
            </a:r>
            <a:endParaRPr lang="en-US" sz="1200" dirty="0">
              <a:latin typeface="Univers Com 45 Light"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9024" y="151052"/>
            <a:ext cx="7772400" cy="762000"/>
          </a:xfrm>
        </p:spPr>
        <p:txBody>
          <a:bodyPr/>
          <a:lstStyle/>
          <a:p>
            <a:r>
              <a:rPr lang="en-US" dirty="0" smtClean="0"/>
              <a:t>RF/</a:t>
            </a:r>
            <a:r>
              <a:rPr lang="en-US" dirty="0" err="1" smtClean="0"/>
              <a:t>Comm</a:t>
            </a:r>
            <a:r>
              <a:rPr lang="en-US" dirty="0" smtClean="0"/>
              <a:t> (Academia)</a:t>
            </a:r>
            <a:endParaRPr lang="en-US" dirty="0"/>
          </a:p>
        </p:txBody>
      </p:sp>
      <p:pic>
        <p:nvPicPr>
          <p:cNvPr id="4" name="Content Placeholder 3" descr="photo2.JPG"/>
          <p:cNvPicPr>
            <a:picLocks noGrp="1" noChangeAspect="1"/>
          </p:cNvPicPr>
          <p:nvPr>
            <p:ph idx="1"/>
          </p:nvPr>
        </p:nvPicPr>
        <p:blipFill>
          <a:blip r:embed="rId2" cstate="print">
            <a:lum bright="70000"/>
          </a:blip>
          <a:stretch>
            <a:fillRect/>
          </a:stretch>
        </p:blipFill>
        <p:spPr>
          <a:xfrm>
            <a:off x="422555" y="1371600"/>
            <a:ext cx="2031999" cy="1524000"/>
          </a:xfrm>
          <a:prstGeom prst="roundRect">
            <a:avLst>
              <a:gd name="adj" fmla="val 9782"/>
            </a:avLst>
          </a:prstGeom>
        </p:spPr>
      </p:pic>
      <p:sp>
        <p:nvSpPr>
          <p:cNvPr id="5" name="TextBox 4"/>
          <p:cNvSpPr txBox="1"/>
          <p:nvPr/>
        </p:nvSpPr>
        <p:spPr>
          <a:xfrm>
            <a:off x="193955" y="2920425"/>
            <a:ext cx="3048000" cy="584775"/>
          </a:xfrm>
          <a:prstGeom prst="rect">
            <a:avLst/>
          </a:prstGeom>
          <a:noFill/>
        </p:spPr>
        <p:txBody>
          <a:bodyPr wrap="square" rtlCol="0">
            <a:spAutoFit/>
          </a:bodyPr>
          <a:lstStyle/>
          <a:p>
            <a:r>
              <a:rPr lang="en-US" sz="1600" dirty="0" smtClean="0"/>
              <a:t>RF Position Localization w/ Large Aperture Array Testing</a:t>
            </a:r>
            <a:endParaRPr lang="en-US" sz="1600" dirty="0">
              <a:latin typeface="Univers Com 45 Light" pitchFamily="34" charset="0"/>
            </a:endParaRPr>
          </a:p>
        </p:txBody>
      </p:sp>
      <p:pic>
        <p:nvPicPr>
          <p:cNvPr id="9" name="Picture 2"/>
          <p:cNvPicPr>
            <a:picLocks noChangeAspect="1" noChangeArrowheads="1"/>
          </p:cNvPicPr>
          <p:nvPr/>
        </p:nvPicPr>
        <p:blipFill>
          <a:blip r:embed="rId3" cstate="screen">
            <a:lum bright="50000"/>
          </a:blip>
          <a:srcRect/>
          <a:stretch>
            <a:fillRect/>
          </a:stretch>
        </p:blipFill>
        <p:spPr bwMode="auto">
          <a:xfrm>
            <a:off x="2646189" y="1440873"/>
            <a:ext cx="3903405" cy="1219200"/>
          </a:xfrm>
          <a:prstGeom prst="rect">
            <a:avLst/>
          </a:prstGeom>
          <a:noFill/>
          <a:ln w="9525">
            <a:noFill/>
            <a:miter lim="800000"/>
            <a:headEnd/>
            <a:tailEnd/>
          </a:ln>
        </p:spPr>
      </p:pic>
      <p:sp>
        <p:nvSpPr>
          <p:cNvPr id="10" name="TextBox 9"/>
          <p:cNvSpPr txBox="1"/>
          <p:nvPr/>
        </p:nvSpPr>
        <p:spPr>
          <a:xfrm>
            <a:off x="3304279" y="2701637"/>
            <a:ext cx="2957975" cy="830997"/>
          </a:xfrm>
          <a:prstGeom prst="rect">
            <a:avLst/>
          </a:prstGeom>
          <a:noFill/>
        </p:spPr>
        <p:txBody>
          <a:bodyPr wrap="square" rtlCol="0">
            <a:spAutoFit/>
          </a:bodyPr>
          <a:lstStyle/>
          <a:p>
            <a:r>
              <a:rPr lang="en-US" sz="1600" dirty="0" smtClean="0"/>
              <a:t>Physical Layer Prototyping w/ Continuous Monitoring of Multiple </a:t>
            </a:r>
            <a:r>
              <a:rPr lang="en-US" sz="1600" dirty="0" err="1" smtClean="0"/>
              <a:t>WiFi</a:t>
            </a:r>
            <a:r>
              <a:rPr lang="en-US" sz="1600" dirty="0" smtClean="0"/>
              <a:t> Channels</a:t>
            </a:r>
            <a:endParaRPr lang="en-US" sz="1600" dirty="0">
              <a:latin typeface="Univers Com 45 Light" pitchFamily="34" charset="0"/>
            </a:endParaRPr>
          </a:p>
        </p:txBody>
      </p:sp>
      <p:sp>
        <p:nvSpPr>
          <p:cNvPr id="13" name="TextBox 12"/>
          <p:cNvSpPr txBox="1"/>
          <p:nvPr/>
        </p:nvSpPr>
        <p:spPr>
          <a:xfrm>
            <a:off x="381000" y="5587425"/>
            <a:ext cx="3962400" cy="584775"/>
          </a:xfrm>
          <a:prstGeom prst="rect">
            <a:avLst/>
          </a:prstGeom>
          <a:noFill/>
        </p:spPr>
        <p:txBody>
          <a:bodyPr wrap="square" rtlCol="0">
            <a:spAutoFit/>
          </a:bodyPr>
          <a:lstStyle/>
          <a:p>
            <a:r>
              <a:rPr lang="en-US" sz="1600" dirty="0" smtClean="0"/>
              <a:t>6x6 MIMO OFDM </a:t>
            </a:r>
            <a:r>
              <a:rPr lang="en-US" sz="1600" dirty="0" err="1" smtClean="0"/>
              <a:t>Testbed</a:t>
            </a:r>
            <a:r>
              <a:rPr lang="en-US" sz="1600" dirty="0" smtClean="0"/>
              <a:t> w/ Independent, Phase Coherent </a:t>
            </a:r>
            <a:r>
              <a:rPr lang="en-US" sz="1600" dirty="0" err="1" smtClean="0"/>
              <a:t>Tx</a:t>
            </a:r>
            <a:r>
              <a:rPr lang="en-US" sz="1600" dirty="0" smtClean="0"/>
              <a:t> &amp; RX</a:t>
            </a:r>
            <a:endParaRPr lang="en-US" sz="1600" dirty="0">
              <a:latin typeface="Univers Com 45 Light" pitchFamily="34" charset="0"/>
            </a:endParaRPr>
          </a:p>
        </p:txBody>
      </p:sp>
      <p:pic>
        <p:nvPicPr>
          <p:cNvPr id="14" name="Picture 6"/>
          <p:cNvPicPr>
            <a:picLocks noChangeAspect="1" noChangeArrowheads="1"/>
          </p:cNvPicPr>
          <p:nvPr/>
        </p:nvPicPr>
        <p:blipFill>
          <a:blip r:embed="rId4" cstate="print">
            <a:lum bright="70000"/>
          </a:blip>
          <a:srcRect/>
          <a:stretch>
            <a:fillRect/>
          </a:stretch>
        </p:blipFill>
        <p:spPr bwMode="auto">
          <a:xfrm>
            <a:off x="1981200" y="3733800"/>
            <a:ext cx="1358672" cy="538990"/>
          </a:xfrm>
          <a:prstGeom prst="rect">
            <a:avLst/>
          </a:prstGeom>
          <a:noFill/>
          <a:ln w="9525">
            <a:noFill/>
            <a:miter lim="800000"/>
            <a:headEnd/>
            <a:tailEnd/>
          </a:ln>
        </p:spPr>
      </p:pic>
      <p:pic>
        <p:nvPicPr>
          <p:cNvPr id="15" name="Picture 4"/>
          <p:cNvPicPr>
            <a:picLocks noChangeAspect="1" noChangeArrowheads="1"/>
          </p:cNvPicPr>
          <p:nvPr/>
        </p:nvPicPr>
        <p:blipFill>
          <a:blip r:embed="rId5" cstate="print">
            <a:lum bright="70000"/>
          </a:blip>
          <a:srcRect/>
          <a:stretch>
            <a:fillRect/>
          </a:stretch>
        </p:blipFill>
        <p:spPr bwMode="auto">
          <a:xfrm>
            <a:off x="1828800" y="4267200"/>
            <a:ext cx="1695483" cy="1143000"/>
          </a:xfrm>
          <a:prstGeom prst="rect">
            <a:avLst/>
          </a:prstGeom>
          <a:noFill/>
          <a:ln w="9525">
            <a:noFill/>
            <a:miter lim="800000"/>
            <a:headEnd/>
            <a:tailEnd/>
          </a:ln>
        </p:spPr>
      </p:pic>
      <p:pic>
        <p:nvPicPr>
          <p:cNvPr id="12" name="Picture 3" descr="\\typhoon\marketingii\ARG\NI USRP Docs\IN WORK\4x4 MIMO - UT Austin\rx3.png"/>
          <p:cNvPicPr>
            <a:picLocks noChangeAspect="1" noChangeArrowheads="1"/>
          </p:cNvPicPr>
          <p:nvPr/>
        </p:nvPicPr>
        <p:blipFill>
          <a:blip r:embed="rId6" cstate="print">
            <a:lum bright="70000"/>
          </a:blip>
          <a:srcRect b="2439"/>
          <a:stretch>
            <a:fillRect/>
          </a:stretch>
        </p:blipFill>
        <p:spPr bwMode="auto">
          <a:xfrm>
            <a:off x="533400" y="3886200"/>
            <a:ext cx="2050256" cy="1600200"/>
          </a:xfrm>
          <a:prstGeom prst="rect">
            <a:avLst/>
          </a:prstGeom>
          <a:noFill/>
        </p:spPr>
      </p:pic>
      <p:pic>
        <p:nvPicPr>
          <p:cNvPr id="19" name="Picture 3"/>
          <p:cNvPicPr>
            <a:picLocks noChangeAspect="1" noChangeArrowheads="1"/>
          </p:cNvPicPr>
          <p:nvPr/>
        </p:nvPicPr>
        <p:blipFill>
          <a:blip r:embed="rId7" cstate="screen">
            <a:lum bright="20000"/>
          </a:blip>
          <a:srcRect/>
          <a:stretch>
            <a:fillRect/>
          </a:stretch>
        </p:blipFill>
        <p:spPr bwMode="auto">
          <a:xfrm>
            <a:off x="6324600" y="3733800"/>
            <a:ext cx="1447800" cy="954059"/>
          </a:xfrm>
          <a:prstGeom prst="rect">
            <a:avLst/>
          </a:prstGeom>
          <a:noFill/>
          <a:ln w="9525">
            <a:noFill/>
            <a:miter lim="800000"/>
            <a:headEnd/>
            <a:tailEnd/>
          </a:ln>
        </p:spPr>
      </p:pic>
      <p:pic>
        <p:nvPicPr>
          <p:cNvPr id="18" name="Picture 17" descr="05171101_0908.tif"/>
          <p:cNvPicPr>
            <a:picLocks noChangeAspect="1"/>
          </p:cNvPicPr>
          <p:nvPr/>
        </p:nvPicPr>
        <p:blipFill>
          <a:blip r:embed="rId8" cstate="print">
            <a:lum bright="30000"/>
          </a:blip>
          <a:srcRect t="20214" b="10514"/>
          <a:stretch>
            <a:fillRect/>
          </a:stretch>
        </p:blipFill>
        <p:spPr>
          <a:xfrm>
            <a:off x="5235775" y="4724400"/>
            <a:ext cx="2384225" cy="685800"/>
          </a:xfrm>
          <a:prstGeom prst="rect">
            <a:avLst/>
          </a:prstGeom>
        </p:spPr>
      </p:pic>
      <p:sp>
        <p:nvSpPr>
          <p:cNvPr id="118" name="TextBox 117"/>
          <p:cNvSpPr txBox="1"/>
          <p:nvPr/>
        </p:nvSpPr>
        <p:spPr>
          <a:xfrm>
            <a:off x="4800600" y="5486400"/>
            <a:ext cx="3962400" cy="584775"/>
          </a:xfrm>
          <a:prstGeom prst="rect">
            <a:avLst/>
          </a:prstGeom>
          <a:noFill/>
        </p:spPr>
        <p:txBody>
          <a:bodyPr wrap="square" rtlCol="0">
            <a:spAutoFit/>
          </a:bodyPr>
          <a:lstStyle/>
          <a:p>
            <a:r>
              <a:rPr lang="en-US" sz="1600" dirty="0" smtClean="0"/>
              <a:t>Algorithm Research to Clean up “Dirty RF” w/ Live, Over-The-Air OFDM Link</a:t>
            </a:r>
            <a:endParaRPr lang="en-US" sz="1600" dirty="0">
              <a:latin typeface="Univers Com 45 Light" pitchFamily="34" charset="0"/>
            </a:endParaRPr>
          </a:p>
        </p:txBody>
      </p:sp>
      <p:sp>
        <p:nvSpPr>
          <p:cNvPr id="133" name="TextBox 132"/>
          <p:cNvSpPr txBox="1"/>
          <p:nvPr/>
        </p:nvSpPr>
        <p:spPr>
          <a:xfrm>
            <a:off x="6954989" y="2781879"/>
            <a:ext cx="2466111" cy="584775"/>
          </a:xfrm>
          <a:prstGeom prst="rect">
            <a:avLst/>
          </a:prstGeom>
          <a:noFill/>
        </p:spPr>
        <p:txBody>
          <a:bodyPr wrap="square" rtlCol="0">
            <a:spAutoFit/>
          </a:bodyPr>
          <a:lstStyle/>
          <a:p>
            <a:r>
              <a:rPr lang="en-US" sz="1600" dirty="0" smtClean="0"/>
              <a:t>Cooperative MIMO Receiver</a:t>
            </a:r>
            <a:endParaRPr lang="en-US" sz="1600" dirty="0">
              <a:latin typeface="Univers Com 45 Light" pitchFamily="34" charset="0"/>
            </a:endParaRPr>
          </a:p>
        </p:txBody>
      </p:sp>
      <p:pic>
        <p:nvPicPr>
          <p:cNvPr id="134" name="Picture 9" descr="Imperial College London"/>
          <p:cNvPicPr>
            <a:picLocks noChangeAspect="1" noChangeArrowheads="1"/>
          </p:cNvPicPr>
          <p:nvPr/>
        </p:nvPicPr>
        <p:blipFill>
          <a:blip r:embed="rId9" cstate="print"/>
          <a:srcRect/>
          <a:stretch>
            <a:fillRect/>
          </a:stretch>
        </p:blipFill>
        <p:spPr bwMode="auto">
          <a:xfrm>
            <a:off x="311727" y="1711036"/>
            <a:ext cx="2327558" cy="609600"/>
          </a:xfrm>
          <a:prstGeom prst="rect">
            <a:avLst/>
          </a:prstGeom>
          <a:noFill/>
        </p:spPr>
      </p:pic>
      <p:pic>
        <p:nvPicPr>
          <p:cNvPr id="135" name="Picture 2"/>
          <p:cNvPicPr>
            <a:picLocks noChangeAspect="1" noChangeArrowheads="1"/>
          </p:cNvPicPr>
          <p:nvPr/>
        </p:nvPicPr>
        <p:blipFill>
          <a:blip r:embed="rId10" cstate="screen"/>
          <a:srcRect/>
          <a:stretch>
            <a:fillRect/>
          </a:stretch>
        </p:blipFill>
        <p:spPr bwMode="auto">
          <a:xfrm>
            <a:off x="3837717" y="1745674"/>
            <a:ext cx="1499099" cy="554181"/>
          </a:xfrm>
          <a:prstGeom prst="rect">
            <a:avLst/>
          </a:prstGeom>
          <a:noFill/>
          <a:ln w="9525">
            <a:noFill/>
            <a:miter lim="800000"/>
            <a:headEnd/>
            <a:tailEnd/>
          </a:ln>
        </p:spPr>
      </p:pic>
      <p:pic>
        <p:nvPicPr>
          <p:cNvPr id="136" name="Picture 12" descr="http://msfhq.com/wp-content/uploads/2011/12/University-of-Texas-at-Austin.jpg"/>
          <p:cNvPicPr>
            <a:picLocks noChangeAspect="1" noChangeArrowheads="1"/>
          </p:cNvPicPr>
          <p:nvPr/>
        </p:nvPicPr>
        <p:blipFill>
          <a:blip r:embed="rId11" cstate="print"/>
          <a:srcRect/>
          <a:stretch>
            <a:fillRect/>
          </a:stretch>
        </p:blipFill>
        <p:spPr bwMode="auto">
          <a:xfrm>
            <a:off x="865909" y="4184072"/>
            <a:ext cx="1391799" cy="969818"/>
          </a:xfrm>
          <a:prstGeom prst="rect">
            <a:avLst/>
          </a:prstGeom>
          <a:noFill/>
        </p:spPr>
      </p:pic>
      <p:pic>
        <p:nvPicPr>
          <p:cNvPr id="137" name="Picture 136"/>
          <p:cNvPicPr/>
          <p:nvPr/>
        </p:nvPicPr>
        <p:blipFill>
          <a:blip r:embed="rId12" cstate="print"/>
          <a:srcRect l="1333" t="29589" r="85333" b="64000"/>
          <a:stretch>
            <a:fillRect/>
          </a:stretch>
        </p:blipFill>
        <p:spPr bwMode="auto">
          <a:xfrm>
            <a:off x="5521037" y="4343400"/>
            <a:ext cx="1828800" cy="618882"/>
          </a:xfrm>
          <a:prstGeom prst="rect">
            <a:avLst/>
          </a:prstGeom>
          <a:noFill/>
          <a:ln w="9525">
            <a:noFill/>
            <a:miter lim="800000"/>
            <a:headEnd/>
            <a:tailEnd/>
          </a:ln>
        </p:spPr>
      </p:pic>
      <p:pic>
        <p:nvPicPr>
          <p:cNvPr id="21" name="Picture 3"/>
          <p:cNvPicPr>
            <a:picLocks noChangeAspect="1" noChangeArrowheads="1"/>
          </p:cNvPicPr>
          <p:nvPr/>
        </p:nvPicPr>
        <p:blipFill>
          <a:blip r:embed="rId13" cstate="email">
            <a:lum bright="50000"/>
          </a:blip>
          <a:srcRect/>
          <a:stretch>
            <a:fillRect/>
          </a:stretch>
        </p:blipFill>
        <p:spPr bwMode="auto">
          <a:xfrm>
            <a:off x="8683283" y="2119234"/>
            <a:ext cx="277833" cy="416148"/>
          </a:xfrm>
          <a:prstGeom prst="rect">
            <a:avLst/>
          </a:prstGeom>
          <a:noFill/>
          <a:ln w="12700" cap="flat">
            <a:noFill/>
            <a:miter lim="800000"/>
            <a:headEnd/>
            <a:tailEnd/>
          </a:ln>
        </p:spPr>
      </p:pic>
      <p:pic>
        <p:nvPicPr>
          <p:cNvPr id="22" name="Picture 4"/>
          <p:cNvPicPr>
            <a:picLocks noChangeAspect="1" noChangeArrowheads="1"/>
          </p:cNvPicPr>
          <p:nvPr/>
        </p:nvPicPr>
        <p:blipFill>
          <a:blip r:embed="rId14" cstate="email">
            <a:lum bright="60000"/>
          </a:blip>
          <a:srcRect/>
          <a:stretch>
            <a:fillRect/>
          </a:stretch>
        </p:blipFill>
        <p:spPr bwMode="auto">
          <a:xfrm>
            <a:off x="7115437" y="2253690"/>
            <a:ext cx="146146" cy="265024"/>
          </a:xfrm>
          <a:prstGeom prst="rect">
            <a:avLst/>
          </a:prstGeom>
          <a:noFill/>
          <a:ln w="12700" cap="flat">
            <a:noFill/>
            <a:miter lim="800000"/>
            <a:headEnd/>
            <a:tailEnd/>
          </a:ln>
        </p:spPr>
      </p:pic>
      <p:sp>
        <p:nvSpPr>
          <p:cNvPr id="23" name="Line 5"/>
          <p:cNvSpPr>
            <a:spLocks noChangeShapeType="1"/>
          </p:cNvSpPr>
          <p:nvPr/>
        </p:nvSpPr>
        <p:spPr bwMode="auto">
          <a:xfrm flipH="1">
            <a:off x="7298249" y="2353143"/>
            <a:ext cx="1384001" cy="4445"/>
          </a:xfrm>
          <a:prstGeom prst="line">
            <a:avLst/>
          </a:prstGeom>
          <a:noFill/>
          <a:ln w="50800" cap="flat">
            <a:solidFill>
              <a:schemeClr val="accent2">
                <a:lumMod val="20000"/>
                <a:lumOff val="80000"/>
              </a:schemeClr>
            </a:solidFill>
            <a:prstDash val="solid"/>
            <a:miter lim="800000"/>
            <a:headEnd type="stealth" w="med" len="med"/>
            <a:tailEnd type="triangle" w="med" len="med"/>
          </a:ln>
        </p:spPr>
        <p:txBody>
          <a:bodyPr lIns="0" tIns="0" rIns="0" bIns="0">
            <a:prstTxWarp prst="textNoShape">
              <a:avLst/>
            </a:prstTxWarp>
          </a:bodyPr>
          <a:lstStyle/>
          <a:p>
            <a:pPr defTabSz="457200"/>
            <a:endParaRPr lang="en-US" dirty="0">
              <a:solidFill>
                <a:prstClr val="black"/>
              </a:solidFill>
              <a:latin typeface="Arial Narrow"/>
            </a:endParaRPr>
          </a:p>
        </p:txBody>
      </p:sp>
      <p:grpSp>
        <p:nvGrpSpPr>
          <p:cNvPr id="24" name="Group 6"/>
          <p:cNvGrpSpPr>
            <a:grpSpLocks/>
          </p:cNvGrpSpPr>
          <p:nvPr/>
        </p:nvGrpSpPr>
        <p:grpSpPr bwMode="auto">
          <a:xfrm>
            <a:off x="8739056" y="2063117"/>
            <a:ext cx="63520" cy="112233"/>
            <a:chOff x="0" y="0"/>
            <a:chExt cx="122" cy="201"/>
          </a:xfrm>
        </p:grpSpPr>
        <p:sp>
          <p:nvSpPr>
            <p:cNvPr id="31" name="Line 7"/>
            <p:cNvSpPr>
              <a:spLocks noChangeShapeType="1"/>
            </p:cNvSpPr>
            <p:nvPr/>
          </p:nvSpPr>
          <p:spPr bwMode="auto">
            <a:xfrm flipH="1">
              <a:off x="56" y="80"/>
              <a:ext cx="0" cy="121"/>
            </a:xfrm>
            <a:prstGeom prst="line">
              <a:avLst/>
            </a:prstGeom>
            <a:noFill/>
            <a:ln w="38100" cap="flat">
              <a:solidFill>
                <a:schemeClr val="bg2">
                  <a:lumMod val="90000"/>
                </a:schemeClr>
              </a:solidFill>
              <a:prstDash val="solid"/>
              <a:miter lim="800000"/>
              <a:headEnd type="none" w="med" len="med"/>
              <a:tailEnd type="none" w="med" len="med"/>
            </a:ln>
          </p:spPr>
          <p:txBody>
            <a:bodyPr lIns="0" tIns="0" rIns="0" bIns="0">
              <a:prstTxWarp prst="textNoShape">
                <a:avLst/>
              </a:prstTxWarp>
            </a:bodyPr>
            <a:lstStyle/>
            <a:p>
              <a:pPr defTabSz="457200"/>
              <a:endParaRPr lang="en-US" dirty="0">
                <a:solidFill>
                  <a:prstClr val="black"/>
                </a:solidFill>
                <a:latin typeface="Arial Narrow"/>
              </a:endParaRPr>
            </a:p>
          </p:txBody>
        </p:sp>
        <p:sp>
          <p:nvSpPr>
            <p:cNvPr id="32" name="AutoShape 8"/>
            <p:cNvSpPr>
              <a:spLocks/>
            </p:cNvSpPr>
            <p:nvPr/>
          </p:nvSpPr>
          <p:spPr bwMode="auto">
            <a:xfrm rot="10800000" flipH="1">
              <a:off x="0" y="0"/>
              <a:ext cx="122" cy="80"/>
            </a:xfrm>
            <a:prstGeom prst="triangle">
              <a:avLst>
                <a:gd name="adj" fmla="val 50000"/>
              </a:avLst>
            </a:prstGeom>
            <a:blipFill dpi="0" rotWithShape="0">
              <a:blip r:embed="rId15" cstate="email">
                <a:lum bright="60000"/>
              </a:blip>
              <a:srcRect/>
              <a:tile tx="0" ty="0" sx="100000" sy="100000" flip="none" algn="tl"/>
            </a:blipFill>
            <a:ln w="25400" cap="flat">
              <a:solidFill>
                <a:schemeClr val="bg2">
                  <a:lumMod val="90000"/>
                </a:schemeClr>
              </a:solidFill>
              <a:prstDash val="solid"/>
              <a:miter lim="800000"/>
              <a:headEnd type="none" w="med" len="med"/>
              <a:tailEnd type="none" w="med" len="med"/>
            </a:ln>
          </p:spPr>
          <p:txBody>
            <a:bodyPr lIns="0" tIns="0" rIns="0" bIns="0">
              <a:prstTxWarp prst="textNoShape">
                <a:avLst/>
              </a:prstTxWarp>
            </a:bodyPr>
            <a:lstStyle/>
            <a:p>
              <a:pPr defTabSz="457200"/>
              <a:endParaRPr lang="en-US" dirty="0">
                <a:solidFill>
                  <a:prstClr val="black"/>
                </a:solidFill>
                <a:latin typeface="Arial Narrow"/>
              </a:endParaRPr>
            </a:p>
          </p:txBody>
        </p:sp>
      </p:grpSp>
      <p:grpSp>
        <p:nvGrpSpPr>
          <p:cNvPr id="25" name="Group 9"/>
          <p:cNvGrpSpPr>
            <a:grpSpLocks/>
          </p:cNvGrpSpPr>
          <p:nvPr/>
        </p:nvGrpSpPr>
        <p:grpSpPr bwMode="auto">
          <a:xfrm>
            <a:off x="8840274" y="2063117"/>
            <a:ext cx="63003" cy="112233"/>
            <a:chOff x="0" y="0"/>
            <a:chExt cx="122" cy="201"/>
          </a:xfrm>
        </p:grpSpPr>
        <p:sp>
          <p:nvSpPr>
            <p:cNvPr id="29" name="Line 10"/>
            <p:cNvSpPr>
              <a:spLocks noChangeShapeType="1"/>
            </p:cNvSpPr>
            <p:nvPr/>
          </p:nvSpPr>
          <p:spPr bwMode="auto">
            <a:xfrm flipH="1">
              <a:off x="56" y="80"/>
              <a:ext cx="0" cy="121"/>
            </a:xfrm>
            <a:prstGeom prst="line">
              <a:avLst/>
            </a:prstGeom>
            <a:noFill/>
            <a:ln w="38100" cap="flat">
              <a:solidFill>
                <a:schemeClr val="bg2">
                  <a:lumMod val="90000"/>
                </a:schemeClr>
              </a:solidFill>
              <a:prstDash val="solid"/>
              <a:miter lim="800000"/>
              <a:headEnd type="none" w="med" len="med"/>
              <a:tailEnd type="none" w="med" len="med"/>
            </a:ln>
          </p:spPr>
          <p:txBody>
            <a:bodyPr lIns="0" tIns="0" rIns="0" bIns="0">
              <a:prstTxWarp prst="textNoShape">
                <a:avLst/>
              </a:prstTxWarp>
            </a:bodyPr>
            <a:lstStyle/>
            <a:p>
              <a:pPr defTabSz="457200"/>
              <a:endParaRPr lang="en-US" dirty="0">
                <a:solidFill>
                  <a:prstClr val="black"/>
                </a:solidFill>
                <a:latin typeface="Arial Narrow"/>
              </a:endParaRPr>
            </a:p>
          </p:txBody>
        </p:sp>
        <p:sp>
          <p:nvSpPr>
            <p:cNvPr id="30" name="AutoShape 11"/>
            <p:cNvSpPr>
              <a:spLocks/>
            </p:cNvSpPr>
            <p:nvPr/>
          </p:nvSpPr>
          <p:spPr bwMode="auto">
            <a:xfrm rot="10800000" flipH="1">
              <a:off x="0" y="0"/>
              <a:ext cx="122" cy="80"/>
            </a:xfrm>
            <a:prstGeom prst="triangle">
              <a:avLst>
                <a:gd name="adj" fmla="val 50000"/>
              </a:avLst>
            </a:prstGeom>
            <a:blipFill dpi="0" rotWithShape="0">
              <a:blip r:embed="rId15" cstate="email">
                <a:lum bright="60000"/>
              </a:blip>
              <a:srcRect/>
              <a:tile tx="0" ty="0" sx="100000" sy="100000" flip="none" algn="tl"/>
            </a:blipFill>
            <a:ln w="25400" cap="flat">
              <a:solidFill>
                <a:schemeClr val="bg2">
                  <a:lumMod val="90000"/>
                </a:schemeClr>
              </a:solidFill>
              <a:prstDash val="solid"/>
              <a:miter lim="800000"/>
              <a:headEnd type="none" w="med" len="med"/>
              <a:tailEnd type="none" w="med" len="med"/>
            </a:ln>
          </p:spPr>
          <p:txBody>
            <a:bodyPr lIns="0" tIns="0" rIns="0" bIns="0">
              <a:prstTxWarp prst="textNoShape">
                <a:avLst/>
              </a:prstTxWarp>
            </a:bodyPr>
            <a:lstStyle/>
            <a:p>
              <a:pPr defTabSz="457200"/>
              <a:endParaRPr lang="en-US" dirty="0">
                <a:solidFill>
                  <a:prstClr val="black"/>
                </a:solidFill>
                <a:latin typeface="Arial Narrow"/>
              </a:endParaRPr>
            </a:p>
          </p:txBody>
        </p:sp>
      </p:grpSp>
      <p:pic>
        <p:nvPicPr>
          <p:cNvPr id="26" name="Picture 12"/>
          <p:cNvPicPr>
            <a:picLocks noChangeAspect="1" noChangeArrowheads="1"/>
          </p:cNvPicPr>
          <p:nvPr/>
        </p:nvPicPr>
        <p:blipFill>
          <a:blip r:embed="rId14" cstate="email">
            <a:lum bright="60000"/>
          </a:blip>
          <a:srcRect/>
          <a:stretch>
            <a:fillRect/>
          </a:stretch>
        </p:blipFill>
        <p:spPr bwMode="auto">
          <a:xfrm>
            <a:off x="7522375" y="1646413"/>
            <a:ext cx="146146" cy="265024"/>
          </a:xfrm>
          <a:prstGeom prst="rect">
            <a:avLst/>
          </a:prstGeom>
          <a:noFill/>
          <a:ln w="12700" cap="flat">
            <a:noFill/>
            <a:miter lim="800000"/>
            <a:headEnd/>
            <a:tailEnd/>
          </a:ln>
        </p:spPr>
      </p:pic>
      <p:sp>
        <p:nvSpPr>
          <p:cNvPr id="27" name="Line 13"/>
          <p:cNvSpPr>
            <a:spLocks noChangeShapeType="1"/>
          </p:cNvSpPr>
          <p:nvPr/>
        </p:nvSpPr>
        <p:spPr bwMode="auto">
          <a:xfrm flipH="1">
            <a:off x="7298249" y="1864210"/>
            <a:ext cx="255111" cy="423372"/>
          </a:xfrm>
          <a:prstGeom prst="line">
            <a:avLst/>
          </a:prstGeom>
          <a:noFill/>
          <a:ln w="50800" cap="flat">
            <a:solidFill>
              <a:schemeClr val="accent2">
                <a:lumMod val="20000"/>
                <a:lumOff val="80000"/>
              </a:schemeClr>
            </a:solidFill>
            <a:prstDash val="solid"/>
            <a:miter lim="800000"/>
            <a:headEnd type="stealth" w="med" len="med"/>
            <a:tailEnd type="triangle" w="med" len="med"/>
          </a:ln>
        </p:spPr>
        <p:txBody>
          <a:bodyPr lIns="0" tIns="0" rIns="0" bIns="0">
            <a:prstTxWarp prst="textNoShape">
              <a:avLst/>
            </a:prstTxWarp>
          </a:bodyPr>
          <a:lstStyle/>
          <a:p>
            <a:pPr defTabSz="457200"/>
            <a:endParaRPr lang="en-US" dirty="0">
              <a:solidFill>
                <a:prstClr val="black"/>
              </a:solidFill>
              <a:latin typeface="Arial Narrow"/>
            </a:endParaRPr>
          </a:p>
        </p:txBody>
      </p:sp>
      <p:sp>
        <p:nvSpPr>
          <p:cNvPr id="28" name="Line 14"/>
          <p:cNvSpPr>
            <a:spLocks noChangeShapeType="1"/>
          </p:cNvSpPr>
          <p:nvPr/>
        </p:nvSpPr>
        <p:spPr bwMode="auto">
          <a:xfrm rot="10800000">
            <a:off x="7664390" y="1796982"/>
            <a:ext cx="1016828" cy="485599"/>
          </a:xfrm>
          <a:prstGeom prst="line">
            <a:avLst/>
          </a:prstGeom>
          <a:noFill/>
          <a:ln w="50800" cap="flat">
            <a:solidFill>
              <a:schemeClr val="accent2">
                <a:lumMod val="20000"/>
                <a:lumOff val="80000"/>
              </a:schemeClr>
            </a:solidFill>
            <a:prstDash val="solid"/>
            <a:miter lim="800000"/>
            <a:headEnd type="stealth" w="med" len="med"/>
            <a:tailEnd type="triangle" w="med" len="med"/>
          </a:ln>
        </p:spPr>
        <p:txBody>
          <a:bodyPr lIns="0" tIns="0" rIns="0" bIns="0">
            <a:prstTxWarp prst="textNoShape">
              <a:avLst/>
            </a:prstTxWarp>
          </a:bodyPr>
          <a:lstStyle/>
          <a:p>
            <a:pPr defTabSz="457200"/>
            <a:endParaRPr lang="en-US" dirty="0">
              <a:solidFill>
                <a:prstClr val="black"/>
              </a:solidFill>
              <a:latin typeface="Arial Narrow"/>
            </a:endParaRPr>
          </a:p>
        </p:txBody>
      </p:sp>
      <p:pic>
        <p:nvPicPr>
          <p:cNvPr id="132" name="Picture 4"/>
          <p:cNvPicPr>
            <a:picLocks noChangeAspect="1" noChangeArrowheads="1"/>
          </p:cNvPicPr>
          <p:nvPr/>
        </p:nvPicPr>
        <p:blipFill>
          <a:blip r:embed="rId16" cstate="email"/>
          <a:srcRect/>
          <a:stretch>
            <a:fillRect/>
          </a:stretch>
        </p:blipFill>
        <p:spPr bwMode="auto">
          <a:xfrm>
            <a:off x="6857990" y="1565563"/>
            <a:ext cx="1752600" cy="52748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9024" y="142960"/>
            <a:ext cx="7772400" cy="762000"/>
          </a:xfrm>
        </p:spPr>
        <p:txBody>
          <a:bodyPr/>
          <a:lstStyle/>
          <a:p>
            <a:r>
              <a:rPr lang="en-US" dirty="0" smtClean="0"/>
              <a:t>RF/</a:t>
            </a:r>
            <a:r>
              <a:rPr lang="en-US" dirty="0" err="1" smtClean="0"/>
              <a:t>Comm</a:t>
            </a:r>
            <a:r>
              <a:rPr lang="en-US" dirty="0" smtClean="0"/>
              <a:t> (Industry)</a:t>
            </a:r>
            <a:endParaRPr lang="en-US" dirty="0"/>
          </a:p>
        </p:txBody>
      </p:sp>
      <p:sp>
        <p:nvSpPr>
          <p:cNvPr id="5" name="TextBox 4"/>
          <p:cNvSpPr txBox="1"/>
          <p:nvPr/>
        </p:nvSpPr>
        <p:spPr>
          <a:xfrm>
            <a:off x="990600" y="2590800"/>
            <a:ext cx="3048000" cy="830997"/>
          </a:xfrm>
          <a:prstGeom prst="rect">
            <a:avLst/>
          </a:prstGeom>
          <a:noFill/>
        </p:spPr>
        <p:txBody>
          <a:bodyPr wrap="square" rtlCol="0">
            <a:spAutoFit/>
          </a:bodyPr>
          <a:lstStyle/>
          <a:p>
            <a:r>
              <a:rPr lang="en-US" sz="1600" dirty="0" smtClean="0"/>
              <a:t>Improving WLAN Test Speed and Coverage  Using Vector Signal Transceiver Technology</a:t>
            </a:r>
          </a:p>
        </p:txBody>
      </p:sp>
      <p:sp>
        <p:nvSpPr>
          <p:cNvPr id="10" name="TextBox 9"/>
          <p:cNvSpPr txBox="1"/>
          <p:nvPr/>
        </p:nvSpPr>
        <p:spPr>
          <a:xfrm>
            <a:off x="5334000" y="2590800"/>
            <a:ext cx="3048000" cy="830997"/>
          </a:xfrm>
          <a:prstGeom prst="rect">
            <a:avLst/>
          </a:prstGeom>
          <a:noFill/>
        </p:spPr>
        <p:txBody>
          <a:bodyPr wrap="square" rtlCol="0">
            <a:spAutoFit/>
          </a:bodyPr>
          <a:lstStyle/>
          <a:p>
            <a:r>
              <a:rPr lang="en-US" sz="1600" dirty="0" smtClean="0"/>
              <a:t>Digital Receiver System w/ Barker Code Matching For Pulse Compression</a:t>
            </a:r>
          </a:p>
        </p:txBody>
      </p:sp>
      <p:sp>
        <p:nvSpPr>
          <p:cNvPr id="13" name="TextBox 12"/>
          <p:cNvSpPr txBox="1"/>
          <p:nvPr/>
        </p:nvSpPr>
        <p:spPr>
          <a:xfrm>
            <a:off x="381000" y="5511225"/>
            <a:ext cx="3581400" cy="584775"/>
          </a:xfrm>
          <a:prstGeom prst="rect">
            <a:avLst/>
          </a:prstGeom>
          <a:noFill/>
        </p:spPr>
        <p:txBody>
          <a:bodyPr wrap="square" rtlCol="0">
            <a:spAutoFit/>
          </a:bodyPr>
          <a:lstStyle/>
          <a:p>
            <a:r>
              <a:rPr lang="en-US" sz="1600" dirty="0" smtClean="0"/>
              <a:t>Managing Communication Protocols  With FPGA RF Instrumentation</a:t>
            </a:r>
          </a:p>
        </p:txBody>
      </p:sp>
      <p:sp>
        <p:nvSpPr>
          <p:cNvPr id="118" name="TextBox 117"/>
          <p:cNvSpPr txBox="1"/>
          <p:nvPr/>
        </p:nvSpPr>
        <p:spPr>
          <a:xfrm>
            <a:off x="4800600" y="5486400"/>
            <a:ext cx="3962400" cy="584775"/>
          </a:xfrm>
          <a:prstGeom prst="rect">
            <a:avLst/>
          </a:prstGeom>
          <a:noFill/>
        </p:spPr>
        <p:txBody>
          <a:bodyPr wrap="square" rtlCol="0">
            <a:spAutoFit/>
          </a:bodyPr>
          <a:lstStyle/>
          <a:p>
            <a:r>
              <a:rPr lang="en-US" sz="1600" dirty="0" smtClean="0"/>
              <a:t>Channel Emulator to Simulate Real-World Atmospheric Impairment</a:t>
            </a:r>
            <a:endParaRPr lang="en-US" sz="1600" dirty="0">
              <a:latin typeface="Univers Com 45 Light" pitchFamily="34" charset="0"/>
            </a:endParaRPr>
          </a:p>
        </p:txBody>
      </p:sp>
      <p:pic>
        <p:nvPicPr>
          <p:cNvPr id="43010" name="Picture 2" descr="http://sine.ni.com/cms/images/casestudies/qualcomc.jpg?size"/>
          <p:cNvPicPr>
            <a:picLocks noChangeAspect="1" noChangeArrowheads="1"/>
          </p:cNvPicPr>
          <p:nvPr/>
        </p:nvPicPr>
        <p:blipFill>
          <a:blip r:embed="rId2" cstate="print"/>
          <a:srcRect r="50721"/>
          <a:stretch>
            <a:fillRect/>
          </a:stretch>
        </p:blipFill>
        <p:spPr bwMode="auto">
          <a:xfrm>
            <a:off x="1066800" y="1371600"/>
            <a:ext cx="1752600" cy="1143000"/>
          </a:xfrm>
          <a:prstGeom prst="roundRect">
            <a:avLst>
              <a:gd name="adj" fmla="val 11421"/>
            </a:avLst>
          </a:prstGeom>
          <a:noFill/>
        </p:spPr>
      </p:pic>
      <p:pic>
        <p:nvPicPr>
          <p:cNvPr id="121" name="Picture 2" descr="http://sine.ni.com/cms/images/casestudies/qualcomc.jpg?size"/>
          <p:cNvPicPr>
            <a:picLocks noChangeAspect="1" noChangeArrowheads="1"/>
          </p:cNvPicPr>
          <p:nvPr/>
        </p:nvPicPr>
        <p:blipFill>
          <a:blip r:embed="rId2" cstate="print"/>
          <a:srcRect l="49279"/>
          <a:stretch>
            <a:fillRect/>
          </a:stretch>
        </p:blipFill>
        <p:spPr bwMode="auto">
          <a:xfrm>
            <a:off x="2006144" y="1143000"/>
            <a:ext cx="1803856" cy="1143000"/>
          </a:xfrm>
          <a:prstGeom prst="roundRect">
            <a:avLst>
              <a:gd name="adj" fmla="val 8798"/>
            </a:avLst>
          </a:prstGeom>
          <a:noFill/>
        </p:spPr>
      </p:pic>
      <p:pic>
        <p:nvPicPr>
          <p:cNvPr id="43012" name="Picture 4" descr="http://sine.ni.com/cms/images/casestudies/digib.jpeg?size"/>
          <p:cNvPicPr>
            <a:picLocks noChangeAspect="1" noChangeArrowheads="1"/>
          </p:cNvPicPr>
          <p:nvPr/>
        </p:nvPicPr>
        <p:blipFill>
          <a:blip r:embed="rId3" cstate="print"/>
          <a:srcRect/>
          <a:stretch>
            <a:fillRect/>
          </a:stretch>
        </p:blipFill>
        <p:spPr bwMode="auto">
          <a:xfrm>
            <a:off x="5616019" y="1219200"/>
            <a:ext cx="2080181" cy="1219200"/>
          </a:xfrm>
          <a:prstGeom prst="rect">
            <a:avLst/>
          </a:prstGeom>
          <a:noFill/>
        </p:spPr>
      </p:pic>
      <p:pic>
        <p:nvPicPr>
          <p:cNvPr id="43014" name="Picture 6" descr="http://sine.ni.com/cms/images/casestudies/stea.jpg?size"/>
          <p:cNvPicPr>
            <a:picLocks noChangeAspect="1" noChangeArrowheads="1"/>
          </p:cNvPicPr>
          <p:nvPr/>
        </p:nvPicPr>
        <p:blipFill>
          <a:blip r:embed="rId4" cstate="print"/>
          <a:srcRect/>
          <a:stretch>
            <a:fillRect/>
          </a:stretch>
        </p:blipFill>
        <p:spPr bwMode="auto">
          <a:xfrm>
            <a:off x="1066800" y="3810001"/>
            <a:ext cx="1686363" cy="1600199"/>
          </a:xfrm>
          <a:prstGeom prst="roundRect">
            <a:avLst>
              <a:gd name="adj" fmla="val 9173"/>
            </a:avLst>
          </a:prstGeom>
          <a:noFill/>
        </p:spPr>
      </p:pic>
      <p:pic>
        <p:nvPicPr>
          <p:cNvPr id="43016" name="Picture 8" descr="http://sine.ni.com/cms/images/casestudies/avernaimgd.jpg?size"/>
          <p:cNvPicPr>
            <a:picLocks noChangeAspect="1" noChangeArrowheads="1"/>
          </p:cNvPicPr>
          <p:nvPr/>
        </p:nvPicPr>
        <p:blipFill>
          <a:blip r:embed="rId5" cstate="print"/>
          <a:srcRect/>
          <a:stretch>
            <a:fillRect/>
          </a:stretch>
        </p:blipFill>
        <p:spPr bwMode="auto">
          <a:xfrm>
            <a:off x="5302963" y="3886200"/>
            <a:ext cx="2621837" cy="1600200"/>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112" y="64739"/>
            <a:ext cx="8229600" cy="914400"/>
          </a:xfrm>
        </p:spPr>
        <p:txBody>
          <a:bodyPr>
            <a:normAutofit/>
          </a:bodyPr>
          <a:lstStyle/>
          <a:p>
            <a:r>
              <a:rPr lang="en-US" dirty="0" smtClean="0">
                <a:latin typeface="+mn-lt"/>
              </a:rPr>
              <a:t>Tough Real-Time Challenges</a:t>
            </a:r>
            <a:endParaRPr lang="en-US" dirty="0">
              <a:latin typeface="+mn-lt"/>
            </a:endParaRPr>
          </a:p>
        </p:txBody>
      </p:sp>
      <p:pic>
        <p:nvPicPr>
          <p:cNvPr id="4" name="Picture 8" descr="http://www.eso.org/gallery/d/6830-2/phot-46-06.jpg"/>
          <p:cNvPicPr>
            <a:picLocks noChangeAspect="1" noChangeArrowheads="1"/>
          </p:cNvPicPr>
          <p:nvPr/>
        </p:nvPicPr>
        <p:blipFill>
          <a:blip r:embed="rId3" cstate="screen"/>
          <a:srcRect/>
          <a:stretch>
            <a:fillRect/>
          </a:stretch>
        </p:blipFill>
        <p:spPr bwMode="auto">
          <a:xfrm>
            <a:off x="381000" y="914438"/>
            <a:ext cx="2005279" cy="1943101"/>
          </a:xfrm>
          <a:prstGeom prst="rect">
            <a:avLst/>
          </a:prstGeom>
          <a:ln>
            <a:noFill/>
          </a:ln>
          <a:effectLst>
            <a:outerShdw blurRad="292100" dist="139700" dir="2700000" algn="tl" rotWithShape="0">
              <a:srgbClr val="333333">
                <a:alpha val="65000"/>
              </a:srgbClr>
            </a:outerShdw>
          </a:effectLst>
        </p:spPr>
      </p:pic>
      <p:pic>
        <p:nvPicPr>
          <p:cNvPr id="6" name="Picture 8"/>
          <p:cNvPicPr>
            <a:picLocks noChangeAspect="1" noChangeArrowheads="1"/>
          </p:cNvPicPr>
          <p:nvPr/>
        </p:nvPicPr>
        <p:blipFill>
          <a:blip r:embed="rId4" cstate="print"/>
          <a:srcRect/>
          <a:stretch>
            <a:fillRect/>
          </a:stretch>
        </p:blipFill>
        <p:spPr bwMode="auto">
          <a:xfrm>
            <a:off x="6705600" y="678870"/>
            <a:ext cx="1714500" cy="2133600"/>
          </a:xfrm>
          <a:prstGeom prst="rect">
            <a:avLst/>
          </a:prstGeom>
          <a:ln>
            <a:noFill/>
          </a:ln>
          <a:effectLst>
            <a:outerShdw blurRad="292100" dist="139700" dir="2700000" algn="tl" rotWithShape="0">
              <a:srgbClr val="333333">
                <a:alpha val="65000"/>
              </a:srgbClr>
            </a:outerShdw>
          </a:effectLst>
        </p:spPr>
      </p:pic>
      <p:pic>
        <p:nvPicPr>
          <p:cNvPr id="7" name="Picture 8"/>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581400" y="838203"/>
            <a:ext cx="2192264" cy="2145730"/>
          </a:xfrm>
          <a:prstGeom prst="rect">
            <a:avLst/>
          </a:prstGeom>
          <a:ln>
            <a:noFill/>
          </a:ln>
          <a:effectLst/>
        </p:spPr>
      </p:pic>
      <p:pic>
        <p:nvPicPr>
          <p:cNvPr id="9" name="Picture 11"/>
          <p:cNvPicPr>
            <a:picLocks noChangeAspect="1" noChangeArrowheads="1"/>
          </p:cNvPicPr>
          <p:nvPr/>
        </p:nvPicPr>
        <p:blipFill>
          <a:blip r:embed="rId6" cstate="print"/>
          <a:srcRect/>
          <a:stretch>
            <a:fillRect/>
          </a:stretch>
        </p:blipFill>
        <p:spPr bwMode="auto">
          <a:xfrm>
            <a:off x="304800" y="3775366"/>
            <a:ext cx="2768600" cy="1846264"/>
          </a:xfrm>
          <a:prstGeom prst="rect">
            <a:avLst/>
          </a:prstGeom>
          <a:ln>
            <a:noFill/>
          </a:ln>
          <a:effectLst>
            <a:outerShdw blurRad="292100" dist="139700" dir="2700000" algn="tl" rotWithShape="0">
              <a:srgbClr val="333333">
                <a:alpha val="65000"/>
              </a:srgbClr>
            </a:outerShdw>
          </a:effectLst>
        </p:spPr>
      </p:pic>
      <p:pic>
        <p:nvPicPr>
          <p:cNvPr id="10" name="Picture 2" descr="\\Typhoon\marketingii\Paper Contest\2008 NIWeek Paper Contest\Ohbayashi\Images\Fig-7-3D Rendered OCT.bmp"/>
          <p:cNvPicPr>
            <a:picLocks noChangeAspect="1" noChangeArrowheads="1"/>
          </p:cNvPicPr>
          <p:nvPr/>
        </p:nvPicPr>
        <p:blipFill>
          <a:blip r:embed="rId7" cstate="print"/>
          <a:srcRect l="57278" t="8170" r="5480" b="16126"/>
          <a:stretch>
            <a:fillRect/>
          </a:stretch>
        </p:blipFill>
        <p:spPr bwMode="auto">
          <a:xfrm>
            <a:off x="3733800" y="3775397"/>
            <a:ext cx="1933575" cy="1757795"/>
          </a:xfrm>
          <a:prstGeom prst="rect">
            <a:avLst/>
          </a:prstGeom>
          <a:ln>
            <a:noFill/>
          </a:ln>
          <a:effectLst>
            <a:outerShdw blurRad="292100" dist="139700" dir="2700000" algn="tl" rotWithShape="0">
              <a:srgbClr val="333333">
                <a:alpha val="65000"/>
              </a:srgbClr>
            </a:outerShdw>
          </a:effectLst>
        </p:spPr>
      </p:pic>
      <p:pic>
        <p:nvPicPr>
          <p:cNvPr id="11" name="Picture 10" descr="beijing-olympic-stadium.jpg"/>
          <p:cNvPicPr>
            <a:picLocks noChangeAspect="1"/>
          </p:cNvPicPr>
          <p:nvPr/>
        </p:nvPicPr>
        <p:blipFill>
          <a:blip r:embed="rId8" cstate="print"/>
          <a:srcRect l="7111" t="16568" r="11111" b="10059"/>
          <a:stretch>
            <a:fillRect/>
          </a:stretch>
        </p:blipFill>
        <p:spPr>
          <a:xfrm>
            <a:off x="6324600" y="3775365"/>
            <a:ext cx="2590800" cy="1745975"/>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602604" y="2895642"/>
            <a:ext cx="1887313" cy="646331"/>
          </a:xfrm>
          <a:prstGeom prst="rect">
            <a:avLst/>
          </a:prstGeom>
          <a:noFill/>
        </p:spPr>
        <p:txBody>
          <a:bodyPr wrap="none" rtlCol="0">
            <a:spAutoFit/>
          </a:bodyPr>
          <a:lstStyle/>
          <a:p>
            <a:pPr algn="ctr"/>
            <a:r>
              <a:rPr lang="en-US" dirty="0" smtClean="0"/>
              <a:t>Large Telescope </a:t>
            </a:r>
          </a:p>
          <a:p>
            <a:pPr algn="ctr"/>
            <a:r>
              <a:rPr lang="en-US" dirty="0" smtClean="0"/>
              <a:t>Mirror Control</a:t>
            </a:r>
            <a:endParaRPr lang="en-US" dirty="0"/>
          </a:p>
        </p:txBody>
      </p:sp>
      <p:sp>
        <p:nvSpPr>
          <p:cNvPr id="13" name="TextBox 12"/>
          <p:cNvSpPr txBox="1"/>
          <p:nvPr/>
        </p:nvSpPr>
        <p:spPr>
          <a:xfrm>
            <a:off x="3754317" y="2909289"/>
            <a:ext cx="1736373" cy="646331"/>
          </a:xfrm>
          <a:prstGeom prst="rect">
            <a:avLst/>
          </a:prstGeom>
          <a:noFill/>
        </p:spPr>
        <p:txBody>
          <a:bodyPr wrap="none" rtlCol="0">
            <a:spAutoFit/>
          </a:bodyPr>
          <a:lstStyle/>
          <a:p>
            <a:pPr algn="ctr"/>
            <a:r>
              <a:rPr lang="en-US" dirty="0" smtClean="0"/>
              <a:t>Tokomak</a:t>
            </a:r>
          </a:p>
          <a:p>
            <a:pPr algn="ctr"/>
            <a:r>
              <a:rPr lang="en-US" dirty="0" smtClean="0"/>
              <a:t>Plasma Control</a:t>
            </a:r>
            <a:endParaRPr lang="en-US" dirty="0"/>
          </a:p>
        </p:txBody>
      </p:sp>
      <p:sp>
        <p:nvSpPr>
          <p:cNvPr id="14" name="TextBox 13"/>
          <p:cNvSpPr txBox="1"/>
          <p:nvPr/>
        </p:nvSpPr>
        <p:spPr>
          <a:xfrm>
            <a:off x="6109850" y="2888712"/>
            <a:ext cx="3007618" cy="646331"/>
          </a:xfrm>
          <a:prstGeom prst="rect">
            <a:avLst/>
          </a:prstGeom>
          <a:noFill/>
        </p:spPr>
        <p:txBody>
          <a:bodyPr wrap="none" rtlCol="0">
            <a:spAutoFit/>
          </a:bodyPr>
          <a:lstStyle/>
          <a:p>
            <a:r>
              <a:rPr lang="en-US" dirty="0" smtClean="0"/>
              <a:t>Wind Turbine Sound Source</a:t>
            </a:r>
          </a:p>
          <a:p>
            <a:pPr algn="ctr"/>
            <a:r>
              <a:rPr lang="en-US" dirty="0" smtClean="0"/>
              <a:t>Characterization</a:t>
            </a:r>
            <a:endParaRPr lang="en-US" dirty="0"/>
          </a:p>
        </p:txBody>
      </p:sp>
      <p:sp>
        <p:nvSpPr>
          <p:cNvPr id="15" name="TextBox 14"/>
          <p:cNvSpPr txBox="1"/>
          <p:nvPr/>
        </p:nvSpPr>
        <p:spPr>
          <a:xfrm>
            <a:off x="304800" y="5604160"/>
            <a:ext cx="2743200" cy="369332"/>
          </a:xfrm>
          <a:prstGeom prst="rect">
            <a:avLst/>
          </a:prstGeom>
          <a:noFill/>
        </p:spPr>
        <p:txBody>
          <a:bodyPr wrap="square" rtlCol="0">
            <a:spAutoFit/>
          </a:bodyPr>
          <a:lstStyle/>
          <a:p>
            <a:pPr algn="ctr"/>
            <a:r>
              <a:rPr lang="en-US" dirty="0" smtClean="0"/>
              <a:t>CERN Hadron Collider</a:t>
            </a:r>
            <a:endParaRPr lang="en-US" dirty="0"/>
          </a:p>
        </p:txBody>
      </p:sp>
      <p:sp>
        <p:nvSpPr>
          <p:cNvPr id="16" name="TextBox 15"/>
          <p:cNvSpPr txBox="1"/>
          <p:nvPr/>
        </p:nvSpPr>
        <p:spPr>
          <a:xfrm>
            <a:off x="3352800" y="5604160"/>
            <a:ext cx="2743200" cy="369332"/>
          </a:xfrm>
          <a:prstGeom prst="rect">
            <a:avLst/>
          </a:prstGeom>
          <a:noFill/>
        </p:spPr>
        <p:txBody>
          <a:bodyPr wrap="square" rtlCol="0">
            <a:spAutoFit/>
          </a:bodyPr>
          <a:lstStyle/>
          <a:p>
            <a:pPr algn="ctr"/>
            <a:r>
              <a:rPr lang="en-US" dirty="0" smtClean="0"/>
              <a:t>Early Cancer Detection</a:t>
            </a:r>
            <a:endParaRPr lang="en-US" dirty="0"/>
          </a:p>
        </p:txBody>
      </p:sp>
      <p:sp>
        <p:nvSpPr>
          <p:cNvPr id="17" name="TextBox 16"/>
          <p:cNvSpPr txBox="1"/>
          <p:nvPr/>
        </p:nvSpPr>
        <p:spPr>
          <a:xfrm>
            <a:off x="6040585" y="5604160"/>
            <a:ext cx="3138055" cy="369332"/>
          </a:xfrm>
          <a:prstGeom prst="rect">
            <a:avLst/>
          </a:prstGeom>
          <a:noFill/>
        </p:spPr>
        <p:txBody>
          <a:bodyPr wrap="square" rtlCol="0">
            <a:spAutoFit/>
          </a:bodyPr>
          <a:lstStyle/>
          <a:p>
            <a:pPr algn="ctr"/>
            <a:r>
              <a:rPr lang="en-US" dirty="0" smtClean="0"/>
              <a:t>Structural Health Monitoring</a:t>
            </a:r>
            <a:endParaRPr lang="en-US" dirty="0"/>
          </a:p>
        </p:txBody>
      </p:sp>
    </p:spTree>
    <p:extLst>
      <p:ext uri="{BB962C8B-B14F-4D97-AF65-F5344CB8AC3E}">
        <p14:creationId xmlns:p14="http://schemas.microsoft.com/office/powerpoint/2010/main" xmlns="" val="235328170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683" y="53817"/>
            <a:ext cx="8170003" cy="964092"/>
          </a:xfrm>
        </p:spPr>
        <p:txBody>
          <a:bodyPr>
            <a:normAutofit/>
          </a:bodyPr>
          <a:lstStyle/>
          <a:p>
            <a:r>
              <a:rPr lang="en-US" dirty="0" smtClean="0">
                <a:latin typeface="+mn-lt"/>
              </a:rPr>
              <a:t>Future Research Challenges </a:t>
            </a:r>
            <a:endParaRPr lang="en-US" dirty="0">
              <a:latin typeface="+mn-lt"/>
            </a:endParaRPr>
          </a:p>
        </p:txBody>
      </p:sp>
      <p:sp>
        <p:nvSpPr>
          <p:cNvPr id="3" name="Content Placeholder 2"/>
          <p:cNvSpPr>
            <a:spLocks noGrp="1"/>
          </p:cNvSpPr>
          <p:nvPr>
            <p:ph idx="1"/>
          </p:nvPr>
        </p:nvSpPr>
        <p:spPr>
          <a:xfrm>
            <a:off x="685800" y="1039095"/>
            <a:ext cx="7772400" cy="5070763"/>
          </a:xfrm>
        </p:spPr>
        <p:txBody>
          <a:bodyPr>
            <a:normAutofit/>
          </a:bodyPr>
          <a:lstStyle/>
          <a:p>
            <a:r>
              <a:rPr lang="en-US" sz="2800" dirty="0" smtClean="0"/>
              <a:t>Tools</a:t>
            </a:r>
          </a:p>
          <a:p>
            <a:pPr lvl="1"/>
            <a:r>
              <a:rPr lang="en-US" dirty="0" smtClean="0"/>
              <a:t>System-level synthesis for heterogeneous platforms</a:t>
            </a:r>
          </a:p>
          <a:p>
            <a:pPr lvl="1"/>
            <a:r>
              <a:rPr lang="en-US" dirty="0" smtClean="0"/>
              <a:t>High-level Models of Computations </a:t>
            </a:r>
          </a:p>
          <a:p>
            <a:pPr lvl="2"/>
            <a:r>
              <a:rPr lang="en-US" sz="1600" dirty="0" smtClean="0"/>
              <a:t>Appropriate for productive application design</a:t>
            </a:r>
          </a:p>
          <a:p>
            <a:pPr lvl="2"/>
            <a:r>
              <a:rPr lang="en-US" sz="1600" dirty="0" smtClean="0"/>
              <a:t>Appropriate for efficient implementations</a:t>
            </a:r>
          </a:p>
          <a:p>
            <a:pPr lvl="2"/>
            <a:r>
              <a:rPr lang="en-US" sz="1600" dirty="0" smtClean="0"/>
              <a:t>Compilation time</a:t>
            </a:r>
          </a:p>
          <a:p>
            <a:pPr lvl="1"/>
            <a:r>
              <a:rPr lang="en-US" dirty="0" smtClean="0"/>
              <a:t>Interoperable software &amp; IP exchange mechanisms</a:t>
            </a:r>
          </a:p>
          <a:p>
            <a:r>
              <a:rPr lang="en-US" sz="2800" dirty="0" smtClean="0"/>
              <a:t>Platforms</a:t>
            </a:r>
          </a:p>
          <a:p>
            <a:pPr lvl="1"/>
            <a:r>
              <a:rPr lang="en-US" dirty="0" smtClean="0"/>
              <a:t>Reliability in heterogeneous systems</a:t>
            </a:r>
          </a:p>
          <a:p>
            <a:pPr lvl="1"/>
            <a:r>
              <a:rPr lang="en-US" dirty="0" smtClean="0"/>
              <a:t>Adaptability, resiliency and reconfiguration</a:t>
            </a:r>
          </a:p>
          <a:p>
            <a:pPr lvl="1"/>
            <a:r>
              <a:rPr lang="en-US" dirty="0" smtClean="0"/>
              <a:t>Human-machine interaction</a:t>
            </a:r>
          </a:p>
          <a:p>
            <a:pPr lvl="1"/>
            <a:r>
              <a:rPr lang="en-US" dirty="0" smtClean="0"/>
              <a:t>Redundant safety and security measures at multiple levels</a:t>
            </a:r>
          </a:p>
          <a:p>
            <a:endParaRPr lang="en-US" sz="2000" dirty="0" smtClean="0"/>
          </a:p>
          <a:p>
            <a:endParaRPr lang="en-US" sz="2000" dirty="0"/>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54180_Healthcare.jpg"/>
          <p:cNvPicPr>
            <a:picLocks noChangeAspect="1"/>
          </p:cNvPicPr>
          <p:nvPr/>
        </p:nvPicPr>
        <p:blipFill>
          <a:blip r:embed="rId3" cstate="screen"/>
          <a:stretch>
            <a:fillRect/>
          </a:stretch>
        </p:blipFill>
        <p:spPr>
          <a:xfrm>
            <a:off x="767883" y="1117223"/>
            <a:ext cx="1021168" cy="898941"/>
          </a:xfrm>
          <a:prstGeom prst="roundRect">
            <a:avLst>
              <a:gd name="adj" fmla="val 13107"/>
            </a:avLst>
          </a:prstGeom>
        </p:spPr>
      </p:pic>
      <p:pic>
        <p:nvPicPr>
          <p:cNvPr id="14" name="Picture 13" descr="6199468_Solar panels.tif"/>
          <p:cNvPicPr>
            <a:picLocks/>
          </p:cNvPicPr>
          <p:nvPr/>
        </p:nvPicPr>
        <p:blipFill>
          <a:blip r:embed="rId4" cstate="screen"/>
          <a:stretch>
            <a:fillRect/>
          </a:stretch>
        </p:blipFill>
        <p:spPr>
          <a:xfrm>
            <a:off x="5208978" y="3922484"/>
            <a:ext cx="1028602" cy="891133"/>
          </a:xfrm>
          <a:prstGeom prst="roundRect">
            <a:avLst>
              <a:gd name="adj" fmla="val 9544"/>
            </a:avLst>
          </a:prstGeom>
        </p:spPr>
      </p:pic>
      <p:pic>
        <p:nvPicPr>
          <p:cNvPr id="15" name="Picture 14" descr="RippleWater_google.jpg"/>
          <p:cNvPicPr>
            <a:picLocks/>
          </p:cNvPicPr>
          <p:nvPr/>
        </p:nvPicPr>
        <p:blipFill>
          <a:blip r:embed="rId5" cstate="screen"/>
          <a:srcRect/>
          <a:stretch>
            <a:fillRect/>
          </a:stretch>
        </p:blipFill>
        <p:spPr>
          <a:xfrm>
            <a:off x="2983862" y="2508378"/>
            <a:ext cx="1022520" cy="892087"/>
          </a:xfrm>
          <a:prstGeom prst="roundRect">
            <a:avLst>
              <a:gd name="adj" fmla="val 9552"/>
            </a:avLst>
          </a:prstGeom>
        </p:spPr>
      </p:pic>
      <p:pic>
        <p:nvPicPr>
          <p:cNvPr id="17" name="Picture 16" descr="KS85319_p.tif"/>
          <p:cNvPicPr>
            <a:picLocks/>
          </p:cNvPicPr>
          <p:nvPr/>
        </p:nvPicPr>
        <p:blipFill>
          <a:blip r:embed="rId6" cstate="print"/>
          <a:stretch>
            <a:fillRect/>
          </a:stretch>
        </p:blipFill>
        <p:spPr>
          <a:xfrm>
            <a:off x="2978150" y="3922484"/>
            <a:ext cx="1028232" cy="891133"/>
          </a:xfrm>
          <a:prstGeom prst="roundRect">
            <a:avLst>
              <a:gd name="adj" fmla="val 9545"/>
            </a:avLst>
          </a:prstGeom>
        </p:spPr>
      </p:pic>
      <p:pic>
        <p:nvPicPr>
          <p:cNvPr id="23" name="Picture 22" descr="nitrogen_waterbead_google.jpg"/>
          <p:cNvPicPr>
            <a:picLocks noChangeAspect="1"/>
          </p:cNvPicPr>
          <p:nvPr/>
        </p:nvPicPr>
        <p:blipFill>
          <a:blip r:embed="rId7" cstate="screen"/>
          <a:srcRect/>
          <a:stretch>
            <a:fillRect/>
          </a:stretch>
        </p:blipFill>
        <p:spPr>
          <a:xfrm>
            <a:off x="5207076" y="5366205"/>
            <a:ext cx="1025377" cy="887032"/>
          </a:xfrm>
          <a:prstGeom prst="roundRect">
            <a:avLst>
              <a:gd name="adj" fmla="val 11300"/>
            </a:avLst>
          </a:prstGeom>
        </p:spPr>
      </p:pic>
      <p:pic>
        <p:nvPicPr>
          <p:cNvPr id="26" name="Picture 25" descr="BXP25545h_industrial plant.jpg"/>
          <p:cNvPicPr>
            <a:picLocks/>
          </p:cNvPicPr>
          <p:nvPr/>
        </p:nvPicPr>
        <p:blipFill>
          <a:blip r:embed="rId8" cstate="screen"/>
          <a:srcRect/>
          <a:stretch>
            <a:fillRect/>
          </a:stretch>
        </p:blipFill>
        <p:spPr>
          <a:xfrm>
            <a:off x="766250" y="3927484"/>
            <a:ext cx="1024434" cy="888832"/>
          </a:xfrm>
          <a:prstGeom prst="roundRect">
            <a:avLst>
              <a:gd name="adj" fmla="val 9526"/>
            </a:avLst>
          </a:prstGeom>
        </p:spPr>
      </p:pic>
      <p:pic>
        <p:nvPicPr>
          <p:cNvPr id="27" name="Picture 26" descr="Virtual_Reality_google.jpg"/>
          <p:cNvPicPr>
            <a:picLocks/>
          </p:cNvPicPr>
          <p:nvPr/>
        </p:nvPicPr>
        <p:blipFill>
          <a:blip r:embed="rId9" cstate="screen"/>
          <a:srcRect/>
          <a:stretch>
            <a:fillRect/>
          </a:stretch>
        </p:blipFill>
        <p:spPr>
          <a:xfrm>
            <a:off x="5213404" y="2508376"/>
            <a:ext cx="1024179" cy="881384"/>
          </a:xfrm>
          <a:prstGeom prst="roundRect">
            <a:avLst>
              <a:gd name="adj" fmla="val 11266"/>
            </a:avLst>
          </a:prstGeom>
        </p:spPr>
      </p:pic>
      <p:pic>
        <p:nvPicPr>
          <p:cNvPr id="30" name="Picture 29" descr="505719_Steele Bridge_small.jpg"/>
          <p:cNvPicPr>
            <a:picLocks/>
          </p:cNvPicPr>
          <p:nvPr/>
        </p:nvPicPr>
        <p:blipFill>
          <a:blip r:embed="rId10" cstate="screen"/>
          <a:stretch>
            <a:fillRect/>
          </a:stretch>
        </p:blipFill>
        <p:spPr>
          <a:xfrm>
            <a:off x="7404908" y="2508378"/>
            <a:ext cx="1028231" cy="897740"/>
          </a:xfrm>
          <a:prstGeom prst="roundRect">
            <a:avLst>
              <a:gd name="adj" fmla="val 9597"/>
            </a:avLst>
          </a:prstGeom>
        </p:spPr>
      </p:pic>
      <p:pic>
        <p:nvPicPr>
          <p:cNvPr id="31" name="Picture 30" descr="cyber security_lock_Large.jpg"/>
          <p:cNvPicPr>
            <a:picLocks/>
          </p:cNvPicPr>
          <p:nvPr/>
        </p:nvPicPr>
        <p:blipFill>
          <a:blip r:embed="rId11" cstate="screen"/>
          <a:stretch>
            <a:fillRect/>
          </a:stretch>
        </p:blipFill>
        <p:spPr>
          <a:xfrm>
            <a:off x="2978150" y="5366800"/>
            <a:ext cx="1024104" cy="891133"/>
          </a:xfrm>
          <a:prstGeom prst="roundRect">
            <a:avLst>
              <a:gd name="adj" fmla="val 10435"/>
            </a:avLst>
          </a:prstGeom>
        </p:spPr>
      </p:pic>
      <p:pic>
        <p:nvPicPr>
          <p:cNvPr id="32" name="Picture 31" descr="Brain engineering_Medium.jpg"/>
          <p:cNvPicPr>
            <a:picLocks/>
          </p:cNvPicPr>
          <p:nvPr/>
        </p:nvPicPr>
        <p:blipFill>
          <a:blip r:embed="rId12" cstate="screen"/>
          <a:stretch>
            <a:fillRect/>
          </a:stretch>
        </p:blipFill>
        <p:spPr>
          <a:xfrm>
            <a:off x="5212525" y="1117221"/>
            <a:ext cx="1023472" cy="886099"/>
          </a:xfrm>
          <a:prstGeom prst="roundRect">
            <a:avLst>
              <a:gd name="adj" fmla="val 8609"/>
            </a:avLst>
          </a:prstGeom>
        </p:spPr>
      </p:pic>
      <p:pic>
        <p:nvPicPr>
          <p:cNvPr id="33" name="Picture 32" descr="nuclear terror bomb_Medium.jpg"/>
          <p:cNvPicPr>
            <a:picLocks noChangeAspect="1"/>
          </p:cNvPicPr>
          <p:nvPr/>
        </p:nvPicPr>
        <p:blipFill>
          <a:blip r:embed="rId13" cstate="screen"/>
          <a:srcRect/>
          <a:stretch>
            <a:fillRect/>
          </a:stretch>
        </p:blipFill>
        <p:spPr>
          <a:xfrm>
            <a:off x="7409666" y="3919242"/>
            <a:ext cx="1023472" cy="884628"/>
          </a:xfrm>
          <a:prstGeom prst="roundRect">
            <a:avLst>
              <a:gd name="adj" fmla="val 8595"/>
            </a:avLst>
          </a:prstGeom>
        </p:spPr>
      </p:pic>
      <p:pic>
        <p:nvPicPr>
          <p:cNvPr id="34" name="Picture 33" descr="medical advancement_Medium.jpg"/>
          <p:cNvPicPr>
            <a:picLocks noChangeAspect="1"/>
          </p:cNvPicPr>
          <p:nvPr/>
        </p:nvPicPr>
        <p:blipFill>
          <a:blip r:embed="rId14" cstate="screen"/>
          <a:srcRect/>
          <a:stretch>
            <a:fillRect/>
          </a:stretch>
        </p:blipFill>
        <p:spPr>
          <a:xfrm>
            <a:off x="764683" y="2524597"/>
            <a:ext cx="1027569" cy="884775"/>
          </a:xfrm>
          <a:prstGeom prst="roundRect">
            <a:avLst>
              <a:gd name="adj" fmla="val 8597"/>
            </a:avLst>
          </a:prstGeom>
        </p:spPr>
      </p:pic>
      <p:pic>
        <p:nvPicPr>
          <p:cNvPr id="35" name="Picture 34" descr="Scientific discovery_microscope.jpg"/>
          <p:cNvPicPr>
            <a:picLocks noChangeAspect="1"/>
          </p:cNvPicPr>
          <p:nvPr/>
        </p:nvPicPr>
        <p:blipFill>
          <a:blip r:embed="rId15" cstate="screen"/>
          <a:srcRect/>
          <a:stretch>
            <a:fillRect/>
          </a:stretch>
        </p:blipFill>
        <p:spPr>
          <a:xfrm>
            <a:off x="2974970" y="1117223"/>
            <a:ext cx="1028232" cy="881901"/>
          </a:xfrm>
          <a:prstGeom prst="roundRect">
            <a:avLst>
              <a:gd name="adj" fmla="val 10370"/>
            </a:avLst>
          </a:prstGeom>
        </p:spPr>
      </p:pic>
      <p:pic>
        <p:nvPicPr>
          <p:cNvPr id="36" name="Picture 35" descr="Energy fusion power_small.jpg"/>
          <p:cNvPicPr>
            <a:picLocks/>
          </p:cNvPicPr>
          <p:nvPr/>
        </p:nvPicPr>
        <p:blipFill>
          <a:blip r:embed="rId16" cstate="screen"/>
          <a:stretch>
            <a:fillRect/>
          </a:stretch>
        </p:blipFill>
        <p:spPr>
          <a:xfrm>
            <a:off x="7400774" y="1124356"/>
            <a:ext cx="1028232" cy="891808"/>
          </a:xfrm>
          <a:prstGeom prst="roundRect">
            <a:avLst>
              <a:gd name="adj" fmla="val 9550"/>
            </a:avLst>
          </a:prstGeom>
        </p:spPr>
      </p:pic>
      <p:sp>
        <p:nvSpPr>
          <p:cNvPr id="39" name="TextBox 38"/>
          <p:cNvSpPr txBox="1"/>
          <p:nvPr/>
        </p:nvSpPr>
        <p:spPr>
          <a:xfrm>
            <a:off x="342901" y="2038743"/>
            <a:ext cx="1871133" cy="261610"/>
          </a:xfrm>
          <a:prstGeom prst="rect">
            <a:avLst/>
          </a:prstGeom>
          <a:noFill/>
        </p:spPr>
        <p:txBody>
          <a:bodyPr wrap="square" rtlCol="0">
            <a:spAutoFit/>
          </a:bodyPr>
          <a:lstStyle/>
          <a:p>
            <a:pPr algn="ctr" defTabSz="457200" eaLnBrk="0" fontAlgn="base" hangingPunct="0">
              <a:spcBef>
                <a:spcPct val="0"/>
              </a:spcBef>
              <a:spcAft>
                <a:spcPct val="0"/>
              </a:spcAft>
            </a:pPr>
            <a:r>
              <a:rPr lang="en-US" sz="1100" dirty="0">
                <a:solidFill>
                  <a:prstClr val="black">
                    <a:lumMod val="50000"/>
                    <a:lumOff val="50000"/>
                  </a:prstClr>
                </a:solidFill>
                <a:latin typeface="Franklin Gothic Book"/>
                <a:cs typeface="Franklin Gothic Book"/>
              </a:rPr>
              <a:t>Advance health informatics</a:t>
            </a:r>
          </a:p>
        </p:txBody>
      </p:sp>
      <p:sp>
        <p:nvSpPr>
          <p:cNvPr id="40" name="TextBox 39"/>
          <p:cNvSpPr txBox="1"/>
          <p:nvPr/>
        </p:nvSpPr>
        <p:spPr>
          <a:xfrm>
            <a:off x="342901" y="3443239"/>
            <a:ext cx="1871133" cy="261610"/>
          </a:xfrm>
          <a:prstGeom prst="rect">
            <a:avLst/>
          </a:prstGeom>
          <a:noFill/>
        </p:spPr>
        <p:txBody>
          <a:bodyPr wrap="square" rtlCol="0">
            <a:spAutoFit/>
          </a:bodyPr>
          <a:lstStyle/>
          <a:p>
            <a:pPr algn="ctr" defTabSz="457200" eaLnBrk="0" fontAlgn="base" hangingPunct="0">
              <a:spcBef>
                <a:spcPct val="0"/>
              </a:spcBef>
              <a:spcAft>
                <a:spcPct val="0"/>
              </a:spcAft>
            </a:pPr>
            <a:r>
              <a:rPr lang="en-US" sz="1100" dirty="0">
                <a:solidFill>
                  <a:prstClr val="black">
                    <a:lumMod val="50000"/>
                    <a:lumOff val="50000"/>
                  </a:prstClr>
                </a:solidFill>
                <a:latin typeface="Franklin Gothic Book"/>
                <a:cs typeface="Franklin Gothic Book"/>
              </a:rPr>
              <a:t>Engineer better medicines</a:t>
            </a:r>
          </a:p>
        </p:txBody>
      </p:sp>
      <p:sp>
        <p:nvSpPr>
          <p:cNvPr id="41" name="TextBox 40"/>
          <p:cNvSpPr txBox="1"/>
          <p:nvPr/>
        </p:nvSpPr>
        <p:spPr>
          <a:xfrm>
            <a:off x="4796266" y="3433379"/>
            <a:ext cx="1871133" cy="261610"/>
          </a:xfrm>
          <a:prstGeom prst="rect">
            <a:avLst/>
          </a:prstGeom>
          <a:noFill/>
        </p:spPr>
        <p:txBody>
          <a:bodyPr wrap="square" rtlCol="0">
            <a:spAutoFit/>
          </a:bodyPr>
          <a:lstStyle/>
          <a:p>
            <a:pPr algn="ctr" defTabSz="457200" eaLnBrk="0" fontAlgn="base" hangingPunct="0">
              <a:spcBef>
                <a:spcPct val="0"/>
              </a:spcBef>
              <a:spcAft>
                <a:spcPct val="0"/>
              </a:spcAft>
            </a:pPr>
            <a:r>
              <a:rPr lang="en-US" sz="1100" dirty="0">
                <a:solidFill>
                  <a:prstClr val="black">
                    <a:lumMod val="50000"/>
                    <a:lumOff val="50000"/>
                  </a:prstClr>
                </a:solidFill>
                <a:latin typeface="Franklin Gothic Book"/>
                <a:cs typeface="Franklin Gothic Book"/>
              </a:rPr>
              <a:t>Enhance virtual reality</a:t>
            </a:r>
          </a:p>
        </p:txBody>
      </p:sp>
      <p:sp>
        <p:nvSpPr>
          <p:cNvPr id="43" name="TextBox 42"/>
          <p:cNvSpPr txBox="1"/>
          <p:nvPr/>
        </p:nvSpPr>
        <p:spPr>
          <a:xfrm>
            <a:off x="2489201" y="3443239"/>
            <a:ext cx="2048933" cy="261610"/>
          </a:xfrm>
          <a:prstGeom prst="rect">
            <a:avLst/>
          </a:prstGeom>
          <a:noFill/>
        </p:spPr>
        <p:txBody>
          <a:bodyPr wrap="square" rtlCol="0">
            <a:spAutoFit/>
          </a:bodyPr>
          <a:lstStyle/>
          <a:p>
            <a:pPr algn="ctr" defTabSz="457200" eaLnBrk="0" fontAlgn="base" hangingPunct="0">
              <a:spcBef>
                <a:spcPct val="0"/>
              </a:spcBef>
              <a:spcAft>
                <a:spcPct val="0"/>
              </a:spcAft>
            </a:pPr>
            <a:r>
              <a:rPr lang="en-US" sz="1100" dirty="0">
                <a:solidFill>
                  <a:prstClr val="black">
                    <a:lumMod val="50000"/>
                    <a:lumOff val="50000"/>
                  </a:prstClr>
                </a:solidFill>
                <a:latin typeface="Franklin Gothic Book"/>
                <a:cs typeface="Franklin Gothic Book"/>
              </a:rPr>
              <a:t>Provide access to clean water</a:t>
            </a:r>
          </a:p>
        </p:txBody>
      </p:sp>
      <p:sp>
        <p:nvSpPr>
          <p:cNvPr id="44" name="TextBox 43"/>
          <p:cNvSpPr txBox="1"/>
          <p:nvPr/>
        </p:nvSpPr>
        <p:spPr>
          <a:xfrm>
            <a:off x="2472267" y="4847487"/>
            <a:ext cx="2082800" cy="430887"/>
          </a:xfrm>
          <a:prstGeom prst="rect">
            <a:avLst/>
          </a:prstGeom>
          <a:noFill/>
        </p:spPr>
        <p:txBody>
          <a:bodyPr wrap="square" rtlCol="0">
            <a:spAutoFit/>
          </a:bodyPr>
          <a:lstStyle/>
          <a:p>
            <a:pPr algn="ctr" defTabSz="457200" eaLnBrk="0" fontAlgn="base" hangingPunct="0">
              <a:spcBef>
                <a:spcPct val="0"/>
              </a:spcBef>
              <a:spcAft>
                <a:spcPct val="0"/>
              </a:spcAft>
            </a:pPr>
            <a:r>
              <a:rPr lang="en-US" sz="1100" dirty="0">
                <a:solidFill>
                  <a:prstClr val="black">
                    <a:lumMod val="50000"/>
                    <a:lumOff val="50000"/>
                  </a:prstClr>
                </a:solidFill>
                <a:latin typeface="Franklin Gothic Book"/>
                <a:cs typeface="Franklin Gothic Book"/>
              </a:rPr>
              <a:t>Advance personalized learning</a:t>
            </a:r>
          </a:p>
        </p:txBody>
      </p:sp>
      <p:sp>
        <p:nvSpPr>
          <p:cNvPr id="45" name="TextBox 44"/>
          <p:cNvSpPr txBox="1"/>
          <p:nvPr/>
        </p:nvSpPr>
        <p:spPr>
          <a:xfrm>
            <a:off x="4789323" y="2038743"/>
            <a:ext cx="1871133" cy="430887"/>
          </a:xfrm>
          <a:prstGeom prst="rect">
            <a:avLst/>
          </a:prstGeom>
          <a:noFill/>
        </p:spPr>
        <p:txBody>
          <a:bodyPr wrap="square" rtlCol="0">
            <a:spAutoFit/>
          </a:bodyPr>
          <a:lstStyle/>
          <a:p>
            <a:pPr algn="ctr" defTabSz="457200" eaLnBrk="0" fontAlgn="base" hangingPunct="0">
              <a:spcBef>
                <a:spcPct val="0"/>
              </a:spcBef>
              <a:spcAft>
                <a:spcPct val="0"/>
              </a:spcAft>
            </a:pPr>
            <a:r>
              <a:rPr lang="en-US" sz="1100" dirty="0">
                <a:solidFill>
                  <a:prstClr val="black">
                    <a:lumMod val="50000"/>
                    <a:lumOff val="50000"/>
                  </a:prstClr>
                </a:solidFill>
                <a:latin typeface="Franklin Gothic Book"/>
                <a:cs typeface="Franklin Gothic Book"/>
              </a:rPr>
              <a:t>Reverse-engineer the brain</a:t>
            </a:r>
          </a:p>
        </p:txBody>
      </p:sp>
      <p:sp>
        <p:nvSpPr>
          <p:cNvPr id="46" name="TextBox 45"/>
          <p:cNvSpPr txBox="1"/>
          <p:nvPr/>
        </p:nvSpPr>
        <p:spPr>
          <a:xfrm>
            <a:off x="42334" y="4847487"/>
            <a:ext cx="2472266" cy="430887"/>
          </a:xfrm>
          <a:prstGeom prst="rect">
            <a:avLst/>
          </a:prstGeom>
          <a:noFill/>
        </p:spPr>
        <p:txBody>
          <a:bodyPr wrap="square" rtlCol="0">
            <a:spAutoFit/>
          </a:bodyPr>
          <a:lstStyle/>
          <a:p>
            <a:pPr algn="ctr" defTabSz="457200" eaLnBrk="0" fontAlgn="base" hangingPunct="0">
              <a:spcBef>
                <a:spcPct val="0"/>
              </a:spcBef>
              <a:spcAft>
                <a:spcPct val="0"/>
              </a:spcAft>
            </a:pPr>
            <a:r>
              <a:rPr lang="en-US" sz="1100" dirty="0">
                <a:solidFill>
                  <a:prstClr val="black">
                    <a:lumMod val="50000"/>
                    <a:lumOff val="50000"/>
                  </a:prstClr>
                </a:solidFill>
                <a:latin typeface="Franklin Gothic Book"/>
                <a:cs typeface="Franklin Gothic Book"/>
              </a:rPr>
              <a:t>Develop carbon sequestration methods</a:t>
            </a:r>
          </a:p>
        </p:txBody>
      </p:sp>
      <p:sp>
        <p:nvSpPr>
          <p:cNvPr id="47" name="TextBox 46"/>
          <p:cNvSpPr txBox="1"/>
          <p:nvPr/>
        </p:nvSpPr>
        <p:spPr>
          <a:xfrm>
            <a:off x="4707470" y="4847487"/>
            <a:ext cx="2074333" cy="430887"/>
          </a:xfrm>
          <a:prstGeom prst="rect">
            <a:avLst/>
          </a:prstGeom>
          <a:noFill/>
        </p:spPr>
        <p:txBody>
          <a:bodyPr wrap="square" rtlCol="0">
            <a:spAutoFit/>
          </a:bodyPr>
          <a:lstStyle/>
          <a:p>
            <a:pPr algn="ctr" defTabSz="457200" eaLnBrk="0" fontAlgn="base" hangingPunct="0">
              <a:spcBef>
                <a:spcPct val="0"/>
              </a:spcBef>
              <a:spcAft>
                <a:spcPct val="0"/>
              </a:spcAft>
            </a:pPr>
            <a:r>
              <a:rPr lang="en-US" sz="1100" dirty="0">
                <a:solidFill>
                  <a:prstClr val="black">
                    <a:lumMod val="50000"/>
                    <a:lumOff val="50000"/>
                  </a:prstClr>
                </a:solidFill>
                <a:latin typeface="Franklin Gothic Book"/>
                <a:cs typeface="Franklin Gothic Book"/>
              </a:rPr>
              <a:t>Make solar energy economical</a:t>
            </a:r>
          </a:p>
        </p:txBody>
      </p:sp>
      <p:sp>
        <p:nvSpPr>
          <p:cNvPr id="48" name="TextBox 47"/>
          <p:cNvSpPr txBox="1"/>
          <p:nvPr/>
        </p:nvSpPr>
        <p:spPr>
          <a:xfrm>
            <a:off x="6990581" y="2038743"/>
            <a:ext cx="1871133" cy="261610"/>
          </a:xfrm>
          <a:prstGeom prst="rect">
            <a:avLst/>
          </a:prstGeom>
          <a:noFill/>
        </p:spPr>
        <p:txBody>
          <a:bodyPr wrap="square" rtlCol="0">
            <a:spAutoFit/>
          </a:bodyPr>
          <a:lstStyle/>
          <a:p>
            <a:pPr algn="ctr" defTabSz="457200" eaLnBrk="0" fontAlgn="base" hangingPunct="0">
              <a:spcBef>
                <a:spcPct val="0"/>
              </a:spcBef>
              <a:spcAft>
                <a:spcPct val="0"/>
              </a:spcAft>
            </a:pPr>
            <a:r>
              <a:rPr lang="en-US" sz="1100" dirty="0">
                <a:solidFill>
                  <a:prstClr val="black">
                    <a:lumMod val="50000"/>
                    <a:lumOff val="50000"/>
                  </a:prstClr>
                </a:solidFill>
                <a:latin typeface="Franklin Gothic Book"/>
                <a:cs typeface="Franklin Gothic Book"/>
              </a:rPr>
              <a:t>Provide energy from fusion</a:t>
            </a:r>
          </a:p>
        </p:txBody>
      </p:sp>
      <p:sp>
        <p:nvSpPr>
          <p:cNvPr id="50" name="TextBox 49"/>
          <p:cNvSpPr txBox="1"/>
          <p:nvPr/>
        </p:nvSpPr>
        <p:spPr>
          <a:xfrm>
            <a:off x="6990581" y="4847487"/>
            <a:ext cx="1871133" cy="261610"/>
          </a:xfrm>
          <a:prstGeom prst="rect">
            <a:avLst/>
          </a:prstGeom>
          <a:noFill/>
        </p:spPr>
        <p:txBody>
          <a:bodyPr wrap="square" rtlCol="0">
            <a:spAutoFit/>
          </a:bodyPr>
          <a:lstStyle/>
          <a:p>
            <a:pPr algn="ctr" defTabSz="457200" eaLnBrk="0" fontAlgn="base" hangingPunct="0">
              <a:spcBef>
                <a:spcPct val="0"/>
              </a:spcBef>
              <a:spcAft>
                <a:spcPct val="0"/>
              </a:spcAft>
            </a:pPr>
            <a:r>
              <a:rPr lang="en-US" sz="1100" dirty="0">
                <a:solidFill>
                  <a:prstClr val="black">
                    <a:lumMod val="50000"/>
                    <a:lumOff val="50000"/>
                  </a:prstClr>
                </a:solidFill>
                <a:latin typeface="Franklin Gothic Book"/>
                <a:cs typeface="Franklin Gothic Book"/>
              </a:rPr>
              <a:t>Prevent nuclear terror</a:t>
            </a:r>
          </a:p>
        </p:txBody>
      </p:sp>
      <p:sp>
        <p:nvSpPr>
          <p:cNvPr id="51" name="TextBox 50"/>
          <p:cNvSpPr txBox="1"/>
          <p:nvPr/>
        </p:nvSpPr>
        <p:spPr>
          <a:xfrm>
            <a:off x="2577044" y="6295565"/>
            <a:ext cx="1871133" cy="261610"/>
          </a:xfrm>
          <a:prstGeom prst="rect">
            <a:avLst/>
          </a:prstGeom>
          <a:noFill/>
        </p:spPr>
        <p:txBody>
          <a:bodyPr wrap="square" rtlCol="0">
            <a:spAutoFit/>
          </a:bodyPr>
          <a:lstStyle/>
          <a:p>
            <a:pPr algn="ctr" defTabSz="457200" eaLnBrk="0" fontAlgn="base" hangingPunct="0">
              <a:spcBef>
                <a:spcPct val="0"/>
              </a:spcBef>
              <a:spcAft>
                <a:spcPct val="0"/>
              </a:spcAft>
            </a:pPr>
            <a:r>
              <a:rPr lang="en-US" sz="1100" dirty="0">
                <a:solidFill>
                  <a:prstClr val="black">
                    <a:lumMod val="50000"/>
                    <a:lumOff val="50000"/>
                  </a:prstClr>
                </a:solidFill>
                <a:latin typeface="Franklin Gothic Book"/>
                <a:cs typeface="Franklin Gothic Book"/>
              </a:rPr>
              <a:t>Secure cyberspace</a:t>
            </a:r>
          </a:p>
        </p:txBody>
      </p:sp>
      <p:sp>
        <p:nvSpPr>
          <p:cNvPr id="52" name="TextBox 51"/>
          <p:cNvSpPr txBox="1"/>
          <p:nvPr/>
        </p:nvSpPr>
        <p:spPr>
          <a:xfrm>
            <a:off x="4789323" y="6295565"/>
            <a:ext cx="1871133" cy="261610"/>
          </a:xfrm>
          <a:prstGeom prst="rect">
            <a:avLst/>
          </a:prstGeom>
          <a:noFill/>
        </p:spPr>
        <p:txBody>
          <a:bodyPr wrap="square" rtlCol="0">
            <a:spAutoFit/>
          </a:bodyPr>
          <a:lstStyle/>
          <a:p>
            <a:pPr algn="ctr" defTabSz="457200" eaLnBrk="0" fontAlgn="base" hangingPunct="0">
              <a:spcBef>
                <a:spcPct val="0"/>
              </a:spcBef>
              <a:spcAft>
                <a:spcPct val="0"/>
              </a:spcAft>
            </a:pPr>
            <a:r>
              <a:rPr lang="en-US" sz="1100" dirty="0">
                <a:solidFill>
                  <a:prstClr val="black">
                    <a:lumMod val="50000"/>
                    <a:lumOff val="50000"/>
                  </a:prstClr>
                </a:solidFill>
                <a:latin typeface="Franklin Gothic Book"/>
                <a:cs typeface="Franklin Gothic Book"/>
              </a:rPr>
              <a:t>Manage the nitrogen cycle</a:t>
            </a:r>
          </a:p>
        </p:txBody>
      </p:sp>
      <p:sp>
        <p:nvSpPr>
          <p:cNvPr id="37" name="Rectangle 36"/>
          <p:cNvSpPr/>
          <p:nvPr/>
        </p:nvSpPr>
        <p:spPr>
          <a:xfrm>
            <a:off x="669766" y="2762807"/>
            <a:ext cx="1217403" cy="276999"/>
          </a:xfrm>
          <a:prstGeom prst="rect">
            <a:avLst/>
          </a:prstGeom>
          <a:solidFill>
            <a:srgbClr val="FFFFFF">
              <a:alpha val="70000"/>
            </a:srgbClr>
          </a:solidFill>
          <a:ln>
            <a:noFill/>
          </a:ln>
        </p:spPr>
        <p:txBody>
          <a:bodyPr wrap="square" lIns="91440" tIns="45720" rIns="91440" bIns="45720">
            <a:spAutoFit/>
          </a:bodyPr>
          <a:lstStyle/>
          <a:p>
            <a:pPr algn="ctr" defTabSz="457200" eaLnBrk="0" fontAlgn="base" hangingPunct="0">
              <a:spcBef>
                <a:spcPct val="0"/>
              </a:spcBef>
              <a:spcAft>
                <a:spcPct val="0"/>
              </a:spcAft>
            </a:pPr>
            <a:r>
              <a:rPr lang="en-US" sz="1200" b="1" dirty="0">
                <a:solidFill>
                  <a:srgbClr val="4F81BD">
                    <a:lumMod val="75000"/>
                  </a:srgbClr>
                </a:solidFill>
                <a:latin typeface="Franklin Gothic Medium" pitchFamily="34" charset="0"/>
              </a:rPr>
              <a:t>IV Drift Pump</a:t>
            </a:r>
          </a:p>
        </p:txBody>
      </p:sp>
      <p:sp>
        <p:nvSpPr>
          <p:cNvPr id="38" name="Rectangle 37"/>
          <p:cNvSpPr/>
          <p:nvPr/>
        </p:nvSpPr>
        <p:spPr>
          <a:xfrm>
            <a:off x="4961770" y="4184785"/>
            <a:ext cx="1524982" cy="276999"/>
          </a:xfrm>
          <a:prstGeom prst="rect">
            <a:avLst/>
          </a:prstGeom>
          <a:solidFill>
            <a:srgbClr val="FFFFFF">
              <a:alpha val="70000"/>
            </a:srgbClr>
          </a:solidFill>
          <a:ln>
            <a:noFill/>
          </a:ln>
        </p:spPr>
        <p:txBody>
          <a:bodyPr wrap="square" lIns="91440" tIns="45720" rIns="91440" bIns="45720">
            <a:spAutoFit/>
          </a:bodyPr>
          <a:lstStyle/>
          <a:p>
            <a:pPr algn="ctr" defTabSz="457200" eaLnBrk="0" fontAlgn="base" hangingPunct="0">
              <a:spcBef>
                <a:spcPct val="0"/>
              </a:spcBef>
              <a:spcAft>
                <a:spcPct val="0"/>
              </a:spcAft>
            </a:pPr>
            <a:r>
              <a:rPr lang="en-US" sz="1200" b="1" dirty="0">
                <a:solidFill>
                  <a:srgbClr val="4F81BD">
                    <a:lumMod val="75000"/>
                  </a:srgbClr>
                </a:solidFill>
                <a:latin typeface="Franklin Gothic Medium" pitchFamily="34" charset="0"/>
              </a:rPr>
              <a:t>Cheap Solar Panels</a:t>
            </a:r>
          </a:p>
        </p:txBody>
      </p:sp>
      <p:sp>
        <p:nvSpPr>
          <p:cNvPr id="53" name="Rectangle 52"/>
          <p:cNvSpPr/>
          <p:nvPr/>
        </p:nvSpPr>
        <p:spPr>
          <a:xfrm>
            <a:off x="2571753" y="4184785"/>
            <a:ext cx="1834667" cy="276999"/>
          </a:xfrm>
          <a:prstGeom prst="rect">
            <a:avLst/>
          </a:prstGeom>
          <a:solidFill>
            <a:srgbClr val="FFFFFF">
              <a:alpha val="70000"/>
            </a:srgbClr>
          </a:solidFill>
          <a:ln>
            <a:noFill/>
          </a:ln>
        </p:spPr>
        <p:txBody>
          <a:bodyPr wrap="square" lIns="91440" tIns="45720" rIns="91440" bIns="45720">
            <a:spAutoFit/>
          </a:bodyPr>
          <a:lstStyle/>
          <a:p>
            <a:pPr algn="ctr" defTabSz="457200" eaLnBrk="0" fontAlgn="base" hangingPunct="0">
              <a:spcBef>
                <a:spcPct val="0"/>
              </a:spcBef>
              <a:spcAft>
                <a:spcPct val="0"/>
              </a:spcAft>
            </a:pPr>
            <a:r>
              <a:rPr lang="en-US" sz="1200" b="1" dirty="0">
                <a:solidFill>
                  <a:srgbClr val="4F81BD">
                    <a:lumMod val="75000"/>
                  </a:srgbClr>
                </a:solidFill>
                <a:latin typeface="Franklin Gothic Medium" pitchFamily="34" charset="0"/>
              </a:rPr>
              <a:t>Distance Learning</a:t>
            </a:r>
          </a:p>
        </p:txBody>
      </p:sp>
      <p:sp>
        <p:nvSpPr>
          <p:cNvPr id="54" name="Rectangle 53"/>
          <p:cNvSpPr/>
          <p:nvPr/>
        </p:nvSpPr>
        <p:spPr>
          <a:xfrm>
            <a:off x="2780057" y="1377661"/>
            <a:ext cx="1418059" cy="276999"/>
          </a:xfrm>
          <a:prstGeom prst="rect">
            <a:avLst/>
          </a:prstGeom>
          <a:solidFill>
            <a:srgbClr val="FFFFFF">
              <a:alpha val="70000"/>
            </a:srgbClr>
          </a:solidFill>
          <a:ln>
            <a:noFill/>
          </a:ln>
        </p:spPr>
        <p:txBody>
          <a:bodyPr wrap="square" lIns="91440" tIns="45720" rIns="91440" bIns="45720">
            <a:spAutoFit/>
          </a:bodyPr>
          <a:lstStyle/>
          <a:p>
            <a:pPr algn="ctr" defTabSz="457200" eaLnBrk="0" fontAlgn="base" hangingPunct="0">
              <a:spcBef>
                <a:spcPct val="0"/>
              </a:spcBef>
              <a:spcAft>
                <a:spcPct val="0"/>
              </a:spcAft>
            </a:pPr>
            <a:r>
              <a:rPr lang="en-US" sz="1200" b="1" dirty="0">
                <a:solidFill>
                  <a:srgbClr val="4F81BD">
                    <a:lumMod val="75000"/>
                  </a:srgbClr>
                </a:solidFill>
                <a:latin typeface="Franklin Gothic Medium" pitchFamily="34" charset="0"/>
              </a:rPr>
              <a:t>Hadron Collider</a:t>
            </a:r>
          </a:p>
        </p:txBody>
      </p:sp>
      <p:sp>
        <p:nvSpPr>
          <p:cNvPr id="55" name="Rectangle 54"/>
          <p:cNvSpPr/>
          <p:nvPr/>
        </p:nvSpPr>
        <p:spPr>
          <a:xfrm>
            <a:off x="4815160" y="5639185"/>
            <a:ext cx="1818203" cy="276999"/>
          </a:xfrm>
          <a:prstGeom prst="rect">
            <a:avLst/>
          </a:prstGeom>
          <a:solidFill>
            <a:srgbClr val="FFFFFF">
              <a:alpha val="70000"/>
            </a:srgbClr>
          </a:solidFill>
          <a:ln>
            <a:noFill/>
          </a:ln>
        </p:spPr>
        <p:txBody>
          <a:bodyPr wrap="square" lIns="91440" tIns="45720" rIns="91440" bIns="45720">
            <a:spAutoFit/>
          </a:bodyPr>
          <a:lstStyle/>
          <a:p>
            <a:pPr algn="ctr" defTabSz="457200" eaLnBrk="0" fontAlgn="base" hangingPunct="0">
              <a:spcBef>
                <a:spcPct val="0"/>
              </a:spcBef>
              <a:spcAft>
                <a:spcPct val="0"/>
              </a:spcAft>
            </a:pPr>
            <a:r>
              <a:rPr lang="en-US" sz="1200" b="1" dirty="0">
                <a:solidFill>
                  <a:srgbClr val="4F81BD">
                    <a:lumMod val="75000"/>
                  </a:srgbClr>
                </a:solidFill>
                <a:latin typeface="Franklin Gothic Medium" pitchFamily="34" charset="0"/>
              </a:rPr>
              <a:t>Costa Rica Rain Forest</a:t>
            </a:r>
          </a:p>
        </p:txBody>
      </p:sp>
      <p:sp>
        <p:nvSpPr>
          <p:cNvPr id="56" name="Rectangle 55"/>
          <p:cNvSpPr/>
          <p:nvPr/>
        </p:nvSpPr>
        <p:spPr>
          <a:xfrm>
            <a:off x="6838180" y="1377661"/>
            <a:ext cx="2153420" cy="276999"/>
          </a:xfrm>
          <a:prstGeom prst="rect">
            <a:avLst/>
          </a:prstGeom>
          <a:solidFill>
            <a:srgbClr val="FFFFFF">
              <a:alpha val="70000"/>
            </a:srgbClr>
          </a:solidFill>
          <a:ln>
            <a:noFill/>
          </a:ln>
        </p:spPr>
        <p:txBody>
          <a:bodyPr wrap="square" lIns="91440" tIns="45720" rIns="91440" bIns="45720">
            <a:spAutoFit/>
          </a:bodyPr>
          <a:lstStyle/>
          <a:p>
            <a:pPr algn="ctr" defTabSz="457200" eaLnBrk="0" fontAlgn="base" hangingPunct="0">
              <a:spcBef>
                <a:spcPct val="0"/>
              </a:spcBef>
              <a:spcAft>
                <a:spcPct val="0"/>
              </a:spcAft>
            </a:pPr>
            <a:r>
              <a:rPr lang="en-US" sz="1200" b="1" dirty="0">
                <a:solidFill>
                  <a:srgbClr val="4F81BD">
                    <a:lumMod val="75000"/>
                  </a:srgbClr>
                </a:solidFill>
                <a:latin typeface="Franklin Gothic Medium" pitchFamily="34" charset="0"/>
              </a:rPr>
              <a:t>Tokomak Plasma Control</a:t>
            </a:r>
          </a:p>
        </p:txBody>
      </p:sp>
      <p:sp>
        <p:nvSpPr>
          <p:cNvPr id="57" name="Rectangle 56"/>
          <p:cNvSpPr/>
          <p:nvPr/>
        </p:nvSpPr>
        <p:spPr>
          <a:xfrm>
            <a:off x="7180600" y="4184785"/>
            <a:ext cx="1468580" cy="276999"/>
          </a:xfrm>
          <a:prstGeom prst="rect">
            <a:avLst/>
          </a:prstGeom>
          <a:solidFill>
            <a:srgbClr val="FFFFFF">
              <a:alpha val="70000"/>
            </a:srgbClr>
          </a:solidFill>
          <a:ln>
            <a:noFill/>
          </a:ln>
        </p:spPr>
        <p:txBody>
          <a:bodyPr wrap="square" lIns="91440" tIns="45720" rIns="91440" bIns="45720">
            <a:spAutoFit/>
          </a:bodyPr>
          <a:lstStyle/>
          <a:p>
            <a:pPr algn="ctr" defTabSz="457200" eaLnBrk="0" fontAlgn="base" hangingPunct="0">
              <a:spcBef>
                <a:spcPct val="0"/>
              </a:spcBef>
              <a:spcAft>
                <a:spcPct val="0"/>
              </a:spcAft>
            </a:pPr>
            <a:r>
              <a:rPr lang="en-US" sz="1200" b="1" dirty="0">
                <a:solidFill>
                  <a:srgbClr val="4F81BD">
                    <a:lumMod val="75000"/>
                  </a:srgbClr>
                </a:solidFill>
                <a:latin typeface="Franklin Gothic Medium" pitchFamily="34" charset="0"/>
              </a:rPr>
              <a:t>Material Monitoring</a:t>
            </a:r>
          </a:p>
        </p:txBody>
      </p:sp>
      <p:sp>
        <p:nvSpPr>
          <p:cNvPr id="58" name="Rectangle 57"/>
          <p:cNvSpPr/>
          <p:nvPr/>
        </p:nvSpPr>
        <p:spPr>
          <a:xfrm>
            <a:off x="6855199" y="2762807"/>
            <a:ext cx="2119383" cy="276999"/>
          </a:xfrm>
          <a:prstGeom prst="rect">
            <a:avLst/>
          </a:prstGeom>
          <a:solidFill>
            <a:srgbClr val="FFFFFF">
              <a:alpha val="70000"/>
            </a:srgbClr>
          </a:solidFill>
          <a:ln>
            <a:noFill/>
          </a:ln>
        </p:spPr>
        <p:txBody>
          <a:bodyPr wrap="square" lIns="91440" tIns="45720" rIns="91440" bIns="45720">
            <a:spAutoFit/>
          </a:bodyPr>
          <a:lstStyle/>
          <a:p>
            <a:pPr algn="ctr" defTabSz="457200" eaLnBrk="0" fontAlgn="base" hangingPunct="0">
              <a:spcBef>
                <a:spcPct val="0"/>
              </a:spcBef>
              <a:spcAft>
                <a:spcPct val="0"/>
              </a:spcAft>
            </a:pPr>
            <a:r>
              <a:rPr lang="en-US" sz="1200" b="1" dirty="0">
                <a:solidFill>
                  <a:srgbClr val="4F81BD">
                    <a:lumMod val="75000"/>
                  </a:srgbClr>
                </a:solidFill>
                <a:latin typeface="Franklin Gothic Medium" pitchFamily="34" charset="0"/>
              </a:rPr>
              <a:t>Olympic  Stadium Safety</a:t>
            </a:r>
          </a:p>
        </p:txBody>
      </p:sp>
      <p:sp>
        <p:nvSpPr>
          <p:cNvPr id="59" name="Rectangle 58"/>
          <p:cNvSpPr/>
          <p:nvPr/>
        </p:nvSpPr>
        <p:spPr>
          <a:xfrm>
            <a:off x="573417" y="1377661"/>
            <a:ext cx="1410100" cy="276999"/>
          </a:xfrm>
          <a:prstGeom prst="rect">
            <a:avLst/>
          </a:prstGeom>
          <a:solidFill>
            <a:srgbClr val="FFFFFF">
              <a:alpha val="70000"/>
            </a:srgbClr>
          </a:solidFill>
          <a:ln>
            <a:noFill/>
          </a:ln>
        </p:spPr>
        <p:txBody>
          <a:bodyPr wrap="square" lIns="91440" tIns="45720" rIns="91440" bIns="45720">
            <a:spAutoFit/>
          </a:bodyPr>
          <a:lstStyle/>
          <a:p>
            <a:pPr algn="ctr" defTabSz="457200" eaLnBrk="0" fontAlgn="base" hangingPunct="0">
              <a:spcBef>
                <a:spcPct val="0"/>
              </a:spcBef>
              <a:spcAft>
                <a:spcPct val="0"/>
              </a:spcAft>
            </a:pPr>
            <a:r>
              <a:rPr lang="en-US" sz="1200" b="1" dirty="0">
                <a:solidFill>
                  <a:srgbClr val="4F81BD">
                    <a:lumMod val="75000"/>
                  </a:srgbClr>
                </a:solidFill>
                <a:latin typeface="Franklin Gothic Medium" pitchFamily="34" charset="0"/>
              </a:rPr>
              <a:t>Cancer Detection</a:t>
            </a:r>
          </a:p>
        </p:txBody>
      </p:sp>
      <p:sp>
        <p:nvSpPr>
          <p:cNvPr id="60" name="Rectangle 59"/>
          <p:cNvSpPr/>
          <p:nvPr/>
        </p:nvSpPr>
        <p:spPr>
          <a:xfrm>
            <a:off x="2621809" y="2762807"/>
            <a:ext cx="1734555" cy="276999"/>
          </a:xfrm>
          <a:prstGeom prst="rect">
            <a:avLst/>
          </a:prstGeom>
          <a:solidFill>
            <a:srgbClr val="FFFFFF">
              <a:alpha val="70000"/>
            </a:srgbClr>
          </a:solidFill>
          <a:ln>
            <a:noFill/>
          </a:ln>
        </p:spPr>
        <p:txBody>
          <a:bodyPr wrap="square" lIns="91440" tIns="45720" rIns="91440" bIns="45720">
            <a:spAutoFit/>
          </a:bodyPr>
          <a:lstStyle/>
          <a:p>
            <a:pPr algn="ctr" defTabSz="457200" eaLnBrk="0" fontAlgn="base" hangingPunct="0">
              <a:spcBef>
                <a:spcPct val="0"/>
              </a:spcBef>
              <a:spcAft>
                <a:spcPct val="0"/>
              </a:spcAft>
            </a:pPr>
            <a:r>
              <a:rPr lang="en-US" sz="1200" b="1" dirty="0">
                <a:solidFill>
                  <a:srgbClr val="4F81BD">
                    <a:lumMod val="75000"/>
                  </a:srgbClr>
                </a:solidFill>
                <a:latin typeface="Franklin Gothic Medium" pitchFamily="34" charset="0"/>
              </a:rPr>
              <a:t>Advanced Purification</a:t>
            </a:r>
          </a:p>
        </p:txBody>
      </p:sp>
      <p:sp>
        <p:nvSpPr>
          <p:cNvPr id="61" name="Rectangle 60"/>
          <p:cNvSpPr/>
          <p:nvPr/>
        </p:nvSpPr>
        <p:spPr>
          <a:xfrm>
            <a:off x="645344" y="4184785"/>
            <a:ext cx="1266246" cy="276999"/>
          </a:xfrm>
          <a:prstGeom prst="rect">
            <a:avLst/>
          </a:prstGeom>
          <a:solidFill>
            <a:srgbClr val="FFFFFF">
              <a:alpha val="70000"/>
            </a:srgbClr>
          </a:solidFill>
          <a:ln>
            <a:noFill/>
          </a:ln>
        </p:spPr>
        <p:txBody>
          <a:bodyPr wrap="square" lIns="91440" tIns="45720" rIns="91440" bIns="45720">
            <a:spAutoFit/>
          </a:bodyPr>
          <a:lstStyle/>
          <a:p>
            <a:pPr algn="ctr" defTabSz="457200" eaLnBrk="0" fontAlgn="base" hangingPunct="0">
              <a:spcBef>
                <a:spcPct val="0"/>
              </a:spcBef>
              <a:spcAft>
                <a:spcPct val="0"/>
              </a:spcAft>
            </a:pPr>
            <a:r>
              <a:rPr lang="en-US" sz="1200" b="1" dirty="0">
                <a:solidFill>
                  <a:srgbClr val="4F81BD">
                    <a:lumMod val="75000"/>
                  </a:srgbClr>
                </a:solidFill>
                <a:latin typeface="Franklin Gothic Medium" pitchFamily="34" charset="0"/>
              </a:rPr>
              <a:t>CO</a:t>
            </a:r>
            <a:r>
              <a:rPr lang="en-US" sz="1200" b="1" baseline="-25000" dirty="0">
                <a:solidFill>
                  <a:srgbClr val="4F81BD">
                    <a:lumMod val="75000"/>
                  </a:srgbClr>
                </a:solidFill>
                <a:latin typeface="Franklin Gothic Medium" pitchFamily="34" charset="0"/>
              </a:rPr>
              <a:t>2 </a:t>
            </a:r>
            <a:r>
              <a:rPr lang="en-US" sz="1200" b="1" dirty="0">
                <a:solidFill>
                  <a:srgbClr val="4F81BD">
                    <a:lumMod val="75000"/>
                  </a:srgbClr>
                </a:solidFill>
                <a:latin typeface="Franklin Gothic Medium" pitchFamily="34" charset="0"/>
              </a:rPr>
              <a:t>Storage</a:t>
            </a:r>
            <a:endParaRPr lang="en-US" sz="1200" b="1" baseline="-25000" dirty="0">
              <a:solidFill>
                <a:srgbClr val="4F81BD">
                  <a:lumMod val="75000"/>
                </a:srgbClr>
              </a:solidFill>
              <a:latin typeface="Franklin Gothic Medium" pitchFamily="34" charset="0"/>
            </a:endParaRPr>
          </a:p>
        </p:txBody>
      </p:sp>
      <p:sp>
        <p:nvSpPr>
          <p:cNvPr id="62" name="Rectangle 61"/>
          <p:cNvSpPr/>
          <p:nvPr/>
        </p:nvSpPr>
        <p:spPr>
          <a:xfrm>
            <a:off x="2652858" y="5613785"/>
            <a:ext cx="1672456" cy="276999"/>
          </a:xfrm>
          <a:prstGeom prst="rect">
            <a:avLst/>
          </a:prstGeom>
          <a:solidFill>
            <a:srgbClr val="FFFFFF">
              <a:alpha val="70000"/>
            </a:srgbClr>
          </a:solidFill>
          <a:ln>
            <a:noFill/>
          </a:ln>
        </p:spPr>
        <p:txBody>
          <a:bodyPr wrap="square" lIns="91440" tIns="45720" rIns="91440" bIns="45720">
            <a:spAutoFit/>
          </a:bodyPr>
          <a:lstStyle/>
          <a:p>
            <a:pPr algn="ctr" defTabSz="457200" eaLnBrk="0" fontAlgn="base" hangingPunct="0">
              <a:spcBef>
                <a:spcPct val="0"/>
              </a:spcBef>
              <a:spcAft>
                <a:spcPct val="0"/>
              </a:spcAft>
            </a:pPr>
            <a:r>
              <a:rPr lang="en-US" sz="1200" b="1" dirty="0">
                <a:solidFill>
                  <a:srgbClr val="4F81BD">
                    <a:lumMod val="75000"/>
                  </a:srgbClr>
                </a:solidFill>
                <a:latin typeface="Franklin Gothic Medium" pitchFamily="34" charset="0"/>
              </a:rPr>
              <a:t>Spectral Monitoring</a:t>
            </a:r>
          </a:p>
        </p:txBody>
      </p:sp>
      <p:sp>
        <p:nvSpPr>
          <p:cNvPr id="63" name="Rectangle 62"/>
          <p:cNvSpPr/>
          <p:nvPr/>
        </p:nvSpPr>
        <p:spPr>
          <a:xfrm>
            <a:off x="4954265" y="1377661"/>
            <a:ext cx="1539992" cy="276999"/>
          </a:xfrm>
          <a:prstGeom prst="rect">
            <a:avLst/>
          </a:prstGeom>
          <a:solidFill>
            <a:srgbClr val="FFFFFF">
              <a:alpha val="70000"/>
            </a:srgbClr>
          </a:solidFill>
          <a:ln>
            <a:noFill/>
          </a:ln>
        </p:spPr>
        <p:txBody>
          <a:bodyPr wrap="square" lIns="91440" tIns="45720" rIns="91440" bIns="45720">
            <a:spAutoFit/>
          </a:bodyPr>
          <a:lstStyle/>
          <a:p>
            <a:pPr algn="ctr" defTabSz="457200" eaLnBrk="0" fontAlgn="base" hangingPunct="0">
              <a:spcBef>
                <a:spcPct val="0"/>
              </a:spcBef>
              <a:spcAft>
                <a:spcPct val="0"/>
              </a:spcAft>
            </a:pPr>
            <a:r>
              <a:rPr lang="en-US" sz="1200" b="1" dirty="0">
                <a:solidFill>
                  <a:srgbClr val="4F81BD">
                    <a:lumMod val="75000"/>
                  </a:srgbClr>
                </a:solidFill>
                <a:latin typeface="Franklin Gothic Medium" pitchFamily="34" charset="0"/>
              </a:rPr>
              <a:t>Infant Brain Scans</a:t>
            </a:r>
          </a:p>
        </p:txBody>
      </p:sp>
      <p:sp>
        <p:nvSpPr>
          <p:cNvPr id="64" name="Rectangle 63"/>
          <p:cNvSpPr/>
          <p:nvPr/>
        </p:nvSpPr>
        <p:spPr>
          <a:xfrm>
            <a:off x="5181949" y="2762807"/>
            <a:ext cx="1084624" cy="276999"/>
          </a:xfrm>
          <a:prstGeom prst="rect">
            <a:avLst/>
          </a:prstGeom>
          <a:solidFill>
            <a:srgbClr val="FFFFFF">
              <a:alpha val="70000"/>
            </a:srgbClr>
          </a:solidFill>
          <a:ln>
            <a:noFill/>
          </a:ln>
        </p:spPr>
        <p:txBody>
          <a:bodyPr wrap="square" lIns="91440" tIns="45720" rIns="91440" bIns="45720">
            <a:spAutoFit/>
          </a:bodyPr>
          <a:lstStyle/>
          <a:p>
            <a:pPr algn="ctr" defTabSz="457200" eaLnBrk="0" fontAlgn="base" hangingPunct="0">
              <a:spcBef>
                <a:spcPct val="0"/>
              </a:spcBef>
              <a:spcAft>
                <a:spcPct val="0"/>
              </a:spcAft>
            </a:pPr>
            <a:r>
              <a:rPr lang="en-US" sz="1200" b="1" dirty="0">
                <a:solidFill>
                  <a:srgbClr val="4F81BD">
                    <a:lumMod val="75000"/>
                  </a:srgbClr>
                </a:solidFill>
                <a:latin typeface="Franklin Gothic Medium" pitchFamily="34" charset="0"/>
              </a:rPr>
              <a:t>Haptics</a:t>
            </a:r>
            <a:endParaRPr lang="en-US" sz="1200" b="1" baseline="-25000" dirty="0">
              <a:solidFill>
                <a:srgbClr val="4F81BD">
                  <a:lumMod val="75000"/>
                </a:srgbClr>
              </a:solidFill>
              <a:latin typeface="Franklin Gothic Medium" pitchFamily="34" charset="0"/>
            </a:endParaRPr>
          </a:p>
        </p:txBody>
      </p:sp>
      <p:sp>
        <p:nvSpPr>
          <p:cNvPr id="67" name="Rectangle 9"/>
          <p:cNvSpPr txBox="1">
            <a:spLocks noChangeArrowheads="1"/>
          </p:cNvSpPr>
          <p:nvPr/>
        </p:nvSpPr>
        <p:spPr>
          <a:xfrm>
            <a:off x="0" y="-36731"/>
            <a:ext cx="9144000" cy="646331"/>
          </a:xfrm>
          <a:prstGeom prst="rect">
            <a:avLst/>
          </a:prstGeom>
          <a:solidFill>
            <a:srgbClr val="4F81BD">
              <a:lumMod val="75000"/>
            </a:srgbClr>
          </a:solidFill>
          <a:ln>
            <a:solidFill>
              <a:srgbClr val="004995"/>
            </a:solidFill>
          </a:ln>
        </p:spPr>
        <p:txBody>
          <a:bodyPr vert="horz" wrap="square" lIns="91440" tIns="45720" rIns="91440" bIns="45720" rtlCol="0" anchor="ctr">
            <a:spAutoFit/>
          </a:bodyPr>
          <a:lstStyle/>
          <a:p>
            <a:pPr algn="ctr" eaLnBrk="0" fontAlgn="base" hangingPunct="0">
              <a:spcBef>
                <a:spcPts val="1800"/>
              </a:spcBef>
              <a:spcAft>
                <a:spcPct val="0"/>
              </a:spcAft>
              <a:defRPr/>
            </a:pPr>
            <a:r>
              <a:rPr lang="en-US" sz="3600" dirty="0">
                <a:solidFill>
                  <a:srgbClr val="4F81BD">
                    <a:lumMod val="20000"/>
                    <a:lumOff val="80000"/>
                  </a:srgbClr>
                </a:solidFill>
                <a:latin typeface="Arial Narrow" pitchFamily="34" charset="0"/>
                <a:cs typeface="Franklin Gothic Medium"/>
              </a:rPr>
              <a:t>Engineering Grand Challenges</a:t>
            </a:r>
            <a:endParaRPr lang="en-US" sz="3600" b="1" dirty="0">
              <a:solidFill>
                <a:srgbClr val="4F81BD">
                  <a:lumMod val="20000"/>
                  <a:lumOff val="80000"/>
                </a:srgbClr>
              </a:solidFill>
              <a:latin typeface="Arial Narrow" pitchFamily="34" charset="0"/>
              <a:cs typeface="Franklin Gothic Medium"/>
            </a:endParaRPr>
          </a:p>
        </p:txBody>
      </p:sp>
      <p:sp>
        <p:nvSpPr>
          <p:cNvPr id="65" name="TextBox 64"/>
          <p:cNvSpPr txBox="1"/>
          <p:nvPr/>
        </p:nvSpPr>
        <p:spPr>
          <a:xfrm>
            <a:off x="2204575" y="2038743"/>
            <a:ext cx="2584746" cy="430887"/>
          </a:xfrm>
          <a:prstGeom prst="rect">
            <a:avLst/>
          </a:prstGeom>
          <a:noFill/>
        </p:spPr>
        <p:txBody>
          <a:bodyPr wrap="square" rtlCol="0">
            <a:spAutoFit/>
          </a:bodyPr>
          <a:lstStyle/>
          <a:p>
            <a:pPr algn="ctr" defTabSz="457200" eaLnBrk="0" fontAlgn="base" hangingPunct="0">
              <a:spcBef>
                <a:spcPct val="0"/>
              </a:spcBef>
              <a:spcAft>
                <a:spcPct val="0"/>
              </a:spcAft>
            </a:pPr>
            <a:r>
              <a:rPr lang="en-US" sz="1100" dirty="0">
                <a:solidFill>
                  <a:prstClr val="black">
                    <a:lumMod val="50000"/>
                    <a:lumOff val="50000"/>
                  </a:prstClr>
                </a:solidFill>
                <a:latin typeface="Franklin Gothic Book"/>
                <a:cs typeface="Franklin Gothic Book"/>
              </a:rPr>
              <a:t>Engineer the tools of </a:t>
            </a:r>
          </a:p>
          <a:p>
            <a:pPr algn="ctr" defTabSz="457200" eaLnBrk="0" fontAlgn="base" hangingPunct="0">
              <a:spcBef>
                <a:spcPct val="0"/>
              </a:spcBef>
              <a:spcAft>
                <a:spcPct val="0"/>
              </a:spcAft>
            </a:pPr>
            <a:r>
              <a:rPr lang="en-US" sz="1100" dirty="0">
                <a:solidFill>
                  <a:prstClr val="black">
                    <a:lumMod val="50000"/>
                    <a:lumOff val="50000"/>
                  </a:prstClr>
                </a:solidFill>
                <a:latin typeface="Franklin Gothic Book"/>
                <a:cs typeface="Franklin Gothic Book"/>
              </a:rPr>
              <a:t>scientific discovery</a:t>
            </a:r>
          </a:p>
        </p:txBody>
      </p:sp>
      <p:sp>
        <p:nvSpPr>
          <p:cNvPr id="68" name="TextBox 67"/>
          <p:cNvSpPr txBox="1"/>
          <p:nvPr/>
        </p:nvSpPr>
        <p:spPr>
          <a:xfrm>
            <a:off x="7010399" y="3443239"/>
            <a:ext cx="1752601" cy="430887"/>
          </a:xfrm>
          <a:prstGeom prst="rect">
            <a:avLst/>
          </a:prstGeom>
          <a:noFill/>
        </p:spPr>
        <p:txBody>
          <a:bodyPr wrap="square" rtlCol="0">
            <a:spAutoFit/>
          </a:bodyPr>
          <a:lstStyle/>
          <a:p>
            <a:pPr algn="ctr" defTabSz="457200" eaLnBrk="0" fontAlgn="base" hangingPunct="0">
              <a:spcBef>
                <a:spcPct val="0"/>
              </a:spcBef>
              <a:spcAft>
                <a:spcPct val="0"/>
              </a:spcAft>
            </a:pPr>
            <a:r>
              <a:rPr lang="en-US" sz="1100" dirty="0">
                <a:solidFill>
                  <a:prstClr val="black">
                    <a:lumMod val="50000"/>
                    <a:lumOff val="50000"/>
                  </a:prstClr>
                </a:solidFill>
                <a:latin typeface="Franklin Gothic Book"/>
                <a:cs typeface="Franklin Gothic Book"/>
              </a:rPr>
              <a:t>Restore and improve </a:t>
            </a:r>
          </a:p>
          <a:p>
            <a:pPr algn="ctr" defTabSz="457200" eaLnBrk="0" fontAlgn="base" hangingPunct="0">
              <a:spcBef>
                <a:spcPct val="0"/>
              </a:spcBef>
              <a:spcAft>
                <a:spcPct val="0"/>
              </a:spcAft>
            </a:pPr>
            <a:r>
              <a:rPr lang="en-US" sz="1100" dirty="0">
                <a:solidFill>
                  <a:prstClr val="black">
                    <a:lumMod val="50000"/>
                    <a:lumOff val="50000"/>
                  </a:prstClr>
                </a:solidFill>
                <a:latin typeface="Franklin Gothic Book"/>
                <a:cs typeface="Franklin Gothic Book"/>
              </a:rPr>
              <a:t>urban infrastructure</a:t>
            </a:r>
          </a:p>
        </p:txBody>
      </p:sp>
    </p:spTree>
    <p:extLst>
      <p:ext uri="{BB962C8B-B14F-4D97-AF65-F5344CB8AC3E}">
        <p14:creationId xmlns:p14="http://schemas.microsoft.com/office/powerpoint/2010/main" xmlns="" val="147196250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1000"/>
                                        <p:tgtEl>
                                          <p:spTgt spid="6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1000"/>
                                        <p:tgtEl>
                                          <p:spTgt spid="5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1000"/>
                                        <p:tgtEl>
                                          <p:spTgt spid="3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1000"/>
                                        <p:tgtEl>
                                          <p:spTgt spid="5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1000"/>
                                        <p:tgtEl>
                                          <p:spTgt spid="6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1000"/>
                                        <p:tgtEl>
                                          <p:spTgt spid="6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fade">
                                      <p:cBhvr>
                                        <p:cTn id="31" dur="1000"/>
                                        <p:tgtEl>
                                          <p:spTgt spid="5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1000"/>
                                        <p:tgtEl>
                                          <p:spTgt spid="5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3"/>
                                        </p:tgtEl>
                                        <p:attrNameLst>
                                          <p:attrName>style.visibility</p:attrName>
                                        </p:attrNameLst>
                                      </p:cBhvr>
                                      <p:to>
                                        <p:strVal val="visible"/>
                                      </p:to>
                                    </p:set>
                                    <p:animEffect transition="in" filter="fade">
                                      <p:cBhvr>
                                        <p:cTn id="37" dur="1000"/>
                                        <p:tgtEl>
                                          <p:spTgt spid="6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4"/>
                                        </p:tgtEl>
                                        <p:attrNameLst>
                                          <p:attrName>style.visibility</p:attrName>
                                        </p:attrNameLst>
                                      </p:cBhvr>
                                      <p:to>
                                        <p:strVal val="visible"/>
                                      </p:to>
                                    </p:set>
                                    <p:animEffect transition="in" filter="fade">
                                      <p:cBhvr>
                                        <p:cTn id="40" dur="1000"/>
                                        <p:tgtEl>
                                          <p:spTgt spid="6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fade">
                                      <p:cBhvr>
                                        <p:cTn id="43" dur="1000"/>
                                        <p:tgtEl>
                                          <p:spTgt spid="5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fade">
                                      <p:cBhvr>
                                        <p:cTn id="46" dur="1000"/>
                                        <p:tgtEl>
                                          <p:spTgt spid="56"/>
                                        </p:tgtEl>
                                      </p:cBhvr>
                                    </p:animEffect>
                                  </p:childTnLst>
                                </p:cTn>
                              </p:par>
                              <p:par>
                                <p:cTn id="47" presetID="10" presetClass="exit" presetSubtype="0" fill="hold" grpId="0" nodeType="withEffect">
                                  <p:stCondLst>
                                    <p:cond delay="0"/>
                                  </p:stCondLst>
                                  <p:childTnLst>
                                    <p:animEffect transition="out" filter="fade">
                                      <p:cBhvr>
                                        <p:cTn id="48" dur="2000"/>
                                        <p:tgtEl>
                                          <p:spTgt spid="39"/>
                                        </p:tgtEl>
                                      </p:cBhvr>
                                    </p:animEffect>
                                    <p:set>
                                      <p:cBhvr>
                                        <p:cTn id="49" dur="1" fill="hold">
                                          <p:stCondLst>
                                            <p:cond delay="1999"/>
                                          </p:stCondLst>
                                        </p:cTn>
                                        <p:tgtEl>
                                          <p:spTgt spid="39"/>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2000"/>
                                        <p:tgtEl>
                                          <p:spTgt spid="40"/>
                                        </p:tgtEl>
                                      </p:cBhvr>
                                    </p:animEffect>
                                    <p:set>
                                      <p:cBhvr>
                                        <p:cTn id="52" dur="1" fill="hold">
                                          <p:stCondLst>
                                            <p:cond delay="1999"/>
                                          </p:stCondLst>
                                        </p:cTn>
                                        <p:tgtEl>
                                          <p:spTgt spid="40"/>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2000"/>
                                        <p:tgtEl>
                                          <p:spTgt spid="46"/>
                                        </p:tgtEl>
                                      </p:cBhvr>
                                    </p:animEffect>
                                    <p:set>
                                      <p:cBhvr>
                                        <p:cTn id="55" dur="1" fill="hold">
                                          <p:stCondLst>
                                            <p:cond delay="1999"/>
                                          </p:stCondLst>
                                        </p:cTn>
                                        <p:tgtEl>
                                          <p:spTgt spid="46"/>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2000"/>
                                        <p:tgtEl>
                                          <p:spTgt spid="43"/>
                                        </p:tgtEl>
                                      </p:cBhvr>
                                    </p:animEffect>
                                    <p:set>
                                      <p:cBhvr>
                                        <p:cTn id="58" dur="1" fill="hold">
                                          <p:stCondLst>
                                            <p:cond delay="1999"/>
                                          </p:stCondLst>
                                        </p:cTn>
                                        <p:tgtEl>
                                          <p:spTgt spid="43"/>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2000"/>
                                        <p:tgtEl>
                                          <p:spTgt spid="44"/>
                                        </p:tgtEl>
                                      </p:cBhvr>
                                    </p:animEffect>
                                    <p:set>
                                      <p:cBhvr>
                                        <p:cTn id="61" dur="1" fill="hold">
                                          <p:stCondLst>
                                            <p:cond delay="1999"/>
                                          </p:stCondLst>
                                        </p:cTn>
                                        <p:tgtEl>
                                          <p:spTgt spid="44"/>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2000"/>
                                        <p:tgtEl>
                                          <p:spTgt spid="51"/>
                                        </p:tgtEl>
                                      </p:cBhvr>
                                    </p:animEffect>
                                    <p:set>
                                      <p:cBhvr>
                                        <p:cTn id="64" dur="1" fill="hold">
                                          <p:stCondLst>
                                            <p:cond delay="1999"/>
                                          </p:stCondLst>
                                        </p:cTn>
                                        <p:tgtEl>
                                          <p:spTgt spid="51"/>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2000"/>
                                        <p:tgtEl>
                                          <p:spTgt spid="45"/>
                                        </p:tgtEl>
                                      </p:cBhvr>
                                    </p:animEffect>
                                    <p:set>
                                      <p:cBhvr>
                                        <p:cTn id="67" dur="1" fill="hold">
                                          <p:stCondLst>
                                            <p:cond delay="1999"/>
                                          </p:stCondLst>
                                        </p:cTn>
                                        <p:tgtEl>
                                          <p:spTgt spid="45"/>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2000"/>
                                        <p:tgtEl>
                                          <p:spTgt spid="41"/>
                                        </p:tgtEl>
                                      </p:cBhvr>
                                    </p:animEffect>
                                    <p:set>
                                      <p:cBhvr>
                                        <p:cTn id="70" dur="1" fill="hold">
                                          <p:stCondLst>
                                            <p:cond delay="1999"/>
                                          </p:stCondLst>
                                        </p:cTn>
                                        <p:tgtEl>
                                          <p:spTgt spid="41"/>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2000"/>
                                        <p:tgtEl>
                                          <p:spTgt spid="47"/>
                                        </p:tgtEl>
                                      </p:cBhvr>
                                    </p:animEffect>
                                    <p:set>
                                      <p:cBhvr>
                                        <p:cTn id="73" dur="1" fill="hold">
                                          <p:stCondLst>
                                            <p:cond delay="1999"/>
                                          </p:stCondLst>
                                        </p:cTn>
                                        <p:tgtEl>
                                          <p:spTgt spid="47"/>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2000"/>
                                        <p:tgtEl>
                                          <p:spTgt spid="52"/>
                                        </p:tgtEl>
                                      </p:cBhvr>
                                    </p:animEffect>
                                    <p:set>
                                      <p:cBhvr>
                                        <p:cTn id="76" dur="1" fill="hold">
                                          <p:stCondLst>
                                            <p:cond delay="1999"/>
                                          </p:stCondLst>
                                        </p:cTn>
                                        <p:tgtEl>
                                          <p:spTgt spid="52"/>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2000"/>
                                        <p:tgtEl>
                                          <p:spTgt spid="48"/>
                                        </p:tgtEl>
                                      </p:cBhvr>
                                    </p:animEffect>
                                    <p:set>
                                      <p:cBhvr>
                                        <p:cTn id="79" dur="1" fill="hold">
                                          <p:stCondLst>
                                            <p:cond delay="1999"/>
                                          </p:stCondLst>
                                        </p:cTn>
                                        <p:tgtEl>
                                          <p:spTgt spid="48"/>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2000"/>
                                        <p:tgtEl>
                                          <p:spTgt spid="50"/>
                                        </p:tgtEl>
                                      </p:cBhvr>
                                    </p:animEffect>
                                    <p:set>
                                      <p:cBhvr>
                                        <p:cTn id="82" dur="1" fill="hold">
                                          <p:stCondLst>
                                            <p:cond delay="1999"/>
                                          </p:stCondLst>
                                        </p:cTn>
                                        <p:tgtEl>
                                          <p:spTgt spid="50"/>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2000"/>
                                        <p:tgtEl>
                                          <p:spTgt spid="65"/>
                                        </p:tgtEl>
                                      </p:cBhvr>
                                    </p:animEffect>
                                    <p:set>
                                      <p:cBhvr>
                                        <p:cTn id="85" dur="1" fill="hold">
                                          <p:stCondLst>
                                            <p:cond delay="1999"/>
                                          </p:stCondLst>
                                        </p:cTn>
                                        <p:tgtEl>
                                          <p:spTgt spid="65"/>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2000"/>
                                        <p:tgtEl>
                                          <p:spTgt spid="68"/>
                                        </p:tgtEl>
                                      </p:cBhvr>
                                    </p:animEffect>
                                    <p:set>
                                      <p:cBhvr>
                                        <p:cTn id="88" dur="1" fill="hold">
                                          <p:stCondLst>
                                            <p:cond delay="1999"/>
                                          </p:stCondLst>
                                        </p:cTn>
                                        <p:tgtEl>
                                          <p:spTgt spid="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3" grpId="0"/>
      <p:bldP spid="44" grpId="0"/>
      <p:bldP spid="45" grpId="0"/>
      <p:bldP spid="46" grpId="0"/>
      <p:bldP spid="47" grpId="0"/>
      <p:bldP spid="48" grpId="0"/>
      <p:bldP spid="50" grpId="0"/>
      <p:bldP spid="51" grpId="0"/>
      <p:bldP spid="52" grpId="0"/>
      <p:bldP spid="37" grpId="0" animBg="1"/>
      <p:bldP spid="38"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p:bldP spid="6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ild 1"/>
          <p:cNvPicPr/>
          <p:nvPr/>
        </p:nvPicPr>
        <p:blipFill>
          <a:blip r:embed="rId3" cstate="print"/>
          <a:srcRect/>
          <a:stretch>
            <a:fillRect/>
          </a:stretch>
        </p:blipFill>
        <p:spPr bwMode="auto">
          <a:xfrm>
            <a:off x="314324" y="3505200"/>
            <a:ext cx="5105401" cy="2286000"/>
          </a:xfrm>
          <a:prstGeom prst="rect">
            <a:avLst/>
          </a:prstGeom>
          <a:noFill/>
          <a:ln w="9525">
            <a:noFill/>
            <a:miter lim="800000"/>
            <a:headEnd/>
            <a:tailEnd/>
          </a:ln>
          <a:effectLst>
            <a:outerShdw blurRad="50800" dist="50800" dir="5400000" algn="ctr" rotWithShape="0">
              <a:srgbClr val="000000">
                <a:alpha val="0"/>
              </a:srgbClr>
            </a:outerShdw>
          </a:effectLst>
        </p:spPr>
      </p:pic>
      <p:pic>
        <p:nvPicPr>
          <p:cNvPr id="7170" name="Picture 2"/>
          <p:cNvPicPr>
            <a:picLocks noChangeAspect="1" noChangeArrowheads="1"/>
          </p:cNvPicPr>
          <p:nvPr/>
        </p:nvPicPr>
        <p:blipFill>
          <a:blip r:embed="rId4"/>
          <a:srcRect/>
          <a:stretch>
            <a:fillRect/>
          </a:stretch>
        </p:blipFill>
        <p:spPr bwMode="auto">
          <a:xfrm>
            <a:off x="5715000" y="2133042"/>
            <a:ext cx="3190875" cy="3658158"/>
          </a:xfrm>
          <a:prstGeom prst="rect">
            <a:avLst/>
          </a:prstGeom>
          <a:noFill/>
          <a:ln w="9525">
            <a:noFill/>
            <a:miter lim="800000"/>
            <a:headEnd/>
            <a:tailEnd/>
          </a:ln>
          <a:effectLst>
            <a:outerShdw blurRad="50800" dist="50800" dir="5400000" algn="ctr" rotWithShape="0">
              <a:srgbClr val="000000">
                <a:alpha val="0"/>
              </a:srgbClr>
            </a:outerShdw>
          </a:effectLst>
        </p:spPr>
      </p:pic>
      <p:sp>
        <p:nvSpPr>
          <p:cNvPr id="24" name="TextBox 23"/>
          <p:cNvSpPr txBox="1"/>
          <p:nvPr/>
        </p:nvSpPr>
        <p:spPr>
          <a:xfrm>
            <a:off x="228600" y="914400"/>
            <a:ext cx="8607549" cy="2769989"/>
          </a:xfrm>
          <a:prstGeom prst="rect">
            <a:avLst/>
          </a:prstGeom>
          <a:noFill/>
        </p:spPr>
        <p:txBody>
          <a:bodyPr wrap="none" rtlCol="0">
            <a:spAutoFit/>
          </a:bodyPr>
          <a:lstStyle/>
          <a:p>
            <a:r>
              <a:rPr lang="en-US" sz="2400" dirty="0" smtClean="0"/>
              <a:t>Extremely demanding Quantum Optics simulation/HIL/control</a:t>
            </a:r>
          </a:p>
          <a:p>
            <a:r>
              <a:rPr lang="en-US" sz="2400" dirty="0" smtClean="0"/>
              <a:t>Manipulation of trapped atoms &amp; ions</a:t>
            </a:r>
          </a:p>
          <a:p>
            <a:r>
              <a:rPr lang="en-US" sz="2400" dirty="0" smtClean="0"/>
              <a:t>12 European universities + industry</a:t>
            </a:r>
          </a:p>
          <a:p>
            <a:r>
              <a:rPr lang="en-US" sz="2400" dirty="0" smtClean="0"/>
              <a:t>$5M funding (Curie)</a:t>
            </a:r>
          </a:p>
          <a:p>
            <a:endParaRPr lang="en-US" dirty="0" smtClean="0"/>
          </a:p>
          <a:p>
            <a:r>
              <a:rPr lang="en-US" sz="2400" b="1" dirty="0" smtClean="0"/>
              <a:t>10 MHz Closed-Loop Control</a:t>
            </a:r>
          </a:p>
          <a:p>
            <a:pPr>
              <a:buFont typeface="Wingdings"/>
              <a:buChar char="Ø"/>
            </a:pPr>
            <a:endParaRPr lang="en-US" dirty="0" smtClean="0"/>
          </a:p>
          <a:p>
            <a:endParaRPr lang="en-US" dirty="0"/>
          </a:p>
        </p:txBody>
      </p:sp>
      <p:sp>
        <p:nvSpPr>
          <p:cNvPr id="7" name="Title 6"/>
          <p:cNvSpPr>
            <a:spLocks noGrp="1"/>
          </p:cNvSpPr>
          <p:nvPr>
            <p:ph type="title"/>
          </p:nvPr>
        </p:nvSpPr>
        <p:spPr>
          <a:xfrm>
            <a:off x="530605" y="53819"/>
            <a:ext cx="8170003" cy="964092"/>
          </a:xfrm>
        </p:spPr>
        <p:txBody>
          <a:bodyPr>
            <a:normAutofit/>
          </a:bodyPr>
          <a:lstStyle/>
          <a:p>
            <a:r>
              <a:rPr lang="en-US" dirty="0" smtClean="0"/>
              <a:t>Quantum Optics Enabled by FPGA</a:t>
            </a:r>
            <a:endParaRPr lang="en-US" dirty="0"/>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105206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2"/>
          <p:cNvSpPr txBox="1">
            <a:spLocks noChangeArrowheads="1"/>
          </p:cNvSpPr>
          <p:nvPr/>
        </p:nvSpPr>
        <p:spPr bwMode="auto">
          <a:xfrm>
            <a:off x="4800600" y="4214343"/>
            <a:ext cx="4191000" cy="830997"/>
          </a:xfrm>
          <a:prstGeom prst="rect">
            <a:avLst/>
          </a:prstGeom>
          <a:noFill/>
          <a:ln w="9525" algn="ctr">
            <a:noFill/>
            <a:miter lim="800000"/>
            <a:headEnd type="none" w="sm" len="sm"/>
            <a:tailEnd type="none" w="sm" len="sm"/>
          </a:ln>
        </p:spPr>
        <p:txBody>
          <a:bodyPr wrap="square">
            <a:spAutoFit/>
          </a:bodyPr>
          <a:lstStyle/>
          <a:p>
            <a:pPr algn="ctr" eaLnBrk="0" hangingPunct="0"/>
            <a:r>
              <a:rPr lang="en-US" sz="2400" dirty="0"/>
              <a:t>“To do for embedded what the PC did for the desktop.”</a:t>
            </a:r>
          </a:p>
        </p:txBody>
      </p:sp>
      <p:sp>
        <p:nvSpPr>
          <p:cNvPr id="16" name="Text Box 4"/>
          <p:cNvSpPr txBox="1">
            <a:spLocks noChangeArrowheads="1"/>
          </p:cNvSpPr>
          <p:nvPr/>
        </p:nvSpPr>
        <p:spPr bwMode="auto">
          <a:xfrm>
            <a:off x="0" y="4209872"/>
            <a:ext cx="4724400" cy="1200328"/>
          </a:xfrm>
          <a:prstGeom prst="rect">
            <a:avLst/>
          </a:prstGeom>
          <a:noFill/>
          <a:ln w="9525" algn="ctr">
            <a:noFill/>
            <a:miter lim="800000"/>
            <a:headEnd type="none" w="sm" len="sm"/>
            <a:tailEnd type="none" w="sm" len="sm"/>
          </a:ln>
        </p:spPr>
        <p:txBody>
          <a:bodyPr wrap="square">
            <a:spAutoFit/>
          </a:bodyPr>
          <a:lstStyle/>
          <a:p>
            <a:pPr algn="ctr" eaLnBrk="0" hangingPunct="0"/>
            <a:r>
              <a:rPr lang="en-US" sz="2400" dirty="0"/>
              <a:t>“To do for test and measurement</a:t>
            </a:r>
          </a:p>
          <a:p>
            <a:pPr algn="ctr" eaLnBrk="0" hangingPunct="0"/>
            <a:r>
              <a:rPr lang="en-US" sz="2400" dirty="0"/>
              <a:t>what the spreadsheet did for financial analysis.”</a:t>
            </a:r>
          </a:p>
        </p:txBody>
      </p:sp>
      <p:sp>
        <p:nvSpPr>
          <p:cNvPr id="17" name="Oval 5"/>
          <p:cNvSpPr>
            <a:spLocks noChangeArrowheads="1"/>
          </p:cNvSpPr>
          <p:nvPr/>
        </p:nvSpPr>
        <p:spPr bwMode="auto">
          <a:xfrm>
            <a:off x="3314700" y="1637485"/>
            <a:ext cx="5486400" cy="2497921"/>
          </a:xfrm>
          <a:prstGeom prst="ellipse">
            <a:avLst/>
          </a:prstGeom>
          <a:solidFill>
            <a:srgbClr val="4F81BD">
              <a:lumMod val="60000"/>
              <a:lumOff val="40000"/>
              <a:alpha val="58038"/>
            </a:srgbClr>
          </a:solidFill>
          <a:ln w="0" algn="ctr">
            <a:noFill/>
            <a:round/>
            <a:headEnd type="none" w="sm" len="sm"/>
            <a:tailEnd type="none" w="sm" len="sm"/>
          </a:ln>
        </p:spPr>
        <p:txBody>
          <a:bodyPr wrap="none"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prstClr val="black"/>
              </a:solidFill>
              <a:effectLst/>
              <a:uLnTx/>
              <a:uFillTx/>
              <a:latin typeface="Cambria" pitchFamily="18" charset="0"/>
            </a:endParaRP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prstClr val="black"/>
              </a:solidFill>
              <a:effectLst/>
              <a:uLnTx/>
              <a:uFillTx/>
              <a:latin typeface="Cambria" pitchFamily="18" charset="0"/>
            </a:endParaRP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prstClr val="white"/>
              </a:solidFill>
              <a:effectLst/>
              <a:uLnTx/>
              <a:uFillTx/>
              <a:latin typeface="Cambria" pitchFamily="18" charset="0"/>
            </a:endParaRPr>
          </a:p>
        </p:txBody>
      </p:sp>
      <p:sp>
        <p:nvSpPr>
          <p:cNvPr id="18" name="Oval 17"/>
          <p:cNvSpPr>
            <a:spLocks noChangeArrowheads="1"/>
          </p:cNvSpPr>
          <p:nvPr/>
        </p:nvSpPr>
        <p:spPr bwMode="auto">
          <a:xfrm>
            <a:off x="152400" y="1637477"/>
            <a:ext cx="5715000" cy="2497920"/>
          </a:xfrm>
          <a:prstGeom prst="ellipse">
            <a:avLst/>
          </a:prstGeom>
          <a:solidFill>
            <a:srgbClr val="4F81BD">
              <a:lumMod val="60000"/>
              <a:lumOff val="40000"/>
              <a:alpha val="58038"/>
            </a:srgbClr>
          </a:solidFill>
          <a:ln w="0" algn="ctr">
            <a:noFill/>
            <a:round/>
            <a:headEnd type="none" w="sm" len="sm"/>
            <a:tailEnd type="none" w="sm" len="sm"/>
          </a:ln>
        </p:spPr>
        <p:txBody>
          <a:bodyPr wrap="none"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prstClr val="black"/>
              </a:solidFill>
              <a:effectLst/>
              <a:uLnTx/>
              <a:uFillTx/>
              <a:latin typeface="Cambria" pitchFamily="18" charset="0"/>
            </a:endParaRP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prstClr val="black"/>
              </a:solidFill>
              <a:effectLst/>
              <a:uLnTx/>
              <a:uFillTx/>
              <a:latin typeface="Cambria" pitchFamily="18" charset="0"/>
            </a:endParaRP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prstClr val="white"/>
              </a:solidFill>
              <a:effectLst/>
              <a:uLnTx/>
              <a:uFillTx/>
              <a:latin typeface="Cambria" pitchFamily="18" charset="0"/>
            </a:endParaRPr>
          </a:p>
        </p:txBody>
      </p:sp>
      <p:sp>
        <p:nvSpPr>
          <p:cNvPr id="19" name="Text Box 7"/>
          <p:cNvSpPr txBox="1">
            <a:spLocks noChangeArrowheads="1"/>
          </p:cNvSpPr>
          <p:nvPr/>
        </p:nvSpPr>
        <p:spPr bwMode="auto">
          <a:xfrm>
            <a:off x="4994565" y="1726372"/>
            <a:ext cx="2286000" cy="369332"/>
          </a:xfrm>
          <a:prstGeom prst="rect">
            <a:avLst/>
          </a:prstGeom>
          <a:noFill/>
          <a:ln w="9525" algn="ctr">
            <a:noFill/>
            <a:miter lim="800000"/>
            <a:headEnd type="none" w="sm" len="sm"/>
            <a:tailEnd type="none" w="sm" len="sm"/>
          </a:ln>
        </p:spPr>
        <p:txBody>
          <a:bodyPr wrap="square">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prstClr val="black"/>
                </a:solidFill>
                <a:effectLst/>
                <a:uLnTx/>
                <a:uFillTx/>
                <a:latin typeface="+mn-lt"/>
              </a:rPr>
              <a:t>Embedded</a:t>
            </a:r>
          </a:p>
        </p:txBody>
      </p:sp>
      <p:sp>
        <p:nvSpPr>
          <p:cNvPr id="20" name="Text Box 7"/>
          <p:cNvSpPr txBox="1">
            <a:spLocks noChangeArrowheads="1"/>
          </p:cNvSpPr>
          <p:nvPr/>
        </p:nvSpPr>
        <p:spPr bwMode="auto">
          <a:xfrm>
            <a:off x="805687" y="2277082"/>
            <a:ext cx="2394717" cy="1323439"/>
          </a:xfrm>
          <a:prstGeom prst="rect">
            <a:avLst/>
          </a:prstGeom>
          <a:noFill/>
          <a:ln w="9525" algn="ctr">
            <a:noFill/>
            <a:miter lim="800000"/>
            <a:headEnd type="none" w="sm" len="sm"/>
            <a:tailEnd type="none" w="sm" len="sm"/>
          </a:ln>
        </p:spPr>
        <p:txBody>
          <a:bodyPr wrap="square">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mn-lt"/>
              </a:rPr>
              <a:t>Virtual</a:t>
            </a:r>
            <a:r>
              <a:rPr kumimoji="0" lang="en-US" sz="1600" b="0" i="0" u="none" strike="noStrike" kern="0" cap="none" spc="0" normalizeH="0" noProof="0" dirty="0" smtClean="0">
                <a:ln>
                  <a:noFill/>
                </a:ln>
                <a:solidFill>
                  <a:prstClr val="black"/>
                </a:solidFill>
                <a:effectLst/>
                <a:uLnTx/>
                <a:uFillTx/>
                <a:latin typeface="+mn-lt"/>
              </a:rPr>
              <a:t> Instrumentation</a:t>
            </a:r>
            <a:endParaRPr kumimoji="0" lang="en-US" sz="1600" b="0" i="0" u="none" strike="noStrike" kern="0" cap="none" spc="0" normalizeH="0" baseline="0" noProof="0" dirty="0" smtClean="0">
              <a:ln>
                <a:noFill/>
              </a:ln>
              <a:solidFill>
                <a:prstClr val="black"/>
              </a:solidFill>
              <a:effectLst/>
              <a:uLnTx/>
              <a:uFillTx/>
              <a:latin typeface="+mn-lt"/>
            </a:endParaRP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mn-lt"/>
              </a:rPr>
              <a:t>Automated Test</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mn-lt"/>
              </a:rPr>
              <a:t>Data Acquisition</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mn-lt"/>
              </a:rPr>
              <a:t>Reconfigurable Instruments</a:t>
            </a:r>
          </a:p>
        </p:txBody>
      </p:sp>
      <p:sp>
        <p:nvSpPr>
          <p:cNvPr id="21" name="Text Box 6"/>
          <p:cNvSpPr txBox="1">
            <a:spLocks noChangeArrowheads="1"/>
          </p:cNvSpPr>
          <p:nvPr/>
        </p:nvSpPr>
        <p:spPr bwMode="auto">
          <a:xfrm>
            <a:off x="3352800" y="2277077"/>
            <a:ext cx="2514600" cy="830997"/>
          </a:xfrm>
          <a:prstGeom prst="rect">
            <a:avLst/>
          </a:prstGeom>
          <a:noFill/>
          <a:ln w="9525" algn="ctr">
            <a:noFill/>
            <a:miter lim="800000"/>
            <a:headEnd type="none" w="sm" len="sm"/>
            <a:tailEnd type="none" w="sm" len="sm"/>
          </a:ln>
        </p:spPr>
        <p:txBody>
          <a:bodyPr wrap="square">
            <a:spAutoFit/>
          </a:bodyPr>
          <a:lstStyle/>
          <a:p>
            <a:pPr algn="ctr"/>
            <a:r>
              <a:rPr lang="en-US" sz="1600" dirty="0">
                <a:solidFill>
                  <a:prstClr val="black"/>
                </a:solidFill>
                <a:latin typeface="+mn-lt"/>
                <a:cs typeface="Franklin Gothic Book"/>
              </a:rPr>
              <a:t>Real</a:t>
            </a:r>
            <a:r>
              <a:rPr lang="en-US" sz="1600" dirty="0" smtClean="0">
                <a:solidFill>
                  <a:prstClr val="black"/>
                </a:solidFill>
                <a:latin typeface="+mn-lt"/>
                <a:cs typeface="Franklin Gothic Book"/>
              </a:rPr>
              <a:t>-Time Measurements</a:t>
            </a:r>
            <a:endParaRPr lang="en-US" sz="1600" dirty="0">
              <a:solidFill>
                <a:prstClr val="black"/>
              </a:solidFill>
              <a:latin typeface="+mn-lt"/>
              <a:cs typeface="Franklin Gothic Book"/>
            </a:endParaRPr>
          </a:p>
          <a:p>
            <a:pPr algn="ctr"/>
            <a:r>
              <a:rPr lang="en-US" sz="1600" dirty="0">
                <a:solidFill>
                  <a:prstClr val="black"/>
                </a:solidFill>
                <a:latin typeface="+mn-lt"/>
                <a:cs typeface="Franklin Gothic Book"/>
              </a:rPr>
              <a:t>Embedded </a:t>
            </a:r>
            <a:r>
              <a:rPr lang="en-US" sz="1600" dirty="0" smtClean="0">
                <a:solidFill>
                  <a:prstClr val="black"/>
                </a:solidFill>
                <a:latin typeface="+mn-lt"/>
                <a:cs typeface="Franklin Gothic Book"/>
              </a:rPr>
              <a:t>Monitoring</a:t>
            </a:r>
            <a:endParaRPr lang="en-US" sz="1600" dirty="0">
              <a:solidFill>
                <a:prstClr val="black"/>
              </a:solidFill>
              <a:latin typeface="+mn-lt"/>
              <a:cs typeface="Franklin Gothic Book"/>
            </a:endParaRPr>
          </a:p>
          <a:p>
            <a:pPr algn="ctr"/>
            <a:r>
              <a:rPr lang="en-US" sz="1600" dirty="0" smtClean="0">
                <a:solidFill>
                  <a:prstClr val="black"/>
                </a:solidFill>
                <a:latin typeface="+mn-lt"/>
                <a:cs typeface="Franklin Gothic Book"/>
              </a:rPr>
              <a:t>Hardware-in-the-Loop</a:t>
            </a:r>
          </a:p>
        </p:txBody>
      </p:sp>
      <p:sp>
        <p:nvSpPr>
          <p:cNvPr id="11" name="Text Box 7"/>
          <p:cNvSpPr txBox="1">
            <a:spLocks noChangeArrowheads="1"/>
          </p:cNvSpPr>
          <p:nvPr/>
        </p:nvSpPr>
        <p:spPr bwMode="auto">
          <a:xfrm>
            <a:off x="1082965" y="1726372"/>
            <a:ext cx="3505200" cy="369332"/>
          </a:xfrm>
          <a:prstGeom prst="rect">
            <a:avLst/>
          </a:prstGeom>
          <a:noFill/>
          <a:ln w="9525" algn="ctr">
            <a:noFill/>
            <a:miter lim="800000"/>
            <a:headEnd type="none" w="sm" len="sm"/>
            <a:tailEnd type="none" w="sm" len="sm"/>
          </a:ln>
        </p:spPr>
        <p:txBody>
          <a:bodyPr wrap="square">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prstClr val="black"/>
                </a:solidFill>
                <a:effectLst/>
                <a:uLnTx/>
                <a:uFillTx/>
                <a:latin typeface="+mn-lt"/>
              </a:rPr>
              <a:t>Test and Measurement</a:t>
            </a:r>
          </a:p>
        </p:txBody>
      </p:sp>
      <p:sp>
        <p:nvSpPr>
          <p:cNvPr id="12" name="Text Box 7"/>
          <p:cNvSpPr txBox="1">
            <a:spLocks noChangeArrowheads="1"/>
          </p:cNvSpPr>
          <p:nvPr/>
        </p:nvSpPr>
        <p:spPr bwMode="auto">
          <a:xfrm>
            <a:off x="5956300" y="2277078"/>
            <a:ext cx="2489200" cy="1323439"/>
          </a:xfrm>
          <a:prstGeom prst="rect">
            <a:avLst/>
          </a:prstGeom>
          <a:noFill/>
          <a:ln w="9525" algn="ctr">
            <a:noFill/>
            <a:miter lim="800000"/>
            <a:headEnd type="none" w="sm" len="sm"/>
            <a:tailEnd type="none" w="sm" len="sm"/>
          </a:ln>
        </p:spPr>
        <p:txBody>
          <a:bodyPr wrap="square">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mn-lt"/>
              </a:rPr>
              <a:t>Industrial Control (PAC)</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mn-lt"/>
              </a:rPr>
              <a:t>Machine Control</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mn-lt"/>
              </a:rPr>
              <a:t>Electronic Devices</a:t>
            </a:r>
          </a:p>
          <a:p>
            <a:pPr algn="ctr" fontAlgn="auto">
              <a:spcBef>
                <a:spcPts val="0"/>
              </a:spcBef>
              <a:spcAft>
                <a:spcPts val="0"/>
              </a:spcAft>
              <a:defRPr/>
            </a:pPr>
            <a:r>
              <a:rPr lang="en-US" sz="1600" dirty="0" smtClean="0">
                <a:solidFill>
                  <a:prstClr val="black"/>
                </a:solidFill>
                <a:latin typeface="+mn-lt"/>
                <a:cs typeface="Franklin Gothic Book"/>
              </a:rPr>
              <a:t>Software-Defined Radio</a:t>
            </a:r>
          </a:p>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prstClr val="black"/>
              </a:solidFill>
              <a:effectLst/>
              <a:uLnTx/>
              <a:uFillTx/>
              <a:latin typeface="+mn-lt"/>
            </a:endParaRPr>
          </a:p>
        </p:txBody>
      </p:sp>
      <p:sp>
        <p:nvSpPr>
          <p:cNvPr id="13" name="Title 12"/>
          <p:cNvSpPr>
            <a:spLocks noGrp="1"/>
          </p:cNvSpPr>
          <p:nvPr>
            <p:ph type="title"/>
          </p:nvPr>
        </p:nvSpPr>
        <p:spPr>
          <a:xfrm>
            <a:off x="538697" y="53819"/>
            <a:ext cx="8170003" cy="964092"/>
          </a:xfrm>
        </p:spPr>
        <p:txBody>
          <a:bodyPr/>
          <a:lstStyle/>
          <a:p>
            <a:r>
              <a:rPr lang="en-US" dirty="0" smtClean="0"/>
              <a:t>Graphical System Design Opportunity</a:t>
            </a:r>
            <a:endParaRPr lang="en-US" dirty="0"/>
          </a:p>
        </p:txBody>
      </p:sp>
    </p:spTree>
    <p:extLst>
      <p:ext uri="{BB962C8B-B14F-4D97-AF65-F5344CB8AC3E}">
        <p14:creationId xmlns="" xmlns:p14="http://schemas.microsoft.com/office/powerpoint/2010/main" val="2926301816"/>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1063946" y="2577632"/>
            <a:ext cx="1679262" cy="1450365"/>
          </a:xfrm>
          <a:prstGeom prst="rect">
            <a:avLst/>
          </a:prstGeom>
          <a:noFill/>
          <a:ln w="9525">
            <a:noFill/>
            <a:miter lim="800000"/>
            <a:headEnd/>
            <a:tailEnd/>
          </a:ln>
          <a:effectLst>
            <a:softEdge rad="31750"/>
          </a:effectLst>
        </p:spPr>
      </p:pic>
      <p:sp>
        <p:nvSpPr>
          <p:cNvPr id="7" name="TextBox 6"/>
          <p:cNvSpPr txBox="1"/>
          <p:nvPr/>
        </p:nvSpPr>
        <p:spPr>
          <a:xfrm>
            <a:off x="804333" y="1646210"/>
            <a:ext cx="2294467" cy="400110"/>
          </a:xfrm>
          <a:prstGeom prst="rect">
            <a:avLst/>
          </a:prstGeom>
          <a:noFill/>
        </p:spPr>
        <p:txBody>
          <a:bodyPr wrap="none" rtlCol="0">
            <a:noAutofit/>
          </a:bodyPr>
          <a:lstStyle/>
          <a:p>
            <a:pPr algn="ctr"/>
            <a:r>
              <a:rPr lang="en-US" sz="2200" dirty="0" smtClean="0">
                <a:latin typeface="Arial"/>
              </a:rPr>
              <a:t>Vacuum Tube</a:t>
            </a:r>
            <a:endParaRPr lang="en-US" sz="2200" dirty="0">
              <a:latin typeface="Arial"/>
            </a:endParaRPr>
          </a:p>
        </p:txBody>
      </p:sp>
      <p:sp>
        <p:nvSpPr>
          <p:cNvPr id="14" name="TextBox 13"/>
          <p:cNvSpPr txBox="1"/>
          <p:nvPr/>
        </p:nvSpPr>
        <p:spPr>
          <a:xfrm>
            <a:off x="301413" y="5650588"/>
            <a:ext cx="698178" cy="369332"/>
          </a:xfrm>
          <a:prstGeom prst="rect">
            <a:avLst/>
          </a:prstGeom>
          <a:noFill/>
        </p:spPr>
        <p:txBody>
          <a:bodyPr wrap="none" rtlCol="0">
            <a:spAutoFit/>
          </a:bodyPr>
          <a:lstStyle/>
          <a:p>
            <a:r>
              <a:rPr lang="en-US" dirty="0" smtClean="0">
                <a:latin typeface="Arial"/>
              </a:rPr>
              <a:t>1920</a:t>
            </a:r>
            <a:endParaRPr lang="en-US" dirty="0">
              <a:latin typeface="Arial"/>
            </a:endParaRPr>
          </a:p>
        </p:txBody>
      </p:sp>
      <p:cxnSp>
        <p:nvCxnSpPr>
          <p:cNvPr id="19" name="Straight Connector 18"/>
          <p:cNvCxnSpPr/>
          <p:nvPr/>
        </p:nvCxnSpPr>
        <p:spPr>
          <a:xfrm>
            <a:off x="619547" y="1557867"/>
            <a:ext cx="0" cy="397933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790005" y="4513838"/>
            <a:ext cx="2114458" cy="688186"/>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Rectangle 19"/>
          <p:cNvSpPr/>
          <p:nvPr/>
        </p:nvSpPr>
        <p:spPr>
          <a:xfrm>
            <a:off x="916872" y="4507705"/>
            <a:ext cx="1254863" cy="7269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0" rIns="26670" bIns="0" numCol="1" spcCol="1270" anchor="ctr" anchorCtr="0">
            <a:noAutofit/>
          </a:bodyPr>
          <a:lstStyle/>
          <a:p>
            <a:pPr lvl="0" algn="l" defTabSz="933450">
              <a:lnSpc>
                <a:spcPct val="90000"/>
              </a:lnSpc>
              <a:spcBef>
                <a:spcPct val="0"/>
              </a:spcBef>
              <a:spcAft>
                <a:spcPct val="35000"/>
              </a:spcAft>
            </a:pPr>
            <a:r>
              <a:rPr lang="en-US" kern="1200" dirty="0" smtClean="0">
                <a:solidFill>
                  <a:schemeClr val="bg1"/>
                </a:solidFill>
                <a:latin typeface="Univers LT Std 45 Light"/>
                <a:cs typeface="Univers LT Std 45 Light"/>
              </a:rPr>
              <a:t>General Radio</a:t>
            </a:r>
            <a:endParaRPr lang="en-US" kern="1200" dirty="0">
              <a:solidFill>
                <a:schemeClr val="bg1"/>
              </a:solidFill>
              <a:latin typeface="Univers LT Std 45 Light"/>
              <a:cs typeface="Univers LT Std 45 Light"/>
            </a:endParaRPr>
          </a:p>
        </p:txBody>
      </p:sp>
      <p:grpSp>
        <p:nvGrpSpPr>
          <p:cNvPr id="22" name="Group 21"/>
          <p:cNvGrpSpPr/>
          <p:nvPr/>
        </p:nvGrpSpPr>
        <p:grpSpPr>
          <a:xfrm>
            <a:off x="2959946" y="1557867"/>
            <a:ext cx="2822787" cy="4462053"/>
            <a:chOff x="2959946" y="1557867"/>
            <a:chExt cx="2822787" cy="4462053"/>
          </a:xfrm>
        </p:grpSpPr>
        <p:sp>
          <p:nvSpPr>
            <p:cNvPr id="8" name="TextBox 7"/>
            <p:cNvSpPr txBox="1"/>
            <p:nvPr/>
          </p:nvSpPr>
          <p:spPr>
            <a:xfrm>
              <a:off x="3539067" y="1646210"/>
              <a:ext cx="2243666" cy="646331"/>
            </a:xfrm>
            <a:prstGeom prst="rect">
              <a:avLst/>
            </a:prstGeom>
            <a:noFill/>
          </p:spPr>
          <p:txBody>
            <a:bodyPr wrap="none" rtlCol="0">
              <a:noAutofit/>
            </a:bodyPr>
            <a:lstStyle/>
            <a:p>
              <a:pPr algn="ctr"/>
              <a:r>
                <a:rPr lang="en-US" sz="2200" dirty="0" smtClean="0">
                  <a:solidFill>
                    <a:srgbClr val="000000"/>
                  </a:solidFill>
                  <a:latin typeface="Arial"/>
                </a:rPr>
                <a:t>Transistor</a:t>
              </a:r>
            </a:p>
            <a:p>
              <a:pPr algn="ctr"/>
              <a:r>
                <a:rPr lang="en-US" sz="1400" dirty="0" smtClean="0">
                  <a:solidFill>
                    <a:srgbClr val="000000"/>
                  </a:solidFill>
                  <a:latin typeface="Arial"/>
                </a:rPr>
                <a:t>(Integrated Circuit)</a:t>
              </a:r>
              <a:endParaRPr lang="en-US" sz="1400" dirty="0">
                <a:solidFill>
                  <a:srgbClr val="000000"/>
                </a:solidFill>
                <a:latin typeface="Arial"/>
              </a:endParaRPr>
            </a:p>
          </p:txBody>
        </p:sp>
        <p:sp>
          <p:nvSpPr>
            <p:cNvPr id="23" name="Rectangle 22"/>
            <p:cNvSpPr/>
            <p:nvPr/>
          </p:nvSpPr>
          <p:spPr>
            <a:xfrm>
              <a:off x="3558653" y="4513816"/>
              <a:ext cx="2114457" cy="688186"/>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Rectangle 24"/>
            <p:cNvSpPr/>
            <p:nvPr/>
          </p:nvSpPr>
          <p:spPr>
            <a:xfrm>
              <a:off x="3685520" y="4486539"/>
              <a:ext cx="1254862" cy="7269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0" rIns="26670" bIns="0" numCol="1" spcCol="1270" anchor="ctr" anchorCtr="0">
              <a:noAutofit/>
            </a:bodyPr>
            <a:lstStyle/>
            <a:p>
              <a:pPr lvl="0" algn="l" defTabSz="933450">
                <a:lnSpc>
                  <a:spcPct val="90000"/>
                </a:lnSpc>
                <a:spcBef>
                  <a:spcPct val="0"/>
                </a:spcBef>
                <a:spcAft>
                  <a:spcPct val="35000"/>
                </a:spcAft>
              </a:pPr>
              <a:r>
                <a:rPr lang="en-US" kern="1200" dirty="0" smtClean="0">
                  <a:solidFill>
                    <a:schemeClr val="bg1"/>
                  </a:solidFill>
                  <a:latin typeface="Univers LT Std 45 Light"/>
                  <a:cs typeface="Univers LT Std 45 Light"/>
                </a:rPr>
                <a:t>Hewlett Packard</a:t>
              </a:r>
              <a:endParaRPr lang="en-US" kern="1200" dirty="0">
                <a:solidFill>
                  <a:schemeClr val="bg1"/>
                </a:solidFill>
                <a:latin typeface="Univers LT Std 45 Light"/>
                <a:cs typeface="Univers LT Std 45 Light"/>
              </a:endParaRPr>
            </a:p>
          </p:txBody>
        </p:sp>
        <p:pic>
          <p:nvPicPr>
            <p:cNvPr id="36" name="Picture 35" descr="PROD-810708-01.jpg"/>
            <p:cNvPicPr>
              <a:picLocks noChangeAspect="1"/>
            </p:cNvPicPr>
            <p:nvPr/>
          </p:nvPicPr>
          <p:blipFill>
            <a:blip r:embed="rId4" cstate="print"/>
            <a:stretch>
              <a:fillRect/>
            </a:stretch>
          </p:blipFill>
          <p:spPr>
            <a:xfrm>
              <a:off x="3615800" y="2557780"/>
              <a:ext cx="2000249" cy="1500187"/>
            </a:xfrm>
            <a:prstGeom prst="rect">
              <a:avLst/>
            </a:prstGeom>
          </p:spPr>
        </p:pic>
        <p:sp>
          <p:nvSpPr>
            <p:cNvPr id="37" name="TextBox 36"/>
            <p:cNvSpPr txBox="1"/>
            <p:nvPr/>
          </p:nvSpPr>
          <p:spPr>
            <a:xfrm>
              <a:off x="2959946" y="5650588"/>
              <a:ext cx="698178" cy="369332"/>
            </a:xfrm>
            <a:prstGeom prst="rect">
              <a:avLst/>
            </a:prstGeom>
            <a:noFill/>
          </p:spPr>
          <p:txBody>
            <a:bodyPr wrap="none" rtlCol="0">
              <a:spAutoFit/>
            </a:bodyPr>
            <a:lstStyle/>
            <a:p>
              <a:r>
                <a:rPr lang="en-US" dirty="0" smtClean="0">
                  <a:latin typeface="Arial"/>
                </a:rPr>
                <a:t>1965</a:t>
              </a:r>
              <a:endParaRPr lang="en-US" dirty="0">
                <a:latin typeface="Arial"/>
              </a:endParaRPr>
            </a:p>
          </p:txBody>
        </p:sp>
        <p:cxnSp>
          <p:nvCxnSpPr>
            <p:cNvPr id="38" name="Straight Connector 37"/>
            <p:cNvCxnSpPr/>
            <p:nvPr/>
          </p:nvCxnSpPr>
          <p:spPr>
            <a:xfrm>
              <a:off x="3278080" y="1557867"/>
              <a:ext cx="0" cy="397933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5762413" y="1557867"/>
            <a:ext cx="2755054" cy="4462053"/>
            <a:chOff x="5762413" y="1557867"/>
            <a:chExt cx="2755054" cy="4462053"/>
          </a:xfrm>
        </p:grpSpPr>
        <p:sp>
          <p:nvSpPr>
            <p:cNvPr id="9" name="TextBox 8"/>
            <p:cNvSpPr txBox="1"/>
            <p:nvPr/>
          </p:nvSpPr>
          <p:spPr>
            <a:xfrm>
              <a:off x="6358466" y="1646210"/>
              <a:ext cx="2159001" cy="461665"/>
            </a:xfrm>
            <a:prstGeom prst="rect">
              <a:avLst/>
            </a:prstGeom>
            <a:noFill/>
          </p:spPr>
          <p:txBody>
            <a:bodyPr wrap="none" rtlCol="0">
              <a:noAutofit/>
            </a:bodyPr>
            <a:lstStyle/>
            <a:p>
              <a:pPr algn="ctr"/>
              <a:r>
                <a:rPr lang="en-US" sz="2200" dirty="0" smtClean="0">
                  <a:solidFill>
                    <a:srgbClr val="000000"/>
                  </a:solidFill>
                  <a:latin typeface="Arial"/>
                </a:rPr>
                <a:t>Software</a:t>
              </a:r>
              <a:endParaRPr lang="en-US" sz="2200" dirty="0">
                <a:solidFill>
                  <a:srgbClr val="000000"/>
                </a:solidFill>
                <a:latin typeface="Arial"/>
              </a:endParaRPr>
            </a:p>
          </p:txBody>
        </p:sp>
        <p:sp>
          <p:nvSpPr>
            <p:cNvPr id="32" name="Rectangle 31"/>
            <p:cNvSpPr/>
            <p:nvPr/>
          </p:nvSpPr>
          <p:spPr>
            <a:xfrm>
              <a:off x="6356358" y="4523538"/>
              <a:ext cx="2133832" cy="689527"/>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3" name="Rectangle 32"/>
            <p:cNvSpPr/>
            <p:nvPr/>
          </p:nvSpPr>
          <p:spPr>
            <a:xfrm>
              <a:off x="6477212" y="4560570"/>
              <a:ext cx="1515747" cy="5776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0" rIns="26670" bIns="0" numCol="1" spcCol="1270" anchor="ctr" anchorCtr="0">
              <a:noAutofit/>
            </a:bodyPr>
            <a:lstStyle/>
            <a:p>
              <a:pPr lvl="0" algn="l" defTabSz="933450">
                <a:lnSpc>
                  <a:spcPct val="90000"/>
                </a:lnSpc>
                <a:spcBef>
                  <a:spcPct val="0"/>
                </a:spcBef>
                <a:spcAft>
                  <a:spcPct val="35000"/>
                </a:spcAft>
              </a:pPr>
              <a:r>
                <a:rPr lang="en-US" kern="1200" dirty="0" smtClean="0">
                  <a:solidFill>
                    <a:schemeClr val="bg1"/>
                  </a:solidFill>
                  <a:latin typeface="Univers LT Std 45 Light"/>
                  <a:cs typeface="Univers LT Std 45 Light"/>
                </a:rPr>
                <a:t>National Instruments</a:t>
              </a:r>
              <a:endParaRPr lang="en-US" kern="1200" dirty="0">
                <a:solidFill>
                  <a:schemeClr val="bg1"/>
                </a:solidFill>
                <a:latin typeface="Univers LT Std 45 Light"/>
                <a:cs typeface="Univers LT Std 45 Light"/>
              </a:endParaRPr>
            </a:p>
          </p:txBody>
        </p:sp>
        <p:pic>
          <p:nvPicPr>
            <p:cNvPr id="35" name="Picture 34" descr="12080603_0610_p_LV-2010-hero.png"/>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6494839" y="2537109"/>
              <a:ext cx="1860850" cy="1800716"/>
            </a:xfrm>
            <a:prstGeom prst="rect">
              <a:avLst/>
            </a:prstGeom>
          </p:spPr>
        </p:pic>
        <p:sp>
          <p:nvSpPr>
            <p:cNvPr id="39" name="TextBox 38"/>
            <p:cNvSpPr txBox="1"/>
            <p:nvPr/>
          </p:nvSpPr>
          <p:spPr>
            <a:xfrm>
              <a:off x="5762413" y="5650588"/>
              <a:ext cx="698178" cy="369332"/>
            </a:xfrm>
            <a:prstGeom prst="rect">
              <a:avLst/>
            </a:prstGeom>
            <a:noFill/>
          </p:spPr>
          <p:txBody>
            <a:bodyPr wrap="none" rtlCol="0">
              <a:spAutoFit/>
            </a:bodyPr>
            <a:lstStyle/>
            <a:p>
              <a:r>
                <a:rPr lang="en-US" dirty="0" smtClean="0">
                  <a:latin typeface="Arial"/>
                </a:rPr>
                <a:t>2010</a:t>
              </a:r>
              <a:endParaRPr lang="en-US" dirty="0">
                <a:latin typeface="Arial"/>
              </a:endParaRPr>
            </a:p>
          </p:txBody>
        </p:sp>
        <p:cxnSp>
          <p:nvCxnSpPr>
            <p:cNvPr id="40" name="Straight Connector 39"/>
            <p:cNvCxnSpPr/>
            <p:nvPr/>
          </p:nvCxnSpPr>
          <p:spPr>
            <a:xfrm>
              <a:off x="6080547" y="1557867"/>
              <a:ext cx="0" cy="397933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1" name="Title 20"/>
          <p:cNvSpPr>
            <a:spLocks noGrp="1"/>
          </p:cNvSpPr>
          <p:nvPr>
            <p:ph type="title"/>
          </p:nvPr>
        </p:nvSpPr>
        <p:spPr>
          <a:xfrm>
            <a:off x="587249" y="45727"/>
            <a:ext cx="8170003" cy="964092"/>
          </a:xfrm>
        </p:spPr>
        <p:txBody>
          <a:bodyPr/>
          <a:lstStyle/>
          <a:p>
            <a:r>
              <a:rPr lang="en-US" dirty="0" smtClean="0"/>
              <a:t>Evolution of Instrumentation</a:t>
            </a:r>
            <a:endParaRPr lang="en-US" dirty="0"/>
          </a:p>
        </p:txBody>
      </p:sp>
    </p:spTree>
    <p:extLst>
      <p:ext uri="{BB962C8B-B14F-4D97-AF65-F5344CB8AC3E}">
        <p14:creationId xmlns:p14="http://schemas.microsoft.com/office/powerpoint/2010/main" xmlns="" val="252170836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3"/>
          <p:cNvSpPr>
            <a:spLocks noGrp="1"/>
          </p:cNvSpPr>
          <p:nvPr>
            <p:ph type="title"/>
          </p:nvPr>
        </p:nvSpPr>
        <p:spPr>
          <a:xfrm>
            <a:off x="603407" y="53817"/>
            <a:ext cx="8170003" cy="964092"/>
          </a:xfrm>
        </p:spPr>
        <p:txBody>
          <a:bodyPr anchor="ctr">
            <a:normAutofit/>
          </a:bodyPr>
          <a:lstStyle/>
          <a:p>
            <a:r>
              <a:rPr lang="en-US" dirty="0" smtClean="0">
                <a:ea typeface="ＭＳ Ｐゴシック" charset="-128"/>
                <a:cs typeface="Arial" charset="0"/>
              </a:rPr>
              <a:t>Expanding Measurement Capabilities</a:t>
            </a:r>
          </a:p>
        </p:txBody>
      </p:sp>
      <p:grpSp>
        <p:nvGrpSpPr>
          <p:cNvPr id="2" name="Group 132"/>
          <p:cNvGrpSpPr>
            <a:grpSpLocks/>
          </p:cNvGrpSpPr>
          <p:nvPr/>
        </p:nvGrpSpPr>
        <p:grpSpPr bwMode="auto">
          <a:xfrm>
            <a:off x="1236663" y="1399655"/>
            <a:ext cx="6519862" cy="3200400"/>
            <a:chOff x="1271128" y="1499877"/>
            <a:chExt cx="6519727" cy="2403142"/>
          </a:xfrm>
        </p:grpSpPr>
        <p:sp>
          <p:nvSpPr>
            <p:cNvPr id="12331" name="Line 174"/>
            <p:cNvSpPr>
              <a:spLocks noChangeShapeType="1"/>
            </p:cNvSpPr>
            <p:nvPr/>
          </p:nvSpPr>
          <p:spPr bwMode="auto">
            <a:xfrm flipV="1">
              <a:off x="1971304" y="1499877"/>
              <a:ext cx="0" cy="2382245"/>
            </a:xfrm>
            <a:prstGeom prst="line">
              <a:avLst/>
            </a:prstGeom>
            <a:noFill/>
            <a:ln w="14288">
              <a:solidFill>
                <a:srgbClr val="7F7F7F"/>
              </a:solidFill>
              <a:round/>
              <a:headEnd/>
              <a:tailEnd/>
            </a:ln>
          </p:spPr>
          <p:txBody>
            <a:bodyPr/>
            <a:lstStyle/>
            <a:p>
              <a:endParaRPr lang="en-US" dirty="0"/>
            </a:p>
          </p:txBody>
        </p:sp>
        <p:sp>
          <p:nvSpPr>
            <p:cNvPr id="12332" name="Line 175"/>
            <p:cNvSpPr>
              <a:spLocks noChangeShapeType="1"/>
            </p:cNvSpPr>
            <p:nvPr/>
          </p:nvSpPr>
          <p:spPr bwMode="auto">
            <a:xfrm flipV="1">
              <a:off x="2537242" y="1499877"/>
              <a:ext cx="3051" cy="2382245"/>
            </a:xfrm>
            <a:prstGeom prst="line">
              <a:avLst/>
            </a:prstGeom>
            <a:noFill/>
            <a:ln w="14288">
              <a:solidFill>
                <a:srgbClr val="7F7F7F"/>
              </a:solidFill>
              <a:round/>
              <a:headEnd/>
              <a:tailEnd/>
            </a:ln>
          </p:spPr>
          <p:txBody>
            <a:bodyPr/>
            <a:lstStyle/>
            <a:p>
              <a:endParaRPr lang="en-US" dirty="0"/>
            </a:p>
          </p:txBody>
        </p:sp>
        <p:sp>
          <p:nvSpPr>
            <p:cNvPr id="12333" name="Line 176"/>
            <p:cNvSpPr>
              <a:spLocks noChangeShapeType="1"/>
            </p:cNvSpPr>
            <p:nvPr/>
          </p:nvSpPr>
          <p:spPr bwMode="auto">
            <a:xfrm>
              <a:off x="3103180" y="1499877"/>
              <a:ext cx="1525" cy="2382245"/>
            </a:xfrm>
            <a:prstGeom prst="line">
              <a:avLst/>
            </a:prstGeom>
            <a:noFill/>
            <a:ln w="14288">
              <a:solidFill>
                <a:srgbClr val="7F7F7F"/>
              </a:solidFill>
              <a:round/>
              <a:headEnd/>
              <a:tailEnd/>
            </a:ln>
          </p:spPr>
          <p:txBody>
            <a:bodyPr/>
            <a:lstStyle/>
            <a:p>
              <a:endParaRPr lang="en-US" dirty="0"/>
            </a:p>
          </p:txBody>
        </p:sp>
        <p:sp>
          <p:nvSpPr>
            <p:cNvPr id="12334" name="Line 177"/>
            <p:cNvSpPr>
              <a:spLocks noChangeShapeType="1"/>
            </p:cNvSpPr>
            <p:nvPr/>
          </p:nvSpPr>
          <p:spPr bwMode="auto">
            <a:xfrm flipV="1">
              <a:off x="3672169" y="1499877"/>
              <a:ext cx="1525" cy="2382245"/>
            </a:xfrm>
            <a:prstGeom prst="line">
              <a:avLst/>
            </a:prstGeom>
            <a:noFill/>
            <a:ln w="14288">
              <a:solidFill>
                <a:srgbClr val="7F7F7F"/>
              </a:solidFill>
              <a:round/>
              <a:headEnd/>
              <a:tailEnd/>
            </a:ln>
          </p:spPr>
          <p:txBody>
            <a:bodyPr/>
            <a:lstStyle/>
            <a:p>
              <a:endParaRPr lang="en-US" dirty="0"/>
            </a:p>
          </p:txBody>
        </p:sp>
        <p:sp>
          <p:nvSpPr>
            <p:cNvPr id="12335" name="Line 178"/>
            <p:cNvSpPr>
              <a:spLocks noChangeShapeType="1"/>
            </p:cNvSpPr>
            <p:nvPr/>
          </p:nvSpPr>
          <p:spPr bwMode="auto">
            <a:xfrm flipV="1">
              <a:off x="4236581" y="1499877"/>
              <a:ext cx="1525" cy="2382245"/>
            </a:xfrm>
            <a:prstGeom prst="line">
              <a:avLst/>
            </a:prstGeom>
            <a:noFill/>
            <a:ln w="14288">
              <a:solidFill>
                <a:srgbClr val="7F7F7F"/>
              </a:solidFill>
              <a:round/>
              <a:headEnd/>
              <a:tailEnd/>
            </a:ln>
          </p:spPr>
          <p:txBody>
            <a:bodyPr/>
            <a:lstStyle/>
            <a:p>
              <a:endParaRPr lang="en-US" dirty="0"/>
            </a:p>
          </p:txBody>
        </p:sp>
        <p:sp>
          <p:nvSpPr>
            <p:cNvPr id="12336" name="Line 179"/>
            <p:cNvSpPr>
              <a:spLocks noChangeShapeType="1"/>
            </p:cNvSpPr>
            <p:nvPr/>
          </p:nvSpPr>
          <p:spPr bwMode="auto">
            <a:xfrm flipV="1">
              <a:off x="4805570" y="1499877"/>
              <a:ext cx="1525" cy="2403142"/>
            </a:xfrm>
            <a:prstGeom prst="line">
              <a:avLst/>
            </a:prstGeom>
            <a:noFill/>
            <a:ln w="14288">
              <a:solidFill>
                <a:srgbClr val="7F7F7F"/>
              </a:solidFill>
              <a:round/>
              <a:headEnd/>
              <a:tailEnd/>
            </a:ln>
          </p:spPr>
          <p:txBody>
            <a:bodyPr/>
            <a:lstStyle/>
            <a:p>
              <a:endParaRPr lang="en-US" dirty="0"/>
            </a:p>
          </p:txBody>
        </p:sp>
        <p:sp>
          <p:nvSpPr>
            <p:cNvPr id="12337" name="Line 181"/>
            <p:cNvSpPr>
              <a:spLocks noChangeShapeType="1"/>
            </p:cNvSpPr>
            <p:nvPr/>
          </p:nvSpPr>
          <p:spPr bwMode="auto">
            <a:xfrm flipV="1">
              <a:off x="7073898" y="1499877"/>
              <a:ext cx="0" cy="2403142"/>
            </a:xfrm>
            <a:prstGeom prst="line">
              <a:avLst/>
            </a:prstGeom>
            <a:noFill/>
            <a:ln w="14288">
              <a:solidFill>
                <a:srgbClr val="7F7F7F"/>
              </a:solidFill>
              <a:round/>
              <a:headEnd/>
              <a:tailEnd/>
            </a:ln>
          </p:spPr>
          <p:txBody>
            <a:bodyPr/>
            <a:lstStyle/>
            <a:p>
              <a:endParaRPr lang="en-US" dirty="0"/>
            </a:p>
          </p:txBody>
        </p:sp>
        <p:sp>
          <p:nvSpPr>
            <p:cNvPr id="12338" name="Line 182"/>
            <p:cNvSpPr>
              <a:spLocks noChangeShapeType="1"/>
            </p:cNvSpPr>
            <p:nvPr/>
          </p:nvSpPr>
          <p:spPr bwMode="auto">
            <a:xfrm>
              <a:off x="1271128" y="1499877"/>
              <a:ext cx="6519727" cy="1100"/>
            </a:xfrm>
            <a:prstGeom prst="line">
              <a:avLst/>
            </a:prstGeom>
            <a:noFill/>
            <a:ln w="11176">
              <a:solidFill>
                <a:srgbClr val="7F7F7F"/>
              </a:solidFill>
              <a:round/>
              <a:headEnd/>
              <a:tailEnd/>
            </a:ln>
          </p:spPr>
          <p:txBody>
            <a:bodyPr/>
            <a:lstStyle/>
            <a:p>
              <a:endParaRPr lang="en-US" dirty="0"/>
            </a:p>
          </p:txBody>
        </p:sp>
        <p:sp>
          <p:nvSpPr>
            <p:cNvPr id="12339" name="Line 183"/>
            <p:cNvSpPr>
              <a:spLocks noChangeShapeType="1"/>
            </p:cNvSpPr>
            <p:nvPr/>
          </p:nvSpPr>
          <p:spPr bwMode="auto">
            <a:xfrm>
              <a:off x="1271128" y="1898018"/>
              <a:ext cx="6519727" cy="2200"/>
            </a:xfrm>
            <a:prstGeom prst="line">
              <a:avLst/>
            </a:prstGeom>
            <a:noFill/>
            <a:ln w="11176">
              <a:solidFill>
                <a:srgbClr val="7F7F7F"/>
              </a:solidFill>
              <a:round/>
              <a:headEnd/>
              <a:tailEnd/>
            </a:ln>
          </p:spPr>
          <p:txBody>
            <a:bodyPr/>
            <a:lstStyle/>
            <a:p>
              <a:endParaRPr lang="en-US" dirty="0"/>
            </a:p>
          </p:txBody>
        </p:sp>
        <p:sp>
          <p:nvSpPr>
            <p:cNvPr id="12340" name="Line 184"/>
            <p:cNvSpPr>
              <a:spLocks noChangeShapeType="1"/>
            </p:cNvSpPr>
            <p:nvPr/>
          </p:nvSpPr>
          <p:spPr bwMode="auto">
            <a:xfrm>
              <a:off x="1271128" y="1697847"/>
              <a:ext cx="6519727" cy="2200"/>
            </a:xfrm>
            <a:prstGeom prst="line">
              <a:avLst/>
            </a:prstGeom>
            <a:noFill/>
            <a:ln w="4826">
              <a:solidFill>
                <a:srgbClr val="7F7F7F"/>
              </a:solidFill>
              <a:round/>
              <a:headEnd/>
              <a:tailEnd/>
            </a:ln>
          </p:spPr>
          <p:txBody>
            <a:bodyPr/>
            <a:lstStyle/>
            <a:p>
              <a:endParaRPr lang="en-US" dirty="0"/>
            </a:p>
          </p:txBody>
        </p:sp>
        <p:sp>
          <p:nvSpPr>
            <p:cNvPr id="12341" name="Line 197"/>
            <p:cNvSpPr>
              <a:spLocks noChangeShapeType="1"/>
            </p:cNvSpPr>
            <p:nvPr/>
          </p:nvSpPr>
          <p:spPr bwMode="auto">
            <a:xfrm>
              <a:off x="1271128" y="2098188"/>
              <a:ext cx="6519727" cy="2200"/>
            </a:xfrm>
            <a:prstGeom prst="line">
              <a:avLst/>
            </a:prstGeom>
            <a:noFill/>
            <a:ln w="4826">
              <a:solidFill>
                <a:srgbClr val="7F7F7F"/>
              </a:solidFill>
              <a:round/>
              <a:headEnd/>
              <a:tailEnd/>
            </a:ln>
          </p:spPr>
          <p:txBody>
            <a:bodyPr/>
            <a:lstStyle/>
            <a:p>
              <a:endParaRPr lang="en-US" dirty="0"/>
            </a:p>
          </p:txBody>
        </p:sp>
        <p:sp>
          <p:nvSpPr>
            <p:cNvPr id="12342" name="Line 198"/>
            <p:cNvSpPr>
              <a:spLocks noChangeShapeType="1"/>
            </p:cNvSpPr>
            <p:nvPr/>
          </p:nvSpPr>
          <p:spPr bwMode="auto">
            <a:xfrm>
              <a:off x="1271128" y="2298358"/>
              <a:ext cx="6519727" cy="1100"/>
            </a:xfrm>
            <a:prstGeom prst="line">
              <a:avLst/>
            </a:prstGeom>
            <a:noFill/>
            <a:ln w="11176">
              <a:solidFill>
                <a:srgbClr val="7F7F7F"/>
              </a:solidFill>
              <a:round/>
              <a:headEnd/>
              <a:tailEnd/>
            </a:ln>
          </p:spPr>
          <p:txBody>
            <a:bodyPr/>
            <a:lstStyle/>
            <a:p>
              <a:endParaRPr lang="en-US" dirty="0"/>
            </a:p>
          </p:txBody>
        </p:sp>
        <p:sp>
          <p:nvSpPr>
            <p:cNvPr id="12343" name="Line 199"/>
            <p:cNvSpPr>
              <a:spLocks noChangeShapeType="1"/>
            </p:cNvSpPr>
            <p:nvPr/>
          </p:nvSpPr>
          <p:spPr bwMode="auto">
            <a:xfrm>
              <a:off x="1271128" y="2497428"/>
              <a:ext cx="6519727" cy="2200"/>
            </a:xfrm>
            <a:prstGeom prst="line">
              <a:avLst/>
            </a:prstGeom>
            <a:noFill/>
            <a:ln w="4826">
              <a:solidFill>
                <a:srgbClr val="7F7F7F"/>
              </a:solidFill>
              <a:round/>
              <a:headEnd/>
              <a:tailEnd/>
            </a:ln>
          </p:spPr>
          <p:txBody>
            <a:bodyPr/>
            <a:lstStyle/>
            <a:p>
              <a:endParaRPr lang="en-US" dirty="0"/>
            </a:p>
          </p:txBody>
        </p:sp>
        <p:sp>
          <p:nvSpPr>
            <p:cNvPr id="12344" name="Line 200"/>
            <p:cNvSpPr>
              <a:spLocks noChangeShapeType="1"/>
            </p:cNvSpPr>
            <p:nvPr/>
          </p:nvSpPr>
          <p:spPr bwMode="auto">
            <a:xfrm>
              <a:off x="1271128" y="2697598"/>
              <a:ext cx="6519727" cy="2200"/>
            </a:xfrm>
            <a:prstGeom prst="line">
              <a:avLst/>
            </a:prstGeom>
            <a:noFill/>
            <a:ln w="11176">
              <a:solidFill>
                <a:srgbClr val="7F7F7F"/>
              </a:solidFill>
              <a:round/>
              <a:headEnd/>
              <a:tailEnd/>
            </a:ln>
          </p:spPr>
          <p:txBody>
            <a:bodyPr/>
            <a:lstStyle/>
            <a:p>
              <a:endParaRPr lang="en-US" dirty="0"/>
            </a:p>
          </p:txBody>
        </p:sp>
        <p:sp>
          <p:nvSpPr>
            <p:cNvPr id="12345" name="Line 201"/>
            <p:cNvSpPr>
              <a:spLocks noChangeShapeType="1"/>
            </p:cNvSpPr>
            <p:nvPr/>
          </p:nvSpPr>
          <p:spPr bwMode="auto">
            <a:xfrm>
              <a:off x="1271128" y="2897769"/>
              <a:ext cx="6519727" cy="1100"/>
            </a:xfrm>
            <a:prstGeom prst="line">
              <a:avLst/>
            </a:prstGeom>
            <a:noFill/>
            <a:ln w="4826">
              <a:solidFill>
                <a:srgbClr val="7F7F7F"/>
              </a:solidFill>
              <a:round/>
              <a:headEnd/>
              <a:tailEnd/>
            </a:ln>
          </p:spPr>
          <p:txBody>
            <a:bodyPr/>
            <a:lstStyle/>
            <a:p>
              <a:endParaRPr lang="en-US" dirty="0"/>
            </a:p>
          </p:txBody>
        </p:sp>
        <p:sp>
          <p:nvSpPr>
            <p:cNvPr id="12346" name="Line 202"/>
            <p:cNvSpPr>
              <a:spLocks noChangeShapeType="1"/>
            </p:cNvSpPr>
            <p:nvPr/>
          </p:nvSpPr>
          <p:spPr bwMode="auto">
            <a:xfrm>
              <a:off x="1271128" y="3096839"/>
              <a:ext cx="6519727" cy="2200"/>
            </a:xfrm>
            <a:prstGeom prst="line">
              <a:avLst/>
            </a:prstGeom>
            <a:noFill/>
            <a:ln w="11176">
              <a:solidFill>
                <a:srgbClr val="7F7F7F"/>
              </a:solidFill>
              <a:round/>
              <a:headEnd/>
              <a:tailEnd/>
            </a:ln>
          </p:spPr>
          <p:txBody>
            <a:bodyPr/>
            <a:lstStyle/>
            <a:p>
              <a:endParaRPr lang="en-US" dirty="0"/>
            </a:p>
          </p:txBody>
        </p:sp>
        <p:sp>
          <p:nvSpPr>
            <p:cNvPr id="12347" name="Line 203"/>
            <p:cNvSpPr>
              <a:spLocks noChangeShapeType="1"/>
            </p:cNvSpPr>
            <p:nvPr/>
          </p:nvSpPr>
          <p:spPr bwMode="auto">
            <a:xfrm>
              <a:off x="1271128" y="3297009"/>
              <a:ext cx="6519727" cy="1100"/>
            </a:xfrm>
            <a:prstGeom prst="line">
              <a:avLst/>
            </a:prstGeom>
            <a:noFill/>
            <a:ln w="4826">
              <a:solidFill>
                <a:srgbClr val="7F7F7F"/>
              </a:solidFill>
              <a:round/>
              <a:headEnd/>
              <a:tailEnd/>
            </a:ln>
          </p:spPr>
          <p:txBody>
            <a:bodyPr/>
            <a:lstStyle/>
            <a:p>
              <a:endParaRPr lang="en-US" dirty="0"/>
            </a:p>
          </p:txBody>
        </p:sp>
        <p:sp>
          <p:nvSpPr>
            <p:cNvPr id="12348" name="Line 204"/>
            <p:cNvSpPr>
              <a:spLocks noChangeShapeType="1"/>
            </p:cNvSpPr>
            <p:nvPr/>
          </p:nvSpPr>
          <p:spPr bwMode="auto">
            <a:xfrm>
              <a:off x="1271128" y="3496079"/>
              <a:ext cx="6519727" cy="0"/>
            </a:xfrm>
            <a:prstGeom prst="line">
              <a:avLst/>
            </a:prstGeom>
            <a:noFill/>
            <a:ln w="11176">
              <a:solidFill>
                <a:srgbClr val="7F7F7F"/>
              </a:solidFill>
              <a:round/>
              <a:headEnd/>
              <a:tailEnd/>
            </a:ln>
          </p:spPr>
          <p:txBody>
            <a:bodyPr/>
            <a:lstStyle/>
            <a:p>
              <a:endParaRPr lang="en-US" dirty="0"/>
            </a:p>
          </p:txBody>
        </p:sp>
        <p:sp>
          <p:nvSpPr>
            <p:cNvPr id="12349" name="Line 205"/>
            <p:cNvSpPr>
              <a:spLocks noChangeShapeType="1"/>
            </p:cNvSpPr>
            <p:nvPr/>
          </p:nvSpPr>
          <p:spPr bwMode="auto">
            <a:xfrm>
              <a:off x="1271128" y="3892020"/>
              <a:ext cx="6519727" cy="0"/>
            </a:xfrm>
            <a:prstGeom prst="line">
              <a:avLst/>
            </a:prstGeom>
            <a:noFill/>
            <a:ln w="11176">
              <a:solidFill>
                <a:srgbClr val="7F7F7F"/>
              </a:solidFill>
              <a:round/>
              <a:headEnd/>
              <a:tailEnd/>
            </a:ln>
          </p:spPr>
          <p:txBody>
            <a:bodyPr/>
            <a:lstStyle/>
            <a:p>
              <a:endParaRPr lang="en-US" dirty="0"/>
            </a:p>
          </p:txBody>
        </p:sp>
        <p:sp>
          <p:nvSpPr>
            <p:cNvPr id="12350" name="Line 206"/>
            <p:cNvSpPr>
              <a:spLocks noChangeShapeType="1"/>
            </p:cNvSpPr>
            <p:nvPr/>
          </p:nvSpPr>
          <p:spPr bwMode="auto">
            <a:xfrm flipV="1">
              <a:off x="5369983" y="1499877"/>
              <a:ext cx="3051" cy="2393243"/>
            </a:xfrm>
            <a:prstGeom prst="line">
              <a:avLst/>
            </a:prstGeom>
            <a:noFill/>
            <a:ln w="14288">
              <a:solidFill>
                <a:srgbClr val="7F7F7F"/>
              </a:solidFill>
              <a:round/>
              <a:headEnd/>
              <a:tailEnd/>
            </a:ln>
          </p:spPr>
          <p:txBody>
            <a:bodyPr/>
            <a:lstStyle/>
            <a:p>
              <a:endParaRPr lang="en-US" dirty="0"/>
            </a:p>
          </p:txBody>
        </p:sp>
        <p:sp>
          <p:nvSpPr>
            <p:cNvPr id="12351" name="Line 207"/>
            <p:cNvSpPr>
              <a:spLocks noChangeShapeType="1"/>
            </p:cNvSpPr>
            <p:nvPr/>
          </p:nvSpPr>
          <p:spPr bwMode="auto">
            <a:xfrm flipV="1">
              <a:off x="5938972" y="1499877"/>
              <a:ext cx="3051" cy="2393243"/>
            </a:xfrm>
            <a:prstGeom prst="line">
              <a:avLst/>
            </a:prstGeom>
            <a:noFill/>
            <a:ln w="14288">
              <a:solidFill>
                <a:srgbClr val="7F7F7F"/>
              </a:solidFill>
              <a:round/>
              <a:headEnd/>
              <a:tailEnd/>
            </a:ln>
          </p:spPr>
          <p:txBody>
            <a:bodyPr/>
            <a:lstStyle/>
            <a:p>
              <a:endParaRPr lang="en-US" dirty="0"/>
            </a:p>
          </p:txBody>
        </p:sp>
        <p:sp>
          <p:nvSpPr>
            <p:cNvPr id="12352" name="Line 208"/>
            <p:cNvSpPr>
              <a:spLocks noChangeShapeType="1"/>
            </p:cNvSpPr>
            <p:nvPr/>
          </p:nvSpPr>
          <p:spPr bwMode="auto">
            <a:xfrm flipH="1" flipV="1">
              <a:off x="6506435" y="1499877"/>
              <a:ext cx="13729" cy="2393243"/>
            </a:xfrm>
            <a:prstGeom prst="line">
              <a:avLst/>
            </a:prstGeom>
            <a:noFill/>
            <a:ln w="14288">
              <a:solidFill>
                <a:srgbClr val="7F7F7F"/>
              </a:solidFill>
              <a:round/>
              <a:headEnd/>
              <a:tailEnd/>
            </a:ln>
          </p:spPr>
          <p:txBody>
            <a:bodyPr/>
            <a:lstStyle/>
            <a:p>
              <a:endParaRPr lang="en-US" dirty="0"/>
            </a:p>
          </p:txBody>
        </p:sp>
        <p:sp>
          <p:nvSpPr>
            <p:cNvPr id="12353" name="Line 209"/>
            <p:cNvSpPr>
              <a:spLocks noChangeShapeType="1"/>
            </p:cNvSpPr>
            <p:nvPr/>
          </p:nvSpPr>
          <p:spPr bwMode="auto">
            <a:xfrm flipV="1">
              <a:off x="7638311" y="1499877"/>
              <a:ext cx="3051" cy="2403142"/>
            </a:xfrm>
            <a:prstGeom prst="line">
              <a:avLst/>
            </a:prstGeom>
            <a:noFill/>
            <a:ln w="14288">
              <a:solidFill>
                <a:srgbClr val="7F7F7F"/>
              </a:solidFill>
              <a:round/>
              <a:headEnd/>
              <a:tailEnd/>
            </a:ln>
          </p:spPr>
          <p:txBody>
            <a:bodyPr/>
            <a:lstStyle/>
            <a:p>
              <a:endParaRPr lang="en-US" dirty="0"/>
            </a:p>
          </p:txBody>
        </p:sp>
        <p:sp>
          <p:nvSpPr>
            <p:cNvPr id="12354" name="Line 239"/>
            <p:cNvSpPr>
              <a:spLocks noChangeShapeType="1"/>
            </p:cNvSpPr>
            <p:nvPr/>
          </p:nvSpPr>
          <p:spPr bwMode="auto">
            <a:xfrm>
              <a:off x="1271128" y="3694050"/>
              <a:ext cx="6519727" cy="0"/>
            </a:xfrm>
            <a:prstGeom prst="line">
              <a:avLst/>
            </a:prstGeom>
            <a:noFill/>
            <a:ln w="4826">
              <a:solidFill>
                <a:srgbClr val="7F7F7F"/>
              </a:solidFill>
              <a:round/>
              <a:headEnd/>
              <a:tailEnd/>
            </a:ln>
          </p:spPr>
          <p:txBody>
            <a:bodyPr/>
            <a:lstStyle/>
            <a:p>
              <a:endParaRPr lang="en-US" dirty="0"/>
            </a:p>
          </p:txBody>
        </p:sp>
      </p:grpSp>
      <p:sp>
        <p:nvSpPr>
          <p:cNvPr id="12292" name="Freeform 244"/>
          <p:cNvSpPr>
            <a:spLocks/>
          </p:cNvSpPr>
          <p:nvPr/>
        </p:nvSpPr>
        <p:spPr bwMode="auto">
          <a:xfrm>
            <a:off x="1398588" y="1447280"/>
            <a:ext cx="6229350" cy="2628900"/>
          </a:xfrm>
          <a:custGeom>
            <a:avLst/>
            <a:gdLst>
              <a:gd name="T0" fmla="*/ 0 w 4083"/>
              <a:gd name="T1" fmla="*/ 0 h 1794"/>
              <a:gd name="T2" fmla="*/ 2147483647 w 4083"/>
              <a:gd name="T3" fmla="*/ 0 h 1794"/>
              <a:gd name="T4" fmla="*/ 2147483647 w 4083"/>
              <a:gd name="T5" fmla="*/ 2147483647 h 1794"/>
              <a:gd name="T6" fmla="*/ 2147483647 w 4083"/>
              <a:gd name="T7" fmla="*/ 2147483647 h 1794"/>
              <a:gd name="T8" fmla="*/ 2147483647 w 4083"/>
              <a:gd name="T9" fmla="*/ 2147483647 h 1794"/>
              <a:gd name="T10" fmla="*/ 2147483647 w 4083"/>
              <a:gd name="T11" fmla="*/ 2147483647 h 1794"/>
              <a:gd name="T12" fmla="*/ 2147483647 w 4083"/>
              <a:gd name="T13" fmla="*/ 2147483647 h 1794"/>
              <a:gd name="T14" fmla="*/ 2147483647 w 4083"/>
              <a:gd name="T15" fmla="*/ 2147483647 h 1794"/>
              <a:gd name="T16" fmla="*/ 2147483647 w 4083"/>
              <a:gd name="T17" fmla="*/ 2147483647 h 1794"/>
              <a:gd name="T18" fmla="*/ 2147483647 w 4083"/>
              <a:gd name="T19" fmla="*/ 2147483647 h 1794"/>
              <a:gd name="T20" fmla="*/ 2147483647 w 4083"/>
              <a:gd name="T21" fmla="*/ 2147483647 h 1794"/>
              <a:gd name="T22" fmla="*/ 2147483647 w 4083"/>
              <a:gd name="T23" fmla="*/ 2147483647 h 1794"/>
              <a:gd name="T24" fmla="*/ 2147483647 w 4083"/>
              <a:gd name="T25" fmla="*/ 2147483647 h 17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83"/>
              <a:gd name="T40" fmla="*/ 0 h 1794"/>
              <a:gd name="T41" fmla="*/ 4083 w 4083"/>
              <a:gd name="T42" fmla="*/ 1794 h 179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83" h="1794">
                <a:moveTo>
                  <a:pt x="0" y="0"/>
                </a:moveTo>
                <a:lnTo>
                  <a:pt x="248" y="0"/>
                </a:lnTo>
                <a:lnTo>
                  <a:pt x="624" y="168"/>
                </a:lnTo>
                <a:lnTo>
                  <a:pt x="882" y="343"/>
                </a:lnTo>
                <a:lnTo>
                  <a:pt x="1931" y="343"/>
                </a:lnTo>
                <a:cubicBezTo>
                  <a:pt x="1943" y="583"/>
                  <a:pt x="1956" y="822"/>
                  <a:pt x="1968" y="1062"/>
                </a:cubicBezTo>
                <a:lnTo>
                  <a:pt x="2046" y="1068"/>
                </a:lnTo>
                <a:lnTo>
                  <a:pt x="2441" y="1239"/>
                </a:lnTo>
                <a:lnTo>
                  <a:pt x="2605" y="1239"/>
                </a:lnTo>
                <a:lnTo>
                  <a:pt x="2970" y="1416"/>
                </a:lnTo>
                <a:lnTo>
                  <a:pt x="3186" y="1584"/>
                </a:lnTo>
                <a:lnTo>
                  <a:pt x="3408" y="1794"/>
                </a:lnTo>
                <a:lnTo>
                  <a:pt x="4083" y="1794"/>
                </a:lnTo>
              </a:path>
            </a:pathLst>
          </a:custGeom>
          <a:noFill/>
          <a:ln w="52451">
            <a:solidFill>
              <a:srgbClr val="FF0000"/>
            </a:solidFill>
            <a:round/>
            <a:headEnd/>
            <a:tailEnd/>
          </a:ln>
        </p:spPr>
        <p:txBody>
          <a:bodyPr/>
          <a:lstStyle/>
          <a:p>
            <a:endParaRPr lang="en-US" dirty="0"/>
          </a:p>
        </p:txBody>
      </p:sp>
      <p:sp>
        <p:nvSpPr>
          <p:cNvPr id="12293" name="Text Box 171"/>
          <p:cNvSpPr txBox="1">
            <a:spLocks noChangeArrowheads="1"/>
          </p:cNvSpPr>
          <p:nvPr/>
        </p:nvSpPr>
        <p:spPr bwMode="auto">
          <a:xfrm rot="-5400000">
            <a:off x="-51593" y="2564086"/>
            <a:ext cx="1392237" cy="307975"/>
          </a:xfrm>
          <a:prstGeom prst="rect">
            <a:avLst/>
          </a:prstGeom>
          <a:noFill/>
          <a:ln w="9525">
            <a:noFill/>
            <a:miter lim="800000"/>
            <a:headEnd type="none" w="sm" len="sm"/>
            <a:tailEnd type="none" w="sm" len="sm"/>
          </a:ln>
        </p:spPr>
        <p:txBody>
          <a:bodyPr wrap="none" anchor="ctr">
            <a:spAutoFit/>
          </a:bodyPr>
          <a:lstStyle/>
          <a:p>
            <a:r>
              <a:rPr lang="en-US" sz="1400" dirty="0">
                <a:solidFill>
                  <a:srgbClr val="333333"/>
                </a:solidFill>
                <a:cs typeface="Arial" charset="0"/>
              </a:rPr>
              <a:t>Accuracy (Bits)</a:t>
            </a:r>
          </a:p>
        </p:txBody>
      </p:sp>
      <p:sp>
        <p:nvSpPr>
          <p:cNvPr id="12294" name="Line 180"/>
          <p:cNvSpPr>
            <a:spLocks noChangeShapeType="1"/>
          </p:cNvSpPr>
          <p:nvPr/>
        </p:nvSpPr>
        <p:spPr bwMode="auto">
          <a:xfrm flipV="1">
            <a:off x="1370013" y="1348855"/>
            <a:ext cx="1587" cy="3173412"/>
          </a:xfrm>
          <a:prstGeom prst="line">
            <a:avLst/>
          </a:prstGeom>
          <a:noFill/>
          <a:ln w="14288">
            <a:solidFill>
              <a:srgbClr val="7F7F7F"/>
            </a:solidFill>
            <a:round/>
            <a:headEnd/>
            <a:tailEnd/>
          </a:ln>
        </p:spPr>
        <p:txBody>
          <a:bodyPr/>
          <a:lstStyle/>
          <a:p>
            <a:endParaRPr lang="en-US" dirty="0"/>
          </a:p>
        </p:txBody>
      </p:sp>
      <p:sp>
        <p:nvSpPr>
          <p:cNvPr id="12295" name="Rectangle 186"/>
          <p:cNvSpPr>
            <a:spLocks noChangeArrowheads="1"/>
          </p:cNvSpPr>
          <p:nvPr/>
        </p:nvSpPr>
        <p:spPr bwMode="auto">
          <a:xfrm>
            <a:off x="987425" y="1526655"/>
            <a:ext cx="169863" cy="184150"/>
          </a:xfrm>
          <a:prstGeom prst="rect">
            <a:avLst/>
          </a:prstGeom>
          <a:noFill/>
          <a:ln w="9525">
            <a:noFill/>
            <a:miter lim="800000"/>
            <a:headEnd/>
            <a:tailEnd/>
          </a:ln>
        </p:spPr>
        <p:txBody>
          <a:bodyPr wrap="none" lIns="0" tIns="0" rIns="0" bIns="0">
            <a:spAutoFit/>
          </a:bodyPr>
          <a:lstStyle/>
          <a:p>
            <a:r>
              <a:rPr lang="en-US" sz="1200" dirty="0">
                <a:solidFill>
                  <a:srgbClr val="333333"/>
                </a:solidFill>
                <a:cs typeface="Arial" charset="0"/>
              </a:rPr>
              <a:t>26</a:t>
            </a:r>
          </a:p>
        </p:txBody>
      </p:sp>
      <p:sp>
        <p:nvSpPr>
          <p:cNvPr id="12296" name="Rectangle 187"/>
          <p:cNvSpPr>
            <a:spLocks noChangeArrowheads="1"/>
          </p:cNvSpPr>
          <p:nvPr/>
        </p:nvSpPr>
        <p:spPr bwMode="auto">
          <a:xfrm>
            <a:off x="987425" y="1790180"/>
            <a:ext cx="169863" cy="185737"/>
          </a:xfrm>
          <a:prstGeom prst="rect">
            <a:avLst/>
          </a:prstGeom>
          <a:noFill/>
          <a:ln w="9525">
            <a:noFill/>
            <a:miter lim="800000"/>
            <a:headEnd/>
            <a:tailEnd/>
          </a:ln>
        </p:spPr>
        <p:txBody>
          <a:bodyPr wrap="none" lIns="0" tIns="0" rIns="0" bIns="0">
            <a:spAutoFit/>
          </a:bodyPr>
          <a:lstStyle/>
          <a:p>
            <a:r>
              <a:rPr lang="en-US" sz="1200" dirty="0">
                <a:solidFill>
                  <a:srgbClr val="333333"/>
                </a:solidFill>
                <a:cs typeface="Arial" charset="0"/>
              </a:rPr>
              <a:t>24</a:t>
            </a:r>
          </a:p>
        </p:txBody>
      </p:sp>
      <p:sp>
        <p:nvSpPr>
          <p:cNvPr id="12297" name="Rectangle 188"/>
          <p:cNvSpPr>
            <a:spLocks noChangeArrowheads="1"/>
          </p:cNvSpPr>
          <p:nvPr/>
        </p:nvSpPr>
        <p:spPr bwMode="auto">
          <a:xfrm>
            <a:off x="987425" y="2055292"/>
            <a:ext cx="169863" cy="184150"/>
          </a:xfrm>
          <a:prstGeom prst="rect">
            <a:avLst/>
          </a:prstGeom>
          <a:noFill/>
          <a:ln w="9525">
            <a:noFill/>
            <a:miter lim="800000"/>
            <a:headEnd/>
            <a:tailEnd/>
          </a:ln>
        </p:spPr>
        <p:txBody>
          <a:bodyPr wrap="none" lIns="0" tIns="0" rIns="0" bIns="0">
            <a:spAutoFit/>
          </a:bodyPr>
          <a:lstStyle/>
          <a:p>
            <a:r>
              <a:rPr lang="en-US" sz="1200" dirty="0">
                <a:solidFill>
                  <a:srgbClr val="333333"/>
                </a:solidFill>
                <a:cs typeface="Arial" charset="0"/>
              </a:rPr>
              <a:t>22</a:t>
            </a:r>
          </a:p>
        </p:txBody>
      </p:sp>
      <p:sp>
        <p:nvSpPr>
          <p:cNvPr id="12298" name="Rectangle 189"/>
          <p:cNvSpPr>
            <a:spLocks noChangeArrowheads="1"/>
          </p:cNvSpPr>
          <p:nvPr/>
        </p:nvSpPr>
        <p:spPr bwMode="auto">
          <a:xfrm>
            <a:off x="987425" y="2318817"/>
            <a:ext cx="169863" cy="185738"/>
          </a:xfrm>
          <a:prstGeom prst="rect">
            <a:avLst/>
          </a:prstGeom>
          <a:noFill/>
          <a:ln w="9525">
            <a:noFill/>
            <a:miter lim="800000"/>
            <a:headEnd/>
            <a:tailEnd/>
          </a:ln>
        </p:spPr>
        <p:txBody>
          <a:bodyPr wrap="none" lIns="0" tIns="0" rIns="0" bIns="0">
            <a:spAutoFit/>
          </a:bodyPr>
          <a:lstStyle/>
          <a:p>
            <a:r>
              <a:rPr lang="en-US" sz="1200" dirty="0">
                <a:solidFill>
                  <a:srgbClr val="333333"/>
                </a:solidFill>
                <a:cs typeface="Arial" charset="0"/>
              </a:rPr>
              <a:t>20</a:t>
            </a:r>
          </a:p>
        </p:txBody>
      </p:sp>
      <p:sp>
        <p:nvSpPr>
          <p:cNvPr id="12299" name="Rectangle 190"/>
          <p:cNvSpPr>
            <a:spLocks noChangeArrowheads="1"/>
          </p:cNvSpPr>
          <p:nvPr/>
        </p:nvSpPr>
        <p:spPr bwMode="auto">
          <a:xfrm>
            <a:off x="987425" y="2583930"/>
            <a:ext cx="169863" cy="184150"/>
          </a:xfrm>
          <a:prstGeom prst="rect">
            <a:avLst/>
          </a:prstGeom>
          <a:noFill/>
          <a:ln w="9525">
            <a:noFill/>
            <a:miter lim="800000"/>
            <a:headEnd/>
            <a:tailEnd/>
          </a:ln>
        </p:spPr>
        <p:txBody>
          <a:bodyPr wrap="none" lIns="0" tIns="0" rIns="0" bIns="0">
            <a:spAutoFit/>
          </a:bodyPr>
          <a:lstStyle/>
          <a:p>
            <a:r>
              <a:rPr lang="en-US" sz="1200" dirty="0">
                <a:solidFill>
                  <a:srgbClr val="333333"/>
                </a:solidFill>
                <a:cs typeface="Arial" charset="0"/>
              </a:rPr>
              <a:t>18</a:t>
            </a:r>
          </a:p>
        </p:txBody>
      </p:sp>
      <p:sp>
        <p:nvSpPr>
          <p:cNvPr id="12300" name="Rectangle 191"/>
          <p:cNvSpPr>
            <a:spLocks noChangeArrowheads="1"/>
          </p:cNvSpPr>
          <p:nvPr/>
        </p:nvSpPr>
        <p:spPr bwMode="auto">
          <a:xfrm>
            <a:off x="987425" y="2849042"/>
            <a:ext cx="169863" cy="184150"/>
          </a:xfrm>
          <a:prstGeom prst="rect">
            <a:avLst/>
          </a:prstGeom>
          <a:noFill/>
          <a:ln w="9525">
            <a:noFill/>
            <a:miter lim="800000"/>
            <a:headEnd/>
            <a:tailEnd/>
          </a:ln>
        </p:spPr>
        <p:txBody>
          <a:bodyPr wrap="none" lIns="0" tIns="0" rIns="0" bIns="0">
            <a:spAutoFit/>
          </a:bodyPr>
          <a:lstStyle/>
          <a:p>
            <a:r>
              <a:rPr lang="en-US" sz="1200" dirty="0">
                <a:solidFill>
                  <a:srgbClr val="333333"/>
                </a:solidFill>
                <a:cs typeface="Arial" charset="0"/>
              </a:rPr>
              <a:t>16</a:t>
            </a:r>
          </a:p>
        </p:txBody>
      </p:sp>
      <p:sp>
        <p:nvSpPr>
          <p:cNvPr id="12301" name="Rectangle 192"/>
          <p:cNvSpPr>
            <a:spLocks noChangeArrowheads="1"/>
          </p:cNvSpPr>
          <p:nvPr/>
        </p:nvSpPr>
        <p:spPr bwMode="auto">
          <a:xfrm>
            <a:off x="987425" y="3112567"/>
            <a:ext cx="169863" cy="185738"/>
          </a:xfrm>
          <a:prstGeom prst="rect">
            <a:avLst/>
          </a:prstGeom>
          <a:noFill/>
          <a:ln w="9525">
            <a:noFill/>
            <a:miter lim="800000"/>
            <a:headEnd/>
            <a:tailEnd/>
          </a:ln>
        </p:spPr>
        <p:txBody>
          <a:bodyPr wrap="none" lIns="0" tIns="0" rIns="0" bIns="0">
            <a:spAutoFit/>
          </a:bodyPr>
          <a:lstStyle/>
          <a:p>
            <a:r>
              <a:rPr lang="en-US" sz="1200" dirty="0">
                <a:solidFill>
                  <a:srgbClr val="333333"/>
                </a:solidFill>
                <a:cs typeface="Arial" charset="0"/>
              </a:rPr>
              <a:t>14</a:t>
            </a:r>
          </a:p>
        </p:txBody>
      </p:sp>
      <p:sp>
        <p:nvSpPr>
          <p:cNvPr id="12302" name="Rectangle 193"/>
          <p:cNvSpPr>
            <a:spLocks noChangeArrowheads="1"/>
          </p:cNvSpPr>
          <p:nvPr/>
        </p:nvSpPr>
        <p:spPr bwMode="auto">
          <a:xfrm>
            <a:off x="987425" y="3377680"/>
            <a:ext cx="169863" cy="184150"/>
          </a:xfrm>
          <a:prstGeom prst="rect">
            <a:avLst/>
          </a:prstGeom>
          <a:noFill/>
          <a:ln w="9525">
            <a:noFill/>
            <a:miter lim="800000"/>
            <a:headEnd/>
            <a:tailEnd/>
          </a:ln>
        </p:spPr>
        <p:txBody>
          <a:bodyPr wrap="none" lIns="0" tIns="0" rIns="0" bIns="0">
            <a:spAutoFit/>
          </a:bodyPr>
          <a:lstStyle/>
          <a:p>
            <a:r>
              <a:rPr lang="en-US" sz="1200" dirty="0">
                <a:solidFill>
                  <a:srgbClr val="333333"/>
                </a:solidFill>
                <a:cs typeface="Arial" charset="0"/>
              </a:rPr>
              <a:t>12</a:t>
            </a:r>
          </a:p>
        </p:txBody>
      </p:sp>
      <p:sp>
        <p:nvSpPr>
          <p:cNvPr id="12303" name="Rectangle 194"/>
          <p:cNvSpPr>
            <a:spLocks noChangeArrowheads="1"/>
          </p:cNvSpPr>
          <p:nvPr/>
        </p:nvSpPr>
        <p:spPr bwMode="auto">
          <a:xfrm>
            <a:off x="987425" y="3641205"/>
            <a:ext cx="169863" cy="185737"/>
          </a:xfrm>
          <a:prstGeom prst="rect">
            <a:avLst/>
          </a:prstGeom>
          <a:noFill/>
          <a:ln w="9525">
            <a:noFill/>
            <a:miter lim="800000"/>
            <a:headEnd/>
            <a:tailEnd/>
          </a:ln>
        </p:spPr>
        <p:txBody>
          <a:bodyPr wrap="none" lIns="0" tIns="0" rIns="0" bIns="0">
            <a:spAutoFit/>
          </a:bodyPr>
          <a:lstStyle/>
          <a:p>
            <a:r>
              <a:rPr lang="en-US" sz="1200" dirty="0">
                <a:solidFill>
                  <a:srgbClr val="333333"/>
                </a:solidFill>
                <a:cs typeface="Arial" charset="0"/>
              </a:rPr>
              <a:t>10</a:t>
            </a:r>
          </a:p>
        </p:txBody>
      </p:sp>
      <p:sp>
        <p:nvSpPr>
          <p:cNvPr id="12304" name="Rectangle 195"/>
          <p:cNvSpPr>
            <a:spLocks noChangeArrowheads="1"/>
          </p:cNvSpPr>
          <p:nvPr/>
        </p:nvSpPr>
        <p:spPr bwMode="auto">
          <a:xfrm>
            <a:off x="1085850" y="3906317"/>
            <a:ext cx="85725" cy="184150"/>
          </a:xfrm>
          <a:prstGeom prst="rect">
            <a:avLst/>
          </a:prstGeom>
          <a:noFill/>
          <a:ln w="9525">
            <a:noFill/>
            <a:miter lim="800000"/>
            <a:headEnd/>
            <a:tailEnd/>
          </a:ln>
        </p:spPr>
        <p:txBody>
          <a:bodyPr wrap="none" lIns="0" tIns="0" rIns="0" bIns="0">
            <a:spAutoFit/>
          </a:bodyPr>
          <a:lstStyle/>
          <a:p>
            <a:r>
              <a:rPr lang="en-US" sz="1200" dirty="0">
                <a:solidFill>
                  <a:srgbClr val="333333"/>
                </a:solidFill>
                <a:cs typeface="Arial" charset="0"/>
              </a:rPr>
              <a:t>8</a:t>
            </a:r>
          </a:p>
        </p:txBody>
      </p:sp>
      <p:sp>
        <p:nvSpPr>
          <p:cNvPr id="12305" name="Rectangle 196"/>
          <p:cNvSpPr>
            <a:spLocks noChangeArrowheads="1"/>
          </p:cNvSpPr>
          <p:nvPr/>
        </p:nvSpPr>
        <p:spPr bwMode="auto">
          <a:xfrm>
            <a:off x="1085850" y="4434955"/>
            <a:ext cx="85725" cy="184150"/>
          </a:xfrm>
          <a:prstGeom prst="rect">
            <a:avLst/>
          </a:prstGeom>
          <a:noFill/>
          <a:ln w="9525">
            <a:noFill/>
            <a:miter lim="800000"/>
            <a:headEnd/>
            <a:tailEnd/>
          </a:ln>
        </p:spPr>
        <p:txBody>
          <a:bodyPr wrap="none" lIns="0" tIns="0" rIns="0" bIns="0">
            <a:spAutoFit/>
          </a:bodyPr>
          <a:lstStyle/>
          <a:p>
            <a:r>
              <a:rPr lang="en-US" sz="1200" dirty="0">
                <a:solidFill>
                  <a:srgbClr val="333333"/>
                </a:solidFill>
                <a:cs typeface="Arial" charset="0"/>
              </a:rPr>
              <a:t>4</a:t>
            </a:r>
          </a:p>
        </p:txBody>
      </p:sp>
      <p:sp>
        <p:nvSpPr>
          <p:cNvPr id="12306" name="Rectangle 222"/>
          <p:cNvSpPr>
            <a:spLocks noChangeArrowheads="1"/>
          </p:cNvSpPr>
          <p:nvPr/>
        </p:nvSpPr>
        <p:spPr bwMode="auto">
          <a:xfrm>
            <a:off x="1350963" y="4607992"/>
            <a:ext cx="85725" cy="184150"/>
          </a:xfrm>
          <a:prstGeom prst="rect">
            <a:avLst/>
          </a:prstGeom>
          <a:noFill/>
          <a:ln w="9525">
            <a:noFill/>
            <a:miter lim="800000"/>
            <a:headEnd/>
            <a:tailEnd/>
          </a:ln>
        </p:spPr>
        <p:txBody>
          <a:bodyPr wrap="none" lIns="0" tIns="0" rIns="0" bIns="0">
            <a:spAutoFit/>
          </a:bodyPr>
          <a:lstStyle/>
          <a:p>
            <a:r>
              <a:rPr lang="en-US" sz="1200" dirty="0">
                <a:solidFill>
                  <a:srgbClr val="333333"/>
                </a:solidFill>
                <a:cs typeface="Arial" charset="0"/>
              </a:rPr>
              <a:t>1</a:t>
            </a:r>
          </a:p>
        </p:txBody>
      </p:sp>
      <p:sp>
        <p:nvSpPr>
          <p:cNvPr id="12307" name="Rectangle 223"/>
          <p:cNvSpPr>
            <a:spLocks noChangeArrowheads="1"/>
          </p:cNvSpPr>
          <p:nvPr/>
        </p:nvSpPr>
        <p:spPr bwMode="auto">
          <a:xfrm>
            <a:off x="1871663" y="4607992"/>
            <a:ext cx="171450" cy="184150"/>
          </a:xfrm>
          <a:prstGeom prst="rect">
            <a:avLst/>
          </a:prstGeom>
          <a:noFill/>
          <a:ln w="9525">
            <a:noFill/>
            <a:miter lim="800000"/>
            <a:headEnd/>
            <a:tailEnd/>
          </a:ln>
        </p:spPr>
        <p:txBody>
          <a:bodyPr wrap="none" lIns="0" tIns="0" rIns="0" bIns="0">
            <a:spAutoFit/>
          </a:bodyPr>
          <a:lstStyle/>
          <a:p>
            <a:r>
              <a:rPr lang="en-US" sz="1200" dirty="0">
                <a:solidFill>
                  <a:srgbClr val="333333"/>
                </a:solidFill>
                <a:cs typeface="Arial" charset="0"/>
              </a:rPr>
              <a:t>10</a:t>
            </a:r>
          </a:p>
        </p:txBody>
      </p:sp>
      <p:sp>
        <p:nvSpPr>
          <p:cNvPr id="12308" name="Rectangle 224"/>
          <p:cNvSpPr>
            <a:spLocks noChangeArrowheads="1"/>
          </p:cNvSpPr>
          <p:nvPr/>
        </p:nvSpPr>
        <p:spPr bwMode="auto">
          <a:xfrm>
            <a:off x="2387600" y="4607992"/>
            <a:ext cx="255588" cy="184150"/>
          </a:xfrm>
          <a:prstGeom prst="rect">
            <a:avLst/>
          </a:prstGeom>
          <a:noFill/>
          <a:ln w="9525">
            <a:noFill/>
            <a:miter lim="800000"/>
            <a:headEnd/>
            <a:tailEnd/>
          </a:ln>
        </p:spPr>
        <p:txBody>
          <a:bodyPr wrap="none" lIns="0" tIns="0" rIns="0" bIns="0">
            <a:spAutoFit/>
          </a:bodyPr>
          <a:lstStyle/>
          <a:p>
            <a:r>
              <a:rPr lang="en-US" sz="1200" dirty="0">
                <a:solidFill>
                  <a:srgbClr val="333333"/>
                </a:solidFill>
                <a:cs typeface="Arial" charset="0"/>
              </a:rPr>
              <a:t>100</a:t>
            </a:r>
          </a:p>
        </p:txBody>
      </p:sp>
      <p:sp>
        <p:nvSpPr>
          <p:cNvPr id="12309" name="Rectangle 225"/>
          <p:cNvSpPr>
            <a:spLocks noChangeArrowheads="1"/>
          </p:cNvSpPr>
          <p:nvPr/>
        </p:nvSpPr>
        <p:spPr bwMode="auto">
          <a:xfrm>
            <a:off x="2990850" y="4607992"/>
            <a:ext cx="192088" cy="184150"/>
          </a:xfrm>
          <a:prstGeom prst="rect">
            <a:avLst/>
          </a:prstGeom>
          <a:noFill/>
          <a:ln w="9525">
            <a:noFill/>
            <a:miter lim="800000"/>
            <a:headEnd/>
            <a:tailEnd/>
          </a:ln>
        </p:spPr>
        <p:txBody>
          <a:bodyPr wrap="none" lIns="0" tIns="0" rIns="0" bIns="0">
            <a:spAutoFit/>
          </a:bodyPr>
          <a:lstStyle/>
          <a:p>
            <a:r>
              <a:rPr lang="en-US" sz="1200" dirty="0">
                <a:solidFill>
                  <a:srgbClr val="333333"/>
                </a:solidFill>
                <a:cs typeface="Arial" charset="0"/>
              </a:rPr>
              <a:t>1K</a:t>
            </a:r>
          </a:p>
        </p:txBody>
      </p:sp>
      <p:sp>
        <p:nvSpPr>
          <p:cNvPr id="12310" name="Rectangle 226"/>
          <p:cNvSpPr>
            <a:spLocks noChangeArrowheads="1"/>
          </p:cNvSpPr>
          <p:nvPr/>
        </p:nvSpPr>
        <p:spPr bwMode="auto">
          <a:xfrm>
            <a:off x="3527425" y="4607992"/>
            <a:ext cx="274638" cy="184150"/>
          </a:xfrm>
          <a:prstGeom prst="rect">
            <a:avLst/>
          </a:prstGeom>
          <a:noFill/>
          <a:ln w="9525">
            <a:noFill/>
            <a:miter lim="800000"/>
            <a:headEnd/>
            <a:tailEnd/>
          </a:ln>
        </p:spPr>
        <p:txBody>
          <a:bodyPr wrap="none" lIns="0" tIns="0" rIns="0" bIns="0">
            <a:spAutoFit/>
          </a:bodyPr>
          <a:lstStyle/>
          <a:p>
            <a:r>
              <a:rPr lang="en-US" sz="1200" dirty="0">
                <a:solidFill>
                  <a:srgbClr val="333333"/>
                </a:solidFill>
                <a:cs typeface="Arial" charset="0"/>
              </a:rPr>
              <a:t>10K</a:t>
            </a:r>
          </a:p>
        </p:txBody>
      </p:sp>
      <p:sp>
        <p:nvSpPr>
          <p:cNvPr id="12311" name="Rectangle 227"/>
          <p:cNvSpPr>
            <a:spLocks noChangeArrowheads="1"/>
          </p:cNvSpPr>
          <p:nvPr/>
        </p:nvSpPr>
        <p:spPr bwMode="auto">
          <a:xfrm>
            <a:off x="4044950" y="4607992"/>
            <a:ext cx="360363" cy="184150"/>
          </a:xfrm>
          <a:prstGeom prst="rect">
            <a:avLst/>
          </a:prstGeom>
          <a:noFill/>
          <a:ln w="9525">
            <a:noFill/>
            <a:miter lim="800000"/>
            <a:headEnd/>
            <a:tailEnd/>
          </a:ln>
        </p:spPr>
        <p:txBody>
          <a:bodyPr wrap="none" lIns="0" tIns="0" rIns="0" bIns="0">
            <a:spAutoFit/>
          </a:bodyPr>
          <a:lstStyle/>
          <a:p>
            <a:r>
              <a:rPr lang="en-US" sz="1200" dirty="0">
                <a:solidFill>
                  <a:srgbClr val="333333"/>
                </a:solidFill>
                <a:cs typeface="Arial" charset="0"/>
              </a:rPr>
              <a:t>100K</a:t>
            </a:r>
          </a:p>
        </p:txBody>
      </p:sp>
      <p:sp>
        <p:nvSpPr>
          <p:cNvPr id="12312" name="Rectangle 228"/>
          <p:cNvSpPr>
            <a:spLocks noChangeArrowheads="1"/>
          </p:cNvSpPr>
          <p:nvPr/>
        </p:nvSpPr>
        <p:spPr bwMode="auto">
          <a:xfrm>
            <a:off x="4695825" y="4607992"/>
            <a:ext cx="212725" cy="184150"/>
          </a:xfrm>
          <a:prstGeom prst="rect">
            <a:avLst/>
          </a:prstGeom>
          <a:noFill/>
          <a:ln w="9525">
            <a:noFill/>
            <a:miter lim="800000"/>
            <a:headEnd/>
            <a:tailEnd/>
          </a:ln>
        </p:spPr>
        <p:txBody>
          <a:bodyPr wrap="none" lIns="0" tIns="0" rIns="0" bIns="0">
            <a:spAutoFit/>
          </a:bodyPr>
          <a:lstStyle/>
          <a:p>
            <a:r>
              <a:rPr lang="en-US" sz="1200" dirty="0">
                <a:solidFill>
                  <a:srgbClr val="333333"/>
                </a:solidFill>
                <a:cs typeface="Arial" charset="0"/>
              </a:rPr>
              <a:t>1M</a:t>
            </a:r>
          </a:p>
        </p:txBody>
      </p:sp>
      <p:sp>
        <p:nvSpPr>
          <p:cNvPr id="12313" name="Rectangle 229"/>
          <p:cNvSpPr>
            <a:spLocks noChangeArrowheads="1"/>
          </p:cNvSpPr>
          <p:nvPr/>
        </p:nvSpPr>
        <p:spPr bwMode="auto">
          <a:xfrm>
            <a:off x="5214938" y="4607992"/>
            <a:ext cx="300037" cy="184150"/>
          </a:xfrm>
          <a:prstGeom prst="rect">
            <a:avLst/>
          </a:prstGeom>
          <a:noFill/>
          <a:ln w="9525">
            <a:noFill/>
            <a:miter lim="800000"/>
            <a:headEnd/>
            <a:tailEnd/>
          </a:ln>
        </p:spPr>
        <p:txBody>
          <a:bodyPr wrap="none" lIns="0" tIns="0" rIns="0" bIns="0">
            <a:spAutoFit/>
          </a:bodyPr>
          <a:lstStyle/>
          <a:p>
            <a:r>
              <a:rPr lang="en-US" sz="1200" dirty="0">
                <a:solidFill>
                  <a:srgbClr val="333333"/>
                </a:solidFill>
                <a:cs typeface="Arial" charset="0"/>
              </a:rPr>
              <a:t>10M</a:t>
            </a:r>
          </a:p>
        </p:txBody>
      </p:sp>
      <p:sp>
        <p:nvSpPr>
          <p:cNvPr id="12314" name="Rectangle 230"/>
          <p:cNvSpPr>
            <a:spLocks noChangeArrowheads="1"/>
          </p:cNvSpPr>
          <p:nvPr/>
        </p:nvSpPr>
        <p:spPr bwMode="auto">
          <a:xfrm>
            <a:off x="5734050" y="4607992"/>
            <a:ext cx="384175" cy="184150"/>
          </a:xfrm>
          <a:prstGeom prst="rect">
            <a:avLst/>
          </a:prstGeom>
          <a:noFill/>
          <a:ln w="9525">
            <a:noFill/>
            <a:miter lim="800000"/>
            <a:headEnd/>
            <a:tailEnd/>
          </a:ln>
        </p:spPr>
        <p:txBody>
          <a:bodyPr wrap="none" lIns="0" tIns="0" rIns="0" bIns="0">
            <a:spAutoFit/>
          </a:bodyPr>
          <a:lstStyle/>
          <a:p>
            <a:r>
              <a:rPr lang="en-US" sz="1200" dirty="0">
                <a:solidFill>
                  <a:srgbClr val="333333"/>
                </a:solidFill>
                <a:cs typeface="Arial" charset="0"/>
              </a:rPr>
              <a:t>100M</a:t>
            </a:r>
          </a:p>
        </p:txBody>
      </p:sp>
      <p:sp>
        <p:nvSpPr>
          <p:cNvPr id="12315" name="Rectangle 231"/>
          <p:cNvSpPr>
            <a:spLocks noChangeArrowheads="1"/>
          </p:cNvSpPr>
          <p:nvPr/>
        </p:nvSpPr>
        <p:spPr bwMode="auto">
          <a:xfrm>
            <a:off x="6386513" y="4607992"/>
            <a:ext cx="204787" cy="184150"/>
          </a:xfrm>
          <a:prstGeom prst="rect">
            <a:avLst/>
          </a:prstGeom>
          <a:noFill/>
          <a:ln w="9525">
            <a:noFill/>
            <a:miter lim="800000"/>
            <a:headEnd/>
            <a:tailEnd/>
          </a:ln>
        </p:spPr>
        <p:txBody>
          <a:bodyPr wrap="none" lIns="0" tIns="0" rIns="0" bIns="0">
            <a:spAutoFit/>
          </a:bodyPr>
          <a:lstStyle/>
          <a:p>
            <a:r>
              <a:rPr lang="en-US" sz="1200" dirty="0">
                <a:solidFill>
                  <a:srgbClr val="333333"/>
                </a:solidFill>
                <a:cs typeface="Arial" charset="0"/>
              </a:rPr>
              <a:t>1G</a:t>
            </a:r>
          </a:p>
        </p:txBody>
      </p:sp>
      <p:sp>
        <p:nvSpPr>
          <p:cNvPr id="12316" name="Rectangle 232"/>
          <p:cNvSpPr>
            <a:spLocks noChangeArrowheads="1"/>
          </p:cNvSpPr>
          <p:nvPr/>
        </p:nvSpPr>
        <p:spPr bwMode="auto">
          <a:xfrm>
            <a:off x="6918325" y="4607992"/>
            <a:ext cx="290513" cy="184150"/>
          </a:xfrm>
          <a:prstGeom prst="rect">
            <a:avLst/>
          </a:prstGeom>
          <a:noFill/>
          <a:ln w="9525">
            <a:noFill/>
            <a:miter lim="800000"/>
            <a:headEnd/>
            <a:tailEnd/>
          </a:ln>
        </p:spPr>
        <p:txBody>
          <a:bodyPr wrap="none" lIns="0" tIns="0" rIns="0" bIns="0">
            <a:spAutoFit/>
          </a:bodyPr>
          <a:lstStyle/>
          <a:p>
            <a:r>
              <a:rPr lang="en-US" sz="1200" dirty="0">
                <a:solidFill>
                  <a:srgbClr val="333333"/>
                </a:solidFill>
                <a:cs typeface="Arial" charset="0"/>
              </a:rPr>
              <a:t>10G</a:t>
            </a:r>
          </a:p>
        </p:txBody>
      </p:sp>
      <p:sp>
        <p:nvSpPr>
          <p:cNvPr id="12317" name="Rectangle 233"/>
          <p:cNvSpPr>
            <a:spLocks noChangeArrowheads="1"/>
          </p:cNvSpPr>
          <p:nvPr/>
        </p:nvSpPr>
        <p:spPr bwMode="auto">
          <a:xfrm>
            <a:off x="7434263" y="4607992"/>
            <a:ext cx="376237" cy="184150"/>
          </a:xfrm>
          <a:prstGeom prst="rect">
            <a:avLst/>
          </a:prstGeom>
          <a:noFill/>
          <a:ln w="9525">
            <a:noFill/>
            <a:miter lim="800000"/>
            <a:headEnd/>
            <a:tailEnd/>
          </a:ln>
        </p:spPr>
        <p:txBody>
          <a:bodyPr wrap="none" lIns="0" tIns="0" rIns="0" bIns="0">
            <a:spAutoFit/>
          </a:bodyPr>
          <a:lstStyle/>
          <a:p>
            <a:r>
              <a:rPr lang="en-US" sz="1200" dirty="0">
                <a:solidFill>
                  <a:srgbClr val="333333"/>
                </a:solidFill>
                <a:cs typeface="Arial" charset="0"/>
              </a:rPr>
              <a:t>100G</a:t>
            </a:r>
          </a:p>
        </p:txBody>
      </p:sp>
      <p:sp>
        <p:nvSpPr>
          <p:cNvPr id="12318" name="Rectangle 237"/>
          <p:cNvSpPr>
            <a:spLocks noChangeArrowheads="1"/>
          </p:cNvSpPr>
          <p:nvPr/>
        </p:nvSpPr>
        <p:spPr bwMode="auto">
          <a:xfrm>
            <a:off x="1085850" y="4893742"/>
            <a:ext cx="6786563" cy="215900"/>
          </a:xfrm>
          <a:prstGeom prst="rect">
            <a:avLst/>
          </a:prstGeom>
          <a:noFill/>
          <a:ln w="9525">
            <a:noFill/>
            <a:miter lim="800000"/>
            <a:headEnd/>
            <a:tailEnd/>
          </a:ln>
        </p:spPr>
        <p:txBody>
          <a:bodyPr lIns="0" tIns="0" rIns="0" bIns="0">
            <a:spAutoFit/>
          </a:bodyPr>
          <a:lstStyle/>
          <a:p>
            <a:pPr algn="ctr"/>
            <a:r>
              <a:rPr lang="en-US" sz="1400" dirty="0">
                <a:solidFill>
                  <a:srgbClr val="333333"/>
                </a:solidFill>
                <a:cs typeface="Arial" charset="0"/>
              </a:rPr>
              <a:t>Sampling Rate (S/s)</a:t>
            </a:r>
          </a:p>
        </p:txBody>
      </p:sp>
      <p:sp>
        <p:nvSpPr>
          <p:cNvPr id="12319" name="Rectangle 240"/>
          <p:cNvSpPr>
            <a:spLocks noChangeArrowheads="1"/>
          </p:cNvSpPr>
          <p:nvPr/>
        </p:nvSpPr>
        <p:spPr bwMode="auto">
          <a:xfrm>
            <a:off x="1085850" y="4171430"/>
            <a:ext cx="85725" cy="184150"/>
          </a:xfrm>
          <a:prstGeom prst="rect">
            <a:avLst/>
          </a:prstGeom>
          <a:noFill/>
          <a:ln w="9525">
            <a:noFill/>
            <a:miter lim="800000"/>
            <a:headEnd/>
            <a:tailEnd/>
          </a:ln>
        </p:spPr>
        <p:txBody>
          <a:bodyPr wrap="none" lIns="0" tIns="0" rIns="0" bIns="0">
            <a:spAutoFit/>
          </a:bodyPr>
          <a:lstStyle/>
          <a:p>
            <a:r>
              <a:rPr lang="en-US" sz="1200" dirty="0">
                <a:solidFill>
                  <a:srgbClr val="333333"/>
                </a:solidFill>
                <a:cs typeface="Arial" charset="0"/>
              </a:rPr>
              <a:t>6</a:t>
            </a:r>
          </a:p>
        </p:txBody>
      </p:sp>
      <p:cxnSp>
        <p:nvCxnSpPr>
          <p:cNvPr id="82" name="Straight Connector 81"/>
          <p:cNvCxnSpPr/>
          <p:nvPr/>
        </p:nvCxnSpPr>
        <p:spPr bwMode="auto">
          <a:xfrm>
            <a:off x="4423833" y="2988742"/>
            <a:ext cx="3153834" cy="1"/>
          </a:xfrm>
          <a:prstGeom prst="line">
            <a:avLst/>
          </a:prstGeom>
          <a:solidFill>
            <a:schemeClr val="accent1"/>
          </a:solidFill>
          <a:ln w="38100" cap="flat" cmpd="sng" algn="ctr">
            <a:solidFill>
              <a:srgbClr val="FF0000"/>
            </a:solidFill>
            <a:prstDash val="sysDash"/>
            <a:round/>
            <a:headEnd type="none" w="med" len="med"/>
            <a:tailEnd type="none" w="med" len="med"/>
          </a:ln>
          <a:effectLst/>
        </p:spPr>
      </p:cxnSp>
      <p:cxnSp>
        <p:nvCxnSpPr>
          <p:cNvPr id="69" name="Straight Connector 68"/>
          <p:cNvCxnSpPr/>
          <p:nvPr/>
        </p:nvCxnSpPr>
        <p:spPr bwMode="auto">
          <a:xfrm flipV="1">
            <a:off x="6688667" y="3306242"/>
            <a:ext cx="0" cy="1333500"/>
          </a:xfrm>
          <a:prstGeom prst="line">
            <a:avLst/>
          </a:prstGeom>
          <a:solidFill>
            <a:schemeClr val="accent1"/>
          </a:solidFill>
          <a:ln w="38100" cap="flat" cmpd="sng" algn="ctr">
            <a:solidFill>
              <a:srgbClr val="A6C8DA"/>
            </a:solidFill>
            <a:prstDash val="sysDash"/>
            <a:round/>
            <a:headEnd type="none" w="med" len="med"/>
            <a:tailEnd type="none" w="med" len="med"/>
          </a:ln>
          <a:effectLst/>
        </p:spPr>
      </p:cxnSp>
      <p:sp>
        <p:nvSpPr>
          <p:cNvPr id="12320" name="Freeform 279"/>
          <p:cNvSpPr>
            <a:spLocks/>
          </p:cNvSpPr>
          <p:nvPr/>
        </p:nvSpPr>
        <p:spPr bwMode="auto">
          <a:xfrm>
            <a:off x="1382714" y="1631431"/>
            <a:ext cx="5754126" cy="2970812"/>
          </a:xfrm>
          <a:custGeom>
            <a:avLst/>
            <a:gdLst>
              <a:gd name="T0" fmla="*/ 0 w 3371"/>
              <a:gd name="T1" fmla="*/ 2147483647 h 1858"/>
              <a:gd name="T2" fmla="*/ 2147483647 w 3371"/>
              <a:gd name="T3" fmla="*/ 0 h 1858"/>
              <a:gd name="T4" fmla="*/ 2147483647 w 3371"/>
              <a:gd name="T5" fmla="*/ 2147483647 h 1858"/>
              <a:gd name="T6" fmla="*/ 2147483647 w 3371"/>
              <a:gd name="T7" fmla="*/ 2147483647 h 1858"/>
              <a:gd name="T8" fmla="*/ 2147483647 w 3371"/>
              <a:gd name="T9" fmla="*/ 2147483647 h 1858"/>
              <a:gd name="T10" fmla="*/ 2147483647 w 3371"/>
              <a:gd name="T11" fmla="*/ 2147483647 h 1858"/>
              <a:gd name="T12" fmla="*/ 2147483647 w 3371"/>
              <a:gd name="T13" fmla="*/ 2147483647 h 1858"/>
              <a:gd name="T14" fmla="*/ 2147483647 w 3371"/>
              <a:gd name="T15" fmla="*/ 2147483647 h 1858"/>
              <a:gd name="T16" fmla="*/ 2147483647 w 3371"/>
              <a:gd name="T17" fmla="*/ 2147483647 h 1858"/>
              <a:gd name="T18" fmla="*/ 2147483647 w 3371"/>
              <a:gd name="T19" fmla="*/ 2147483647 h 1858"/>
              <a:gd name="T20" fmla="*/ 2147483647 w 3371"/>
              <a:gd name="T21" fmla="*/ 2147483647 h 1858"/>
              <a:gd name="T22" fmla="*/ 2147483647 w 3371"/>
              <a:gd name="T23" fmla="*/ 2147483647 h 1858"/>
              <a:gd name="T24" fmla="*/ 2147483647 w 3371"/>
              <a:gd name="T25" fmla="*/ 2147483647 h 1858"/>
              <a:gd name="T26" fmla="*/ 0 w 3371"/>
              <a:gd name="T27" fmla="*/ 2147483647 h 1858"/>
              <a:gd name="T28" fmla="*/ 0 w 3371"/>
              <a:gd name="T29" fmla="*/ 2147483647 h 185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71"/>
              <a:gd name="T46" fmla="*/ 0 h 1858"/>
              <a:gd name="T47" fmla="*/ 3371 w 3371"/>
              <a:gd name="T48" fmla="*/ 1858 h 1858"/>
              <a:gd name="connsiteX0" fmla="*/ 0 w 3371"/>
              <a:gd name="connsiteY0" fmla="*/ 5 h 1858"/>
              <a:gd name="connsiteX1" fmla="*/ 343 w 3371"/>
              <a:gd name="connsiteY1" fmla="*/ 0 h 1858"/>
              <a:gd name="connsiteX2" fmla="*/ 706 w 3371"/>
              <a:gd name="connsiteY2" fmla="*/ 178 h 1858"/>
              <a:gd name="connsiteX3" fmla="*/ 2057 w 3371"/>
              <a:gd name="connsiteY3" fmla="*/ 178 h 1858"/>
              <a:gd name="connsiteX4" fmla="*/ 2314 w 3371"/>
              <a:gd name="connsiteY4" fmla="*/ 406 h 1858"/>
              <a:gd name="connsiteX5" fmla="*/ 2530 w 3371"/>
              <a:gd name="connsiteY5" fmla="*/ 656 h 1858"/>
              <a:gd name="connsiteX6" fmla="*/ 2580 w 3371"/>
              <a:gd name="connsiteY6" fmla="*/ 847 h 1858"/>
              <a:gd name="connsiteX7" fmla="*/ 2580 w 3371"/>
              <a:gd name="connsiteY7" fmla="*/ 997 h 1858"/>
              <a:gd name="connsiteX8" fmla="*/ 3016 w 3371"/>
              <a:gd name="connsiteY8" fmla="*/ 1137 h 1858"/>
              <a:gd name="connsiteX9" fmla="*/ 3016 w 3371"/>
              <a:gd name="connsiteY9" fmla="*/ 1513 h 1858"/>
              <a:gd name="connsiteX10" fmla="*/ 3370 w 3371"/>
              <a:gd name="connsiteY10" fmla="*/ 1513 h 1858"/>
              <a:gd name="connsiteX11" fmla="*/ 3371 w 3371"/>
              <a:gd name="connsiteY11" fmla="*/ 1858 h 1858"/>
              <a:gd name="connsiteX12" fmla="*/ 0 w 3371"/>
              <a:gd name="connsiteY12" fmla="*/ 1858 h 1858"/>
              <a:gd name="connsiteX13" fmla="*/ 0 w 3371"/>
              <a:gd name="connsiteY13" fmla="*/ 5 h 1858"/>
              <a:gd name="connsiteX0" fmla="*/ 0 w 3371"/>
              <a:gd name="connsiteY0" fmla="*/ 5 h 1858"/>
              <a:gd name="connsiteX1" fmla="*/ 343 w 3371"/>
              <a:gd name="connsiteY1" fmla="*/ 0 h 1858"/>
              <a:gd name="connsiteX2" fmla="*/ 706 w 3371"/>
              <a:gd name="connsiteY2" fmla="*/ 178 h 1858"/>
              <a:gd name="connsiteX3" fmla="*/ 2057 w 3371"/>
              <a:gd name="connsiteY3" fmla="*/ 178 h 1858"/>
              <a:gd name="connsiteX4" fmla="*/ 2314 w 3371"/>
              <a:gd name="connsiteY4" fmla="*/ 406 h 1858"/>
              <a:gd name="connsiteX5" fmla="*/ 2530 w 3371"/>
              <a:gd name="connsiteY5" fmla="*/ 656 h 1858"/>
              <a:gd name="connsiteX6" fmla="*/ 2580 w 3371"/>
              <a:gd name="connsiteY6" fmla="*/ 847 h 1858"/>
              <a:gd name="connsiteX7" fmla="*/ 3016 w 3371"/>
              <a:gd name="connsiteY7" fmla="*/ 1137 h 1858"/>
              <a:gd name="connsiteX8" fmla="*/ 3016 w 3371"/>
              <a:gd name="connsiteY8" fmla="*/ 1513 h 1858"/>
              <a:gd name="connsiteX9" fmla="*/ 3370 w 3371"/>
              <a:gd name="connsiteY9" fmla="*/ 1513 h 1858"/>
              <a:gd name="connsiteX10" fmla="*/ 3371 w 3371"/>
              <a:gd name="connsiteY10" fmla="*/ 1858 h 1858"/>
              <a:gd name="connsiteX11" fmla="*/ 0 w 3371"/>
              <a:gd name="connsiteY11" fmla="*/ 1858 h 1858"/>
              <a:gd name="connsiteX12" fmla="*/ 0 w 3371"/>
              <a:gd name="connsiteY12" fmla="*/ 5 h 1858"/>
              <a:gd name="connsiteX0" fmla="*/ 0 w 3371"/>
              <a:gd name="connsiteY0" fmla="*/ 5 h 1858"/>
              <a:gd name="connsiteX1" fmla="*/ 343 w 3371"/>
              <a:gd name="connsiteY1" fmla="*/ 0 h 1858"/>
              <a:gd name="connsiteX2" fmla="*/ 706 w 3371"/>
              <a:gd name="connsiteY2" fmla="*/ 178 h 1858"/>
              <a:gd name="connsiteX3" fmla="*/ 2057 w 3371"/>
              <a:gd name="connsiteY3" fmla="*/ 178 h 1858"/>
              <a:gd name="connsiteX4" fmla="*/ 2314 w 3371"/>
              <a:gd name="connsiteY4" fmla="*/ 406 h 1858"/>
              <a:gd name="connsiteX5" fmla="*/ 2530 w 3371"/>
              <a:gd name="connsiteY5" fmla="*/ 656 h 1858"/>
              <a:gd name="connsiteX6" fmla="*/ 2580 w 3371"/>
              <a:gd name="connsiteY6" fmla="*/ 847 h 1858"/>
              <a:gd name="connsiteX7" fmla="*/ 2821 w 3371"/>
              <a:gd name="connsiteY7" fmla="*/ 852 h 1858"/>
              <a:gd name="connsiteX8" fmla="*/ 3016 w 3371"/>
              <a:gd name="connsiteY8" fmla="*/ 1137 h 1858"/>
              <a:gd name="connsiteX9" fmla="*/ 3016 w 3371"/>
              <a:gd name="connsiteY9" fmla="*/ 1513 h 1858"/>
              <a:gd name="connsiteX10" fmla="*/ 3370 w 3371"/>
              <a:gd name="connsiteY10" fmla="*/ 1513 h 1858"/>
              <a:gd name="connsiteX11" fmla="*/ 3371 w 3371"/>
              <a:gd name="connsiteY11" fmla="*/ 1858 h 1858"/>
              <a:gd name="connsiteX12" fmla="*/ 0 w 3371"/>
              <a:gd name="connsiteY12" fmla="*/ 1858 h 1858"/>
              <a:gd name="connsiteX13" fmla="*/ 0 w 3371"/>
              <a:gd name="connsiteY13" fmla="*/ 5 h 1858"/>
              <a:gd name="connsiteX0" fmla="*/ 0 w 3371"/>
              <a:gd name="connsiteY0" fmla="*/ 5 h 1858"/>
              <a:gd name="connsiteX1" fmla="*/ 343 w 3371"/>
              <a:gd name="connsiteY1" fmla="*/ 0 h 1858"/>
              <a:gd name="connsiteX2" fmla="*/ 706 w 3371"/>
              <a:gd name="connsiteY2" fmla="*/ 178 h 1858"/>
              <a:gd name="connsiteX3" fmla="*/ 2057 w 3371"/>
              <a:gd name="connsiteY3" fmla="*/ 178 h 1858"/>
              <a:gd name="connsiteX4" fmla="*/ 2314 w 3371"/>
              <a:gd name="connsiteY4" fmla="*/ 406 h 1858"/>
              <a:gd name="connsiteX5" fmla="*/ 2530 w 3371"/>
              <a:gd name="connsiteY5" fmla="*/ 656 h 1858"/>
              <a:gd name="connsiteX6" fmla="*/ 2580 w 3371"/>
              <a:gd name="connsiteY6" fmla="*/ 847 h 1858"/>
              <a:gd name="connsiteX7" fmla="*/ 2861 w 3371"/>
              <a:gd name="connsiteY7" fmla="*/ 852 h 1858"/>
              <a:gd name="connsiteX8" fmla="*/ 3016 w 3371"/>
              <a:gd name="connsiteY8" fmla="*/ 1137 h 1858"/>
              <a:gd name="connsiteX9" fmla="*/ 3016 w 3371"/>
              <a:gd name="connsiteY9" fmla="*/ 1513 h 1858"/>
              <a:gd name="connsiteX10" fmla="*/ 3370 w 3371"/>
              <a:gd name="connsiteY10" fmla="*/ 1513 h 1858"/>
              <a:gd name="connsiteX11" fmla="*/ 3371 w 3371"/>
              <a:gd name="connsiteY11" fmla="*/ 1858 h 1858"/>
              <a:gd name="connsiteX12" fmla="*/ 0 w 3371"/>
              <a:gd name="connsiteY12" fmla="*/ 1858 h 1858"/>
              <a:gd name="connsiteX13" fmla="*/ 0 w 3371"/>
              <a:gd name="connsiteY13" fmla="*/ 5 h 1858"/>
              <a:gd name="connsiteX0" fmla="*/ 0 w 3371"/>
              <a:gd name="connsiteY0" fmla="*/ 5 h 1858"/>
              <a:gd name="connsiteX1" fmla="*/ 343 w 3371"/>
              <a:gd name="connsiteY1" fmla="*/ 0 h 1858"/>
              <a:gd name="connsiteX2" fmla="*/ 706 w 3371"/>
              <a:gd name="connsiteY2" fmla="*/ 178 h 1858"/>
              <a:gd name="connsiteX3" fmla="*/ 2057 w 3371"/>
              <a:gd name="connsiteY3" fmla="*/ 178 h 1858"/>
              <a:gd name="connsiteX4" fmla="*/ 2314 w 3371"/>
              <a:gd name="connsiteY4" fmla="*/ 406 h 1858"/>
              <a:gd name="connsiteX5" fmla="*/ 2530 w 3371"/>
              <a:gd name="connsiteY5" fmla="*/ 656 h 1858"/>
              <a:gd name="connsiteX6" fmla="*/ 2580 w 3371"/>
              <a:gd name="connsiteY6" fmla="*/ 847 h 1858"/>
              <a:gd name="connsiteX7" fmla="*/ 2861 w 3371"/>
              <a:gd name="connsiteY7" fmla="*/ 852 h 1858"/>
              <a:gd name="connsiteX8" fmla="*/ 3016 w 3371"/>
              <a:gd name="connsiteY8" fmla="*/ 1137 h 1858"/>
              <a:gd name="connsiteX9" fmla="*/ 3016 w 3371"/>
              <a:gd name="connsiteY9" fmla="*/ 1513 h 1858"/>
              <a:gd name="connsiteX10" fmla="*/ 3370 w 3371"/>
              <a:gd name="connsiteY10" fmla="*/ 1513 h 1858"/>
              <a:gd name="connsiteX11" fmla="*/ 3371 w 3371"/>
              <a:gd name="connsiteY11" fmla="*/ 1858 h 1858"/>
              <a:gd name="connsiteX12" fmla="*/ 0 w 3371"/>
              <a:gd name="connsiteY12" fmla="*/ 1858 h 1858"/>
              <a:gd name="connsiteX13" fmla="*/ 0 w 3371"/>
              <a:gd name="connsiteY13" fmla="*/ 5 h 1858"/>
              <a:gd name="connsiteX0" fmla="*/ 0 w 3371"/>
              <a:gd name="connsiteY0" fmla="*/ 5 h 1858"/>
              <a:gd name="connsiteX1" fmla="*/ 343 w 3371"/>
              <a:gd name="connsiteY1" fmla="*/ 0 h 1858"/>
              <a:gd name="connsiteX2" fmla="*/ 706 w 3371"/>
              <a:gd name="connsiteY2" fmla="*/ 178 h 1858"/>
              <a:gd name="connsiteX3" fmla="*/ 2057 w 3371"/>
              <a:gd name="connsiteY3" fmla="*/ 178 h 1858"/>
              <a:gd name="connsiteX4" fmla="*/ 2314 w 3371"/>
              <a:gd name="connsiteY4" fmla="*/ 406 h 1858"/>
              <a:gd name="connsiteX5" fmla="*/ 2530 w 3371"/>
              <a:gd name="connsiteY5" fmla="*/ 656 h 1858"/>
              <a:gd name="connsiteX6" fmla="*/ 2580 w 3371"/>
              <a:gd name="connsiteY6" fmla="*/ 847 h 1858"/>
              <a:gd name="connsiteX7" fmla="*/ 2861 w 3371"/>
              <a:gd name="connsiteY7" fmla="*/ 852 h 1858"/>
              <a:gd name="connsiteX8" fmla="*/ 3016 w 3371"/>
              <a:gd name="connsiteY8" fmla="*/ 1137 h 1858"/>
              <a:gd name="connsiteX9" fmla="*/ 3016 w 3371"/>
              <a:gd name="connsiteY9" fmla="*/ 1513 h 1858"/>
              <a:gd name="connsiteX10" fmla="*/ 3370 w 3371"/>
              <a:gd name="connsiteY10" fmla="*/ 1513 h 1858"/>
              <a:gd name="connsiteX11" fmla="*/ 3371 w 3371"/>
              <a:gd name="connsiteY11" fmla="*/ 1858 h 1858"/>
              <a:gd name="connsiteX12" fmla="*/ 0 w 3371"/>
              <a:gd name="connsiteY12" fmla="*/ 1858 h 1858"/>
              <a:gd name="connsiteX13" fmla="*/ 0 w 3371"/>
              <a:gd name="connsiteY13" fmla="*/ 5 h 1858"/>
              <a:gd name="connsiteX0" fmla="*/ 0 w 3371"/>
              <a:gd name="connsiteY0" fmla="*/ 5 h 1858"/>
              <a:gd name="connsiteX1" fmla="*/ 343 w 3371"/>
              <a:gd name="connsiteY1" fmla="*/ 0 h 1858"/>
              <a:gd name="connsiteX2" fmla="*/ 706 w 3371"/>
              <a:gd name="connsiteY2" fmla="*/ 178 h 1858"/>
              <a:gd name="connsiteX3" fmla="*/ 2057 w 3371"/>
              <a:gd name="connsiteY3" fmla="*/ 178 h 1858"/>
              <a:gd name="connsiteX4" fmla="*/ 2314 w 3371"/>
              <a:gd name="connsiteY4" fmla="*/ 406 h 1858"/>
              <a:gd name="connsiteX5" fmla="*/ 2530 w 3371"/>
              <a:gd name="connsiteY5" fmla="*/ 656 h 1858"/>
              <a:gd name="connsiteX6" fmla="*/ 2580 w 3371"/>
              <a:gd name="connsiteY6" fmla="*/ 847 h 1858"/>
              <a:gd name="connsiteX7" fmla="*/ 2861 w 3371"/>
              <a:gd name="connsiteY7" fmla="*/ 852 h 1858"/>
              <a:gd name="connsiteX8" fmla="*/ 3016 w 3371"/>
              <a:gd name="connsiteY8" fmla="*/ 1137 h 1858"/>
              <a:gd name="connsiteX9" fmla="*/ 3017 w 3371"/>
              <a:gd name="connsiteY9" fmla="*/ 1023 h 1858"/>
              <a:gd name="connsiteX10" fmla="*/ 3016 w 3371"/>
              <a:gd name="connsiteY10" fmla="*/ 1513 h 1858"/>
              <a:gd name="connsiteX11" fmla="*/ 3370 w 3371"/>
              <a:gd name="connsiteY11" fmla="*/ 1513 h 1858"/>
              <a:gd name="connsiteX12" fmla="*/ 3371 w 3371"/>
              <a:gd name="connsiteY12" fmla="*/ 1858 h 1858"/>
              <a:gd name="connsiteX13" fmla="*/ 0 w 3371"/>
              <a:gd name="connsiteY13" fmla="*/ 1858 h 1858"/>
              <a:gd name="connsiteX14" fmla="*/ 0 w 3371"/>
              <a:gd name="connsiteY14" fmla="*/ 5 h 1858"/>
              <a:gd name="connsiteX0" fmla="*/ 0 w 3371"/>
              <a:gd name="connsiteY0" fmla="*/ 5 h 1858"/>
              <a:gd name="connsiteX1" fmla="*/ 343 w 3371"/>
              <a:gd name="connsiteY1" fmla="*/ 0 h 1858"/>
              <a:gd name="connsiteX2" fmla="*/ 706 w 3371"/>
              <a:gd name="connsiteY2" fmla="*/ 178 h 1858"/>
              <a:gd name="connsiteX3" fmla="*/ 2057 w 3371"/>
              <a:gd name="connsiteY3" fmla="*/ 178 h 1858"/>
              <a:gd name="connsiteX4" fmla="*/ 2314 w 3371"/>
              <a:gd name="connsiteY4" fmla="*/ 406 h 1858"/>
              <a:gd name="connsiteX5" fmla="*/ 2530 w 3371"/>
              <a:gd name="connsiteY5" fmla="*/ 656 h 1858"/>
              <a:gd name="connsiteX6" fmla="*/ 2580 w 3371"/>
              <a:gd name="connsiteY6" fmla="*/ 847 h 1858"/>
              <a:gd name="connsiteX7" fmla="*/ 2861 w 3371"/>
              <a:gd name="connsiteY7" fmla="*/ 852 h 1858"/>
              <a:gd name="connsiteX8" fmla="*/ 3016 w 3371"/>
              <a:gd name="connsiteY8" fmla="*/ 1020 h 1858"/>
              <a:gd name="connsiteX9" fmla="*/ 3017 w 3371"/>
              <a:gd name="connsiteY9" fmla="*/ 1023 h 1858"/>
              <a:gd name="connsiteX10" fmla="*/ 3016 w 3371"/>
              <a:gd name="connsiteY10" fmla="*/ 1513 h 1858"/>
              <a:gd name="connsiteX11" fmla="*/ 3370 w 3371"/>
              <a:gd name="connsiteY11" fmla="*/ 1513 h 1858"/>
              <a:gd name="connsiteX12" fmla="*/ 3371 w 3371"/>
              <a:gd name="connsiteY12" fmla="*/ 1858 h 1858"/>
              <a:gd name="connsiteX13" fmla="*/ 0 w 3371"/>
              <a:gd name="connsiteY13" fmla="*/ 1858 h 1858"/>
              <a:gd name="connsiteX14" fmla="*/ 0 w 3371"/>
              <a:gd name="connsiteY14" fmla="*/ 5 h 1858"/>
              <a:gd name="connsiteX0" fmla="*/ 0 w 3371"/>
              <a:gd name="connsiteY0" fmla="*/ 5 h 1858"/>
              <a:gd name="connsiteX1" fmla="*/ 343 w 3371"/>
              <a:gd name="connsiteY1" fmla="*/ 0 h 1858"/>
              <a:gd name="connsiteX2" fmla="*/ 706 w 3371"/>
              <a:gd name="connsiteY2" fmla="*/ 178 h 1858"/>
              <a:gd name="connsiteX3" fmla="*/ 2057 w 3371"/>
              <a:gd name="connsiteY3" fmla="*/ 178 h 1858"/>
              <a:gd name="connsiteX4" fmla="*/ 2314 w 3371"/>
              <a:gd name="connsiteY4" fmla="*/ 406 h 1858"/>
              <a:gd name="connsiteX5" fmla="*/ 2530 w 3371"/>
              <a:gd name="connsiteY5" fmla="*/ 656 h 1858"/>
              <a:gd name="connsiteX6" fmla="*/ 2580 w 3371"/>
              <a:gd name="connsiteY6" fmla="*/ 847 h 1858"/>
              <a:gd name="connsiteX7" fmla="*/ 2861 w 3371"/>
              <a:gd name="connsiteY7" fmla="*/ 852 h 1858"/>
              <a:gd name="connsiteX8" fmla="*/ 3016 w 3371"/>
              <a:gd name="connsiteY8" fmla="*/ 1020 h 1858"/>
              <a:gd name="connsiteX9" fmla="*/ 3017 w 3371"/>
              <a:gd name="connsiteY9" fmla="*/ 1023 h 1858"/>
              <a:gd name="connsiteX10" fmla="*/ 3016 w 3371"/>
              <a:gd name="connsiteY10" fmla="*/ 1513 h 1858"/>
              <a:gd name="connsiteX11" fmla="*/ 3370 w 3371"/>
              <a:gd name="connsiteY11" fmla="*/ 1513 h 1858"/>
              <a:gd name="connsiteX12" fmla="*/ 3371 w 3371"/>
              <a:gd name="connsiteY12" fmla="*/ 1858 h 1858"/>
              <a:gd name="connsiteX13" fmla="*/ 0 w 3371"/>
              <a:gd name="connsiteY13" fmla="*/ 1858 h 1858"/>
              <a:gd name="connsiteX14" fmla="*/ 0 w 3371"/>
              <a:gd name="connsiteY14" fmla="*/ 5 h 1858"/>
              <a:gd name="connsiteX0" fmla="*/ 0 w 3371"/>
              <a:gd name="connsiteY0" fmla="*/ 5 h 1858"/>
              <a:gd name="connsiteX1" fmla="*/ 343 w 3371"/>
              <a:gd name="connsiteY1" fmla="*/ 0 h 1858"/>
              <a:gd name="connsiteX2" fmla="*/ 706 w 3371"/>
              <a:gd name="connsiteY2" fmla="*/ 178 h 1858"/>
              <a:gd name="connsiteX3" fmla="*/ 2057 w 3371"/>
              <a:gd name="connsiteY3" fmla="*/ 178 h 1858"/>
              <a:gd name="connsiteX4" fmla="*/ 2314 w 3371"/>
              <a:gd name="connsiteY4" fmla="*/ 406 h 1858"/>
              <a:gd name="connsiteX5" fmla="*/ 2530 w 3371"/>
              <a:gd name="connsiteY5" fmla="*/ 656 h 1858"/>
              <a:gd name="connsiteX6" fmla="*/ 2580 w 3371"/>
              <a:gd name="connsiteY6" fmla="*/ 847 h 1858"/>
              <a:gd name="connsiteX7" fmla="*/ 2861 w 3371"/>
              <a:gd name="connsiteY7" fmla="*/ 852 h 1858"/>
              <a:gd name="connsiteX8" fmla="*/ 3016 w 3371"/>
              <a:gd name="connsiteY8" fmla="*/ 1020 h 1858"/>
              <a:gd name="connsiteX9" fmla="*/ 3017 w 3371"/>
              <a:gd name="connsiteY9" fmla="*/ 1023 h 1858"/>
              <a:gd name="connsiteX10" fmla="*/ 3016 w 3371"/>
              <a:gd name="connsiteY10" fmla="*/ 1513 h 1858"/>
              <a:gd name="connsiteX11" fmla="*/ 3370 w 3371"/>
              <a:gd name="connsiteY11" fmla="*/ 1513 h 1858"/>
              <a:gd name="connsiteX12" fmla="*/ 3371 w 3371"/>
              <a:gd name="connsiteY12" fmla="*/ 1858 h 1858"/>
              <a:gd name="connsiteX13" fmla="*/ 0 w 3371"/>
              <a:gd name="connsiteY13" fmla="*/ 1858 h 1858"/>
              <a:gd name="connsiteX14" fmla="*/ 0 w 3371"/>
              <a:gd name="connsiteY14" fmla="*/ 5 h 1858"/>
              <a:gd name="connsiteX0" fmla="*/ 0 w 3371"/>
              <a:gd name="connsiteY0" fmla="*/ 5 h 1858"/>
              <a:gd name="connsiteX1" fmla="*/ 343 w 3371"/>
              <a:gd name="connsiteY1" fmla="*/ 0 h 1858"/>
              <a:gd name="connsiteX2" fmla="*/ 706 w 3371"/>
              <a:gd name="connsiteY2" fmla="*/ 178 h 1858"/>
              <a:gd name="connsiteX3" fmla="*/ 2057 w 3371"/>
              <a:gd name="connsiteY3" fmla="*/ 178 h 1858"/>
              <a:gd name="connsiteX4" fmla="*/ 2314 w 3371"/>
              <a:gd name="connsiteY4" fmla="*/ 406 h 1858"/>
              <a:gd name="connsiteX5" fmla="*/ 2530 w 3371"/>
              <a:gd name="connsiteY5" fmla="*/ 656 h 1858"/>
              <a:gd name="connsiteX6" fmla="*/ 2580 w 3371"/>
              <a:gd name="connsiteY6" fmla="*/ 847 h 1858"/>
              <a:gd name="connsiteX7" fmla="*/ 2861 w 3371"/>
              <a:gd name="connsiteY7" fmla="*/ 852 h 1858"/>
              <a:gd name="connsiteX8" fmla="*/ 3016 w 3371"/>
              <a:gd name="connsiteY8" fmla="*/ 1020 h 1858"/>
              <a:gd name="connsiteX9" fmla="*/ 3016 w 3371"/>
              <a:gd name="connsiteY9" fmla="*/ 1513 h 1858"/>
              <a:gd name="connsiteX10" fmla="*/ 3370 w 3371"/>
              <a:gd name="connsiteY10" fmla="*/ 1513 h 1858"/>
              <a:gd name="connsiteX11" fmla="*/ 3371 w 3371"/>
              <a:gd name="connsiteY11" fmla="*/ 1858 h 1858"/>
              <a:gd name="connsiteX12" fmla="*/ 0 w 3371"/>
              <a:gd name="connsiteY12" fmla="*/ 1858 h 1858"/>
              <a:gd name="connsiteX13" fmla="*/ 0 w 3371"/>
              <a:gd name="connsiteY13" fmla="*/ 5 h 1858"/>
              <a:gd name="connsiteX0" fmla="*/ 0 w 3371"/>
              <a:gd name="connsiteY0" fmla="*/ 5 h 1858"/>
              <a:gd name="connsiteX1" fmla="*/ 343 w 3371"/>
              <a:gd name="connsiteY1" fmla="*/ 0 h 1858"/>
              <a:gd name="connsiteX2" fmla="*/ 706 w 3371"/>
              <a:gd name="connsiteY2" fmla="*/ 178 h 1858"/>
              <a:gd name="connsiteX3" fmla="*/ 2057 w 3371"/>
              <a:gd name="connsiteY3" fmla="*/ 178 h 1858"/>
              <a:gd name="connsiteX4" fmla="*/ 2314 w 3371"/>
              <a:gd name="connsiteY4" fmla="*/ 406 h 1858"/>
              <a:gd name="connsiteX5" fmla="*/ 2530 w 3371"/>
              <a:gd name="connsiteY5" fmla="*/ 656 h 1858"/>
              <a:gd name="connsiteX6" fmla="*/ 2580 w 3371"/>
              <a:gd name="connsiteY6" fmla="*/ 847 h 1858"/>
              <a:gd name="connsiteX7" fmla="*/ 2861 w 3371"/>
              <a:gd name="connsiteY7" fmla="*/ 852 h 1858"/>
              <a:gd name="connsiteX8" fmla="*/ 3016 w 3371"/>
              <a:gd name="connsiteY8" fmla="*/ 1513 h 1858"/>
              <a:gd name="connsiteX9" fmla="*/ 3370 w 3371"/>
              <a:gd name="connsiteY9" fmla="*/ 1513 h 1858"/>
              <a:gd name="connsiteX10" fmla="*/ 3371 w 3371"/>
              <a:gd name="connsiteY10" fmla="*/ 1858 h 1858"/>
              <a:gd name="connsiteX11" fmla="*/ 0 w 3371"/>
              <a:gd name="connsiteY11" fmla="*/ 1858 h 1858"/>
              <a:gd name="connsiteX12" fmla="*/ 0 w 3371"/>
              <a:gd name="connsiteY12" fmla="*/ 5 h 1858"/>
              <a:gd name="connsiteX0" fmla="*/ 0 w 3371"/>
              <a:gd name="connsiteY0" fmla="*/ 5 h 1858"/>
              <a:gd name="connsiteX1" fmla="*/ 343 w 3371"/>
              <a:gd name="connsiteY1" fmla="*/ 0 h 1858"/>
              <a:gd name="connsiteX2" fmla="*/ 706 w 3371"/>
              <a:gd name="connsiteY2" fmla="*/ 178 h 1858"/>
              <a:gd name="connsiteX3" fmla="*/ 2057 w 3371"/>
              <a:gd name="connsiteY3" fmla="*/ 178 h 1858"/>
              <a:gd name="connsiteX4" fmla="*/ 2314 w 3371"/>
              <a:gd name="connsiteY4" fmla="*/ 406 h 1858"/>
              <a:gd name="connsiteX5" fmla="*/ 2530 w 3371"/>
              <a:gd name="connsiteY5" fmla="*/ 656 h 1858"/>
              <a:gd name="connsiteX6" fmla="*/ 2580 w 3371"/>
              <a:gd name="connsiteY6" fmla="*/ 847 h 1858"/>
              <a:gd name="connsiteX7" fmla="*/ 2861 w 3371"/>
              <a:gd name="connsiteY7" fmla="*/ 852 h 1858"/>
              <a:gd name="connsiteX8" fmla="*/ 2874 w 3371"/>
              <a:gd name="connsiteY8" fmla="*/ 1028 h 1858"/>
              <a:gd name="connsiteX9" fmla="*/ 3016 w 3371"/>
              <a:gd name="connsiteY9" fmla="*/ 1513 h 1858"/>
              <a:gd name="connsiteX10" fmla="*/ 3370 w 3371"/>
              <a:gd name="connsiteY10" fmla="*/ 1513 h 1858"/>
              <a:gd name="connsiteX11" fmla="*/ 3371 w 3371"/>
              <a:gd name="connsiteY11" fmla="*/ 1858 h 1858"/>
              <a:gd name="connsiteX12" fmla="*/ 0 w 3371"/>
              <a:gd name="connsiteY12" fmla="*/ 1858 h 1858"/>
              <a:gd name="connsiteX13" fmla="*/ 0 w 3371"/>
              <a:gd name="connsiteY13" fmla="*/ 5 h 1858"/>
              <a:gd name="connsiteX0" fmla="*/ 0 w 3371"/>
              <a:gd name="connsiteY0" fmla="*/ 5 h 1858"/>
              <a:gd name="connsiteX1" fmla="*/ 343 w 3371"/>
              <a:gd name="connsiteY1" fmla="*/ 0 h 1858"/>
              <a:gd name="connsiteX2" fmla="*/ 706 w 3371"/>
              <a:gd name="connsiteY2" fmla="*/ 178 h 1858"/>
              <a:gd name="connsiteX3" fmla="*/ 2057 w 3371"/>
              <a:gd name="connsiteY3" fmla="*/ 178 h 1858"/>
              <a:gd name="connsiteX4" fmla="*/ 2314 w 3371"/>
              <a:gd name="connsiteY4" fmla="*/ 406 h 1858"/>
              <a:gd name="connsiteX5" fmla="*/ 2530 w 3371"/>
              <a:gd name="connsiteY5" fmla="*/ 656 h 1858"/>
              <a:gd name="connsiteX6" fmla="*/ 2580 w 3371"/>
              <a:gd name="connsiteY6" fmla="*/ 847 h 1858"/>
              <a:gd name="connsiteX7" fmla="*/ 2861 w 3371"/>
              <a:gd name="connsiteY7" fmla="*/ 852 h 1858"/>
              <a:gd name="connsiteX8" fmla="*/ 2874 w 3371"/>
              <a:gd name="connsiteY8" fmla="*/ 1028 h 1858"/>
              <a:gd name="connsiteX9" fmla="*/ 3016 w 3371"/>
              <a:gd name="connsiteY9" fmla="*/ 1513 h 1858"/>
              <a:gd name="connsiteX10" fmla="*/ 3370 w 3371"/>
              <a:gd name="connsiteY10" fmla="*/ 1513 h 1858"/>
              <a:gd name="connsiteX11" fmla="*/ 3371 w 3371"/>
              <a:gd name="connsiteY11" fmla="*/ 1858 h 1858"/>
              <a:gd name="connsiteX12" fmla="*/ 0 w 3371"/>
              <a:gd name="connsiteY12" fmla="*/ 1858 h 1858"/>
              <a:gd name="connsiteX13" fmla="*/ 0 w 3371"/>
              <a:gd name="connsiteY13" fmla="*/ 5 h 1858"/>
              <a:gd name="connsiteX0" fmla="*/ 0 w 3371"/>
              <a:gd name="connsiteY0" fmla="*/ 5 h 1858"/>
              <a:gd name="connsiteX1" fmla="*/ 343 w 3371"/>
              <a:gd name="connsiteY1" fmla="*/ 0 h 1858"/>
              <a:gd name="connsiteX2" fmla="*/ 706 w 3371"/>
              <a:gd name="connsiteY2" fmla="*/ 178 h 1858"/>
              <a:gd name="connsiteX3" fmla="*/ 2057 w 3371"/>
              <a:gd name="connsiteY3" fmla="*/ 178 h 1858"/>
              <a:gd name="connsiteX4" fmla="*/ 2314 w 3371"/>
              <a:gd name="connsiteY4" fmla="*/ 406 h 1858"/>
              <a:gd name="connsiteX5" fmla="*/ 2530 w 3371"/>
              <a:gd name="connsiteY5" fmla="*/ 656 h 1858"/>
              <a:gd name="connsiteX6" fmla="*/ 2580 w 3371"/>
              <a:gd name="connsiteY6" fmla="*/ 847 h 1858"/>
              <a:gd name="connsiteX7" fmla="*/ 2861 w 3371"/>
              <a:gd name="connsiteY7" fmla="*/ 852 h 1858"/>
              <a:gd name="connsiteX8" fmla="*/ 3016 w 3371"/>
              <a:gd name="connsiteY8" fmla="*/ 1513 h 1858"/>
              <a:gd name="connsiteX9" fmla="*/ 3370 w 3371"/>
              <a:gd name="connsiteY9" fmla="*/ 1513 h 1858"/>
              <a:gd name="connsiteX10" fmla="*/ 3371 w 3371"/>
              <a:gd name="connsiteY10" fmla="*/ 1858 h 1858"/>
              <a:gd name="connsiteX11" fmla="*/ 0 w 3371"/>
              <a:gd name="connsiteY11" fmla="*/ 1858 h 1858"/>
              <a:gd name="connsiteX12" fmla="*/ 0 w 3371"/>
              <a:gd name="connsiteY12" fmla="*/ 5 h 1858"/>
              <a:gd name="connsiteX0" fmla="*/ 0 w 3371"/>
              <a:gd name="connsiteY0" fmla="*/ 5 h 1858"/>
              <a:gd name="connsiteX1" fmla="*/ 343 w 3371"/>
              <a:gd name="connsiteY1" fmla="*/ 0 h 1858"/>
              <a:gd name="connsiteX2" fmla="*/ 706 w 3371"/>
              <a:gd name="connsiteY2" fmla="*/ 178 h 1858"/>
              <a:gd name="connsiteX3" fmla="*/ 2057 w 3371"/>
              <a:gd name="connsiteY3" fmla="*/ 178 h 1858"/>
              <a:gd name="connsiteX4" fmla="*/ 2314 w 3371"/>
              <a:gd name="connsiteY4" fmla="*/ 406 h 1858"/>
              <a:gd name="connsiteX5" fmla="*/ 2530 w 3371"/>
              <a:gd name="connsiteY5" fmla="*/ 656 h 1858"/>
              <a:gd name="connsiteX6" fmla="*/ 2580 w 3371"/>
              <a:gd name="connsiteY6" fmla="*/ 847 h 1858"/>
              <a:gd name="connsiteX7" fmla="*/ 2861 w 3371"/>
              <a:gd name="connsiteY7" fmla="*/ 852 h 1858"/>
              <a:gd name="connsiteX8" fmla="*/ 3370 w 3371"/>
              <a:gd name="connsiteY8" fmla="*/ 1513 h 1858"/>
              <a:gd name="connsiteX9" fmla="*/ 3371 w 3371"/>
              <a:gd name="connsiteY9" fmla="*/ 1858 h 1858"/>
              <a:gd name="connsiteX10" fmla="*/ 0 w 3371"/>
              <a:gd name="connsiteY10" fmla="*/ 1858 h 1858"/>
              <a:gd name="connsiteX11" fmla="*/ 0 w 3371"/>
              <a:gd name="connsiteY11" fmla="*/ 5 h 1858"/>
              <a:gd name="connsiteX0" fmla="*/ 0 w 3371"/>
              <a:gd name="connsiteY0" fmla="*/ 5 h 1858"/>
              <a:gd name="connsiteX1" fmla="*/ 343 w 3371"/>
              <a:gd name="connsiteY1" fmla="*/ 0 h 1858"/>
              <a:gd name="connsiteX2" fmla="*/ 706 w 3371"/>
              <a:gd name="connsiteY2" fmla="*/ 178 h 1858"/>
              <a:gd name="connsiteX3" fmla="*/ 2057 w 3371"/>
              <a:gd name="connsiteY3" fmla="*/ 178 h 1858"/>
              <a:gd name="connsiteX4" fmla="*/ 2314 w 3371"/>
              <a:gd name="connsiteY4" fmla="*/ 406 h 1858"/>
              <a:gd name="connsiteX5" fmla="*/ 2530 w 3371"/>
              <a:gd name="connsiteY5" fmla="*/ 656 h 1858"/>
              <a:gd name="connsiteX6" fmla="*/ 2580 w 3371"/>
              <a:gd name="connsiteY6" fmla="*/ 847 h 1858"/>
              <a:gd name="connsiteX7" fmla="*/ 2861 w 3371"/>
              <a:gd name="connsiteY7" fmla="*/ 852 h 1858"/>
              <a:gd name="connsiteX8" fmla="*/ 2895 w 3371"/>
              <a:gd name="connsiteY8" fmla="*/ 1082 h 1858"/>
              <a:gd name="connsiteX9" fmla="*/ 3370 w 3371"/>
              <a:gd name="connsiteY9" fmla="*/ 1513 h 1858"/>
              <a:gd name="connsiteX10" fmla="*/ 3371 w 3371"/>
              <a:gd name="connsiteY10" fmla="*/ 1858 h 1858"/>
              <a:gd name="connsiteX11" fmla="*/ 0 w 3371"/>
              <a:gd name="connsiteY11" fmla="*/ 1858 h 1858"/>
              <a:gd name="connsiteX12" fmla="*/ 0 w 3371"/>
              <a:gd name="connsiteY12" fmla="*/ 5 h 1858"/>
              <a:gd name="connsiteX0" fmla="*/ 0 w 3371"/>
              <a:gd name="connsiteY0" fmla="*/ 5 h 1858"/>
              <a:gd name="connsiteX1" fmla="*/ 343 w 3371"/>
              <a:gd name="connsiteY1" fmla="*/ 0 h 1858"/>
              <a:gd name="connsiteX2" fmla="*/ 706 w 3371"/>
              <a:gd name="connsiteY2" fmla="*/ 178 h 1858"/>
              <a:gd name="connsiteX3" fmla="*/ 2057 w 3371"/>
              <a:gd name="connsiteY3" fmla="*/ 178 h 1858"/>
              <a:gd name="connsiteX4" fmla="*/ 2314 w 3371"/>
              <a:gd name="connsiteY4" fmla="*/ 406 h 1858"/>
              <a:gd name="connsiteX5" fmla="*/ 2530 w 3371"/>
              <a:gd name="connsiteY5" fmla="*/ 656 h 1858"/>
              <a:gd name="connsiteX6" fmla="*/ 2580 w 3371"/>
              <a:gd name="connsiteY6" fmla="*/ 847 h 1858"/>
              <a:gd name="connsiteX7" fmla="*/ 2861 w 3371"/>
              <a:gd name="connsiteY7" fmla="*/ 852 h 1858"/>
              <a:gd name="connsiteX8" fmla="*/ 2895 w 3371"/>
              <a:gd name="connsiteY8" fmla="*/ 1082 h 1858"/>
              <a:gd name="connsiteX9" fmla="*/ 3370 w 3371"/>
              <a:gd name="connsiteY9" fmla="*/ 1513 h 1858"/>
              <a:gd name="connsiteX10" fmla="*/ 3371 w 3371"/>
              <a:gd name="connsiteY10" fmla="*/ 1858 h 1858"/>
              <a:gd name="connsiteX11" fmla="*/ 0 w 3371"/>
              <a:gd name="connsiteY11" fmla="*/ 1858 h 1858"/>
              <a:gd name="connsiteX12" fmla="*/ 0 w 3371"/>
              <a:gd name="connsiteY12" fmla="*/ 5 h 1858"/>
              <a:gd name="connsiteX0" fmla="*/ 0 w 3371"/>
              <a:gd name="connsiteY0" fmla="*/ 5 h 1858"/>
              <a:gd name="connsiteX1" fmla="*/ 343 w 3371"/>
              <a:gd name="connsiteY1" fmla="*/ 0 h 1858"/>
              <a:gd name="connsiteX2" fmla="*/ 706 w 3371"/>
              <a:gd name="connsiteY2" fmla="*/ 178 h 1858"/>
              <a:gd name="connsiteX3" fmla="*/ 2057 w 3371"/>
              <a:gd name="connsiteY3" fmla="*/ 178 h 1858"/>
              <a:gd name="connsiteX4" fmla="*/ 2314 w 3371"/>
              <a:gd name="connsiteY4" fmla="*/ 406 h 1858"/>
              <a:gd name="connsiteX5" fmla="*/ 2530 w 3371"/>
              <a:gd name="connsiteY5" fmla="*/ 656 h 1858"/>
              <a:gd name="connsiteX6" fmla="*/ 2580 w 3371"/>
              <a:gd name="connsiteY6" fmla="*/ 847 h 1858"/>
              <a:gd name="connsiteX7" fmla="*/ 2861 w 3371"/>
              <a:gd name="connsiteY7" fmla="*/ 852 h 1858"/>
              <a:gd name="connsiteX8" fmla="*/ 2895 w 3371"/>
              <a:gd name="connsiteY8" fmla="*/ 1082 h 1858"/>
              <a:gd name="connsiteX9" fmla="*/ 3370 w 3371"/>
              <a:gd name="connsiteY9" fmla="*/ 1513 h 1858"/>
              <a:gd name="connsiteX10" fmla="*/ 3371 w 3371"/>
              <a:gd name="connsiteY10" fmla="*/ 1858 h 1858"/>
              <a:gd name="connsiteX11" fmla="*/ 0 w 3371"/>
              <a:gd name="connsiteY11" fmla="*/ 1858 h 1858"/>
              <a:gd name="connsiteX12" fmla="*/ 0 w 3371"/>
              <a:gd name="connsiteY12" fmla="*/ 5 h 1858"/>
              <a:gd name="connsiteX0" fmla="*/ 0 w 3371"/>
              <a:gd name="connsiteY0" fmla="*/ 5 h 1858"/>
              <a:gd name="connsiteX1" fmla="*/ 343 w 3371"/>
              <a:gd name="connsiteY1" fmla="*/ 0 h 1858"/>
              <a:gd name="connsiteX2" fmla="*/ 706 w 3371"/>
              <a:gd name="connsiteY2" fmla="*/ 178 h 1858"/>
              <a:gd name="connsiteX3" fmla="*/ 2057 w 3371"/>
              <a:gd name="connsiteY3" fmla="*/ 178 h 1858"/>
              <a:gd name="connsiteX4" fmla="*/ 2314 w 3371"/>
              <a:gd name="connsiteY4" fmla="*/ 406 h 1858"/>
              <a:gd name="connsiteX5" fmla="*/ 2530 w 3371"/>
              <a:gd name="connsiteY5" fmla="*/ 656 h 1858"/>
              <a:gd name="connsiteX6" fmla="*/ 2580 w 3371"/>
              <a:gd name="connsiteY6" fmla="*/ 847 h 1858"/>
              <a:gd name="connsiteX7" fmla="*/ 2861 w 3371"/>
              <a:gd name="connsiteY7" fmla="*/ 852 h 1858"/>
              <a:gd name="connsiteX8" fmla="*/ 2895 w 3371"/>
              <a:gd name="connsiteY8" fmla="*/ 1082 h 1858"/>
              <a:gd name="connsiteX9" fmla="*/ 3370 w 3371"/>
              <a:gd name="connsiteY9" fmla="*/ 1513 h 1858"/>
              <a:gd name="connsiteX10" fmla="*/ 3371 w 3371"/>
              <a:gd name="connsiteY10" fmla="*/ 1858 h 1858"/>
              <a:gd name="connsiteX11" fmla="*/ 0 w 3371"/>
              <a:gd name="connsiteY11" fmla="*/ 1858 h 1858"/>
              <a:gd name="connsiteX12" fmla="*/ 0 w 3371"/>
              <a:gd name="connsiteY12" fmla="*/ 5 h 1858"/>
              <a:gd name="connsiteX0" fmla="*/ 0 w 3371"/>
              <a:gd name="connsiteY0" fmla="*/ 5 h 1858"/>
              <a:gd name="connsiteX1" fmla="*/ 343 w 3371"/>
              <a:gd name="connsiteY1" fmla="*/ 0 h 1858"/>
              <a:gd name="connsiteX2" fmla="*/ 706 w 3371"/>
              <a:gd name="connsiteY2" fmla="*/ 178 h 1858"/>
              <a:gd name="connsiteX3" fmla="*/ 2057 w 3371"/>
              <a:gd name="connsiteY3" fmla="*/ 178 h 1858"/>
              <a:gd name="connsiteX4" fmla="*/ 2314 w 3371"/>
              <a:gd name="connsiteY4" fmla="*/ 406 h 1858"/>
              <a:gd name="connsiteX5" fmla="*/ 2530 w 3371"/>
              <a:gd name="connsiteY5" fmla="*/ 656 h 1858"/>
              <a:gd name="connsiteX6" fmla="*/ 2580 w 3371"/>
              <a:gd name="connsiteY6" fmla="*/ 847 h 1858"/>
              <a:gd name="connsiteX7" fmla="*/ 2861 w 3371"/>
              <a:gd name="connsiteY7" fmla="*/ 852 h 1858"/>
              <a:gd name="connsiteX8" fmla="*/ 2895 w 3371"/>
              <a:gd name="connsiteY8" fmla="*/ 1082 h 1858"/>
              <a:gd name="connsiteX9" fmla="*/ 3370 w 3371"/>
              <a:gd name="connsiteY9" fmla="*/ 1513 h 1858"/>
              <a:gd name="connsiteX10" fmla="*/ 3371 w 3371"/>
              <a:gd name="connsiteY10" fmla="*/ 1858 h 1858"/>
              <a:gd name="connsiteX11" fmla="*/ 0 w 3371"/>
              <a:gd name="connsiteY11" fmla="*/ 1858 h 1858"/>
              <a:gd name="connsiteX12" fmla="*/ 0 w 3371"/>
              <a:gd name="connsiteY12" fmla="*/ 5 h 1858"/>
              <a:gd name="connsiteX0" fmla="*/ 0 w 3371"/>
              <a:gd name="connsiteY0" fmla="*/ 5 h 1858"/>
              <a:gd name="connsiteX1" fmla="*/ 343 w 3371"/>
              <a:gd name="connsiteY1" fmla="*/ 0 h 1858"/>
              <a:gd name="connsiteX2" fmla="*/ 706 w 3371"/>
              <a:gd name="connsiteY2" fmla="*/ 178 h 1858"/>
              <a:gd name="connsiteX3" fmla="*/ 2057 w 3371"/>
              <a:gd name="connsiteY3" fmla="*/ 178 h 1858"/>
              <a:gd name="connsiteX4" fmla="*/ 2314 w 3371"/>
              <a:gd name="connsiteY4" fmla="*/ 406 h 1858"/>
              <a:gd name="connsiteX5" fmla="*/ 2530 w 3371"/>
              <a:gd name="connsiteY5" fmla="*/ 656 h 1858"/>
              <a:gd name="connsiteX6" fmla="*/ 2580 w 3371"/>
              <a:gd name="connsiteY6" fmla="*/ 847 h 1858"/>
              <a:gd name="connsiteX7" fmla="*/ 2861 w 3371"/>
              <a:gd name="connsiteY7" fmla="*/ 852 h 1858"/>
              <a:gd name="connsiteX8" fmla="*/ 2895 w 3371"/>
              <a:gd name="connsiteY8" fmla="*/ 1082 h 1858"/>
              <a:gd name="connsiteX9" fmla="*/ 3370 w 3371"/>
              <a:gd name="connsiteY9" fmla="*/ 1513 h 1858"/>
              <a:gd name="connsiteX10" fmla="*/ 3371 w 3371"/>
              <a:gd name="connsiteY10" fmla="*/ 1858 h 1858"/>
              <a:gd name="connsiteX11" fmla="*/ 0 w 3371"/>
              <a:gd name="connsiteY11" fmla="*/ 1858 h 1858"/>
              <a:gd name="connsiteX12" fmla="*/ 0 w 3371"/>
              <a:gd name="connsiteY12" fmla="*/ 5 h 1858"/>
              <a:gd name="connsiteX0" fmla="*/ 0 w 3371"/>
              <a:gd name="connsiteY0" fmla="*/ 5 h 1858"/>
              <a:gd name="connsiteX1" fmla="*/ 343 w 3371"/>
              <a:gd name="connsiteY1" fmla="*/ 0 h 1858"/>
              <a:gd name="connsiteX2" fmla="*/ 706 w 3371"/>
              <a:gd name="connsiteY2" fmla="*/ 178 h 1858"/>
              <a:gd name="connsiteX3" fmla="*/ 2057 w 3371"/>
              <a:gd name="connsiteY3" fmla="*/ 178 h 1858"/>
              <a:gd name="connsiteX4" fmla="*/ 2314 w 3371"/>
              <a:gd name="connsiteY4" fmla="*/ 406 h 1858"/>
              <a:gd name="connsiteX5" fmla="*/ 2530 w 3371"/>
              <a:gd name="connsiteY5" fmla="*/ 656 h 1858"/>
              <a:gd name="connsiteX6" fmla="*/ 2580 w 3371"/>
              <a:gd name="connsiteY6" fmla="*/ 847 h 1858"/>
              <a:gd name="connsiteX7" fmla="*/ 2861 w 3371"/>
              <a:gd name="connsiteY7" fmla="*/ 852 h 1858"/>
              <a:gd name="connsiteX8" fmla="*/ 2863 w 3371"/>
              <a:gd name="connsiteY8" fmla="*/ 1082 h 1858"/>
              <a:gd name="connsiteX9" fmla="*/ 3370 w 3371"/>
              <a:gd name="connsiteY9" fmla="*/ 1513 h 1858"/>
              <a:gd name="connsiteX10" fmla="*/ 3371 w 3371"/>
              <a:gd name="connsiteY10" fmla="*/ 1858 h 1858"/>
              <a:gd name="connsiteX11" fmla="*/ 0 w 3371"/>
              <a:gd name="connsiteY11" fmla="*/ 1858 h 1858"/>
              <a:gd name="connsiteX12" fmla="*/ 0 w 3371"/>
              <a:gd name="connsiteY12" fmla="*/ 5 h 1858"/>
              <a:gd name="connsiteX0" fmla="*/ 0 w 3371"/>
              <a:gd name="connsiteY0" fmla="*/ 5 h 1858"/>
              <a:gd name="connsiteX1" fmla="*/ 343 w 3371"/>
              <a:gd name="connsiteY1" fmla="*/ 0 h 1858"/>
              <a:gd name="connsiteX2" fmla="*/ 706 w 3371"/>
              <a:gd name="connsiteY2" fmla="*/ 178 h 1858"/>
              <a:gd name="connsiteX3" fmla="*/ 2057 w 3371"/>
              <a:gd name="connsiteY3" fmla="*/ 178 h 1858"/>
              <a:gd name="connsiteX4" fmla="*/ 2314 w 3371"/>
              <a:gd name="connsiteY4" fmla="*/ 406 h 1858"/>
              <a:gd name="connsiteX5" fmla="*/ 2530 w 3371"/>
              <a:gd name="connsiteY5" fmla="*/ 656 h 1858"/>
              <a:gd name="connsiteX6" fmla="*/ 2580 w 3371"/>
              <a:gd name="connsiteY6" fmla="*/ 847 h 1858"/>
              <a:gd name="connsiteX7" fmla="*/ 2861 w 3371"/>
              <a:gd name="connsiteY7" fmla="*/ 852 h 1858"/>
              <a:gd name="connsiteX8" fmla="*/ 2863 w 3371"/>
              <a:gd name="connsiteY8" fmla="*/ 1082 h 1858"/>
              <a:gd name="connsiteX9" fmla="*/ 3370 w 3371"/>
              <a:gd name="connsiteY9" fmla="*/ 1513 h 1858"/>
              <a:gd name="connsiteX10" fmla="*/ 3371 w 3371"/>
              <a:gd name="connsiteY10" fmla="*/ 1858 h 1858"/>
              <a:gd name="connsiteX11" fmla="*/ 0 w 3371"/>
              <a:gd name="connsiteY11" fmla="*/ 1858 h 1858"/>
              <a:gd name="connsiteX12" fmla="*/ 0 w 3371"/>
              <a:gd name="connsiteY12" fmla="*/ 5 h 1858"/>
              <a:gd name="connsiteX0" fmla="*/ 0 w 3371"/>
              <a:gd name="connsiteY0" fmla="*/ 5 h 1858"/>
              <a:gd name="connsiteX1" fmla="*/ 343 w 3371"/>
              <a:gd name="connsiteY1" fmla="*/ 0 h 1858"/>
              <a:gd name="connsiteX2" fmla="*/ 706 w 3371"/>
              <a:gd name="connsiteY2" fmla="*/ 178 h 1858"/>
              <a:gd name="connsiteX3" fmla="*/ 2057 w 3371"/>
              <a:gd name="connsiteY3" fmla="*/ 178 h 1858"/>
              <a:gd name="connsiteX4" fmla="*/ 2314 w 3371"/>
              <a:gd name="connsiteY4" fmla="*/ 406 h 1858"/>
              <a:gd name="connsiteX5" fmla="*/ 2530 w 3371"/>
              <a:gd name="connsiteY5" fmla="*/ 656 h 1858"/>
              <a:gd name="connsiteX6" fmla="*/ 2580 w 3371"/>
              <a:gd name="connsiteY6" fmla="*/ 847 h 1858"/>
              <a:gd name="connsiteX7" fmla="*/ 2861 w 3371"/>
              <a:gd name="connsiteY7" fmla="*/ 852 h 1858"/>
              <a:gd name="connsiteX8" fmla="*/ 2863 w 3371"/>
              <a:gd name="connsiteY8" fmla="*/ 1082 h 1858"/>
              <a:gd name="connsiteX9" fmla="*/ 3014 w 3371"/>
              <a:gd name="connsiteY9" fmla="*/ 1023 h 1858"/>
              <a:gd name="connsiteX10" fmla="*/ 3370 w 3371"/>
              <a:gd name="connsiteY10" fmla="*/ 1513 h 1858"/>
              <a:gd name="connsiteX11" fmla="*/ 3371 w 3371"/>
              <a:gd name="connsiteY11" fmla="*/ 1858 h 1858"/>
              <a:gd name="connsiteX12" fmla="*/ 0 w 3371"/>
              <a:gd name="connsiteY12" fmla="*/ 1858 h 1858"/>
              <a:gd name="connsiteX13" fmla="*/ 0 w 3371"/>
              <a:gd name="connsiteY13" fmla="*/ 5 h 1858"/>
              <a:gd name="connsiteX0" fmla="*/ 0 w 3371"/>
              <a:gd name="connsiteY0" fmla="*/ 5 h 1858"/>
              <a:gd name="connsiteX1" fmla="*/ 343 w 3371"/>
              <a:gd name="connsiteY1" fmla="*/ 0 h 1858"/>
              <a:gd name="connsiteX2" fmla="*/ 706 w 3371"/>
              <a:gd name="connsiteY2" fmla="*/ 178 h 1858"/>
              <a:gd name="connsiteX3" fmla="*/ 2057 w 3371"/>
              <a:gd name="connsiteY3" fmla="*/ 178 h 1858"/>
              <a:gd name="connsiteX4" fmla="*/ 2314 w 3371"/>
              <a:gd name="connsiteY4" fmla="*/ 406 h 1858"/>
              <a:gd name="connsiteX5" fmla="*/ 2530 w 3371"/>
              <a:gd name="connsiteY5" fmla="*/ 656 h 1858"/>
              <a:gd name="connsiteX6" fmla="*/ 2580 w 3371"/>
              <a:gd name="connsiteY6" fmla="*/ 847 h 1858"/>
              <a:gd name="connsiteX7" fmla="*/ 2861 w 3371"/>
              <a:gd name="connsiteY7" fmla="*/ 852 h 1858"/>
              <a:gd name="connsiteX8" fmla="*/ 2863 w 3371"/>
              <a:gd name="connsiteY8" fmla="*/ 1082 h 1858"/>
              <a:gd name="connsiteX9" fmla="*/ 3014 w 3371"/>
              <a:gd name="connsiteY9" fmla="*/ 1023 h 1858"/>
              <a:gd name="connsiteX10" fmla="*/ 3370 w 3371"/>
              <a:gd name="connsiteY10" fmla="*/ 1513 h 1858"/>
              <a:gd name="connsiteX11" fmla="*/ 3371 w 3371"/>
              <a:gd name="connsiteY11" fmla="*/ 1858 h 1858"/>
              <a:gd name="connsiteX12" fmla="*/ 0 w 3371"/>
              <a:gd name="connsiteY12" fmla="*/ 1858 h 1858"/>
              <a:gd name="connsiteX13" fmla="*/ 0 w 3371"/>
              <a:gd name="connsiteY13" fmla="*/ 5 h 1858"/>
              <a:gd name="connsiteX0" fmla="*/ 0 w 3371"/>
              <a:gd name="connsiteY0" fmla="*/ 5 h 1858"/>
              <a:gd name="connsiteX1" fmla="*/ 343 w 3371"/>
              <a:gd name="connsiteY1" fmla="*/ 0 h 1858"/>
              <a:gd name="connsiteX2" fmla="*/ 706 w 3371"/>
              <a:gd name="connsiteY2" fmla="*/ 178 h 1858"/>
              <a:gd name="connsiteX3" fmla="*/ 2057 w 3371"/>
              <a:gd name="connsiteY3" fmla="*/ 178 h 1858"/>
              <a:gd name="connsiteX4" fmla="*/ 2314 w 3371"/>
              <a:gd name="connsiteY4" fmla="*/ 406 h 1858"/>
              <a:gd name="connsiteX5" fmla="*/ 2530 w 3371"/>
              <a:gd name="connsiteY5" fmla="*/ 656 h 1858"/>
              <a:gd name="connsiteX6" fmla="*/ 2580 w 3371"/>
              <a:gd name="connsiteY6" fmla="*/ 847 h 1858"/>
              <a:gd name="connsiteX7" fmla="*/ 2861 w 3371"/>
              <a:gd name="connsiteY7" fmla="*/ 852 h 1858"/>
              <a:gd name="connsiteX8" fmla="*/ 3014 w 3371"/>
              <a:gd name="connsiteY8" fmla="*/ 1023 h 1858"/>
              <a:gd name="connsiteX9" fmla="*/ 3370 w 3371"/>
              <a:gd name="connsiteY9" fmla="*/ 1513 h 1858"/>
              <a:gd name="connsiteX10" fmla="*/ 3371 w 3371"/>
              <a:gd name="connsiteY10" fmla="*/ 1858 h 1858"/>
              <a:gd name="connsiteX11" fmla="*/ 0 w 3371"/>
              <a:gd name="connsiteY11" fmla="*/ 1858 h 1858"/>
              <a:gd name="connsiteX12" fmla="*/ 0 w 3371"/>
              <a:gd name="connsiteY12" fmla="*/ 5 h 1858"/>
              <a:gd name="connsiteX0" fmla="*/ 0 w 3371"/>
              <a:gd name="connsiteY0" fmla="*/ 5 h 1858"/>
              <a:gd name="connsiteX1" fmla="*/ 343 w 3371"/>
              <a:gd name="connsiteY1" fmla="*/ 0 h 1858"/>
              <a:gd name="connsiteX2" fmla="*/ 706 w 3371"/>
              <a:gd name="connsiteY2" fmla="*/ 178 h 1858"/>
              <a:gd name="connsiteX3" fmla="*/ 2057 w 3371"/>
              <a:gd name="connsiteY3" fmla="*/ 178 h 1858"/>
              <a:gd name="connsiteX4" fmla="*/ 2314 w 3371"/>
              <a:gd name="connsiteY4" fmla="*/ 406 h 1858"/>
              <a:gd name="connsiteX5" fmla="*/ 2530 w 3371"/>
              <a:gd name="connsiteY5" fmla="*/ 656 h 1858"/>
              <a:gd name="connsiteX6" fmla="*/ 2580 w 3371"/>
              <a:gd name="connsiteY6" fmla="*/ 847 h 1858"/>
              <a:gd name="connsiteX7" fmla="*/ 2861 w 3371"/>
              <a:gd name="connsiteY7" fmla="*/ 852 h 1858"/>
              <a:gd name="connsiteX8" fmla="*/ 2871 w 3371"/>
              <a:gd name="connsiteY8" fmla="*/ 1026 h 1858"/>
              <a:gd name="connsiteX9" fmla="*/ 3014 w 3371"/>
              <a:gd name="connsiteY9" fmla="*/ 1023 h 1858"/>
              <a:gd name="connsiteX10" fmla="*/ 3370 w 3371"/>
              <a:gd name="connsiteY10" fmla="*/ 1513 h 1858"/>
              <a:gd name="connsiteX11" fmla="*/ 3371 w 3371"/>
              <a:gd name="connsiteY11" fmla="*/ 1858 h 1858"/>
              <a:gd name="connsiteX12" fmla="*/ 0 w 3371"/>
              <a:gd name="connsiteY12" fmla="*/ 1858 h 1858"/>
              <a:gd name="connsiteX13" fmla="*/ 0 w 3371"/>
              <a:gd name="connsiteY13" fmla="*/ 5 h 1858"/>
              <a:gd name="connsiteX0" fmla="*/ 0 w 3371"/>
              <a:gd name="connsiteY0" fmla="*/ 5 h 1858"/>
              <a:gd name="connsiteX1" fmla="*/ 343 w 3371"/>
              <a:gd name="connsiteY1" fmla="*/ 0 h 1858"/>
              <a:gd name="connsiteX2" fmla="*/ 706 w 3371"/>
              <a:gd name="connsiteY2" fmla="*/ 178 h 1858"/>
              <a:gd name="connsiteX3" fmla="*/ 2057 w 3371"/>
              <a:gd name="connsiteY3" fmla="*/ 178 h 1858"/>
              <a:gd name="connsiteX4" fmla="*/ 2314 w 3371"/>
              <a:gd name="connsiteY4" fmla="*/ 406 h 1858"/>
              <a:gd name="connsiteX5" fmla="*/ 2530 w 3371"/>
              <a:gd name="connsiteY5" fmla="*/ 656 h 1858"/>
              <a:gd name="connsiteX6" fmla="*/ 2580 w 3371"/>
              <a:gd name="connsiteY6" fmla="*/ 847 h 1858"/>
              <a:gd name="connsiteX7" fmla="*/ 2861 w 3371"/>
              <a:gd name="connsiteY7" fmla="*/ 852 h 1858"/>
              <a:gd name="connsiteX8" fmla="*/ 2871 w 3371"/>
              <a:gd name="connsiteY8" fmla="*/ 1026 h 1858"/>
              <a:gd name="connsiteX9" fmla="*/ 3014 w 3371"/>
              <a:gd name="connsiteY9" fmla="*/ 1023 h 1858"/>
              <a:gd name="connsiteX10" fmla="*/ 3370 w 3371"/>
              <a:gd name="connsiteY10" fmla="*/ 1513 h 1858"/>
              <a:gd name="connsiteX11" fmla="*/ 3371 w 3371"/>
              <a:gd name="connsiteY11" fmla="*/ 1858 h 1858"/>
              <a:gd name="connsiteX12" fmla="*/ 0 w 3371"/>
              <a:gd name="connsiteY12" fmla="*/ 1858 h 1858"/>
              <a:gd name="connsiteX13" fmla="*/ 0 w 3371"/>
              <a:gd name="connsiteY13" fmla="*/ 5 h 1858"/>
              <a:gd name="connsiteX0" fmla="*/ 0 w 3371"/>
              <a:gd name="connsiteY0" fmla="*/ 5 h 1858"/>
              <a:gd name="connsiteX1" fmla="*/ 343 w 3371"/>
              <a:gd name="connsiteY1" fmla="*/ 0 h 1858"/>
              <a:gd name="connsiteX2" fmla="*/ 706 w 3371"/>
              <a:gd name="connsiteY2" fmla="*/ 178 h 1858"/>
              <a:gd name="connsiteX3" fmla="*/ 2057 w 3371"/>
              <a:gd name="connsiteY3" fmla="*/ 178 h 1858"/>
              <a:gd name="connsiteX4" fmla="*/ 2314 w 3371"/>
              <a:gd name="connsiteY4" fmla="*/ 406 h 1858"/>
              <a:gd name="connsiteX5" fmla="*/ 2530 w 3371"/>
              <a:gd name="connsiteY5" fmla="*/ 656 h 1858"/>
              <a:gd name="connsiteX6" fmla="*/ 2580 w 3371"/>
              <a:gd name="connsiteY6" fmla="*/ 847 h 1858"/>
              <a:gd name="connsiteX7" fmla="*/ 2861 w 3371"/>
              <a:gd name="connsiteY7" fmla="*/ 852 h 1858"/>
              <a:gd name="connsiteX8" fmla="*/ 2871 w 3371"/>
              <a:gd name="connsiteY8" fmla="*/ 1026 h 1858"/>
              <a:gd name="connsiteX9" fmla="*/ 3014 w 3371"/>
              <a:gd name="connsiteY9" fmla="*/ 1023 h 1858"/>
              <a:gd name="connsiteX10" fmla="*/ 3370 w 3371"/>
              <a:gd name="connsiteY10" fmla="*/ 1513 h 1858"/>
              <a:gd name="connsiteX11" fmla="*/ 3371 w 3371"/>
              <a:gd name="connsiteY11" fmla="*/ 1858 h 1858"/>
              <a:gd name="connsiteX12" fmla="*/ 0 w 3371"/>
              <a:gd name="connsiteY12" fmla="*/ 1858 h 1858"/>
              <a:gd name="connsiteX13" fmla="*/ 0 w 3371"/>
              <a:gd name="connsiteY13" fmla="*/ 5 h 1858"/>
              <a:gd name="connsiteX0" fmla="*/ 0 w 3371"/>
              <a:gd name="connsiteY0" fmla="*/ 5 h 1858"/>
              <a:gd name="connsiteX1" fmla="*/ 343 w 3371"/>
              <a:gd name="connsiteY1" fmla="*/ 0 h 1858"/>
              <a:gd name="connsiteX2" fmla="*/ 706 w 3371"/>
              <a:gd name="connsiteY2" fmla="*/ 178 h 1858"/>
              <a:gd name="connsiteX3" fmla="*/ 2057 w 3371"/>
              <a:gd name="connsiteY3" fmla="*/ 178 h 1858"/>
              <a:gd name="connsiteX4" fmla="*/ 2314 w 3371"/>
              <a:gd name="connsiteY4" fmla="*/ 406 h 1858"/>
              <a:gd name="connsiteX5" fmla="*/ 2530 w 3371"/>
              <a:gd name="connsiteY5" fmla="*/ 656 h 1858"/>
              <a:gd name="connsiteX6" fmla="*/ 2580 w 3371"/>
              <a:gd name="connsiteY6" fmla="*/ 847 h 1858"/>
              <a:gd name="connsiteX7" fmla="*/ 2861 w 3371"/>
              <a:gd name="connsiteY7" fmla="*/ 852 h 1858"/>
              <a:gd name="connsiteX8" fmla="*/ 2871 w 3371"/>
              <a:gd name="connsiteY8" fmla="*/ 1026 h 1858"/>
              <a:gd name="connsiteX9" fmla="*/ 2908 w 3371"/>
              <a:gd name="connsiteY9" fmla="*/ 1023 h 1858"/>
              <a:gd name="connsiteX10" fmla="*/ 3014 w 3371"/>
              <a:gd name="connsiteY10" fmla="*/ 1023 h 1858"/>
              <a:gd name="connsiteX11" fmla="*/ 3370 w 3371"/>
              <a:gd name="connsiteY11" fmla="*/ 1513 h 1858"/>
              <a:gd name="connsiteX12" fmla="*/ 3371 w 3371"/>
              <a:gd name="connsiteY12" fmla="*/ 1858 h 1858"/>
              <a:gd name="connsiteX13" fmla="*/ 0 w 3371"/>
              <a:gd name="connsiteY13" fmla="*/ 1858 h 1858"/>
              <a:gd name="connsiteX14" fmla="*/ 0 w 3371"/>
              <a:gd name="connsiteY14" fmla="*/ 5 h 1858"/>
              <a:gd name="connsiteX0" fmla="*/ 0 w 3371"/>
              <a:gd name="connsiteY0" fmla="*/ 5 h 1858"/>
              <a:gd name="connsiteX1" fmla="*/ 343 w 3371"/>
              <a:gd name="connsiteY1" fmla="*/ 0 h 1858"/>
              <a:gd name="connsiteX2" fmla="*/ 706 w 3371"/>
              <a:gd name="connsiteY2" fmla="*/ 178 h 1858"/>
              <a:gd name="connsiteX3" fmla="*/ 2057 w 3371"/>
              <a:gd name="connsiteY3" fmla="*/ 178 h 1858"/>
              <a:gd name="connsiteX4" fmla="*/ 2314 w 3371"/>
              <a:gd name="connsiteY4" fmla="*/ 406 h 1858"/>
              <a:gd name="connsiteX5" fmla="*/ 2530 w 3371"/>
              <a:gd name="connsiteY5" fmla="*/ 656 h 1858"/>
              <a:gd name="connsiteX6" fmla="*/ 2580 w 3371"/>
              <a:gd name="connsiteY6" fmla="*/ 847 h 1858"/>
              <a:gd name="connsiteX7" fmla="*/ 2861 w 3371"/>
              <a:gd name="connsiteY7" fmla="*/ 852 h 1858"/>
              <a:gd name="connsiteX8" fmla="*/ 2908 w 3371"/>
              <a:gd name="connsiteY8" fmla="*/ 1023 h 1858"/>
              <a:gd name="connsiteX9" fmla="*/ 3014 w 3371"/>
              <a:gd name="connsiteY9" fmla="*/ 1023 h 1858"/>
              <a:gd name="connsiteX10" fmla="*/ 3370 w 3371"/>
              <a:gd name="connsiteY10" fmla="*/ 1513 h 1858"/>
              <a:gd name="connsiteX11" fmla="*/ 3371 w 3371"/>
              <a:gd name="connsiteY11" fmla="*/ 1858 h 1858"/>
              <a:gd name="connsiteX12" fmla="*/ 0 w 3371"/>
              <a:gd name="connsiteY12" fmla="*/ 1858 h 1858"/>
              <a:gd name="connsiteX13" fmla="*/ 0 w 3371"/>
              <a:gd name="connsiteY13" fmla="*/ 5 h 1858"/>
              <a:gd name="connsiteX0" fmla="*/ 0 w 3371"/>
              <a:gd name="connsiteY0" fmla="*/ 5 h 1858"/>
              <a:gd name="connsiteX1" fmla="*/ 343 w 3371"/>
              <a:gd name="connsiteY1" fmla="*/ 0 h 1858"/>
              <a:gd name="connsiteX2" fmla="*/ 706 w 3371"/>
              <a:gd name="connsiteY2" fmla="*/ 178 h 1858"/>
              <a:gd name="connsiteX3" fmla="*/ 2057 w 3371"/>
              <a:gd name="connsiteY3" fmla="*/ 178 h 1858"/>
              <a:gd name="connsiteX4" fmla="*/ 2314 w 3371"/>
              <a:gd name="connsiteY4" fmla="*/ 406 h 1858"/>
              <a:gd name="connsiteX5" fmla="*/ 2530 w 3371"/>
              <a:gd name="connsiteY5" fmla="*/ 656 h 1858"/>
              <a:gd name="connsiteX6" fmla="*/ 2580 w 3371"/>
              <a:gd name="connsiteY6" fmla="*/ 847 h 1858"/>
              <a:gd name="connsiteX7" fmla="*/ 2861 w 3371"/>
              <a:gd name="connsiteY7" fmla="*/ 852 h 1858"/>
              <a:gd name="connsiteX8" fmla="*/ 3014 w 3371"/>
              <a:gd name="connsiteY8" fmla="*/ 1023 h 1858"/>
              <a:gd name="connsiteX9" fmla="*/ 3370 w 3371"/>
              <a:gd name="connsiteY9" fmla="*/ 1513 h 1858"/>
              <a:gd name="connsiteX10" fmla="*/ 3371 w 3371"/>
              <a:gd name="connsiteY10" fmla="*/ 1858 h 1858"/>
              <a:gd name="connsiteX11" fmla="*/ 0 w 3371"/>
              <a:gd name="connsiteY11" fmla="*/ 1858 h 1858"/>
              <a:gd name="connsiteX12" fmla="*/ 0 w 3371"/>
              <a:gd name="connsiteY12" fmla="*/ 5 h 1858"/>
              <a:gd name="connsiteX0" fmla="*/ 0 w 3371"/>
              <a:gd name="connsiteY0" fmla="*/ 5 h 1858"/>
              <a:gd name="connsiteX1" fmla="*/ 343 w 3371"/>
              <a:gd name="connsiteY1" fmla="*/ 0 h 1858"/>
              <a:gd name="connsiteX2" fmla="*/ 706 w 3371"/>
              <a:gd name="connsiteY2" fmla="*/ 178 h 1858"/>
              <a:gd name="connsiteX3" fmla="*/ 2057 w 3371"/>
              <a:gd name="connsiteY3" fmla="*/ 178 h 1858"/>
              <a:gd name="connsiteX4" fmla="*/ 2314 w 3371"/>
              <a:gd name="connsiteY4" fmla="*/ 406 h 1858"/>
              <a:gd name="connsiteX5" fmla="*/ 2530 w 3371"/>
              <a:gd name="connsiteY5" fmla="*/ 656 h 1858"/>
              <a:gd name="connsiteX6" fmla="*/ 2580 w 3371"/>
              <a:gd name="connsiteY6" fmla="*/ 847 h 1858"/>
              <a:gd name="connsiteX7" fmla="*/ 2861 w 3371"/>
              <a:gd name="connsiteY7" fmla="*/ 852 h 1858"/>
              <a:gd name="connsiteX8" fmla="*/ 2861 w 3371"/>
              <a:gd name="connsiteY8" fmla="*/ 1020 h 1858"/>
              <a:gd name="connsiteX9" fmla="*/ 3014 w 3371"/>
              <a:gd name="connsiteY9" fmla="*/ 1023 h 1858"/>
              <a:gd name="connsiteX10" fmla="*/ 3370 w 3371"/>
              <a:gd name="connsiteY10" fmla="*/ 1513 h 1858"/>
              <a:gd name="connsiteX11" fmla="*/ 3371 w 3371"/>
              <a:gd name="connsiteY11" fmla="*/ 1858 h 1858"/>
              <a:gd name="connsiteX12" fmla="*/ 0 w 3371"/>
              <a:gd name="connsiteY12" fmla="*/ 1858 h 1858"/>
              <a:gd name="connsiteX13" fmla="*/ 0 w 3371"/>
              <a:gd name="connsiteY13" fmla="*/ 5 h 1858"/>
              <a:gd name="connsiteX0" fmla="*/ 0 w 3371"/>
              <a:gd name="connsiteY0" fmla="*/ 5 h 1858"/>
              <a:gd name="connsiteX1" fmla="*/ 343 w 3371"/>
              <a:gd name="connsiteY1" fmla="*/ 0 h 1858"/>
              <a:gd name="connsiteX2" fmla="*/ 706 w 3371"/>
              <a:gd name="connsiteY2" fmla="*/ 178 h 1858"/>
              <a:gd name="connsiteX3" fmla="*/ 2057 w 3371"/>
              <a:gd name="connsiteY3" fmla="*/ 178 h 1858"/>
              <a:gd name="connsiteX4" fmla="*/ 2314 w 3371"/>
              <a:gd name="connsiteY4" fmla="*/ 406 h 1858"/>
              <a:gd name="connsiteX5" fmla="*/ 2530 w 3371"/>
              <a:gd name="connsiteY5" fmla="*/ 656 h 1858"/>
              <a:gd name="connsiteX6" fmla="*/ 2580 w 3371"/>
              <a:gd name="connsiteY6" fmla="*/ 847 h 1858"/>
              <a:gd name="connsiteX7" fmla="*/ 2861 w 3371"/>
              <a:gd name="connsiteY7" fmla="*/ 852 h 1858"/>
              <a:gd name="connsiteX8" fmla="*/ 2861 w 3371"/>
              <a:gd name="connsiteY8" fmla="*/ 1020 h 1858"/>
              <a:gd name="connsiteX9" fmla="*/ 3014 w 3371"/>
              <a:gd name="connsiteY9" fmla="*/ 1023 h 1858"/>
              <a:gd name="connsiteX10" fmla="*/ 3370 w 3371"/>
              <a:gd name="connsiteY10" fmla="*/ 1513 h 1858"/>
              <a:gd name="connsiteX11" fmla="*/ 3371 w 3371"/>
              <a:gd name="connsiteY11" fmla="*/ 1858 h 1858"/>
              <a:gd name="connsiteX12" fmla="*/ 0 w 3371"/>
              <a:gd name="connsiteY12" fmla="*/ 1858 h 1858"/>
              <a:gd name="connsiteX13" fmla="*/ 0 w 3371"/>
              <a:gd name="connsiteY13" fmla="*/ 5 h 1858"/>
              <a:gd name="connsiteX0" fmla="*/ 0 w 3371"/>
              <a:gd name="connsiteY0" fmla="*/ 5 h 1858"/>
              <a:gd name="connsiteX1" fmla="*/ 343 w 3371"/>
              <a:gd name="connsiteY1" fmla="*/ 0 h 1858"/>
              <a:gd name="connsiteX2" fmla="*/ 706 w 3371"/>
              <a:gd name="connsiteY2" fmla="*/ 178 h 1858"/>
              <a:gd name="connsiteX3" fmla="*/ 2057 w 3371"/>
              <a:gd name="connsiteY3" fmla="*/ 178 h 1858"/>
              <a:gd name="connsiteX4" fmla="*/ 2314 w 3371"/>
              <a:gd name="connsiteY4" fmla="*/ 406 h 1858"/>
              <a:gd name="connsiteX5" fmla="*/ 2530 w 3371"/>
              <a:gd name="connsiteY5" fmla="*/ 656 h 1858"/>
              <a:gd name="connsiteX6" fmla="*/ 2580 w 3371"/>
              <a:gd name="connsiteY6" fmla="*/ 847 h 1858"/>
              <a:gd name="connsiteX7" fmla="*/ 2861 w 3371"/>
              <a:gd name="connsiteY7" fmla="*/ 852 h 1858"/>
              <a:gd name="connsiteX8" fmla="*/ 2861 w 3371"/>
              <a:gd name="connsiteY8" fmla="*/ 1020 h 1858"/>
              <a:gd name="connsiteX9" fmla="*/ 3014 w 3371"/>
              <a:gd name="connsiteY9" fmla="*/ 1023 h 1858"/>
              <a:gd name="connsiteX10" fmla="*/ 3370 w 3371"/>
              <a:gd name="connsiteY10" fmla="*/ 1513 h 1858"/>
              <a:gd name="connsiteX11" fmla="*/ 3371 w 3371"/>
              <a:gd name="connsiteY11" fmla="*/ 1858 h 1858"/>
              <a:gd name="connsiteX12" fmla="*/ 0 w 3371"/>
              <a:gd name="connsiteY12" fmla="*/ 1858 h 1858"/>
              <a:gd name="connsiteX13" fmla="*/ 0 w 3371"/>
              <a:gd name="connsiteY13" fmla="*/ 5 h 1858"/>
              <a:gd name="connsiteX0" fmla="*/ 0 w 3371"/>
              <a:gd name="connsiteY0" fmla="*/ 5 h 1858"/>
              <a:gd name="connsiteX1" fmla="*/ 343 w 3371"/>
              <a:gd name="connsiteY1" fmla="*/ 0 h 1858"/>
              <a:gd name="connsiteX2" fmla="*/ 706 w 3371"/>
              <a:gd name="connsiteY2" fmla="*/ 178 h 1858"/>
              <a:gd name="connsiteX3" fmla="*/ 2057 w 3371"/>
              <a:gd name="connsiteY3" fmla="*/ 178 h 1858"/>
              <a:gd name="connsiteX4" fmla="*/ 2314 w 3371"/>
              <a:gd name="connsiteY4" fmla="*/ 406 h 1858"/>
              <a:gd name="connsiteX5" fmla="*/ 2530 w 3371"/>
              <a:gd name="connsiteY5" fmla="*/ 656 h 1858"/>
              <a:gd name="connsiteX6" fmla="*/ 2580 w 3371"/>
              <a:gd name="connsiteY6" fmla="*/ 847 h 1858"/>
              <a:gd name="connsiteX7" fmla="*/ 2861 w 3371"/>
              <a:gd name="connsiteY7" fmla="*/ 852 h 1858"/>
              <a:gd name="connsiteX8" fmla="*/ 2861 w 3371"/>
              <a:gd name="connsiteY8" fmla="*/ 1020 h 1858"/>
              <a:gd name="connsiteX9" fmla="*/ 3014 w 3371"/>
              <a:gd name="connsiteY9" fmla="*/ 1023 h 1858"/>
              <a:gd name="connsiteX10" fmla="*/ 3370 w 3371"/>
              <a:gd name="connsiteY10" fmla="*/ 1513 h 1858"/>
              <a:gd name="connsiteX11" fmla="*/ 3371 w 3371"/>
              <a:gd name="connsiteY11" fmla="*/ 1858 h 1858"/>
              <a:gd name="connsiteX12" fmla="*/ 0 w 3371"/>
              <a:gd name="connsiteY12" fmla="*/ 1858 h 1858"/>
              <a:gd name="connsiteX13" fmla="*/ 0 w 3371"/>
              <a:gd name="connsiteY13" fmla="*/ 5 h 1858"/>
              <a:gd name="connsiteX0" fmla="*/ 0 w 3371"/>
              <a:gd name="connsiteY0" fmla="*/ 5 h 1858"/>
              <a:gd name="connsiteX1" fmla="*/ 343 w 3371"/>
              <a:gd name="connsiteY1" fmla="*/ 0 h 1858"/>
              <a:gd name="connsiteX2" fmla="*/ 706 w 3371"/>
              <a:gd name="connsiteY2" fmla="*/ 178 h 1858"/>
              <a:gd name="connsiteX3" fmla="*/ 2057 w 3371"/>
              <a:gd name="connsiteY3" fmla="*/ 178 h 1858"/>
              <a:gd name="connsiteX4" fmla="*/ 2314 w 3371"/>
              <a:gd name="connsiteY4" fmla="*/ 406 h 1858"/>
              <a:gd name="connsiteX5" fmla="*/ 2530 w 3371"/>
              <a:gd name="connsiteY5" fmla="*/ 656 h 1858"/>
              <a:gd name="connsiteX6" fmla="*/ 2580 w 3371"/>
              <a:gd name="connsiteY6" fmla="*/ 847 h 1858"/>
              <a:gd name="connsiteX7" fmla="*/ 2861 w 3371"/>
              <a:gd name="connsiteY7" fmla="*/ 852 h 1858"/>
              <a:gd name="connsiteX8" fmla="*/ 2861 w 3371"/>
              <a:gd name="connsiteY8" fmla="*/ 1020 h 1858"/>
              <a:gd name="connsiteX9" fmla="*/ 3014 w 3371"/>
              <a:gd name="connsiteY9" fmla="*/ 1023 h 1858"/>
              <a:gd name="connsiteX10" fmla="*/ 3017 w 3371"/>
              <a:gd name="connsiteY10" fmla="*/ 1116 h 1858"/>
              <a:gd name="connsiteX11" fmla="*/ 3370 w 3371"/>
              <a:gd name="connsiteY11" fmla="*/ 1513 h 1858"/>
              <a:gd name="connsiteX12" fmla="*/ 3371 w 3371"/>
              <a:gd name="connsiteY12" fmla="*/ 1858 h 1858"/>
              <a:gd name="connsiteX13" fmla="*/ 0 w 3371"/>
              <a:gd name="connsiteY13" fmla="*/ 1858 h 1858"/>
              <a:gd name="connsiteX14" fmla="*/ 0 w 3371"/>
              <a:gd name="connsiteY14" fmla="*/ 5 h 1858"/>
              <a:gd name="connsiteX0" fmla="*/ 0 w 3371"/>
              <a:gd name="connsiteY0" fmla="*/ 5 h 1858"/>
              <a:gd name="connsiteX1" fmla="*/ 343 w 3371"/>
              <a:gd name="connsiteY1" fmla="*/ 0 h 1858"/>
              <a:gd name="connsiteX2" fmla="*/ 706 w 3371"/>
              <a:gd name="connsiteY2" fmla="*/ 178 h 1858"/>
              <a:gd name="connsiteX3" fmla="*/ 2057 w 3371"/>
              <a:gd name="connsiteY3" fmla="*/ 178 h 1858"/>
              <a:gd name="connsiteX4" fmla="*/ 2314 w 3371"/>
              <a:gd name="connsiteY4" fmla="*/ 406 h 1858"/>
              <a:gd name="connsiteX5" fmla="*/ 2530 w 3371"/>
              <a:gd name="connsiteY5" fmla="*/ 656 h 1858"/>
              <a:gd name="connsiteX6" fmla="*/ 2580 w 3371"/>
              <a:gd name="connsiteY6" fmla="*/ 847 h 1858"/>
              <a:gd name="connsiteX7" fmla="*/ 2861 w 3371"/>
              <a:gd name="connsiteY7" fmla="*/ 852 h 1858"/>
              <a:gd name="connsiteX8" fmla="*/ 2861 w 3371"/>
              <a:gd name="connsiteY8" fmla="*/ 1020 h 1858"/>
              <a:gd name="connsiteX9" fmla="*/ 3014 w 3371"/>
              <a:gd name="connsiteY9" fmla="*/ 1023 h 1858"/>
              <a:gd name="connsiteX10" fmla="*/ 3017 w 3371"/>
              <a:gd name="connsiteY10" fmla="*/ 1116 h 1858"/>
              <a:gd name="connsiteX11" fmla="*/ 3017 w 3371"/>
              <a:gd name="connsiteY11" fmla="*/ 1511 h 1858"/>
              <a:gd name="connsiteX12" fmla="*/ 3370 w 3371"/>
              <a:gd name="connsiteY12" fmla="*/ 1513 h 1858"/>
              <a:gd name="connsiteX13" fmla="*/ 3371 w 3371"/>
              <a:gd name="connsiteY13" fmla="*/ 1858 h 1858"/>
              <a:gd name="connsiteX14" fmla="*/ 0 w 3371"/>
              <a:gd name="connsiteY14" fmla="*/ 1858 h 1858"/>
              <a:gd name="connsiteX15" fmla="*/ 0 w 3371"/>
              <a:gd name="connsiteY15" fmla="*/ 5 h 1858"/>
              <a:gd name="connsiteX0" fmla="*/ 0 w 3371"/>
              <a:gd name="connsiteY0" fmla="*/ 5 h 1858"/>
              <a:gd name="connsiteX1" fmla="*/ 343 w 3371"/>
              <a:gd name="connsiteY1" fmla="*/ 0 h 1858"/>
              <a:gd name="connsiteX2" fmla="*/ 706 w 3371"/>
              <a:gd name="connsiteY2" fmla="*/ 178 h 1858"/>
              <a:gd name="connsiteX3" fmla="*/ 2057 w 3371"/>
              <a:gd name="connsiteY3" fmla="*/ 178 h 1858"/>
              <a:gd name="connsiteX4" fmla="*/ 2314 w 3371"/>
              <a:gd name="connsiteY4" fmla="*/ 406 h 1858"/>
              <a:gd name="connsiteX5" fmla="*/ 2530 w 3371"/>
              <a:gd name="connsiteY5" fmla="*/ 656 h 1858"/>
              <a:gd name="connsiteX6" fmla="*/ 2580 w 3371"/>
              <a:gd name="connsiteY6" fmla="*/ 847 h 1858"/>
              <a:gd name="connsiteX7" fmla="*/ 2861 w 3371"/>
              <a:gd name="connsiteY7" fmla="*/ 852 h 1858"/>
              <a:gd name="connsiteX8" fmla="*/ 2861 w 3371"/>
              <a:gd name="connsiteY8" fmla="*/ 1020 h 1858"/>
              <a:gd name="connsiteX9" fmla="*/ 3014 w 3371"/>
              <a:gd name="connsiteY9" fmla="*/ 1023 h 1858"/>
              <a:gd name="connsiteX10" fmla="*/ 3017 w 3371"/>
              <a:gd name="connsiteY10" fmla="*/ 1116 h 1858"/>
              <a:gd name="connsiteX11" fmla="*/ 3017 w 3371"/>
              <a:gd name="connsiteY11" fmla="*/ 1511 h 1858"/>
              <a:gd name="connsiteX12" fmla="*/ 3370 w 3371"/>
              <a:gd name="connsiteY12" fmla="*/ 1513 h 1858"/>
              <a:gd name="connsiteX13" fmla="*/ 3371 w 3371"/>
              <a:gd name="connsiteY13" fmla="*/ 1858 h 1858"/>
              <a:gd name="connsiteX14" fmla="*/ 0 w 3371"/>
              <a:gd name="connsiteY14" fmla="*/ 1858 h 1858"/>
              <a:gd name="connsiteX15" fmla="*/ 0 w 3371"/>
              <a:gd name="connsiteY15" fmla="*/ 5 h 1858"/>
              <a:gd name="connsiteX0" fmla="*/ 0 w 10664"/>
              <a:gd name="connsiteY0" fmla="*/ 27 h 10000"/>
              <a:gd name="connsiteX1" fmla="*/ 1018 w 10664"/>
              <a:gd name="connsiteY1" fmla="*/ 0 h 10000"/>
              <a:gd name="connsiteX2" fmla="*/ 2094 w 10664"/>
              <a:gd name="connsiteY2" fmla="*/ 958 h 10000"/>
              <a:gd name="connsiteX3" fmla="*/ 6102 w 10664"/>
              <a:gd name="connsiteY3" fmla="*/ 958 h 10000"/>
              <a:gd name="connsiteX4" fmla="*/ 6864 w 10664"/>
              <a:gd name="connsiteY4" fmla="*/ 2185 h 10000"/>
              <a:gd name="connsiteX5" fmla="*/ 7505 w 10664"/>
              <a:gd name="connsiteY5" fmla="*/ 3531 h 10000"/>
              <a:gd name="connsiteX6" fmla="*/ 7654 w 10664"/>
              <a:gd name="connsiteY6" fmla="*/ 4559 h 10000"/>
              <a:gd name="connsiteX7" fmla="*/ 8487 w 10664"/>
              <a:gd name="connsiteY7" fmla="*/ 4586 h 10000"/>
              <a:gd name="connsiteX8" fmla="*/ 8487 w 10664"/>
              <a:gd name="connsiteY8" fmla="*/ 5490 h 10000"/>
              <a:gd name="connsiteX9" fmla="*/ 8941 w 10664"/>
              <a:gd name="connsiteY9" fmla="*/ 5506 h 10000"/>
              <a:gd name="connsiteX10" fmla="*/ 8950 w 10664"/>
              <a:gd name="connsiteY10" fmla="*/ 6006 h 10000"/>
              <a:gd name="connsiteX11" fmla="*/ 8950 w 10664"/>
              <a:gd name="connsiteY11" fmla="*/ 8132 h 10000"/>
              <a:gd name="connsiteX12" fmla="*/ 10664 w 10664"/>
              <a:gd name="connsiteY12" fmla="*/ 8215 h 10000"/>
              <a:gd name="connsiteX13" fmla="*/ 10000 w 10664"/>
              <a:gd name="connsiteY13" fmla="*/ 10000 h 10000"/>
              <a:gd name="connsiteX14" fmla="*/ 0 w 10664"/>
              <a:gd name="connsiteY14" fmla="*/ 10000 h 10000"/>
              <a:gd name="connsiteX15" fmla="*/ 0 w 10664"/>
              <a:gd name="connsiteY15" fmla="*/ 27 h 10000"/>
              <a:gd name="connsiteX0" fmla="*/ 0 w 10706"/>
              <a:gd name="connsiteY0" fmla="*/ 27 h 10000"/>
              <a:gd name="connsiteX1" fmla="*/ 1018 w 10706"/>
              <a:gd name="connsiteY1" fmla="*/ 0 h 10000"/>
              <a:gd name="connsiteX2" fmla="*/ 2094 w 10706"/>
              <a:gd name="connsiteY2" fmla="*/ 958 h 10000"/>
              <a:gd name="connsiteX3" fmla="*/ 6102 w 10706"/>
              <a:gd name="connsiteY3" fmla="*/ 958 h 10000"/>
              <a:gd name="connsiteX4" fmla="*/ 6864 w 10706"/>
              <a:gd name="connsiteY4" fmla="*/ 2185 h 10000"/>
              <a:gd name="connsiteX5" fmla="*/ 7505 w 10706"/>
              <a:gd name="connsiteY5" fmla="*/ 3531 h 10000"/>
              <a:gd name="connsiteX6" fmla="*/ 7654 w 10706"/>
              <a:gd name="connsiteY6" fmla="*/ 4559 h 10000"/>
              <a:gd name="connsiteX7" fmla="*/ 8487 w 10706"/>
              <a:gd name="connsiteY7" fmla="*/ 4586 h 10000"/>
              <a:gd name="connsiteX8" fmla="*/ 8487 w 10706"/>
              <a:gd name="connsiteY8" fmla="*/ 5490 h 10000"/>
              <a:gd name="connsiteX9" fmla="*/ 8941 w 10706"/>
              <a:gd name="connsiteY9" fmla="*/ 5506 h 10000"/>
              <a:gd name="connsiteX10" fmla="*/ 8950 w 10706"/>
              <a:gd name="connsiteY10" fmla="*/ 6006 h 10000"/>
              <a:gd name="connsiteX11" fmla="*/ 8950 w 10706"/>
              <a:gd name="connsiteY11" fmla="*/ 8132 h 10000"/>
              <a:gd name="connsiteX12" fmla="*/ 10664 w 10706"/>
              <a:gd name="connsiteY12" fmla="*/ 8215 h 10000"/>
              <a:gd name="connsiteX13" fmla="*/ 10706 w 10706"/>
              <a:gd name="connsiteY13" fmla="*/ 10000 h 10000"/>
              <a:gd name="connsiteX14" fmla="*/ 0 w 10706"/>
              <a:gd name="connsiteY14" fmla="*/ 10000 h 10000"/>
              <a:gd name="connsiteX15" fmla="*/ 0 w 10706"/>
              <a:gd name="connsiteY15" fmla="*/ 27 h 10000"/>
              <a:gd name="connsiteX0" fmla="*/ 0 w 10667"/>
              <a:gd name="connsiteY0" fmla="*/ 27 h 10072"/>
              <a:gd name="connsiteX1" fmla="*/ 1018 w 10667"/>
              <a:gd name="connsiteY1" fmla="*/ 0 h 10072"/>
              <a:gd name="connsiteX2" fmla="*/ 2094 w 10667"/>
              <a:gd name="connsiteY2" fmla="*/ 958 h 10072"/>
              <a:gd name="connsiteX3" fmla="*/ 6102 w 10667"/>
              <a:gd name="connsiteY3" fmla="*/ 958 h 10072"/>
              <a:gd name="connsiteX4" fmla="*/ 6864 w 10667"/>
              <a:gd name="connsiteY4" fmla="*/ 2185 h 10072"/>
              <a:gd name="connsiteX5" fmla="*/ 7505 w 10667"/>
              <a:gd name="connsiteY5" fmla="*/ 3531 h 10072"/>
              <a:gd name="connsiteX6" fmla="*/ 7654 w 10667"/>
              <a:gd name="connsiteY6" fmla="*/ 4559 h 10072"/>
              <a:gd name="connsiteX7" fmla="*/ 8487 w 10667"/>
              <a:gd name="connsiteY7" fmla="*/ 4586 h 10072"/>
              <a:gd name="connsiteX8" fmla="*/ 8487 w 10667"/>
              <a:gd name="connsiteY8" fmla="*/ 5490 h 10072"/>
              <a:gd name="connsiteX9" fmla="*/ 8941 w 10667"/>
              <a:gd name="connsiteY9" fmla="*/ 5506 h 10072"/>
              <a:gd name="connsiteX10" fmla="*/ 8950 w 10667"/>
              <a:gd name="connsiteY10" fmla="*/ 6006 h 10072"/>
              <a:gd name="connsiteX11" fmla="*/ 8950 w 10667"/>
              <a:gd name="connsiteY11" fmla="*/ 8132 h 10072"/>
              <a:gd name="connsiteX12" fmla="*/ 10664 w 10667"/>
              <a:gd name="connsiteY12" fmla="*/ 8215 h 10072"/>
              <a:gd name="connsiteX13" fmla="*/ 10667 w 10667"/>
              <a:gd name="connsiteY13" fmla="*/ 10072 h 10072"/>
              <a:gd name="connsiteX14" fmla="*/ 0 w 10667"/>
              <a:gd name="connsiteY14" fmla="*/ 10000 h 10072"/>
              <a:gd name="connsiteX15" fmla="*/ 0 w 10667"/>
              <a:gd name="connsiteY15" fmla="*/ 27 h 1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67" h="10072">
                <a:moveTo>
                  <a:pt x="0" y="27"/>
                </a:moveTo>
                <a:lnTo>
                  <a:pt x="1018" y="0"/>
                </a:lnTo>
                <a:lnTo>
                  <a:pt x="2094" y="958"/>
                </a:lnTo>
                <a:lnTo>
                  <a:pt x="6102" y="958"/>
                </a:lnTo>
                <a:lnTo>
                  <a:pt x="6864" y="2185"/>
                </a:lnTo>
                <a:lnTo>
                  <a:pt x="7505" y="3531"/>
                </a:lnTo>
                <a:cubicBezTo>
                  <a:pt x="7556" y="3875"/>
                  <a:pt x="7603" y="4214"/>
                  <a:pt x="7654" y="4559"/>
                </a:cubicBezTo>
                <a:lnTo>
                  <a:pt x="8487" y="4586"/>
                </a:lnTo>
                <a:lnTo>
                  <a:pt x="8487" y="5490"/>
                </a:lnTo>
                <a:lnTo>
                  <a:pt x="8941" y="5506"/>
                </a:lnTo>
                <a:cubicBezTo>
                  <a:pt x="8944" y="5673"/>
                  <a:pt x="8947" y="5839"/>
                  <a:pt x="8950" y="6006"/>
                </a:cubicBezTo>
                <a:lnTo>
                  <a:pt x="8950" y="8132"/>
                </a:lnTo>
                <a:cubicBezTo>
                  <a:pt x="9299" y="8136"/>
                  <a:pt x="10315" y="8211"/>
                  <a:pt x="10664" y="8215"/>
                </a:cubicBezTo>
                <a:cubicBezTo>
                  <a:pt x="10664" y="8834"/>
                  <a:pt x="10667" y="9453"/>
                  <a:pt x="10667" y="10072"/>
                </a:cubicBezTo>
                <a:lnTo>
                  <a:pt x="0" y="10000"/>
                </a:lnTo>
                <a:lnTo>
                  <a:pt x="0" y="27"/>
                </a:lnTo>
                <a:close/>
              </a:path>
            </a:pathLst>
          </a:custGeom>
          <a:solidFill>
            <a:srgbClr val="004A84">
              <a:alpha val="79999"/>
            </a:srgbClr>
          </a:solidFill>
          <a:ln w="38100">
            <a:solidFill>
              <a:srgbClr val="004A84"/>
            </a:solidFill>
            <a:round/>
            <a:headEnd type="none" w="sm" len="sm"/>
            <a:tailEnd type="none" w="sm" len="sm"/>
          </a:ln>
        </p:spPr>
        <p:txBody>
          <a:bodyPr wrap="none" anchor="ctr"/>
          <a:lstStyle/>
          <a:p>
            <a:endParaRPr lang="en-US" dirty="0"/>
          </a:p>
        </p:txBody>
      </p:sp>
      <p:sp>
        <p:nvSpPr>
          <p:cNvPr id="12321" name="Freeform 17"/>
          <p:cNvSpPr>
            <a:spLocks/>
          </p:cNvSpPr>
          <p:nvPr/>
        </p:nvSpPr>
        <p:spPr bwMode="auto">
          <a:xfrm>
            <a:off x="1370013" y="1771130"/>
            <a:ext cx="4843462" cy="2819400"/>
          </a:xfrm>
          <a:custGeom>
            <a:avLst/>
            <a:gdLst>
              <a:gd name="T0" fmla="*/ 2147483647 w 3415"/>
              <a:gd name="T1" fmla="*/ 2147483647 h 1745"/>
              <a:gd name="T2" fmla="*/ 2147483647 w 3415"/>
              <a:gd name="T3" fmla="*/ 0 h 1745"/>
              <a:gd name="T4" fmla="*/ 2147483647 w 3415"/>
              <a:gd name="T5" fmla="*/ 0 h 1745"/>
              <a:gd name="T6" fmla="*/ 2147483647 w 3415"/>
              <a:gd name="T7" fmla="*/ 2147483647 h 1745"/>
              <a:gd name="T8" fmla="*/ 2147483647 w 3415"/>
              <a:gd name="T9" fmla="*/ 2147483647 h 1745"/>
              <a:gd name="T10" fmla="*/ 2147483647 w 3415"/>
              <a:gd name="T11" fmla="*/ 2147483647 h 1745"/>
              <a:gd name="T12" fmla="*/ 2147483647 w 3415"/>
              <a:gd name="T13" fmla="*/ 2147483647 h 1745"/>
              <a:gd name="T14" fmla="*/ 2147483647 w 3415"/>
              <a:gd name="T15" fmla="*/ 2147483647 h 1745"/>
              <a:gd name="T16" fmla="*/ 2147483647 w 3415"/>
              <a:gd name="T17" fmla="*/ 2147483647 h 1745"/>
              <a:gd name="T18" fmla="*/ 2147483647 w 3415"/>
              <a:gd name="T19" fmla="*/ 2147483647 h 1745"/>
              <a:gd name="T20" fmla="*/ 2147483647 w 3415"/>
              <a:gd name="T21" fmla="*/ 2147483647 h 1745"/>
              <a:gd name="T22" fmla="*/ 2147483647 w 3415"/>
              <a:gd name="T23" fmla="*/ 2147483647 h 1745"/>
              <a:gd name="T24" fmla="*/ 2147483647 w 3415"/>
              <a:gd name="T25" fmla="*/ 2147483647 h 17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15"/>
              <a:gd name="T40" fmla="*/ 0 h 1745"/>
              <a:gd name="T41" fmla="*/ 3415 w 3415"/>
              <a:gd name="T42" fmla="*/ 1745 h 174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15" h="1745">
                <a:moveTo>
                  <a:pt x="7" y="1727"/>
                </a:moveTo>
                <a:cubicBezTo>
                  <a:pt x="0" y="1151"/>
                  <a:pt x="12" y="576"/>
                  <a:pt x="5" y="0"/>
                </a:cubicBezTo>
                <a:lnTo>
                  <a:pt x="399" y="0"/>
                </a:lnTo>
                <a:lnTo>
                  <a:pt x="609" y="84"/>
                </a:lnTo>
                <a:lnTo>
                  <a:pt x="2101" y="83"/>
                </a:lnTo>
                <a:cubicBezTo>
                  <a:pt x="2110" y="228"/>
                  <a:pt x="2120" y="374"/>
                  <a:pt x="2129" y="519"/>
                </a:cubicBezTo>
                <a:lnTo>
                  <a:pt x="2407" y="639"/>
                </a:lnTo>
                <a:cubicBezTo>
                  <a:pt x="2410" y="706"/>
                  <a:pt x="2412" y="724"/>
                  <a:pt x="2415" y="791"/>
                </a:cubicBezTo>
                <a:lnTo>
                  <a:pt x="2669" y="895"/>
                </a:lnTo>
                <a:lnTo>
                  <a:pt x="3227" y="895"/>
                </a:lnTo>
                <a:lnTo>
                  <a:pt x="3415" y="1023"/>
                </a:lnTo>
                <a:lnTo>
                  <a:pt x="3415" y="1745"/>
                </a:lnTo>
                <a:lnTo>
                  <a:pt x="7" y="1727"/>
                </a:lnTo>
                <a:close/>
              </a:path>
            </a:pathLst>
          </a:custGeom>
          <a:solidFill>
            <a:srgbClr val="A6C8DA">
              <a:alpha val="65881"/>
            </a:srgbClr>
          </a:solidFill>
          <a:ln w="38100">
            <a:solidFill>
              <a:srgbClr val="A6C8DA"/>
            </a:solidFill>
            <a:round/>
            <a:headEnd type="none" w="sm" len="sm"/>
            <a:tailEnd type="none" w="sm" len="sm"/>
          </a:ln>
        </p:spPr>
        <p:txBody>
          <a:bodyPr wrap="none" anchor="ctr"/>
          <a:lstStyle/>
          <a:p>
            <a:endParaRPr lang="en-US" dirty="0"/>
          </a:p>
        </p:txBody>
      </p:sp>
      <p:sp>
        <p:nvSpPr>
          <p:cNvPr id="12322" name="Freeform 25"/>
          <p:cNvSpPr>
            <a:spLocks/>
          </p:cNvSpPr>
          <p:nvPr/>
        </p:nvSpPr>
        <p:spPr bwMode="auto">
          <a:xfrm>
            <a:off x="1374775" y="2974455"/>
            <a:ext cx="3352800" cy="1600200"/>
          </a:xfrm>
          <a:custGeom>
            <a:avLst/>
            <a:gdLst>
              <a:gd name="T0" fmla="*/ 0 w 2436"/>
              <a:gd name="T1" fmla="*/ 2147483647 h 960"/>
              <a:gd name="T2" fmla="*/ 0 w 2436"/>
              <a:gd name="T3" fmla="*/ 0 h 960"/>
              <a:gd name="T4" fmla="*/ 2147483647 w 2436"/>
              <a:gd name="T5" fmla="*/ 0 h 960"/>
              <a:gd name="T6" fmla="*/ 2147483647 w 2436"/>
              <a:gd name="T7" fmla="*/ 2147483647 h 960"/>
              <a:gd name="T8" fmla="*/ 2147483647 w 2436"/>
              <a:gd name="T9" fmla="*/ 2147483647 h 960"/>
              <a:gd name="T10" fmla="*/ 2147483647 w 2436"/>
              <a:gd name="T11" fmla="*/ 2147483647 h 960"/>
              <a:gd name="T12" fmla="*/ 0 w 2436"/>
              <a:gd name="T13" fmla="*/ 2147483647 h 960"/>
              <a:gd name="T14" fmla="*/ 0 60000 65536"/>
              <a:gd name="T15" fmla="*/ 0 60000 65536"/>
              <a:gd name="T16" fmla="*/ 0 60000 65536"/>
              <a:gd name="T17" fmla="*/ 0 60000 65536"/>
              <a:gd name="T18" fmla="*/ 0 60000 65536"/>
              <a:gd name="T19" fmla="*/ 0 60000 65536"/>
              <a:gd name="T20" fmla="*/ 0 60000 65536"/>
              <a:gd name="T21" fmla="*/ 0 w 2436"/>
              <a:gd name="T22" fmla="*/ 0 h 960"/>
              <a:gd name="T23" fmla="*/ 2436 w 2436"/>
              <a:gd name="T24" fmla="*/ 960 h 9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36" h="960">
                <a:moveTo>
                  <a:pt x="0" y="960"/>
                </a:moveTo>
                <a:lnTo>
                  <a:pt x="0" y="0"/>
                </a:lnTo>
                <a:lnTo>
                  <a:pt x="1738" y="0"/>
                </a:lnTo>
                <a:lnTo>
                  <a:pt x="1897" y="329"/>
                </a:lnTo>
                <a:lnTo>
                  <a:pt x="2436" y="329"/>
                </a:lnTo>
                <a:cubicBezTo>
                  <a:pt x="2434" y="539"/>
                  <a:pt x="2432" y="750"/>
                  <a:pt x="2430" y="960"/>
                </a:cubicBezTo>
                <a:lnTo>
                  <a:pt x="0" y="960"/>
                </a:lnTo>
                <a:close/>
              </a:path>
            </a:pathLst>
          </a:custGeom>
          <a:solidFill>
            <a:srgbClr val="3F83B2">
              <a:alpha val="47842"/>
            </a:srgbClr>
          </a:solidFill>
          <a:ln w="38100">
            <a:solidFill>
              <a:srgbClr val="3F83B2"/>
            </a:solidFill>
            <a:round/>
            <a:headEnd type="none" w="sm" len="sm"/>
            <a:tailEnd type="none" w="sm" len="sm"/>
          </a:ln>
        </p:spPr>
        <p:txBody>
          <a:bodyPr wrap="none" anchor="ctr"/>
          <a:lstStyle/>
          <a:p>
            <a:endParaRPr lang="en-US" dirty="0"/>
          </a:p>
        </p:txBody>
      </p:sp>
      <p:sp>
        <p:nvSpPr>
          <p:cNvPr id="12323" name="Rectangle 242"/>
          <p:cNvSpPr>
            <a:spLocks noChangeArrowheads="1"/>
          </p:cNvSpPr>
          <p:nvPr/>
        </p:nvSpPr>
        <p:spPr bwMode="auto">
          <a:xfrm>
            <a:off x="6378575" y="5520272"/>
            <a:ext cx="1703388" cy="184150"/>
          </a:xfrm>
          <a:prstGeom prst="rect">
            <a:avLst/>
          </a:prstGeom>
          <a:noFill/>
          <a:ln w="9525">
            <a:noFill/>
            <a:miter lim="800000"/>
            <a:headEnd/>
            <a:tailEnd/>
          </a:ln>
        </p:spPr>
        <p:txBody>
          <a:bodyPr wrap="none" lIns="0" tIns="0" rIns="0" bIns="0">
            <a:spAutoFit/>
          </a:bodyPr>
          <a:lstStyle/>
          <a:p>
            <a:r>
              <a:rPr lang="en-US" sz="1200" b="1" dirty="0">
                <a:solidFill>
                  <a:srgbClr val="FF0000"/>
                </a:solidFill>
                <a:cs typeface="Arial" charset="0"/>
              </a:rPr>
              <a:t>Traditional Instruments</a:t>
            </a:r>
          </a:p>
        </p:txBody>
      </p:sp>
      <p:sp>
        <p:nvSpPr>
          <p:cNvPr id="12324" name="Rectangle 255"/>
          <p:cNvSpPr>
            <a:spLocks noChangeArrowheads="1"/>
          </p:cNvSpPr>
          <p:nvPr/>
        </p:nvSpPr>
        <p:spPr bwMode="auto">
          <a:xfrm>
            <a:off x="4492625" y="5520272"/>
            <a:ext cx="1282953" cy="184666"/>
          </a:xfrm>
          <a:prstGeom prst="rect">
            <a:avLst/>
          </a:prstGeom>
          <a:noFill/>
          <a:ln w="9525">
            <a:noFill/>
            <a:miter lim="800000"/>
            <a:headEnd/>
            <a:tailEnd/>
          </a:ln>
        </p:spPr>
        <p:txBody>
          <a:bodyPr wrap="none" lIns="0" tIns="0" rIns="0" bIns="0">
            <a:spAutoFit/>
          </a:bodyPr>
          <a:lstStyle/>
          <a:p>
            <a:r>
              <a:rPr lang="en-US" sz="1200" b="1" dirty="0">
                <a:solidFill>
                  <a:srgbClr val="004A84"/>
                </a:solidFill>
                <a:cs typeface="Arial" charset="0"/>
              </a:rPr>
              <a:t>NI Products, </a:t>
            </a:r>
            <a:r>
              <a:rPr lang="en-US" sz="1200" b="1" dirty="0" smtClean="0">
                <a:solidFill>
                  <a:srgbClr val="004A84"/>
                </a:solidFill>
                <a:cs typeface="Arial" charset="0"/>
              </a:rPr>
              <a:t>2011</a:t>
            </a:r>
            <a:endParaRPr lang="en-US" sz="1200" b="1" dirty="0">
              <a:solidFill>
                <a:srgbClr val="004A84"/>
              </a:solidFill>
              <a:cs typeface="Arial" charset="0"/>
            </a:endParaRPr>
          </a:p>
        </p:txBody>
      </p:sp>
      <p:sp>
        <p:nvSpPr>
          <p:cNvPr id="12325" name="Rectangle 18"/>
          <p:cNvSpPr>
            <a:spLocks noChangeArrowheads="1"/>
          </p:cNvSpPr>
          <p:nvPr/>
        </p:nvSpPr>
        <p:spPr bwMode="auto">
          <a:xfrm>
            <a:off x="2562225" y="5520272"/>
            <a:ext cx="1277938" cy="184150"/>
          </a:xfrm>
          <a:prstGeom prst="rect">
            <a:avLst/>
          </a:prstGeom>
          <a:noFill/>
          <a:ln w="9525">
            <a:noFill/>
            <a:miter lim="800000"/>
            <a:headEnd/>
            <a:tailEnd/>
          </a:ln>
        </p:spPr>
        <p:txBody>
          <a:bodyPr lIns="0" tIns="0" rIns="0" bIns="0">
            <a:spAutoFit/>
          </a:bodyPr>
          <a:lstStyle/>
          <a:p>
            <a:r>
              <a:rPr lang="en-US" sz="1200" b="1" dirty="0">
                <a:solidFill>
                  <a:srgbClr val="88ADDA"/>
                </a:solidFill>
                <a:cs typeface="Arial" charset="0"/>
              </a:rPr>
              <a:t>NI Products, 2004</a:t>
            </a:r>
          </a:p>
        </p:txBody>
      </p:sp>
      <p:cxnSp>
        <p:nvCxnSpPr>
          <p:cNvPr id="67" name="Straight Connector 66"/>
          <p:cNvCxnSpPr/>
          <p:nvPr/>
        </p:nvCxnSpPr>
        <p:spPr>
          <a:xfrm>
            <a:off x="2273300" y="5612348"/>
            <a:ext cx="228600" cy="1588"/>
          </a:xfrm>
          <a:prstGeom prst="line">
            <a:avLst/>
          </a:prstGeom>
          <a:ln w="50800">
            <a:solidFill>
              <a:srgbClr val="88ADDA"/>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6067425" y="5613936"/>
            <a:ext cx="228600" cy="1587"/>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2328" name="Rectangle 26"/>
          <p:cNvSpPr>
            <a:spLocks noChangeArrowheads="1"/>
          </p:cNvSpPr>
          <p:nvPr/>
        </p:nvSpPr>
        <p:spPr bwMode="auto">
          <a:xfrm>
            <a:off x="730250" y="5520272"/>
            <a:ext cx="1381125" cy="184150"/>
          </a:xfrm>
          <a:prstGeom prst="rect">
            <a:avLst/>
          </a:prstGeom>
          <a:noFill/>
          <a:ln w="9525">
            <a:noFill/>
            <a:miter lim="800000"/>
            <a:headEnd/>
            <a:tailEnd/>
          </a:ln>
        </p:spPr>
        <p:txBody>
          <a:bodyPr lIns="0" tIns="0" rIns="0" bIns="0">
            <a:spAutoFit/>
          </a:bodyPr>
          <a:lstStyle/>
          <a:p>
            <a:r>
              <a:rPr lang="en-US" sz="1200" b="1" dirty="0">
                <a:solidFill>
                  <a:srgbClr val="3F83B2"/>
                </a:solidFill>
                <a:cs typeface="Arial" charset="0"/>
              </a:rPr>
              <a:t>NI Products, 1995</a:t>
            </a:r>
          </a:p>
        </p:txBody>
      </p:sp>
      <p:cxnSp>
        <p:nvCxnSpPr>
          <p:cNvPr id="70" name="Straight Connector 69"/>
          <p:cNvCxnSpPr/>
          <p:nvPr/>
        </p:nvCxnSpPr>
        <p:spPr>
          <a:xfrm>
            <a:off x="444500" y="5612348"/>
            <a:ext cx="228600" cy="1588"/>
          </a:xfrm>
          <a:prstGeom prst="line">
            <a:avLst/>
          </a:prstGeom>
          <a:ln w="50800">
            <a:solidFill>
              <a:srgbClr val="3F83B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4202113" y="5610761"/>
            <a:ext cx="228600" cy="1587"/>
          </a:xfrm>
          <a:prstGeom prst="line">
            <a:avLst/>
          </a:prstGeom>
          <a:ln w="50800">
            <a:solidFill>
              <a:srgbClr val="004A84"/>
            </a:solidFill>
            <a:prstDash val="solid"/>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bwMode="auto">
          <a:xfrm flipV="1">
            <a:off x="6201833" y="3327409"/>
            <a:ext cx="486834" cy="1"/>
          </a:xfrm>
          <a:prstGeom prst="line">
            <a:avLst/>
          </a:prstGeom>
          <a:solidFill>
            <a:schemeClr val="accent1"/>
          </a:solidFill>
          <a:ln w="38100" cap="flat" cmpd="sng" algn="ctr">
            <a:solidFill>
              <a:srgbClr val="A6C8DA"/>
            </a:solidFill>
            <a:prstDash val="sysDash"/>
            <a:round/>
            <a:headEnd type="none" w="med" len="med"/>
            <a:tailEnd type="none" w="med" len="med"/>
          </a:ln>
          <a:effectLst/>
        </p:spPr>
      </p:cxnSp>
      <p:cxnSp>
        <p:nvCxnSpPr>
          <p:cNvPr id="73" name="Straight Connector 72"/>
          <p:cNvCxnSpPr/>
          <p:nvPr/>
        </p:nvCxnSpPr>
        <p:spPr bwMode="auto">
          <a:xfrm flipV="1">
            <a:off x="6879167" y="2988743"/>
            <a:ext cx="0" cy="1629832"/>
          </a:xfrm>
          <a:prstGeom prst="line">
            <a:avLst/>
          </a:prstGeom>
          <a:solidFill>
            <a:schemeClr val="accent1"/>
          </a:solidFill>
          <a:ln w="38100" cap="flat" cmpd="sng" algn="ctr">
            <a:solidFill>
              <a:srgbClr val="006699"/>
            </a:solidFill>
            <a:prstDash val="sysDash"/>
            <a:round/>
            <a:headEnd type="none" w="med" len="med"/>
            <a:tailEnd type="none" w="med" len="med"/>
          </a:ln>
          <a:effectLst/>
        </p:spPr>
      </p:cxnSp>
      <p:cxnSp>
        <p:nvCxnSpPr>
          <p:cNvPr id="74" name="Straight Connector 73"/>
          <p:cNvCxnSpPr>
            <a:stCxn id="12320" idx="7"/>
          </p:cNvCxnSpPr>
          <p:nvPr/>
        </p:nvCxnSpPr>
        <p:spPr bwMode="auto">
          <a:xfrm>
            <a:off x="5960877" y="2984106"/>
            <a:ext cx="939456" cy="4636"/>
          </a:xfrm>
          <a:prstGeom prst="line">
            <a:avLst/>
          </a:prstGeom>
          <a:solidFill>
            <a:schemeClr val="accent1"/>
          </a:solidFill>
          <a:ln w="38100" cap="flat" cmpd="sng" algn="ctr">
            <a:solidFill>
              <a:srgbClr val="006699"/>
            </a:solidFill>
            <a:prstDash val="sysDash"/>
            <a:round/>
            <a:headEnd type="none" w="med" len="med"/>
            <a:tailEnd type="none" w="med" len="med"/>
          </a:ln>
          <a:effectLst/>
        </p:spPr>
      </p:cxnSp>
      <p:cxnSp>
        <p:nvCxnSpPr>
          <p:cNvPr id="81" name="Straight Connector 80"/>
          <p:cNvCxnSpPr/>
          <p:nvPr/>
        </p:nvCxnSpPr>
        <p:spPr bwMode="auto">
          <a:xfrm flipV="1">
            <a:off x="7624233" y="2971809"/>
            <a:ext cx="0" cy="1629832"/>
          </a:xfrm>
          <a:prstGeom prst="line">
            <a:avLst/>
          </a:prstGeom>
          <a:solidFill>
            <a:schemeClr val="accent1"/>
          </a:solidFill>
          <a:ln w="38100" cap="flat" cmpd="sng" algn="ctr">
            <a:solidFill>
              <a:srgbClr val="FF0000"/>
            </a:solidFill>
            <a:prstDash val="sysDash"/>
            <a:round/>
            <a:headEnd type="none" w="med" len="med"/>
            <a:tailEnd type="none" w="med" len="med"/>
          </a:ln>
          <a:effectLst/>
        </p:spPr>
      </p:cxnSp>
    </p:spTree>
    <p:extLst>
      <p:ext uri="{BB962C8B-B14F-4D97-AF65-F5344CB8AC3E}">
        <p14:creationId xmlns:p14="http://schemas.microsoft.com/office/powerpoint/2010/main" xmlns="" val="3423905016"/>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8,547585429,C:\Documents and Settings\sleef\My Documents\Files\Work\Management\2010\Slides\Q3\EU-trip\u2u-keynote\u2u-keynote-v4_pptx\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8,547585429,C:\Documents and Settings\sleef\My Documents\Files\Work\Management\2010\Slides\Q3\EU-trip\u2u-keynote\u2u-keynote-v4_pptx\Media.ppcx"/>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2E6C56F6-1670-45D5-A003-689FF70AF19A}&quot;/&gt;&lt;isInvalidForFieldText val=&quot;0&quot;/&gt;&lt;Image&gt;&lt;filename val=&quot;C:\Users\eluther\AppData\Local\Temp\PR\data\asimages\{2E6C56F6-1670-45D5-A003-689FF70AF19A}_11.png&quot;/&gt;&lt;left val=&quot;449&quot;/&gt;&lt;top val=&quot;125&quot;/&gt;&lt;width val=&quot;247&quot;/&gt;&lt;height val=&quot;356&quot;/&gt;&lt;hasText val=&quot;1&quot;/&gt;&lt;/Image&gt;&lt;/ThreeDShapeInfo&gt;"/>
</p:tagLst>
</file>

<file path=ppt/theme/theme1.xml><?xml version="1.0" encoding="utf-8"?>
<a:theme xmlns:a="http://schemas.openxmlformats.org/drawingml/2006/main" name="NI company PowerPoint template_2012">
  <a:themeElements>
    <a:clrScheme name="National Instruments">
      <a:dk1>
        <a:sysClr val="windowText" lastClr="000000"/>
      </a:dk1>
      <a:lt1>
        <a:sysClr val="window" lastClr="FFFFFF"/>
      </a:lt1>
      <a:dk2>
        <a:srgbClr val="0A60A3"/>
      </a:dk2>
      <a:lt2>
        <a:srgbClr val="F5F5F5"/>
      </a:lt2>
      <a:accent1>
        <a:srgbClr val="0A60A3"/>
      </a:accent1>
      <a:accent2>
        <a:srgbClr val="93191A"/>
      </a:accent2>
      <a:accent3>
        <a:srgbClr val="79B04E"/>
      </a:accent3>
      <a:accent4>
        <a:srgbClr val="EDB72E"/>
      </a:accent4>
      <a:accent5>
        <a:srgbClr val="73AED9"/>
      </a:accent5>
      <a:accent6>
        <a:srgbClr val="DE8C2D"/>
      </a:accent6>
      <a:hlink>
        <a:srgbClr val="0A60A3"/>
      </a:hlink>
      <a:folHlink>
        <a:srgbClr val="73AED9"/>
      </a:folHlink>
    </a:clrScheme>
    <a:fontScheme name="NationalInstruments">
      <a:majorFont>
        <a:latin typeface="Univers Com 55"/>
        <a:ea typeface=""/>
        <a:cs typeface=""/>
      </a:majorFont>
      <a:minorFont>
        <a:latin typeface="Univers Com 45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outerShdw blurRad="50800" dist="38100" dir="2700000" algn="tl" rotWithShape="0">
            <a:prstClr val="black">
              <a:alpha val="40000"/>
            </a:prstClr>
          </a:outerShdw>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I Confidential">
  <a:themeElements>
    <a:clrScheme name="National Instruments">
      <a:dk1>
        <a:sysClr val="windowText" lastClr="000000"/>
      </a:dk1>
      <a:lt1>
        <a:sysClr val="window" lastClr="FFFFFF"/>
      </a:lt1>
      <a:dk2>
        <a:srgbClr val="0A60A3"/>
      </a:dk2>
      <a:lt2>
        <a:srgbClr val="F5F5F5"/>
      </a:lt2>
      <a:accent1>
        <a:srgbClr val="0A60A3"/>
      </a:accent1>
      <a:accent2>
        <a:srgbClr val="93191A"/>
      </a:accent2>
      <a:accent3>
        <a:srgbClr val="79B04E"/>
      </a:accent3>
      <a:accent4>
        <a:srgbClr val="EDB72E"/>
      </a:accent4>
      <a:accent5>
        <a:srgbClr val="73AED9"/>
      </a:accent5>
      <a:accent6>
        <a:srgbClr val="DE8C2D"/>
      </a:accent6>
      <a:hlink>
        <a:srgbClr val="0A60A3"/>
      </a:hlink>
      <a:folHlink>
        <a:srgbClr val="73AED9"/>
      </a:folHlink>
    </a:clrScheme>
    <a:fontScheme name="NationalInstruments">
      <a:majorFont>
        <a:latin typeface="Univers Com 55"/>
        <a:ea typeface=""/>
        <a:cs typeface=""/>
      </a:majorFont>
      <a:minorFont>
        <a:latin typeface="Univers Com 45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outerShdw blurRad="50800" dist="38100" dir="2700000" algn="tl" rotWithShape="0">
            <a:prstClr val="black">
              <a:alpha val="40000"/>
            </a:prstClr>
          </a:outerShdw>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NI company PowerPoint template_2012.potx</Template>
  <TotalTime>1821</TotalTime>
  <Words>3021</Words>
  <Application>Microsoft Office PowerPoint</Application>
  <PresentationFormat>On-screen Show (4:3)</PresentationFormat>
  <Paragraphs>738</Paragraphs>
  <Slides>60</Slides>
  <Notes>38</Notes>
  <HiddenSlides>0</HiddenSlides>
  <MMClips>3</MMClips>
  <ScaleCrop>false</ScaleCrop>
  <HeadingPairs>
    <vt:vector size="6" baseType="variant">
      <vt:variant>
        <vt:lpstr>Theme</vt:lpstr>
      </vt:variant>
      <vt:variant>
        <vt:i4>3</vt:i4>
      </vt:variant>
      <vt:variant>
        <vt:lpstr>Embedded OLE Servers</vt:lpstr>
      </vt:variant>
      <vt:variant>
        <vt:i4>2</vt:i4>
      </vt:variant>
      <vt:variant>
        <vt:lpstr>Slide Titles</vt:lpstr>
      </vt:variant>
      <vt:variant>
        <vt:i4>60</vt:i4>
      </vt:variant>
    </vt:vector>
  </HeadingPairs>
  <TitlesOfParts>
    <vt:vector size="65" baseType="lpstr">
      <vt:lpstr>NI company PowerPoint template_2012</vt:lpstr>
      <vt:lpstr>NI Confidential</vt:lpstr>
      <vt:lpstr>Default Design</vt:lpstr>
      <vt:lpstr>Photo Editor Photo</vt:lpstr>
      <vt:lpstr>Bitmap Image</vt:lpstr>
      <vt:lpstr>Slide 1</vt:lpstr>
      <vt:lpstr>Technologies for Cyber-Physical Systems</vt:lpstr>
      <vt:lpstr>What are Cyber-Physical Systems?</vt:lpstr>
      <vt:lpstr>CPS: An Example at Multiple Scales</vt:lpstr>
      <vt:lpstr>Multi-Modal Rover for Environmental Monitoring &amp; Search and Rescue </vt:lpstr>
      <vt:lpstr>Quantum Optics Enabled by FPGA</vt:lpstr>
      <vt:lpstr>Graphical System Design Opportunity</vt:lpstr>
      <vt:lpstr>Evolution of Instrumentation</vt:lpstr>
      <vt:lpstr>Expanding Measurement Capabilities</vt:lpstr>
      <vt:lpstr>Concurrent Design and Test</vt:lpstr>
      <vt:lpstr>Parallel Architectures Drive Performance</vt:lpstr>
      <vt:lpstr>Number of Engineering Undergraduate Degrees Awarded Per Year</vt:lpstr>
      <vt:lpstr>Heterogeneous Computing</vt:lpstr>
      <vt:lpstr>Traditional Design Process</vt:lpstr>
      <vt:lpstr>Graphical System Design</vt:lpstr>
      <vt:lpstr>Transitioning from Prototype to High-Volume</vt:lpstr>
      <vt:lpstr>System Design</vt:lpstr>
      <vt:lpstr>Graphical System Design</vt:lpstr>
      <vt:lpstr>Graphical System Design</vt:lpstr>
      <vt:lpstr>Slide 20</vt:lpstr>
      <vt:lpstr>Algorithm Engineering by Model-Based Design</vt:lpstr>
      <vt:lpstr>Scalable Software Abstraction</vt:lpstr>
      <vt:lpstr>Academic Foundations to Strong Ecosystems</vt:lpstr>
      <vt:lpstr>Embedded Design Thesis</vt:lpstr>
      <vt:lpstr>Platform-Based Design</vt:lpstr>
      <vt:lpstr>Platform-Based Approach to Graphical Design</vt:lpstr>
      <vt:lpstr>System Design to Deployment</vt:lpstr>
      <vt:lpstr>MoC: Expressivity vs. Analyzability</vt:lpstr>
      <vt:lpstr>Technologies for Time and Concurrency</vt:lpstr>
      <vt:lpstr>Dataflow Execution Fundamentals</vt:lpstr>
      <vt:lpstr>Parallel Programming</vt:lpstr>
      <vt:lpstr>Tools for Signal Processing, Analysis, and Control</vt:lpstr>
      <vt:lpstr>A View of the Computational Map</vt:lpstr>
      <vt:lpstr>Tokamak Shape Control</vt:lpstr>
      <vt:lpstr>Power Electronics</vt:lpstr>
      <vt:lpstr>Advancing Power Electronics Education</vt:lpstr>
      <vt:lpstr>General Purpose Inverter Controller</vt:lpstr>
      <vt:lpstr>Interoperable Software Enables Co-Simulation</vt:lpstr>
      <vt:lpstr>Eliminating Artificial Complexity</vt:lpstr>
      <vt:lpstr>Loops from Kindergarten to Rocket Science</vt:lpstr>
      <vt:lpstr>Slide 41</vt:lpstr>
      <vt:lpstr>Biomedical Devices and Instrumentation (Academia)</vt:lpstr>
      <vt:lpstr>Biomedical Devices and Instrumentation (Academia)</vt:lpstr>
      <vt:lpstr>Biomedical Devices and Instrumentation (Industry)</vt:lpstr>
      <vt:lpstr>Power and Power Distribution (Academia)</vt:lpstr>
      <vt:lpstr>Power and Power Distribution (Academia)</vt:lpstr>
      <vt:lpstr>Power and Power Distribution (Industry)</vt:lpstr>
      <vt:lpstr>Transportation (Academia)</vt:lpstr>
      <vt:lpstr>Transportation (Academia)</vt:lpstr>
      <vt:lpstr>Transportation (Industry)</vt:lpstr>
      <vt:lpstr>Robotics (Academia)</vt:lpstr>
      <vt:lpstr>Robotics (Academia)</vt:lpstr>
      <vt:lpstr>Robotics (Industry)</vt:lpstr>
      <vt:lpstr>RF/Comm (Academia)</vt:lpstr>
      <vt:lpstr>RF/Comm (Academia)</vt:lpstr>
      <vt:lpstr>RF/Comm (Industry)</vt:lpstr>
      <vt:lpstr>Tough Real-Time Challenges</vt:lpstr>
      <vt:lpstr>Future Research Challenges </vt:lpstr>
      <vt:lpstr>Slide 59</vt:lpstr>
      <vt:lpstr>Slide 60</vt:lpstr>
    </vt:vector>
  </TitlesOfParts>
  <Company>National Instruments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Silva</dc:creator>
  <cp:lastModifiedBy>kwatts</cp:lastModifiedBy>
  <cp:revision>335</cp:revision>
  <cp:lastPrinted>2012-03-20T15:45:37Z</cp:lastPrinted>
  <dcterms:created xsi:type="dcterms:W3CDTF">2012-01-24T15:19:35Z</dcterms:created>
  <dcterms:modified xsi:type="dcterms:W3CDTF">2012-09-28T21:50:03Z</dcterms:modified>
</cp:coreProperties>
</file>