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1" r:id="rId2"/>
  </p:sldIdLst>
  <p:sldSz cx="42976800" cy="42976800"/>
  <p:notesSz cx="20405725" cy="312356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716250" algn="l" rtl="0" eaLnBrk="0" fontAlgn="base" hangingPunct="0">
      <a:spcBef>
        <a:spcPct val="0"/>
      </a:spcBef>
      <a:spcAft>
        <a:spcPct val="0"/>
      </a:spcAft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432499" algn="l" rtl="0" eaLnBrk="0" fontAlgn="base" hangingPunct="0">
      <a:spcBef>
        <a:spcPct val="0"/>
      </a:spcBef>
      <a:spcAft>
        <a:spcPct val="0"/>
      </a:spcAft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2148749" algn="l" rtl="0" eaLnBrk="0" fontAlgn="base" hangingPunct="0">
      <a:spcBef>
        <a:spcPct val="0"/>
      </a:spcBef>
      <a:spcAft>
        <a:spcPct val="0"/>
      </a:spcAft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864998" algn="l" rtl="0" eaLnBrk="0" fontAlgn="base" hangingPunct="0">
      <a:spcBef>
        <a:spcPct val="0"/>
      </a:spcBef>
      <a:spcAft>
        <a:spcPct val="0"/>
      </a:spcAft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3581248" algn="l" defTabSz="1432499" rtl="0" eaLnBrk="1" latinLnBrk="0" hangingPunct="1"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4297497" algn="l" defTabSz="1432499" rtl="0" eaLnBrk="1" latinLnBrk="0" hangingPunct="1"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5013747" algn="l" defTabSz="1432499" rtl="0" eaLnBrk="1" latinLnBrk="0" hangingPunct="1"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5729996" algn="l" defTabSz="1432499" rtl="0" eaLnBrk="1" latinLnBrk="0" hangingPunct="1">
      <a:defRPr sz="12846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536" userDrawn="1">
          <p15:clr>
            <a:srgbClr val="A4A3A4"/>
          </p15:clr>
        </p15:guide>
        <p15:guide id="2" pos="13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66FFFF"/>
    <a:srgbClr val="00FFFF"/>
    <a:srgbClr val="FF0000"/>
    <a:srgbClr val="FF0066"/>
    <a:srgbClr val="FFFF99"/>
    <a:srgbClr val="AEAEAE"/>
    <a:srgbClr val="517CA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752" y="20"/>
      </p:cViewPr>
      <p:guideLst>
        <p:guide orient="horz" pos="13536"/>
        <p:guide pos="13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8840788" cy="1563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95061" tIns="147530" rIns="295061" bIns="147530" numCol="1" anchor="t" anchorCtr="0" compatLnSpc="1">
            <a:prstTxWarp prst="textNoShape">
              <a:avLst/>
            </a:prstTxWarp>
          </a:bodyPr>
          <a:lstStyle>
            <a:lvl1pPr defTabSz="2951163">
              <a:defRPr sz="3900"/>
            </a:lvl1pPr>
          </a:lstStyle>
          <a:p>
            <a:endParaRPr lang="ja-JP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564938" y="0"/>
            <a:ext cx="8840787" cy="1563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95061" tIns="147530" rIns="295061" bIns="147530" numCol="1" anchor="t" anchorCtr="0" compatLnSpc="1">
            <a:prstTxWarp prst="textNoShape">
              <a:avLst/>
            </a:prstTxWarp>
          </a:bodyPr>
          <a:lstStyle>
            <a:lvl1pPr algn="r" defTabSz="2951163">
              <a:defRPr sz="3900"/>
            </a:lvl1pPr>
          </a:lstStyle>
          <a:p>
            <a:endParaRPr lang="ja-JP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51338" y="2344738"/>
            <a:ext cx="11707812" cy="1170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717800" y="14836775"/>
            <a:ext cx="14970125" cy="14054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95061" tIns="147530" rIns="295061" bIns="147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9671963"/>
            <a:ext cx="8840788" cy="1563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95061" tIns="147530" rIns="295061" bIns="147530" numCol="1" anchor="b" anchorCtr="0" compatLnSpc="1">
            <a:prstTxWarp prst="textNoShape">
              <a:avLst/>
            </a:prstTxWarp>
          </a:bodyPr>
          <a:lstStyle>
            <a:lvl1pPr defTabSz="2951163">
              <a:defRPr sz="3900"/>
            </a:lvl1pPr>
          </a:lstStyle>
          <a:p>
            <a:endParaRPr lang="ja-JP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564938" y="29671963"/>
            <a:ext cx="8840787" cy="1563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295061" tIns="147530" rIns="295061" bIns="147530" numCol="1" anchor="b" anchorCtr="0" compatLnSpc="1">
            <a:prstTxWarp prst="textNoShape">
              <a:avLst/>
            </a:prstTxWarp>
          </a:bodyPr>
          <a:lstStyle>
            <a:lvl1pPr algn="r" defTabSz="2951163">
              <a:defRPr sz="3900"/>
            </a:lvl1pPr>
          </a:lstStyle>
          <a:p>
            <a:fld id="{A592EC54-66F5-4EC3-85F5-F0929E7193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10379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8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716250" algn="l" rtl="0" eaLnBrk="0" fontAlgn="base" hangingPunct="0">
      <a:spcBef>
        <a:spcPct val="30000"/>
      </a:spcBef>
      <a:spcAft>
        <a:spcPct val="0"/>
      </a:spcAft>
      <a:defRPr sz="188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1432499" algn="l" rtl="0" eaLnBrk="0" fontAlgn="base" hangingPunct="0">
      <a:spcBef>
        <a:spcPct val="30000"/>
      </a:spcBef>
      <a:spcAft>
        <a:spcPct val="0"/>
      </a:spcAft>
      <a:defRPr sz="188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2148749" algn="l" rtl="0" eaLnBrk="0" fontAlgn="base" hangingPunct="0">
      <a:spcBef>
        <a:spcPct val="30000"/>
      </a:spcBef>
      <a:spcAft>
        <a:spcPct val="0"/>
      </a:spcAft>
      <a:defRPr sz="188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2864998" algn="l" rtl="0" eaLnBrk="0" fontAlgn="base" hangingPunct="0">
      <a:spcBef>
        <a:spcPct val="30000"/>
      </a:spcBef>
      <a:spcAft>
        <a:spcPct val="0"/>
      </a:spcAft>
      <a:defRPr sz="188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3581248" algn="l" defTabSz="1432499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6pPr>
    <a:lvl7pPr marL="4297497" algn="l" defTabSz="1432499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7pPr>
    <a:lvl8pPr marL="5013747" algn="l" defTabSz="1432499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8pPr>
    <a:lvl9pPr marL="5729996" algn="l" defTabSz="1432499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95116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295116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295116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295116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295116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D4EFEF-1DE8-468A-B3BE-2C5A109479A4}" type="slidenum">
              <a:rPr lang="en-US" altLang="ja-JP" sz="3900"/>
              <a:pPr/>
              <a:t>1</a:t>
            </a:fld>
            <a:endParaRPr lang="en-US" altLang="ja-JP" sz="39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51338" y="2344738"/>
            <a:ext cx="11707812" cy="117094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867" tIns="144434" rIns="288867" bIns="144434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1329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884" y="13351492"/>
            <a:ext cx="36529036" cy="92104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7764" y="24352691"/>
            <a:ext cx="30081273" cy="1098461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C4762-BF64-4D5F-A36B-C3F0D8FB017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0702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7D110-3F8B-4C46-BC6C-0666171A994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6436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22213" y="3819747"/>
            <a:ext cx="9130706" cy="343818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3884" y="3819747"/>
            <a:ext cx="27099881" cy="343818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D9FBF-032B-47EB-B8BF-45D0368DC0A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6136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23884" y="3819747"/>
            <a:ext cx="36529036" cy="34381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6D28-DA30-441C-BB78-11087001A4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0797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C41AE-54B2-4731-A3A0-5E0A23095C5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9869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0" y="27616989"/>
            <a:ext cx="36529036" cy="85348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0" y="18215814"/>
            <a:ext cx="36529036" cy="9401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66938-DB53-4B8F-9861-4C678BA412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90893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3883" y="12414692"/>
            <a:ext cx="18115292" cy="257869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37626" y="12414692"/>
            <a:ext cx="18115294" cy="257869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0D22F-3539-46A1-B204-C7A1ECC570D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3990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220" y="1720233"/>
            <a:ext cx="38680364" cy="7162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219" y="9620868"/>
            <a:ext cx="18988881" cy="4008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8219" y="13629217"/>
            <a:ext cx="18988881" cy="24760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30375" y="9620868"/>
            <a:ext cx="18998209" cy="4008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30375" y="13629217"/>
            <a:ext cx="18998209" cy="24760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676F2-CDB8-43BA-B069-9F922BA01BD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301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7C7F9-9C2E-4724-B789-112DDBA6A2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4987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4ECBC-2E43-4752-9A12-C53D3E5C632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0494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219" y="1711942"/>
            <a:ext cx="14139069" cy="7280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3358" y="1711942"/>
            <a:ext cx="24025225" cy="36678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219" y="8992879"/>
            <a:ext cx="14139069" cy="29397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8AA5F-5647-435E-9CE5-0125E0BDBB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448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996" y="30083347"/>
            <a:ext cx="25784836" cy="35523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4996" y="3840472"/>
            <a:ext cx="25784836" cy="257848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4996" y="33635731"/>
            <a:ext cx="25784836" cy="50425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12FCB-26E1-4FD8-93E2-21D82780B4B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89138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35276" y="1193800"/>
            <a:ext cx="36529036" cy="427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3726" y="6565901"/>
            <a:ext cx="36529036" cy="2578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23883" y="39157056"/>
            <a:ext cx="8953500" cy="2864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83120" y="39157056"/>
            <a:ext cx="13610564" cy="2864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ctr">
              <a:defRPr sz="4800"/>
            </a:lvl1pPr>
          </a:lstStyle>
          <a:p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799419" y="39157056"/>
            <a:ext cx="8953500" cy="2864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r">
              <a:defRPr sz="4800"/>
            </a:lvl1pPr>
          </a:lstStyle>
          <a:p>
            <a:fld id="{B369D417-9BD1-4E72-89D2-0F65244809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135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1pPr>
      <a:lvl2pPr algn="ctr" defTabSz="3135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2pPr>
      <a:lvl3pPr algn="ctr" defTabSz="3135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3pPr>
      <a:lvl4pPr algn="ctr" defTabSz="3135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4pPr>
      <a:lvl5pPr algn="ctr" defTabSz="3135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5pPr>
      <a:lvl6pPr marL="4572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6pPr>
      <a:lvl7pPr marL="9144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7pPr>
      <a:lvl8pPr marL="13716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8pPr>
      <a:lvl9pPr marL="1828800"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Times New Roman" pitchFamily="18" charset="0"/>
        </a:defRPr>
      </a:lvl9pPr>
    </p:titleStyle>
    <p:bodyStyle>
      <a:lvl1pPr marL="1176338" indent="-1176338" algn="l" defTabSz="3135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q"/>
        <a:defRPr sz="4800">
          <a:solidFill>
            <a:schemeClr val="tx1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1pPr>
      <a:lvl2pPr marL="2547938" indent="-981075" algn="l" defTabSz="3135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q"/>
        <a:defRPr sz="4400">
          <a:solidFill>
            <a:schemeClr val="tx1"/>
          </a:solidFill>
          <a:latin typeface="Comic Sans MS" charset="0"/>
          <a:ea typeface="MS PGothic" panose="020B0600070205080204" pitchFamily="34" charset="-128"/>
        </a:defRPr>
      </a:lvl2pPr>
      <a:lvl3pPr marL="3919538" indent="-784225" algn="l" defTabSz="31353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q"/>
        <a:defRPr sz="4000">
          <a:solidFill>
            <a:schemeClr val="tx1"/>
          </a:solidFill>
          <a:latin typeface="Comic Sans MS" charset="0"/>
          <a:ea typeface="MS PGothic" panose="020B0600070205080204" pitchFamily="34" charset="-128"/>
        </a:defRPr>
      </a:lvl3pPr>
      <a:lvl4pPr marL="5486400" indent="-78422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Comic Sans MS" charset="0"/>
          <a:ea typeface="MS PGothic" panose="020B0600070205080204" pitchFamily="34" charset="-128"/>
        </a:defRPr>
      </a:lvl4pPr>
      <a:lvl5pPr marL="70532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Comic Sans MS" charset="0"/>
          <a:ea typeface="MS PGothic" panose="020B0600070205080204" pitchFamily="34" charset="-128"/>
        </a:defRPr>
      </a:lvl5pPr>
      <a:lvl6pPr marL="75104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6pPr>
      <a:lvl7pPr marL="79676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7pPr>
      <a:lvl8pPr marL="84248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8pPr>
      <a:lvl9pPr marL="88820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800826" y="1416437"/>
            <a:ext cx="30460974" cy="358312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362" name="Rectangle 8236"/>
          <p:cNvSpPr>
            <a:spLocks noChangeArrowheads="1"/>
          </p:cNvSpPr>
          <p:nvPr/>
        </p:nvSpPr>
        <p:spPr bwMode="auto">
          <a:xfrm>
            <a:off x="8115299" y="1833770"/>
            <a:ext cx="268986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ja-JP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CPS: Synergy: Thermal-Aware Management of Cyber-Physical Systems</a:t>
            </a:r>
            <a:endParaRPr lang="en-US" altLang="ja-JP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3" name="Picture 82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28600" y="1752600"/>
            <a:ext cx="2762921" cy="280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661" y="2057400"/>
            <a:ext cx="4402339" cy="276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Box 103"/>
          <p:cNvSpPr txBox="1">
            <a:spLocks noChangeArrowheads="1"/>
          </p:cNvSpPr>
          <p:nvPr/>
        </p:nvSpPr>
        <p:spPr bwMode="auto">
          <a:xfrm>
            <a:off x="11658600" y="34213801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ja-JP" sz="2000" dirty="0"/>
          </a:p>
          <a:p>
            <a:endParaRPr lang="ja-JP" altLang="en-US" sz="2000" dirty="0"/>
          </a:p>
        </p:txBody>
      </p:sp>
      <p:sp>
        <p:nvSpPr>
          <p:cNvPr id="15382" name="내용 개체 틀 2"/>
          <p:cNvSpPr>
            <a:spLocks/>
          </p:cNvSpPr>
          <p:nvPr/>
        </p:nvSpPr>
        <p:spPr bwMode="auto">
          <a:xfrm>
            <a:off x="10896600" y="34671000"/>
            <a:ext cx="9677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1028700" indent="-5715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3135313"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altLang="ja-JP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8629" y="3230562"/>
            <a:ext cx="83022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K.G. Shin; E.M. Atkins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University of Michigan</a:t>
            </a:r>
            <a:endParaRPr lang="en-US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58706" y="3255536"/>
            <a:ext cx="10499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C.M. Krishna; I. </a:t>
            </a:r>
            <a:r>
              <a:rPr lang="en-US" sz="6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Koren</a:t>
            </a:r>
            <a:endParaRPr lang="en-US" sz="6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University of Massachusetts</a:t>
            </a:r>
            <a:endParaRPr lang="en-US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0275" y="3242608"/>
            <a:ext cx="57518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S. Wang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General Motors</a:t>
            </a:r>
            <a:endParaRPr lang="en-US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2903" y="7658894"/>
            <a:ext cx="11399297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latin typeface="Comic Sans MS" panose="030F0702030302020204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omic Sans MS" panose="030F0702030302020204" pitchFamily="66" charset="0"/>
              </a:rPr>
              <a:t>Cyber-physical </a:t>
            </a:r>
            <a:r>
              <a:rPr lang="en-US" sz="4800" dirty="0" smtClean="0">
                <a:latin typeface="Comic Sans MS" panose="030F0702030302020204" pitchFamily="66" charset="0"/>
              </a:rPr>
              <a:t>processors work </a:t>
            </a:r>
            <a:r>
              <a:rPr lang="en-US" sz="4800" dirty="0" smtClean="0">
                <a:latin typeface="Comic Sans MS" panose="030F0702030302020204" pitchFamily="66" charset="0"/>
              </a:rPr>
              <a:t/>
            </a:r>
            <a:br>
              <a:rPr lang="en-US" sz="4800" dirty="0" smtClean="0">
                <a:latin typeface="Comic Sans MS" panose="030F0702030302020204" pitchFamily="66" charset="0"/>
              </a:rPr>
            </a:br>
            <a:r>
              <a:rPr lang="en-US" sz="4800" dirty="0" smtClean="0">
                <a:latin typeface="Comic Sans MS" panose="030F0702030302020204" pitchFamily="66" charset="0"/>
              </a:rPr>
              <a:t>in </a:t>
            </a:r>
            <a:r>
              <a:rPr lang="en-US" sz="4800" dirty="0" smtClean="0">
                <a:latin typeface="Comic Sans MS" panose="030F0702030302020204" pitchFamily="66" charset="0"/>
              </a:rPr>
              <a:t>harsh environments and often suffer very high operating temperatures</a:t>
            </a:r>
            <a:r>
              <a:rPr lang="en-US" sz="4800" dirty="0" smtClean="0">
                <a:latin typeface="Comic Sans MS" panose="030F0702030302020204" pitchFamily="66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latin typeface="Comic Sans MS" panose="030F0702030302020204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omic Sans MS" panose="030F0702030302020204" pitchFamily="66" charset="0"/>
              </a:rPr>
              <a:t>High temperature can accelerate processor aging and </a:t>
            </a:r>
            <a:r>
              <a:rPr lang="en-US" sz="4800" dirty="0" smtClean="0">
                <a:latin typeface="Comic Sans MS" panose="030F0702030302020204" pitchFamily="66" charset="0"/>
              </a:rPr>
              <a:t>increase</a:t>
            </a:r>
            <a:br>
              <a:rPr lang="en-US" sz="4800" dirty="0" smtClean="0">
                <a:latin typeface="Comic Sans MS" panose="030F0702030302020204" pitchFamily="66" charset="0"/>
              </a:rPr>
            </a:br>
            <a:r>
              <a:rPr lang="en-US" sz="4800" dirty="0" smtClean="0">
                <a:latin typeface="Comic Sans MS" panose="030F0702030302020204" pitchFamily="66" charset="0"/>
              </a:rPr>
              <a:t>failure </a:t>
            </a:r>
            <a:r>
              <a:rPr lang="en-US" sz="4800" dirty="0" smtClean="0">
                <a:latin typeface="Comic Sans MS" panose="030F0702030302020204" pitchFamily="66" charset="0"/>
              </a:rPr>
              <a:t>rate</a:t>
            </a:r>
            <a:r>
              <a:rPr lang="en-US" sz="4800" dirty="0" smtClean="0">
                <a:latin typeface="Comic Sans MS" panose="030F0702030302020204" pitchFamily="66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latin typeface="Comic Sans MS" panose="030F0702030302020204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omic Sans MS" panose="030F0702030302020204" pitchFamily="66" charset="0"/>
              </a:rPr>
              <a:t>Effective thermal-aware management is required to meet </a:t>
            </a:r>
            <a:endParaRPr lang="en-US" sz="4800" dirty="0" smtClean="0">
              <a:latin typeface="Comic Sans MS" panose="030F0702030302020204" pitchFamily="66" charset="0"/>
            </a:endParaRPr>
          </a:p>
          <a:p>
            <a:pPr marL="685800" indent="-685800"/>
            <a:r>
              <a:rPr lang="en-US" sz="4800" dirty="0" smtClean="0">
                <a:latin typeface="Comic Sans MS" panose="030F0702030302020204" pitchFamily="66" charset="0"/>
              </a:rPr>
              <a:t> </a:t>
            </a:r>
            <a:r>
              <a:rPr lang="en-US" sz="4800" dirty="0" smtClean="0">
                <a:latin typeface="Comic Sans MS" panose="030F0702030302020204" pitchFamily="66" charset="0"/>
              </a:rPr>
              <a:t>   </a:t>
            </a:r>
            <a:r>
              <a:rPr lang="en-US" sz="4800" dirty="0" smtClean="0">
                <a:latin typeface="Comic Sans MS" panose="030F0702030302020204" pitchFamily="66" charset="0"/>
              </a:rPr>
              <a:t>the </a:t>
            </a:r>
            <a:r>
              <a:rPr lang="en-US" sz="4800" dirty="0" smtClean="0">
                <a:latin typeface="Comic Sans MS" panose="030F0702030302020204" pitchFamily="66" charset="0"/>
              </a:rPr>
              <a:t>computational demands of </a:t>
            </a:r>
            <a:r>
              <a:rPr lang="en-US" sz="4800" dirty="0" smtClean="0">
                <a:latin typeface="Comic Sans MS" panose="030F0702030302020204" pitchFamily="66" charset="0"/>
              </a:rPr>
              <a:t/>
            </a:r>
            <a:br>
              <a:rPr lang="en-US" sz="4800" dirty="0" smtClean="0">
                <a:latin typeface="Comic Sans MS" panose="030F0702030302020204" pitchFamily="66" charset="0"/>
              </a:rPr>
            </a:br>
            <a:r>
              <a:rPr lang="en-US" sz="4800" dirty="0" smtClean="0">
                <a:latin typeface="Comic Sans MS" panose="030F0702030302020204" pitchFamily="66" charset="0"/>
              </a:rPr>
              <a:t>the </a:t>
            </a:r>
            <a:r>
              <a:rPr lang="en-US" sz="4800" dirty="0" smtClean="0">
                <a:latin typeface="Comic Sans MS" panose="030F0702030302020204" pitchFamily="66" charset="0"/>
              </a:rPr>
              <a:t>application while reducing processor thermal stress.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400801"/>
            <a:ext cx="7543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Motivation</a:t>
            </a:r>
          </a:p>
          <a:p>
            <a:endParaRPr lang="en-US" sz="6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6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01207" y="17347054"/>
            <a:ext cx="11671785" cy="8353564"/>
            <a:chOff x="15705503" y="6658986"/>
            <a:chExt cx="11671785" cy="8353564"/>
          </a:xfrm>
        </p:grpSpPr>
        <p:sp>
          <p:nvSpPr>
            <p:cNvPr id="15" name="TextBox 14"/>
            <p:cNvSpPr txBox="1"/>
            <p:nvPr/>
          </p:nvSpPr>
          <p:spPr>
            <a:xfrm>
              <a:off x="15705503" y="6658986"/>
              <a:ext cx="11671785" cy="6401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endParaRPr lang="en-US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80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Failure </a:t>
              </a:r>
              <a:r>
                <a:rPr lang="en-US" sz="80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Sources</a:t>
              </a:r>
            </a:p>
            <a:p>
              <a:pPr algn="ctr"/>
              <a:endParaRPr lang="en-US" sz="5400" dirty="0" smtClean="0">
                <a:latin typeface="Comic Sans MS" panose="030F0702030302020204" pitchFamily="66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 err="1" smtClean="0">
                  <a:latin typeface="Comic Sans MS" panose="030F0702030302020204" pitchFamily="66" charset="0"/>
                </a:rPr>
                <a:t>Electromigration</a:t>
              </a:r>
              <a:endParaRPr lang="en-US" sz="4800" dirty="0" smtClean="0">
                <a:latin typeface="Comic Sans MS" panose="030F0702030302020204" pitchFamily="66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 smtClean="0">
                  <a:latin typeface="Comic Sans MS" panose="030F0702030302020204" pitchFamily="66" charset="0"/>
                </a:rPr>
                <a:t>Dielectric  </a:t>
              </a:r>
              <a:r>
                <a:rPr lang="en-US" sz="4800" dirty="0" smtClean="0">
                  <a:latin typeface="Comic Sans MS" panose="030F0702030302020204" pitchFamily="66" charset="0"/>
                </a:rPr>
                <a:t>breakdown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 smtClean="0">
                  <a:latin typeface="Comic Sans MS" panose="030F0702030302020204" pitchFamily="66" charset="0"/>
                </a:rPr>
                <a:t>Negative bias temperature instability</a:t>
              </a:r>
              <a:endParaRPr lang="en-US" sz="4800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81611" y="11596230"/>
              <a:ext cx="8031366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5400" dirty="0" smtClean="0">
                <a:latin typeface="Comic Sans MS" panose="030F0702030302020204" pitchFamily="66" charset="0"/>
              </a:endParaRPr>
            </a:p>
            <a:p>
              <a:endParaRPr lang="en-US" sz="5400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sz="5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All strongly dependent </a:t>
              </a:r>
            </a:p>
            <a:p>
              <a:pPr algn="ctr"/>
              <a:r>
                <a:rPr lang="en-US" sz="5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on </a:t>
              </a:r>
              <a:r>
                <a:rPr lang="en-US" sz="5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temperature</a:t>
              </a:r>
              <a:endParaRPr lang="en-US" sz="54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14600" y="27889200"/>
            <a:ext cx="11751935" cy="13704377"/>
            <a:chOff x="29624543" y="7079472"/>
            <a:chExt cx="11751935" cy="12603895"/>
          </a:xfrm>
        </p:grpSpPr>
        <p:sp>
          <p:nvSpPr>
            <p:cNvPr id="17" name="TextBox 16"/>
            <p:cNvSpPr txBox="1"/>
            <p:nvPr/>
          </p:nvSpPr>
          <p:spPr>
            <a:xfrm>
              <a:off x="31224744" y="7079472"/>
              <a:ext cx="8001000" cy="121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Our Approach</a:t>
              </a:r>
              <a:endParaRPr lang="en-US" sz="80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986743" y="9041741"/>
              <a:ext cx="6345007" cy="378565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Comic Sans MS" panose="030F0702030302020204" pitchFamily="66" charset="0"/>
                </a:rPr>
                <a:t>Controlled Plant: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 smtClean="0">
                  <a:latin typeface="Comic Sans MS" panose="030F0702030302020204" pitchFamily="66" charset="0"/>
                </a:rPr>
                <a:t>Current state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 smtClean="0">
                  <a:latin typeface="Comic Sans MS" panose="030F0702030302020204" pitchFamily="66" charset="0"/>
                </a:rPr>
                <a:t>Dynamics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 smtClean="0">
                  <a:latin typeface="Comic Sans MS" panose="030F0702030302020204" pitchFamily="66" charset="0"/>
                </a:rPr>
                <a:t>Desired trajectory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 smtClean="0">
                  <a:latin typeface="Comic Sans MS" panose="030F0702030302020204" pitchFamily="66" charset="0"/>
                </a:rPr>
                <a:t>Safety envelope</a:t>
              </a:r>
              <a:endParaRPr lang="en-US" sz="48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834343" y="14437979"/>
              <a:ext cx="6514664" cy="31985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Comic Sans MS" panose="030F0702030302020204" pitchFamily="66" charset="0"/>
                </a:rPr>
                <a:t>Dynamic computational workload and core assignment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400" dirty="0" smtClean="0">
                  <a:latin typeface="Comic Sans MS" panose="030F0702030302020204" pitchFamily="66" charset="0"/>
                </a:rPr>
                <a:t>Core reconfiguration </a:t>
              </a:r>
              <a:endParaRPr lang="en-US" sz="44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Up-Down Arrow 20"/>
            <p:cNvSpPr/>
            <p:nvPr/>
          </p:nvSpPr>
          <p:spPr bwMode="auto">
            <a:xfrm>
              <a:off x="34729943" y="12756035"/>
              <a:ext cx="624971" cy="1700748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624543" y="18069916"/>
              <a:ext cx="11751935" cy="1613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2060"/>
                  </a:solidFill>
                  <a:latin typeface="Comic Sans MS" pitchFamily="66" charset="0"/>
                </a:rPr>
                <a:t>Balance quality of control against </a:t>
              </a:r>
              <a:r>
                <a:rPr lang="en-US" sz="5400" b="1" dirty="0" smtClean="0">
                  <a:solidFill>
                    <a:srgbClr val="002060"/>
                  </a:solidFill>
                  <a:latin typeface="Comic Sans MS" pitchFamily="66" charset="0"/>
                </a:rPr>
                <a:t/>
              </a:r>
              <a:br>
                <a:rPr lang="en-US" sz="5400" b="1" dirty="0" smtClean="0">
                  <a:solidFill>
                    <a:srgbClr val="002060"/>
                  </a:solidFill>
                  <a:latin typeface="Comic Sans MS" pitchFamily="66" charset="0"/>
                </a:rPr>
              </a:br>
              <a:r>
                <a:rPr lang="en-US" sz="5400" b="1" dirty="0" smtClean="0">
                  <a:solidFill>
                    <a:srgbClr val="002060"/>
                  </a:solidFill>
                  <a:latin typeface="Comic Sans MS" pitchFamily="66" charset="0"/>
                </a:rPr>
                <a:t>thermal </a:t>
              </a:r>
              <a:r>
                <a:rPr lang="en-US" sz="5400" b="1" dirty="0" smtClean="0">
                  <a:solidFill>
                    <a:srgbClr val="002060"/>
                  </a:solidFill>
                  <a:latin typeface="Comic Sans MS" pitchFamily="66" charset="0"/>
                </a:rPr>
                <a:t>stress</a:t>
              </a:r>
              <a:endParaRPr lang="en-US" sz="5400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687800" y="7239000"/>
            <a:ext cx="8558069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Online Thermal </a:t>
            </a:r>
          </a:p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Management</a:t>
            </a:r>
            <a:endParaRPr lang="en-US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705152" y="10858403"/>
            <a:ext cx="790152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System-Wide</a:t>
            </a:r>
            <a:r>
              <a:rPr lang="en-US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Manager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35300" y="11767711"/>
            <a:ext cx="11506200" cy="5909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Periodically samples core temps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Applies dynamic thermal mgmt. if any cores are likely to be overheated over the next sampling interval.</a:t>
            </a:r>
          </a:p>
          <a:p>
            <a:pPr marL="1402050" lvl="1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Task migration</a:t>
            </a:r>
          </a:p>
          <a:p>
            <a:pPr marL="1402050" lvl="1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Task substitution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7705152" y="19888657"/>
            <a:ext cx="756649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Core-Level Manager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730903" y="20811987"/>
            <a:ext cx="11510597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Adjusts core speeds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Power gating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Comic Sans MS" panose="030F0702030302020204" pitchFamily="66" charset="0"/>
              </a:rPr>
              <a:t>Architecture adaptation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21178842" y="17667737"/>
            <a:ext cx="771513" cy="221163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85559" y="30124803"/>
            <a:ext cx="26891241" cy="113021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5184914" y="28750873"/>
            <a:ext cx="98635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System Provisioning</a:t>
            </a:r>
            <a:endParaRPr lang="en-US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6594" y="9983816"/>
            <a:ext cx="14214609" cy="733510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277364" y="7021987"/>
            <a:ext cx="50369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Validation</a:t>
            </a:r>
            <a:endParaRPr lang="en-US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919669" y="8574613"/>
            <a:ext cx="8334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Automobile Simulation</a:t>
            </a:r>
            <a:endParaRPr lang="en-US"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4898" y="20811987"/>
            <a:ext cx="10676116" cy="800708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632400" y="19964400"/>
            <a:ext cx="9770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Unmanned Aerial Vehicles</a:t>
            </a:r>
            <a:endParaRPr lang="en-US"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127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Dept of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PI Meeting 2010</dc:title>
  <dc:creator>ARTS Lab;UMass;Amherst</dc:creator>
  <cp:lastModifiedBy>zahava</cp:lastModifiedBy>
  <cp:revision>73</cp:revision>
  <dcterms:created xsi:type="dcterms:W3CDTF">2002-10-04T17:59:32Z</dcterms:created>
  <dcterms:modified xsi:type="dcterms:W3CDTF">2013-10-02T19:03:30Z</dcterms:modified>
</cp:coreProperties>
</file>