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64" r:id="rId2"/>
  </p:sldMasterIdLst>
  <p:notesMasterIdLst>
    <p:notesMasterId r:id="rId4"/>
  </p:notesMasterIdLst>
  <p:sldIdLst>
    <p:sldId id="262" r:id="rId3"/>
  </p:sldIdLst>
  <p:sldSz cx="21945600" cy="32918400"/>
  <p:notesSz cx="20405725" cy="3123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FF0000"/>
    <a:srgbClr val="FF0066"/>
    <a:srgbClr val="FFFF99"/>
    <a:srgbClr val="AEAEAE"/>
    <a:srgbClr val="517CA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271"/>
  </p:normalViewPr>
  <p:slideViewPr>
    <p:cSldViewPr>
      <p:cViewPr>
        <p:scale>
          <a:sx n="50" d="100"/>
          <a:sy n="50" d="100"/>
        </p:scale>
        <p:origin x="1032" y="-535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840788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564938" y="0"/>
            <a:ext cx="8840787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02375" y="2344738"/>
            <a:ext cx="7805738" cy="1170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17800" y="14836775"/>
            <a:ext cx="14970125" cy="140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71963"/>
            <a:ext cx="8840788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564938" y="29671963"/>
            <a:ext cx="88407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pPr>
              <a:defRPr/>
            </a:pPr>
            <a:fld id="{75525430-5F6E-4041-B74C-9D63D97AB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76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095" y="5875819"/>
            <a:ext cx="10365030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1172" y="5312970"/>
            <a:ext cx="1035684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1170" y="14259744"/>
            <a:ext cx="1035937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1085374" y="5312970"/>
            <a:ext cx="10356714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085374" y="5875819"/>
            <a:ext cx="10356714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1085374" y="14277107"/>
            <a:ext cx="1035386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1085374" y="14881760"/>
            <a:ext cx="10357838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1085374" y="25684826"/>
            <a:ext cx="10348686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374" y="26304861"/>
            <a:ext cx="10353869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52095" y="14865828"/>
            <a:ext cx="10365925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2804774" y="3198933"/>
            <a:ext cx="16336053" cy="1170587"/>
          </a:xfrm>
          <a:prstGeom prst="rect">
            <a:avLst/>
          </a:prstGeom>
        </p:spPr>
        <p:txBody>
          <a:bodyPr lIns="95646" tIns="47823" rIns="95646" bIns="47823">
            <a:normAutofit/>
          </a:bodyPr>
          <a:lstStyle>
            <a:lvl1pPr marL="0" indent="0" algn="ctr">
              <a:buFontTx/>
              <a:buNone/>
              <a:defRPr sz="504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2804774" y="2028346"/>
            <a:ext cx="16336053" cy="1170587"/>
          </a:xfrm>
          <a:prstGeom prst="rect">
            <a:avLst/>
          </a:prstGeom>
        </p:spPr>
        <p:txBody>
          <a:bodyPr lIns="95646" tIns="47823" rIns="95646" bIns="47823" anchor="t" anchorCtr="1">
            <a:normAutofit/>
          </a:bodyPr>
          <a:lstStyle>
            <a:lvl1pPr marL="0" indent="0" algn="ctr">
              <a:buFontTx/>
              <a:buNone/>
              <a:defRPr sz="736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2804774" y="530572"/>
            <a:ext cx="16336053" cy="1497774"/>
          </a:xfrm>
          <a:prstGeom prst="rect">
            <a:avLst/>
          </a:prstGeom>
        </p:spPr>
        <p:txBody>
          <a:bodyPr lIns="95646" tIns="47823" rIns="95646" bIns="47823" anchor="t" anchorCtr="1">
            <a:normAutofit/>
          </a:bodyPr>
          <a:lstStyle>
            <a:lvl1pPr marL="0" indent="0" algn="ctr">
              <a:buFontTx/>
              <a:buNone/>
              <a:defRPr sz="9600" b="1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095" y="5951495"/>
            <a:ext cx="5028406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1172" y="5272513"/>
            <a:ext cx="5024438" cy="589311"/>
          </a:xfrm>
          <a:prstGeom prst="rect">
            <a:avLst/>
          </a:prstGeom>
          <a:noFill/>
        </p:spPr>
        <p:txBody>
          <a:bodyPr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1299" y="14790485"/>
            <a:ext cx="5029200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1171" y="14217938"/>
            <a:ext cx="5025230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793582" y="5951495"/>
            <a:ext cx="10360024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793583" y="5271164"/>
            <a:ext cx="10360025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793583" y="21684824"/>
            <a:ext cx="10360025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93583" y="21080171"/>
            <a:ext cx="10360025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6457571" y="5271164"/>
            <a:ext cx="502350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6457571" y="5951495"/>
            <a:ext cx="5023509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6457571" y="14278163"/>
            <a:ext cx="502350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6475803" y="14882817"/>
            <a:ext cx="4987049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6457571" y="26141015"/>
            <a:ext cx="5023509" cy="589311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6456313" y="26820427"/>
            <a:ext cx="5026026" cy="688849"/>
          </a:xfrm>
          <a:prstGeom prst="rect">
            <a:avLst/>
          </a:prstGeom>
        </p:spPr>
        <p:txBody>
          <a:bodyPr wrap="square" lIns="196113" tIns="196113" rIns="196113" bIns="196113">
            <a:spAutoFit/>
          </a:bodyPr>
          <a:lstStyle>
            <a:lvl1pPr marL="0" indent="0">
              <a:buNone/>
              <a:defRPr sz="192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019786" indent="-392226">
              <a:defRPr sz="1760">
                <a:latin typeface="Trebuchet MS" pitchFamily="34" charset="0"/>
              </a:defRPr>
            </a:lvl2pPr>
            <a:lvl3pPr marL="1412012" indent="-392226">
              <a:defRPr sz="1760">
                <a:latin typeface="Trebuchet MS" pitchFamily="34" charset="0"/>
              </a:defRPr>
            </a:lvl3pPr>
            <a:lvl4pPr marL="1843460" indent="-431448">
              <a:defRPr sz="1760">
                <a:latin typeface="Trebuchet MS" pitchFamily="34" charset="0"/>
              </a:defRPr>
            </a:lvl4pPr>
            <a:lvl5pPr marL="2157241" indent="-313781">
              <a:defRPr sz="176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2804774" y="3198933"/>
            <a:ext cx="16336053" cy="1170587"/>
          </a:xfrm>
          <a:prstGeom prst="rect">
            <a:avLst/>
          </a:prstGeom>
        </p:spPr>
        <p:txBody>
          <a:bodyPr lIns="95646" tIns="47823" rIns="95646" bIns="47823">
            <a:normAutofit/>
          </a:bodyPr>
          <a:lstStyle>
            <a:lvl1pPr marL="0" indent="0" algn="ctr">
              <a:buFontTx/>
              <a:buNone/>
              <a:defRPr sz="504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2804774" y="2028346"/>
            <a:ext cx="16336053" cy="1170587"/>
          </a:xfrm>
          <a:prstGeom prst="rect">
            <a:avLst/>
          </a:prstGeom>
        </p:spPr>
        <p:txBody>
          <a:bodyPr lIns="95646" tIns="47823" rIns="95646" bIns="47823" anchor="t" anchorCtr="1">
            <a:normAutofit/>
          </a:bodyPr>
          <a:lstStyle>
            <a:lvl1pPr marL="0" indent="0" algn="ctr">
              <a:buFontTx/>
              <a:buNone/>
              <a:defRPr sz="736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178" hasCustomPrompt="1"/>
          </p:nvPr>
        </p:nvSpPr>
        <p:spPr>
          <a:xfrm>
            <a:off x="2804774" y="530572"/>
            <a:ext cx="16336053" cy="1497774"/>
          </a:xfrm>
          <a:prstGeom prst="rect">
            <a:avLst/>
          </a:prstGeom>
        </p:spPr>
        <p:txBody>
          <a:bodyPr lIns="95646" tIns="47823" rIns="95646" bIns="47823" anchor="t" anchorCtr="1">
            <a:normAutofit/>
          </a:bodyPr>
          <a:lstStyle>
            <a:lvl1pPr marL="0" indent="0" algn="ctr">
              <a:buFontTx/>
              <a:buNone/>
              <a:defRPr sz="9600" b="1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8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19456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5"/>
            <a:ext cx="219456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457713" y="5257679"/>
            <a:ext cx="10359231" cy="26746200"/>
          </a:xfrm>
          <a:prstGeom prst="roundRect">
            <a:avLst>
              <a:gd name="adj" fmla="val 590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1049000" y="5257679"/>
            <a:ext cx="10359231" cy="26746200"/>
          </a:xfrm>
          <a:prstGeom prst="roundRect">
            <a:avLst>
              <a:gd name="adj" fmla="val 590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903280" y="32295539"/>
            <a:ext cx="1892990" cy="2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2638" tIns="31313" rIns="62638" bIns="3131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8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8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2015</a:t>
            </a:r>
            <a:endParaRPr lang="en-US" sz="48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2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  <p:extLst>
      <p:ext uri="{BB962C8B-B14F-4D97-AF65-F5344CB8AC3E}">
        <p14:creationId xmlns:p14="http://schemas.microsoft.com/office/powerpoint/2010/main" val="26240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3012293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29610" indent="-1129610" algn="l" defTabSz="3012293" rtl="0" eaLnBrk="1" latinLnBrk="0" hangingPunct="1">
        <a:spcBef>
          <a:spcPct val="20000"/>
        </a:spcBef>
        <a:buFont typeface="Arial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1pPr>
      <a:lvl2pPr marL="2447488" indent="-941342" algn="l" defTabSz="3012293" rtl="0" eaLnBrk="1" latinLnBrk="0" hangingPunct="1">
        <a:spcBef>
          <a:spcPct val="20000"/>
        </a:spcBef>
        <a:buFont typeface="Arial" pitchFamily="34" charset="0"/>
        <a:buChar char="–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3765366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5271513" indent="-753074" algn="l" defTabSz="3012293" rtl="0" eaLnBrk="1" latinLnBrk="0" hangingPunct="1">
        <a:spcBef>
          <a:spcPct val="20000"/>
        </a:spcBef>
        <a:buFont typeface="Arial" pitchFamily="34" charset="0"/>
        <a:buChar char="–"/>
        <a:defRPr sz="6640" kern="1200">
          <a:solidFill>
            <a:schemeClr val="tx1"/>
          </a:solidFill>
          <a:latin typeface="+mn-lt"/>
          <a:ea typeface="+mn-ea"/>
          <a:cs typeface="+mn-cs"/>
        </a:defRPr>
      </a:lvl4pPr>
      <a:lvl5pPr marL="6777658" indent="-753074" algn="l" defTabSz="3012293" rtl="0" eaLnBrk="1" latinLnBrk="0" hangingPunct="1">
        <a:spcBef>
          <a:spcPct val="20000"/>
        </a:spcBef>
        <a:buFont typeface="Arial" pitchFamily="34" charset="0"/>
        <a:buChar char="»"/>
        <a:defRPr sz="6640" kern="1200">
          <a:solidFill>
            <a:schemeClr val="tx1"/>
          </a:solidFill>
          <a:latin typeface="+mn-lt"/>
          <a:ea typeface="+mn-ea"/>
          <a:cs typeface="+mn-cs"/>
        </a:defRPr>
      </a:lvl5pPr>
      <a:lvl6pPr marL="8283806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6pPr>
      <a:lvl7pPr marL="9789951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7pPr>
      <a:lvl8pPr marL="11296098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244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1pPr>
      <a:lvl2pPr marL="1506147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2pPr>
      <a:lvl3pPr marL="3012293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3pPr>
      <a:lvl4pPr marL="4518439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4pPr>
      <a:lvl5pPr marL="6024585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5pPr>
      <a:lvl6pPr marL="7530732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6pPr>
      <a:lvl7pPr marL="9036879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7pPr>
      <a:lvl8pPr marL="10543025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8pPr>
      <a:lvl9pPr marL="12049172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19456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5"/>
            <a:ext cx="219456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35" name="TextBox 34"/>
          <p:cNvSpPr txBox="1"/>
          <p:nvPr/>
        </p:nvSpPr>
        <p:spPr>
          <a:xfrm>
            <a:off x="22536130" y="31208504"/>
            <a:ext cx="6103662" cy="1129970"/>
          </a:xfrm>
          <a:prstGeom prst="rect">
            <a:avLst/>
          </a:prstGeom>
          <a:noFill/>
        </p:spPr>
        <p:txBody>
          <a:bodyPr wrap="square" lIns="52243" tIns="26121" rIns="52243" bIns="26121" rtlCol="0">
            <a:spAutoFit/>
          </a:bodyPr>
          <a:lstStyle/>
          <a:p>
            <a:pPr marL="231140" indent="-231140">
              <a:lnSpc>
                <a:spcPts val="2080"/>
              </a:lnSpc>
            </a:pPr>
            <a:r>
              <a:rPr lang="en-US" sz="2240" dirty="0" smtClean="0">
                <a:solidFill>
                  <a:schemeClr val="bg1"/>
                </a:solidFill>
              </a:rPr>
              <a:t>©2015</a:t>
            </a:r>
            <a:r>
              <a:rPr lang="en-US" sz="2240" baseline="0" dirty="0" smtClean="0">
                <a:solidFill>
                  <a:schemeClr val="bg1"/>
                </a:solidFill>
              </a:rPr>
              <a:t> </a:t>
            </a:r>
            <a:r>
              <a:rPr lang="en-US" sz="2240" dirty="0" smtClean="0">
                <a:solidFill>
                  <a:schemeClr val="bg1"/>
                </a:solidFill>
              </a:rPr>
              <a:t>PosterPresentations.com</a:t>
            </a:r>
            <a:br>
              <a:rPr lang="en-US" sz="2240" dirty="0" smtClean="0">
                <a:solidFill>
                  <a:schemeClr val="bg1"/>
                </a:solidFill>
              </a:rPr>
            </a:br>
            <a:r>
              <a:rPr lang="en-US" sz="1920" dirty="0" smtClean="0">
                <a:solidFill>
                  <a:schemeClr val="bg1"/>
                </a:solidFill>
              </a:rPr>
              <a:t>2117 Fourth Street ,</a:t>
            </a:r>
            <a:r>
              <a:rPr lang="en-US" sz="1920" baseline="0" dirty="0" smtClean="0">
                <a:solidFill>
                  <a:schemeClr val="bg1"/>
                </a:solidFill>
              </a:rPr>
              <a:t> Unit C        </a:t>
            </a:r>
          </a:p>
          <a:p>
            <a:pPr marL="231140" indent="0">
              <a:lnSpc>
                <a:spcPts val="2080"/>
              </a:lnSpc>
            </a:pPr>
            <a:r>
              <a:rPr lang="en-US" sz="1920" baseline="0" dirty="0" smtClean="0">
                <a:solidFill>
                  <a:schemeClr val="bg1"/>
                </a:solidFill>
              </a:rPr>
              <a:t>Berkeley CA </a:t>
            </a:r>
            <a:r>
              <a:rPr lang="en-US" sz="1600" baseline="0" dirty="0" smtClean="0">
                <a:solidFill>
                  <a:schemeClr val="bg1"/>
                </a:solidFill>
              </a:rPr>
              <a:t>94710</a:t>
            </a:r>
            <a:r>
              <a:rPr lang="en-US" sz="1920" baseline="0" dirty="0" smtClean="0">
                <a:solidFill>
                  <a:schemeClr val="bg1"/>
                </a:solidFill>
              </a:rPr>
              <a:t/>
            </a:r>
            <a:br>
              <a:rPr lang="en-US" sz="1920" baseline="0" dirty="0" smtClean="0">
                <a:solidFill>
                  <a:schemeClr val="bg1"/>
                </a:solidFill>
              </a:rPr>
            </a:br>
            <a:r>
              <a:rPr lang="en-US" sz="192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240" b="1" dirty="0">
              <a:solidFill>
                <a:srgbClr val="FFFF00"/>
              </a:solidFill>
            </a:endParaRP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457713" y="5257679"/>
            <a:ext cx="21021308" cy="26746200"/>
          </a:xfrm>
          <a:prstGeom prst="roundRect">
            <a:avLst>
              <a:gd name="adj" fmla="val 152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2757" tIns="31378" rIns="62757" bIns="31378" anchor="ctr"/>
          <a:lstStyle/>
          <a:p>
            <a:pPr>
              <a:defRPr/>
            </a:pPr>
            <a:endParaRPr lang="en-US" sz="6560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903280" y="32295539"/>
            <a:ext cx="1892990" cy="2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2638" tIns="31313" rIns="62638" bIns="3131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8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8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2015</a:t>
            </a:r>
            <a:endParaRPr lang="en-US" sz="48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2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  <p:extLst>
      <p:ext uri="{BB962C8B-B14F-4D97-AF65-F5344CB8AC3E}">
        <p14:creationId xmlns:p14="http://schemas.microsoft.com/office/powerpoint/2010/main" val="284642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3012293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29610" indent="-1129610" algn="l" defTabSz="3012293" rtl="0" eaLnBrk="1" latinLnBrk="0" hangingPunct="1">
        <a:spcBef>
          <a:spcPct val="20000"/>
        </a:spcBef>
        <a:buFont typeface="Arial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1pPr>
      <a:lvl2pPr marL="2447488" indent="-941342" algn="l" defTabSz="3012293" rtl="0" eaLnBrk="1" latinLnBrk="0" hangingPunct="1">
        <a:spcBef>
          <a:spcPct val="20000"/>
        </a:spcBef>
        <a:buFont typeface="Arial" pitchFamily="34" charset="0"/>
        <a:buChar char="–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3765366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5271513" indent="-753074" algn="l" defTabSz="3012293" rtl="0" eaLnBrk="1" latinLnBrk="0" hangingPunct="1">
        <a:spcBef>
          <a:spcPct val="20000"/>
        </a:spcBef>
        <a:buFont typeface="Arial" pitchFamily="34" charset="0"/>
        <a:buChar char="–"/>
        <a:defRPr sz="6640" kern="1200">
          <a:solidFill>
            <a:schemeClr val="tx1"/>
          </a:solidFill>
          <a:latin typeface="+mn-lt"/>
          <a:ea typeface="+mn-ea"/>
          <a:cs typeface="+mn-cs"/>
        </a:defRPr>
      </a:lvl4pPr>
      <a:lvl5pPr marL="6777658" indent="-753074" algn="l" defTabSz="3012293" rtl="0" eaLnBrk="1" latinLnBrk="0" hangingPunct="1">
        <a:spcBef>
          <a:spcPct val="20000"/>
        </a:spcBef>
        <a:buFont typeface="Arial" pitchFamily="34" charset="0"/>
        <a:buChar char="»"/>
        <a:defRPr sz="6640" kern="1200">
          <a:solidFill>
            <a:schemeClr val="tx1"/>
          </a:solidFill>
          <a:latin typeface="+mn-lt"/>
          <a:ea typeface="+mn-ea"/>
          <a:cs typeface="+mn-cs"/>
        </a:defRPr>
      </a:lvl5pPr>
      <a:lvl6pPr marL="8283806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6pPr>
      <a:lvl7pPr marL="9789951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7pPr>
      <a:lvl8pPr marL="11296098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244" indent="-753074" algn="l" defTabSz="3012293" rtl="0" eaLnBrk="1" latinLnBrk="0" hangingPunct="1">
        <a:spcBef>
          <a:spcPct val="20000"/>
        </a:spcBef>
        <a:buFont typeface="Arial" pitchFamily="34" charset="0"/>
        <a:buChar char="•"/>
        <a:defRPr sz="6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1pPr>
      <a:lvl2pPr marL="1506147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2pPr>
      <a:lvl3pPr marL="3012293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3pPr>
      <a:lvl4pPr marL="4518439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4pPr>
      <a:lvl5pPr marL="6024585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5pPr>
      <a:lvl6pPr marL="7530732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6pPr>
      <a:lvl7pPr marL="9036879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7pPr>
      <a:lvl8pPr marL="10543025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8pPr>
      <a:lvl9pPr marL="12049172" algn="l" defTabSz="3012293" rtl="0" eaLnBrk="1" latinLnBrk="0" hangingPunct="1">
        <a:defRPr sz="5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.tif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jpeg"/><Relationship Id="rId24" Type="http://schemas.openxmlformats.org/officeDocument/2006/relationships/image" Target="../media/image17.png"/><Relationship Id="rId25" Type="http://schemas.openxmlformats.org/officeDocument/2006/relationships/image" Target="../media/image19.png"/><Relationship Id="rId10" Type="http://schemas.openxmlformats.org/officeDocument/2006/relationships/image" Target="../media/image18.png"/><Relationship Id="rId11" Type="http://schemas.openxmlformats.org/officeDocument/2006/relationships/image" Target="../media/image4.png"/><Relationship Id="rId12" Type="http://schemas.openxmlformats.org/officeDocument/2006/relationships/image" Target="../media/image5.jpe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8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32"/>
          <p:cNvSpPr/>
          <p:nvPr/>
        </p:nvSpPr>
        <p:spPr bwMode="auto">
          <a:xfrm>
            <a:off x="656101" y="7933993"/>
            <a:ext cx="6071546" cy="7097239"/>
          </a:xfrm>
          <a:prstGeom prst="roundRect">
            <a:avLst>
              <a:gd name="adj" fmla="val 882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8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1pPr>
            <a:lvl2pPr marL="455613" indent="-981075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4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2pPr>
            <a:lvl3pPr marL="912813" indent="-784225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3pPr>
            <a:lvl4pPr marL="1370013" indent="-784225" defTabSz="9128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4pPr>
            <a:lvl5pPr marL="1827213" indent="-782638" defTabSz="912813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5pPr>
            <a:lvl6pPr marL="2284413" indent="-782638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6pPr>
            <a:lvl7pPr marL="2741613" indent="-782638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7pPr>
            <a:lvl8pPr marL="3198813" indent="-782638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8pPr>
            <a:lvl9pPr marL="3656013" indent="-782638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1839" y="5950337"/>
            <a:ext cx="5586024" cy="197187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+mj-lt"/>
              </a:rPr>
              <a:t>High </a:t>
            </a:r>
            <a:r>
              <a:rPr lang="en-US" sz="3200" b="1" dirty="0">
                <a:latin typeface="+mj-lt"/>
              </a:rPr>
              <a:t>t</a:t>
            </a:r>
            <a:r>
              <a:rPr lang="en-US" sz="3200" b="1" dirty="0" smtClean="0">
                <a:latin typeface="+mj-lt"/>
              </a:rPr>
              <a:t>emperature and/or temporal/spatial gradient</a:t>
            </a:r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→ System faults↑ Lifetime↓</a:t>
            </a:r>
            <a:endParaRPr lang="en-US" sz="32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1172" y="5292678"/>
            <a:ext cx="5024438" cy="712422"/>
          </a:xfrm>
        </p:spPr>
        <p:txBody>
          <a:bodyPr/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0"/>
          </p:nvPr>
        </p:nvSpPr>
        <p:spPr>
          <a:xfrm>
            <a:off x="2774832" y="2765321"/>
            <a:ext cx="16647779" cy="180667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Kang G. Shin,  Ella Atkins (</a:t>
            </a:r>
            <a:r>
              <a:rPr lang="en-US" sz="4800" b="1" dirty="0" err="1" smtClean="0"/>
              <a:t>UMich</a:t>
            </a:r>
            <a:r>
              <a:rPr lang="en-US" sz="4800" b="1" dirty="0" smtClean="0"/>
              <a:t>); </a:t>
            </a:r>
          </a:p>
          <a:p>
            <a:r>
              <a:rPr lang="en-US" sz="4800" b="1" dirty="0" err="1" smtClean="0"/>
              <a:t>C.Krishina</a:t>
            </a:r>
            <a:r>
              <a:rPr lang="en-US" sz="4800" b="1" dirty="0" smtClean="0"/>
              <a:t>, Israel </a:t>
            </a:r>
            <a:r>
              <a:rPr lang="en-US" sz="4800" b="1" dirty="0" err="1" smtClean="0"/>
              <a:t>Koren</a:t>
            </a:r>
            <a:r>
              <a:rPr lang="en-US" sz="4800" b="1" dirty="0" smtClean="0"/>
              <a:t> (</a:t>
            </a:r>
            <a:r>
              <a:rPr lang="en-US" sz="4800" b="1" dirty="0" err="1" smtClean="0"/>
              <a:t>Umass</a:t>
            </a:r>
            <a:r>
              <a:rPr lang="en-US" sz="4800" b="1" dirty="0" smtClean="0"/>
              <a:t>); Shige Wang (GM)</a:t>
            </a:r>
          </a:p>
          <a:p>
            <a:endParaRPr lang="en-US" sz="4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8"/>
          </p:nvPr>
        </p:nvSpPr>
        <p:spPr>
          <a:xfrm>
            <a:off x="1477223" y="457200"/>
            <a:ext cx="19833718" cy="2044787"/>
          </a:xfrm>
        </p:spPr>
        <p:txBody>
          <a:bodyPr>
            <a:noAutofit/>
          </a:bodyPr>
          <a:lstStyle/>
          <a:p>
            <a:r>
              <a:rPr lang="en-US" sz="7200" dirty="0" smtClean="0"/>
              <a:t>Thermal Management of Cyber Physical Systems</a:t>
            </a:r>
          </a:p>
          <a:p>
            <a:r>
              <a:rPr lang="en-US" sz="5000" dirty="0"/>
              <a:t>CNS-1329702</a:t>
            </a:r>
            <a:endParaRPr lang="en-US" sz="5000" dirty="0" smtClean="0"/>
          </a:p>
          <a:p>
            <a:r>
              <a:rPr lang="en-US" sz="7200" dirty="0" smtClean="0"/>
              <a:t> </a:t>
            </a:r>
            <a:endParaRPr lang="en-US" sz="7200" dirty="0"/>
          </a:p>
        </p:txBody>
      </p:sp>
      <p:pic>
        <p:nvPicPr>
          <p:cNvPr id="19" name="Picture 82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"/>
          <a:stretch/>
        </p:blipFill>
        <p:spPr bwMode="auto">
          <a:xfrm>
            <a:off x="19422611" y="2265438"/>
            <a:ext cx="200437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" y="2392935"/>
            <a:ext cx="32004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296687" y="5751549"/>
            <a:ext cx="13967249" cy="8878852"/>
            <a:chOff x="506155" y="-988804"/>
            <a:chExt cx="14182708" cy="9015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 bwMode="auto">
                <a:xfrm>
                  <a:off x="10809440" y="5205661"/>
                  <a:ext cx="3836200" cy="12973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defPPr>
                    <a:defRPr lang="en-US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7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3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7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3600" u="sng" dirty="0" smtClean="0">
                      <a:solidFill>
                        <a:schemeClr val="tx1"/>
                      </a:solidFill>
                      <a:ea typeface="CMU Sans Serif Demi Condensed" panose="02000706000000000000" pitchFamily="2" charset="0"/>
                      <a:cs typeface="Arial" panose="020B0604020202020204" pitchFamily="34" charset="0"/>
                    </a:rPr>
                    <a:t>Reliability model</a:t>
                  </a:r>
                </a:p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𝑀𝑇𝑇𝐹</m:t>
                        </m:r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…)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09440" y="5205661"/>
                  <a:ext cx="3836200" cy="12973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94" t="-7512" r="-6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 bwMode="auto">
            <a:xfrm>
              <a:off x="506156" y="3958522"/>
              <a:ext cx="6348671" cy="40684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8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1pPr>
              <a:lvl2pPr marL="455613" indent="-981075"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4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2pPr>
              <a:lvl3pPr marL="912813" indent="-784225"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3pPr>
              <a:lvl4pPr marL="1370013" indent="-784225" defTabSz="912813">
                <a:spcBef>
                  <a:spcPct val="20000"/>
                </a:spcBef>
                <a:buChar char="–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4pPr>
              <a:lvl5pPr marL="1827213" indent="-782638" defTabSz="912813">
                <a:spcBef>
                  <a:spcPct val="20000"/>
                </a:spcBef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5pPr>
              <a:lvl6pPr marL="22844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6pPr>
              <a:lvl7pPr marL="27416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7pPr>
              <a:lvl8pPr marL="31988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8pPr>
              <a:lvl9pPr marL="36560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1" dirty="0">
                  <a:latin typeface="+mn-lt"/>
                  <a:cs typeface="Arial" panose="020B0604020202020204" pitchFamily="34" charset="0"/>
                </a:rPr>
                <a:t>Cyber </a:t>
              </a:r>
              <a:r>
                <a:rPr lang="en-US" altLang="en-US" sz="3600" b="1" dirty="0" smtClean="0">
                  <a:latin typeface="+mn-lt"/>
                  <a:cs typeface="Arial" panose="020B0604020202020204" pitchFamily="34" charset="0"/>
                </a:rPr>
                <a:t>space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06155" y="-988804"/>
              <a:ext cx="14182708" cy="4383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8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1pPr>
              <a:lvl2pPr marL="455613" indent="-981075"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4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2pPr>
              <a:lvl3pPr marL="912813" indent="-784225" defTabSz="9128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3pPr>
              <a:lvl4pPr marL="1370013" indent="-784225" defTabSz="912813">
                <a:spcBef>
                  <a:spcPct val="20000"/>
                </a:spcBef>
                <a:buChar char="–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4pPr>
              <a:lvl5pPr marL="1827213" indent="-782638" defTabSz="912813">
                <a:spcBef>
                  <a:spcPct val="20000"/>
                </a:spcBef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5pPr>
              <a:lvl6pPr marL="22844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6pPr>
              <a:lvl7pPr marL="27416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7pPr>
              <a:lvl8pPr marL="31988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8pPr>
              <a:lvl9pPr marL="3656013" indent="-782638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endParaRPr lang="en-US" altLang="en-US" sz="3200" b="1" dirty="0" smtClean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endParaRPr lang="en-US" altLang="en-US" sz="3600" dirty="0" smtClean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3600" b="1" dirty="0" smtClean="0">
                  <a:latin typeface="+mn-lt"/>
                  <a:cs typeface="Arial" panose="020B0604020202020204" pitchFamily="34" charset="0"/>
                </a:rPr>
                <a:t>Physical </a:t>
              </a:r>
              <a:r>
                <a:rPr lang="en-US" altLang="en-US" sz="3600" b="1" dirty="0">
                  <a:latin typeface="+mn-lt"/>
                  <a:cs typeface="Arial" panose="020B0604020202020204" pitchFamily="34" charset="0"/>
                </a:rPr>
                <a:t>system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 smtClean="0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25247" y="4298167"/>
              <a:ext cx="6110516" cy="711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3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dirty="0" smtClean="0">
                  <a:ea typeface="CMU Sans Serif Demi Condensed" panose="02000706000000000000" pitchFamily="2" charset="0"/>
                  <a:cs typeface="Arial" panose="020B0604020202020204" pitchFamily="34" charset="0"/>
                </a:rPr>
                <a:t>Temperature Prediction</a:t>
              </a:r>
              <a:endParaRPr lang="en-US" sz="3600" dirty="0">
                <a:ea typeface="CMU Sans Serif Demi Condensed" panose="02000706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25247" y="5150885"/>
              <a:ext cx="6110516" cy="7096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3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dirty="0" smtClean="0">
                  <a:ea typeface="CMU Sans Serif Demi Condensed" panose="02000706000000000000" pitchFamily="2" charset="0"/>
                  <a:cs typeface="Arial" panose="020B0604020202020204" pitchFamily="34" charset="0"/>
                </a:rPr>
                <a:t>Reliability Cost Function</a:t>
              </a:r>
              <a:endParaRPr lang="en-US" sz="3600" dirty="0">
                <a:ea typeface="CMU Sans Serif Demi Condensed" panose="02000706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25247" y="6000427"/>
              <a:ext cx="6110516" cy="711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3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7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dirty="0" smtClean="0">
                  <a:ea typeface="CMU Sans Serif Demi Condensed" panose="02000706000000000000" pitchFamily="2" charset="0"/>
                  <a:cs typeface="Arial" panose="020B0604020202020204" pitchFamily="34" charset="0"/>
                </a:rPr>
                <a:t>Mathematical Optimization</a:t>
              </a:r>
              <a:endParaRPr lang="en-US" sz="3600" dirty="0">
                <a:ea typeface="CMU Sans Serif Demi Condensed" panose="02000706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 bwMode="auto">
            <a:xfrm>
              <a:off x="7086626" y="3489325"/>
              <a:ext cx="7515184" cy="3064097"/>
              <a:chOff x="4710675" y="1032153"/>
              <a:chExt cx="5143716" cy="1970809"/>
            </a:xfrm>
            <a:solidFill>
              <a:schemeClr val="accent1">
                <a:lumMod val="20000"/>
                <a:lumOff val="80000"/>
              </a:schemeClr>
            </a:solidFill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4710675" y="1076911"/>
                    <a:ext cx="2277594" cy="192605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defPPr>
                      <a:defRPr lang="en-US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7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3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7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4000" u="sng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Control Knobs</a:t>
                    </a:r>
                  </a:p>
                  <a:p>
                    <a:pPr algn="ctr">
                      <a:defRPr/>
                    </a:pPr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Task </a:t>
                    </a:r>
                    <a:r>
                      <a:rPr lang="en-US" sz="3600" dirty="0" err="1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sched</a:t>
                    </a:r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defRPr/>
                    </a:pPr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Utilization(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defRPr/>
                    </a:pPr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DVFS(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a14:m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defRPr/>
                    </a:pPr>
                    <a:r>
                      <a:rPr lang="en-US" sz="3600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….</a:t>
                    </a:r>
                  </a:p>
                </p:txBody>
              </p:sp>
            </mc:Choice>
            <mc:Fallback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0675" y="1076911"/>
                    <a:ext cx="2277594" cy="192605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532" t="-3719" r="-3532" b="-59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7228730" y="1032153"/>
                    <a:ext cx="2625661" cy="8344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defPPr>
                      <a:defRPr lang="en-US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7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3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7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3600" u="sng" dirty="0" smtClean="0">
                        <a:solidFill>
                          <a:schemeClr val="tx1"/>
                        </a:solidFill>
                        <a:ea typeface="CMU Sans Serif Demi Condensed" panose="02000706000000000000" pitchFamily="2" charset="0"/>
                        <a:cs typeface="Arial" panose="020B0604020202020204" pitchFamily="34" charset="0"/>
                      </a:rPr>
                      <a:t>Thermal model</a:t>
                    </a:r>
                  </a:p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…)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tx1"/>
                      </a:solidFill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8730" y="1032153"/>
                    <a:ext cx="2625661" cy="83446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704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>
                <a:stCxn id="44" idx="3"/>
                <a:endCxn id="45" idx="1"/>
              </p:cNvCxnSpPr>
              <p:nvPr/>
            </p:nvCxnSpPr>
            <p:spPr>
              <a:xfrm flipV="1">
                <a:off x="6988269" y="1449385"/>
                <a:ext cx="240461" cy="590551"/>
              </a:xfrm>
              <a:prstGeom prst="straightConnector1">
                <a:avLst/>
              </a:prstGeom>
              <a:grpFill/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12760325" y="4806949"/>
              <a:ext cx="9525" cy="45085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44" idx="3"/>
            </p:cNvCxnSpPr>
            <p:nvPr/>
          </p:nvCxnSpPr>
          <p:spPr>
            <a:xfrm>
              <a:off x="10414000" y="5056188"/>
              <a:ext cx="350838" cy="801687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63" descr="https://d3nevzfk7ii3be.cloudfront.net/igi/BoGuCMaPQliYwOAk.hu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" r="50813"/>
            <a:stretch>
              <a:fillRect/>
            </a:stretch>
          </p:blipFill>
          <p:spPr bwMode="auto">
            <a:xfrm>
              <a:off x="6698270" y="-803860"/>
              <a:ext cx="1909762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172"/>
            <p:cNvSpPr txBox="1">
              <a:spLocks noChangeArrowheads="1"/>
            </p:cNvSpPr>
            <p:nvPr/>
          </p:nvSpPr>
          <p:spPr bwMode="auto">
            <a:xfrm>
              <a:off x="5766057" y="2650215"/>
              <a:ext cx="4219469" cy="65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600" b="1" dirty="0">
                  <a:solidFill>
                    <a:schemeClr val="accent2"/>
                  </a:solidFill>
                  <a:latin typeface="+mj-lt"/>
                  <a:ea typeface="CMU Sans Serif Demi Condensed" panose="02000706000000000000" pitchFamily="2" charset="0"/>
                  <a:cs typeface="Arial" panose="020B0604020202020204" pitchFamily="34" charset="0"/>
                </a:rPr>
                <a:t>CPS2: Mobile system</a:t>
              </a:r>
            </a:p>
          </p:txBody>
        </p:sp>
        <p:pic>
          <p:nvPicPr>
            <p:cNvPr id="33" name="Picture 67" descr="http://media.defenceindustrydaily.com/images/AIR_UAV_RQ-4_Global_Hawk_Cutaway_l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t="-5864" r="30975" b="5864"/>
            <a:stretch>
              <a:fillRect/>
            </a:stretch>
          </p:blipFill>
          <p:spPr bwMode="auto">
            <a:xfrm>
              <a:off x="8774113" y="-983875"/>
              <a:ext cx="5487987" cy="365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05"/>
            <p:cNvSpPr txBox="1">
              <a:spLocks noChangeArrowheads="1"/>
            </p:cNvSpPr>
            <p:nvPr/>
          </p:nvSpPr>
          <p:spPr bwMode="auto">
            <a:xfrm>
              <a:off x="10193458" y="2672138"/>
              <a:ext cx="3668515" cy="65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600" b="1" dirty="0">
                  <a:solidFill>
                    <a:schemeClr val="accent2"/>
                  </a:solidFill>
                  <a:latin typeface="+mj-lt"/>
                  <a:ea typeface="CMU Sans Serif Demi Condensed" panose="02000706000000000000" pitchFamily="2" charset="0"/>
                  <a:cs typeface="Arial" panose="020B0604020202020204" pitchFamily="34" charset="0"/>
                </a:rPr>
                <a:t>CPS3: UAV system</a:t>
              </a:r>
            </a:p>
          </p:txBody>
        </p:sp>
        <p:sp>
          <p:nvSpPr>
            <p:cNvPr id="35" name="Oval 176"/>
            <p:cNvSpPr>
              <a:spLocks noChangeArrowheads="1"/>
            </p:cNvSpPr>
            <p:nvPr/>
          </p:nvSpPr>
          <p:spPr bwMode="auto">
            <a:xfrm>
              <a:off x="7551737" y="6940550"/>
              <a:ext cx="3238501" cy="977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dirty="0">
                  <a:latin typeface="+mn-lt"/>
                  <a:ea typeface="CMU Sans Serif Demi Condensed" panose="02000706000000000000" pitchFamily="2" charset="0"/>
                  <a:cs typeface="Arial" panose="020B0604020202020204" pitchFamily="34" charset="0"/>
                </a:rPr>
                <a:t>Utilization</a:t>
              </a:r>
            </a:p>
          </p:txBody>
        </p:sp>
        <p:sp>
          <p:nvSpPr>
            <p:cNvPr id="36" name="Oval 208"/>
            <p:cNvSpPr>
              <a:spLocks noChangeArrowheads="1"/>
            </p:cNvSpPr>
            <p:nvPr/>
          </p:nvSpPr>
          <p:spPr bwMode="auto">
            <a:xfrm>
              <a:off x="11128375" y="6934200"/>
              <a:ext cx="3133725" cy="9794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dirty="0">
                  <a:latin typeface="+mn-lt"/>
                  <a:ea typeface="CMU Sans Serif Demi Condensed" panose="02000706000000000000" pitchFamily="2" charset="0"/>
                  <a:cs typeface="Arial" panose="020B0604020202020204" pitchFamily="34" charset="0"/>
                </a:rPr>
                <a:t>Reliability</a:t>
              </a:r>
            </a:p>
          </p:txBody>
        </p:sp>
        <p:cxnSp>
          <p:nvCxnSpPr>
            <p:cNvPr id="37" name="Straight Arrow Connector 36"/>
            <p:cNvCxnSpPr>
              <a:stCxn id="44" idx="2"/>
              <a:endCxn id="35" idx="0"/>
            </p:cNvCxnSpPr>
            <p:nvPr/>
          </p:nvCxnSpPr>
          <p:spPr>
            <a:xfrm>
              <a:off x="8750456" y="6553422"/>
              <a:ext cx="420532" cy="387128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4" idx="2"/>
              <a:endCxn id="36" idx="1"/>
            </p:cNvCxnSpPr>
            <p:nvPr/>
          </p:nvCxnSpPr>
          <p:spPr>
            <a:xfrm>
              <a:off x="8750456" y="6553422"/>
              <a:ext cx="2836842" cy="524221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6" idx="0"/>
            </p:cNvCxnSpPr>
            <p:nvPr/>
          </p:nvCxnSpPr>
          <p:spPr>
            <a:xfrm flipH="1">
              <a:off x="12695238" y="6459538"/>
              <a:ext cx="63502" cy="47466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0082213" y="6459538"/>
              <a:ext cx="2676525" cy="53181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119"/>
            <p:cNvGrpSpPr>
              <a:grpSpLocks/>
            </p:cNvGrpSpPr>
            <p:nvPr/>
          </p:nvGrpSpPr>
          <p:grpSpPr bwMode="auto">
            <a:xfrm>
              <a:off x="1056714" y="-465102"/>
              <a:ext cx="4501410" cy="3774806"/>
              <a:chOff x="-1469563" y="-1092210"/>
              <a:chExt cx="2604382" cy="2169060"/>
            </a:xfrm>
          </p:grpSpPr>
          <p:pic>
            <p:nvPicPr>
              <p:cNvPr id="42" name="Picture 120" descr="Available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69563" y="-1092210"/>
                <a:ext cx="2598533" cy="16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Box 24"/>
              <p:cNvSpPr txBox="1">
                <a:spLocks noChangeArrowheads="1"/>
              </p:cNvSpPr>
              <p:nvPr/>
            </p:nvSpPr>
            <p:spPr bwMode="auto">
              <a:xfrm>
                <a:off x="-1463714" y="699729"/>
                <a:ext cx="2598533" cy="37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q"/>
                  <a:defRPr sz="48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1pPr>
                <a:lvl2pPr marL="455613" indent="-981075" defTabSz="912813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q"/>
                  <a:defRPr sz="44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2pPr>
                <a:lvl3pPr marL="912813" indent="-784225" defTabSz="912813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q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3pPr>
                <a:lvl4pPr marL="1370013" indent="-784225" defTabSz="912813">
                  <a:spcBef>
                    <a:spcPct val="20000"/>
                  </a:spcBef>
                  <a:buChar char="–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4pPr>
                <a:lvl5pPr marL="1827213" indent="-782638" defTabSz="912813">
                  <a:spcBef>
                    <a:spcPct val="20000"/>
                  </a:spcBef>
                  <a:buChar char="»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5pPr>
                <a:lvl6pPr marL="2284413" indent="-782638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6pPr>
                <a:lvl7pPr marL="2741613" indent="-782638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7pPr>
                <a:lvl8pPr marL="3198813" indent="-782638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8pPr>
                <a:lvl9pPr marL="3656013" indent="-782638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4000">
                    <a:solidFill>
                      <a:schemeClr val="tx1"/>
                    </a:solidFill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600" b="1" dirty="0">
                    <a:solidFill>
                      <a:schemeClr val="accent2"/>
                    </a:solidFill>
                    <a:latin typeface="+mn-lt"/>
                    <a:cs typeface="Arial" panose="020B0604020202020204" pitchFamily="34" charset="0"/>
                  </a:rPr>
                  <a:t>CPS 1: Vehicle ECUs</a:t>
                </a:r>
              </a:p>
            </p:txBody>
          </p:sp>
        </p:grpSp>
      </p:grp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1257310" y="15325936"/>
            <a:ext cx="1231618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8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1pPr>
            <a:lvl2pPr marL="2547938" indent="-981075"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4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2pPr>
            <a:lvl3pPr marL="3919538" indent="-784225"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3pPr>
            <a:lvl4pPr marL="5486400" indent="-784225" defTabSz="31353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4pPr>
            <a:lvl5pPr marL="7053263" indent="-782638" defTabSz="3135313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5pPr>
            <a:lvl6pPr marL="75104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6pPr>
            <a:lvl7pPr marL="79676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7pPr>
            <a:lvl8pPr marL="84248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8pPr>
            <a:lvl9pPr marL="88820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CPS 1: Vehicle ECUs</a:t>
            </a:r>
            <a:endParaRPr lang="en-US" altLang="en-US" sz="36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Content Placeholder 2"/>
          <p:cNvSpPr>
            <a:spLocks/>
          </p:cNvSpPr>
          <p:nvPr/>
        </p:nvSpPr>
        <p:spPr bwMode="auto">
          <a:xfrm>
            <a:off x="925435" y="16124805"/>
            <a:ext cx="51816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8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1pPr>
            <a:lvl2pPr marL="2547938" indent="-981075"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4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2pPr>
            <a:lvl3pPr marL="3919538" indent="-784225" defTabSz="3135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3pPr>
            <a:lvl4pPr marL="5486400" indent="-784225" defTabSz="31353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4pPr>
            <a:lvl5pPr marL="7053263" indent="-782638" defTabSz="3135313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5pPr>
            <a:lvl6pPr marL="75104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6pPr>
            <a:lvl7pPr marL="79676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7pPr>
            <a:lvl8pPr marL="84248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8pPr>
            <a:lvl9pPr marL="8882063" indent="-782638" defTabSz="3135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CMU Sans Serif Demi Condensed" panose="02000706000000000000" pitchFamily="2" charset="0"/>
                <a:ea typeface="CMU Sans Serif Demi Condensed" panose="02000706000000000000" pitchFamily="2" charset="0"/>
                <a:cs typeface="CMU Sans Serif Demi Condensed" panose="02000706000000000000" pitchFamily="2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+mn-lt"/>
                <a:cs typeface="Arial" panose="020B0604020202020204" pitchFamily="34" charset="0"/>
              </a:rPr>
              <a:t>Task characterization</a:t>
            </a:r>
          </a:p>
          <a:p>
            <a:pPr eaLnBrk="1" hangingPunct="1"/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Thermal </a:t>
            </a:r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prediction</a:t>
            </a:r>
            <a:endParaRPr lang="en-US" altLang="en-US" sz="3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Maximizing </a:t>
            </a:r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utilization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Utilization 32%</a:t>
            </a:r>
            <a:r>
              <a:rPr lang="en-US" sz="3600" b="1" dirty="0"/>
              <a:t> ↑</a:t>
            </a:r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  Lifetime 63%</a:t>
            </a:r>
            <a:r>
              <a:rPr lang="en-US" sz="3600" b="1" dirty="0"/>
              <a:t> ↑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68427" y="15270049"/>
            <a:ext cx="7395396" cy="5898145"/>
            <a:chOff x="13986941" y="15156315"/>
            <a:chExt cx="7395396" cy="5898145"/>
          </a:xfrm>
        </p:grpSpPr>
        <p:grpSp>
          <p:nvGrpSpPr>
            <p:cNvPr id="93" name="Group 249"/>
            <p:cNvGrpSpPr>
              <a:grpSpLocks/>
            </p:cNvGrpSpPr>
            <p:nvPr/>
          </p:nvGrpSpPr>
          <p:grpSpPr bwMode="auto">
            <a:xfrm>
              <a:off x="13986941" y="15582639"/>
              <a:ext cx="7211791" cy="5308174"/>
              <a:chOff x="10187979" y="19366515"/>
              <a:chExt cx="6210588" cy="4570661"/>
            </a:xfrm>
          </p:grpSpPr>
          <p:grpSp>
            <p:nvGrpSpPr>
              <p:cNvPr id="95" name="Group 230"/>
              <p:cNvGrpSpPr>
                <a:grpSpLocks/>
              </p:cNvGrpSpPr>
              <p:nvPr/>
            </p:nvGrpSpPr>
            <p:grpSpPr bwMode="auto">
              <a:xfrm>
                <a:off x="10187979" y="19366515"/>
                <a:ext cx="6210588" cy="4570661"/>
                <a:chOff x="9617951" y="19368050"/>
                <a:chExt cx="5419861" cy="3988729"/>
              </a:xfrm>
            </p:grpSpPr>
            <p:pic>
              <p:nvPicPr>
                <p:cNvPr id="97" name="Picture 229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7757"/>
                <a:stretch>
                  <a:fillRect/>
                </a:stretch>
              </p:blipFill>
              <p:spPr bwMode="auto">
                <a:xfrm>
                  <a:off x="9617951" y="19368050"/>
                  <a:ext cx="5419858" cy="17475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Picture 254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447" b="-4732"/>
                <a:stretch>
                  <a:fillRect/>
                </a:stretch>
              </p:blipFill>
              <p:spPr bwMode="auto">
                <a:xfrm>
                  <a:off x="9617951" y="21065002"/>
                  <a:ext cx="5419861" cy="2291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6" name="Picture 25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502" r="85622" b="-4732"/>
              <a:stretch>
                <a:fillRect/>
              </a:stretch>
            </p:blipFill>
            <p:spPr bwMode="auto">
              <a:xfrm>
                <a:off x="10219989" y="21257842"/>
                <a:ext cx="767381" cy="241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4" name="Picture 25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4498" y="15156315"/>
              <a:ext cx="5148939" cy="65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15399844" y="20527548"/>
              <a:ext cx="5982493" cy="526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j-lt"/>
                  <a:cs typeface="Times New Roman" panose="02020603050405020304" pitchFamily="18" charset="0"/>
                </a:rPr>
                <a:t>Temperature and utilization trace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7075" y="20679724"/>
            <a:ext cx="13133052" cy="5839523"/>
            <a:chOff x="533400" y="20123903"/>
            <a:chExt cx="13133052" cy="5839523"/>
          </a:xfrm>
        </p:grpSpPr>
        <p:grpSp>
          <p:nvGrpSpPr>
            <p:cNvPr id="89" name="Group 88"/>
            <p:cNvGrpSpPr/>
            <p:nvPr/>
          </p:nvGrpSpPr>
          <p:grpSpPr>
            <a:xfrm>
              <a:off x="533400" y="20123903"/>
              <a:ext cx="13133052" cy="5341191"/>
              <a:chOff x="333537" y="15186367"/>
              <a:chExt cx="13133052" cy="5341191"/>
            </a:xfrm>
          </p:grpSpPr>
          <p:grpSp>
            <p:nvGrpSpPr>
              <p:cNvPr id="57" name="Group 228"/>
              <p:cNvGrpSpPr>
                <a:grpSpLocks/>
              </p:cNvGrpSpPr>
              <p:nvPr/>
            </p:nvGrpSpPr>
            <p:grpSpPr bwMode="auto">
              <a:xfrm>
                <a:off x="333537" y="15186367"/>
                <a:ext cx="12086428" cy="3482255"/>
                <a:chOff x="-176021" y="18663835"/>
                <a:chExt cx="12085857" cy="3482633"/>
              </a:xfrm>
            </p:grpSpPr>
            <p:sp>
              <p:nvSpPr>
                <p:cNvPr id="58" name="Title 1"/>
                <p:cNvSpPr>
                  <a:spLocks/>
                </p:cNvSpPr>
                <p:nvPr/>
              </p:nvSpPr>
              <p:spPr bwMode="auto">
                <a:xfrm>
                  <a:off x="10323" y="18663835"/>
                  <a:ext cx="11899513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8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1pPr>
                  <a:lvl2pPr marL="2547938" indent="-981075"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4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2pPr>
                  <a:lvl3pPr marL="3919538" indent="-784225"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3pPr>
                  <a:lvl4pPr marL="5486400" indent="-784225" defTabSz="3135313">
                    <a:spcBef>
                      <a:spcPct val="20000"/>
                    </a:spcBef>
                    <a:buChar char="–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4pPr>
                  <a:lvl5pPr marL="7053263" indent="-782638" defTabSz="3135313">
                    <a:spcBef>
                      <a:spcPct val="20000"/>
                    </a:spcBef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5pPr>
                  <a:lvl6pPr marL="75104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6pPr>
                  <a:lvl7pPr marL="79676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7pPr>
                  <a:lvl8pPr marL="84248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8pPr>
                  <a:lvl9pPr marL="88820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3600" b="1" dirty="0" smtClean="0">
                      <a:solidFill>
                        <a:schemeClr val="accent2"/>
                      </a:solidFill>
                      <a:latin typeface="+mj-lt"/>
                      <a:cs typeface="Arial" panose="020B0604020202020204" pitchFamily="34" charset="0"/>
                    </a:rPr>
                    <a:t>CPS 2: </a:t>
                  </a:r>
                  <a:r>
                    <a:rPr lang="en-US" altLang="en-US" sz="3600" b="1" dirty="0">
                      <a:solidFill>
                        <a:schemeClr val="accent2"/>
                      </a:solidFill>
                      <a:latin typeface="+mj-lt"/>
                      <a:cs typeface="Arial" panose="020B0604020202020204" pitchFamily="34" charset="0"/>
                    </a:rPr>
                    <a:t>Mobile </a:t>
                  </a:r>
                  <a:r>
                    <a:rPr lang="en-US" altLang="en-US" sz="3600" b="1" dirty="0" smtClean="0">
                      <a:solidFill>
                        <a:schemeClr val="accent2"/>
                      </a:solidFill>
                      <a:latin typeface="+mj-lt"/>
                      <a:cs typeface="Arial" panose="020B0604020202020204" pitchFamily="34" charset="0"/>
                    </a:rPr>
                    <a:t>System</a:t>
                  </a:r>
                  <a:endParaRPr lang="en-US" altLang="en-US" sz="3600" b="1" dirty="0">
                    <a:solidFill>
                      <a:schemeClr val="accent2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Content Placeholder 2"/>
                <p:cNvSpPr>
                  <a:spLocks/>
                </p:cNvSpPr>
                <p:nvPr/>
              </p:nvSpPr>
              <p:spPr bwMode="auto">
                <a:xfrm>
                  <a:off x="-176021" y="19515904"/>
                  <a:ext cx="5201026" cy="2630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685800" indent="-685800"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8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1pPr>
                  <a:lvl2pPr marL="2547938" indent="-981075"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4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2pPr>
                  <a:lvl3pPr marL="3919538" indent="-784225" defTabSz="3135313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q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3pPr>
                  <a:lvl4pPr marL="5486400" indent="-784225" defTabSz="3135313">
                    <a:spcBef>
                      <a:spcPct val="20000"/>
                    </a:spcBef>
                    <a:buChar char="–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4pPr>
                  <a:lvl5pPr marL="7053263" indent="-782638" defTabSz="3135313">
                    <a:spcBef>
                      <a:spcPct val="20000"/>
                    </a:spcBef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5pPr>
                  <a:lvl6pPr marL="75104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6pPr>
                  <a:lvl7pPr marL="79676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7pPr>
                  <a:lvl8pPr marL="84248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8pPr>
                  <a:lvl9pPr marL="8882063" indent="-782638" defTabSz="31353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4000">
                      <a:solidFill>
                        <a:schemeClr val="tx1"/>
                      </a:solidFill>
                      <a:latin typeface="CMU Sans Serif Demi Condensed" panose="02000706000000000000" pitchFamily="2" charset="0"/>
                      <a:ea typeface="CMU Sans Serif Demi Condensed" panose="02000706000000000000" pitchFamily="2" charset="0"/>
                      <a:cs typeface="CMU Sans Serif Demi Condensed" panose="02000706000000000000" pitchFamily="2" charset="0"/>
                    </a:defRPr>
                  </a:lvl9pPr>
                </a:lstStyle>
                <a:p>
                  <a:pPr eaLnBrk="1" hangingPunct="1"/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CPU-battery</a:t>
                  </a:r>
                  <a:r>
                    <a:rPr lang="en-US" altLang="en-US" sz="3600" smtClean="0">
                      <a:latin typeface="+mj-lt"/>
                      <a:cs typeface="Arial" panose="020B0604020202020204" pitchFamily="34" charset="0"/>
                    </a:rPr>
                    <a:t/>
                  </a:r>
                  <a:br>
                    <a:rPr lang="en-US" altLang="en-US" sz="3600" smtClean="0">
                      <a:latin typeface="+mj-lt"/>
                      <a:cs typeface="Arial" panose="020B0604020202020204" pitchFamily="34" charset="0"/>
                    </a:rPr>
                  </a:br>
                  <a:r>
                    <a:rPr lang="en-US" altLang="en-US" sz="3600" smtClean="0">
                      <a:latin typeface="+mj-lt"/>
                      <a:cs typeface="Arial" panose="020B0604020202020204" pitchFamily="34" charset="0"/>
                    </a:rPr>
                    <a:t>thermal </a:t>
                  </a:r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coupling</a:t>
                  </a:r>
                  <a:endParaRPr lang="en-US" altLang="en-US" sz="3600" dirty="0">
                    <a:latin typeface="+mj-lt"/>
                    <a:cs typeface="Arial" panose="020B0604020202020204" pitchFamily="34" charset="0"/>
                  </a:endParaRPr>
                </a:p>
                <a:p>
                  <a:pPr eaLnBrk="1" hangingPunct="1"/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Minimizing </a:t>
                  </a:r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power</a:t>
                  </a:r>
                  <a:endParaRPr lang="en-US" altLang="en-US" sz="3600" dirty="0">
                    <a:latin typeface="+mj-lt"/>
                    <a:cs typeface="Arial" panose="020B0604020202020204" pitchFamily="34" charset="0"/>
                  </a:endParaRPr>
                </a:p>
                <a:p>
                  <a:pPr eaLnBrk="1" hangingPunct="1"/>
                  <a:r>
                    <a:rPr lang="en-US" altLang="en-US" sz="3600" dirty="0">
                      <a:latin typeface="+mj-lt"/>
                      <a:cs typeface="Arial" panose="020B0604020202020204" pitchFamily="34" charset="0"/>
                    </a:rPr>
                    <a:t>Real-time </a:t>
                  </a:r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deadline </a:t>
                  </a:r>
                  <a:r>
                    <a:rPr lang="en-US" altLang="en-US" sz="3600" dirty="0">
                      <a:latin typeface="+mj-lt"/>
                      <a:cs typeface="Arial" panose="020B0604020202020204" pitchFamily="34" charset="0"/>
                    </a:rPr>
                    <a:t/>
                  </a:r>
                  <a:br>
                    <a:rPr lang="en-US" altLang="en-US" sz="3600" dirty="0">
                      <a:latin typeface="+mj-lt"/>
                      <a:cs typeface="Arial" panose="020B0604020202020204" pitchFamily="34" charset="0"/>
                    </a:rPr>
                  </a:br>
                  <a:r>
                    <a:rPr lang="en-US" altLang="en-US" sz="3600" dirty="0">
                      <a:latin typeface="+mj-lt"/>
                      <a:cs typeface="Arial" panose="020B0604020202020204" pitchFamily="34" charset="0"/>
                    </a:rPr>
                    <a:t>Thermal </a:t>
                  </a:r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constraints</a:t>
                  </a:r>
                </a:p>
                <a:p>
                  <a:pPr eaLnBrk="1" hangingPunct="1"/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Performance/J </a:t>
                  </a:r>
                  <a:r>
                    <a:rPr lang="en-US" sz="3600" b="1" dirty="0"/>
                    <a:t>↑ </a:t>
                  </a:r>
                  <a:r>
                    <a:rPr lang="en-US" altLang="en-US" sz="3600" dirty="0" smtClean="0">
                      <a:latin typeface="+mj-lt"/>
                      <a:cs typeface="Arial" panose="020B0604020202020204" pitchFamily="34" charset="0"/>
                    </a:rPr>
                    <a:t>13%</a:t>
                  </a:r>
                  <a:endParaRPr lang="en-US" altLang="en-US" sz="3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4462334" y="15977021"/>
                <a:ext cx="9004255" cy="4550537"/>
                <a:chOff x="793586" y="21462"/>
                <a:chExt cx="9004255" cy="4550537"/>
              </a:xfrm>
            </p:grpSpPr>
            <p:pic>
              <p:nvPicPr>
                <p:cNvPr id="62" name="그림 4"/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46126" r="10787"/>
                <a:stretch/>
              </p:blipFill>
              <p:spPr>
                <a:xfrm rot="16200000">
                  <a:off x="3458522" y="353737"/>
                  <a:ext cx="2190961" cy="565125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30000" endPos="26000" dir="5400000" sy="-100000" algn="bl" rotWithShape="0"/>
                </a:effectLst>
                <a:scene3d>
                  <a:camera prst="perspectiveContrastingRightFacing"/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</p:spPr>
            </p:pic>
            <p:grpSp>
              <p:nvGrpSpPr>
                <p:cNvPr id="63" name="그룹 17"/>
                <p:cNvGrpSpPr/>
                <p:nvPr/>
              </p:nvGrpSpPr>
              <p:grpSpPr>
                <a:xfrm>
                  <a:off x="4148825" y="380940"/>
                  <a:ext cx="2642807" cy="1192822"/>
                  <a:chOff x="6320910" y="343088"/>
                  <a:chExt cx="2642807" cy="1192822"/>
                </a:xfrm>
              </p:grpSpPr>
              <p:pic>
                <p:nvPicPr>
                  <p:cNvPr id="87" name="그림 6"/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l="21987" t="1340" r="17842"/>
                  <a:stretch/>
                </p:blipFill>
                <p:spPr>
                  <a:xfrm rot="16115871">
                    <a:off x="7045903" y="-381905"/>
                    <a:ext cx="1192822" cy="2642807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perspectiveContrastingRightFacing" fov="1500000">
                      <a:rot lat="600000" lon="20400000" rev="0"/>
                    </a:camera>
                    <a:lightRig rig="threePt" dir="t"/>
                  </a:scene3d>
                </p:spPr>
              </p:pic>
              <p:sp>
                <p:nvSpPr>
                  <p:cNvPr id="88" name="직사각형 7"/>
                  <p:cNvSpPr/>
                  <p:nvPr/>
                </p:nvSpPr>
                <p:spPr>
                  <a:xfrm rot="21515871">
                    <a:off x="6793060" y="687544"/>
                    <a:ext cx="223873" cy="669887"/>
                  </a:xfrm>
                  <a:prstGeom prst="rect">
                    <a:avLst/>
                  </a:prstGeom>
                  <a:solidFill>
                    <a:srgbClr val="232323"/>
                  </a:solidFill>
                  <a:ln>
                    <a:noFill/>
                  </a:ln>
                  <a:scene3d>
                    <a:camera prst="perspectiveContrastingRightFacing" fov="1500000">
                      <a:rot lat="600000" lon="204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64" name="그림 5"/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-1" r="55423"/>
                <a:stretch/>
              </p:blipFill>
              <p:spPr>
                <a:xfrm rot="16200000">
                  <a:off x="2936109" y="279094"/>
                  <a:ext cx="2934563" cy="5651248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5400000" sx="103000" sy="103000" algn="t" rotWithShape="0">
                    <a:prstClr val="black">
                      <a:alpha val="40000"/>
                    </a:prstClr>
                  </a:outerShdw>
                  <a:reflection blurRad="12700" stA="30000" endPos="30000" dist="5000" dir="5400000" sy="-100000" algn="bl" rotWithShape="0"/>
                </a:effectLst>
                <a:scene3d>
                  <a:camera prst="perspectiveContrastingRightFacing"/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</p:spPr>
            </p:pic>
            <p:sp>
              <p:nvSpPr>
                <p:cNvPr id="65" name="직사각형 9"/>
                <p:cNvSpPr/>
                <p:nvPr/>
              </p:nvSpPr>
              <p:spPr>
                <a:xfrm>
                  <a:off x="1569311" y="2167203"/>
                  <a:ext cx="3794431" cy="1074686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chemeClr val="accent1">
                        <a:lumMod val="5000"/>
                        <a:lumOff val="95000"/>
                        <a:alpha val="89000"/>
                      </a:schemeClr>
                    </a:gs>
                    <a:gs pos="67000">
                      <a:schemeClr val="accent1">
                        <a:lumMod val="45000"/>
                        <a:lumOff val="55000"/>
                        <a:alpha val="58000"/>
                      </a:schemeClr>
                    </a:gs>
                    <a:gs pos="97000">
                      <a:schemeClr val="accent1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altLang="ko-KR" sz="2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 </a:t>
                  </a:r>
                  <a:r>
                    <a:rPr lang="en-US" altLang="ko-KR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Processor</a:t>
                  </a:r>
                  <a:endParaRPr lang="ko-KR" alt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직사각형 10"/>
                <p:cNvSpPr/>
                <p:nvPr/>
              </p:nvSpPr>
              <p:spPr>
                <a:xfrm>
                  <a:off x="1563020" y="1302733"/>
                  <a:ext cx="3794432" cy="762476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chemeClr val="accent1">
                        <a:lumMod val="5000"/>
                        <a:lumOff val="95000"/>
                        <a:alpha val="89000"/>
                      </a:schemeClr>
                    </a:gs>
                    <a:gs pos="67000">
                      <a:schemeClr val="accent1">
                        <a:lumMod val="45000"/>
                        <a:lumOff val="55000"/>
                        <a:alpha val="58000"/>
                      </a:schemeClr>
                    </a:gs>
                    <a:gs pos="97000">
                      <a:schemeClr val="accent1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altLang="ko-KR" sz="2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Thermoelectric </a:t>
                  </a:r>
                  <a:r>
                    <a:rPr lang="en-US" altLang="ko-KR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cooler</a:t>
                  </a:r>
                  <a:endParaRPr lang="ko-KR" alt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직사각형 11"/>
                <p:cNvSpPr/>
                <p:nvPr/>
              </p:nvSpPr>
              <p:spPr>
                <a:xfrm>
                  <a:off x="793586" y="21462"/>
                  <a:ext cx="2349001" cy="767952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chemeClr val="accent1">
                        <a:lumMod val="5000"/>
                        <a:lumOff val="95000"/>
                        <a:alpha val="89000"/>
                      </a:schemeClr>
                    </a:gs>
                    <a:gs pos="67000">
                      <a:schemeClr val="accent1">
                        <a:lumMod val="45000"/>
                        <a:lumOff val="55000"/>
                        <a:alpha val="58000"/>
                      </a:schemeClr>
                    </a:gs>
                    <a:gs pos="97000">
                      <a:schemeClr val="accent1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Ambient</a:t>
                  </a:r>
                  <a:endParaRPr lang="ko-KR" alt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직사각형 12"/>
                <p:cNvSpPr/>
                <p:nvPr/>
              </p:nvSpPr>
              <p:spPr>
                <a:xfrm>
                  <a:off x="3663694" y="64729"/>
                  <a:ext cx="3157376" cy="718393"/>
                </a:xfrm>
                <a:prstGeom prst="rect">
                  <a:avLst/>
                </a:prstGeom>
                <a:gradFill flip="none" rotWithShape="1">
                  <a:gsLst>
                    <a:gs pos="40000">
                      <a:schemeClr val="accent1">
                        <a:lumMod val="5000"/>
                        <a:lumOff val="95000"/>
                        <a:alpha val="89000"/>
                      </a:schemeClr>
                    </a:gs>
                    <a:gs pos="67000">
                      <a:schemeClr val="accent1">
                        <a:lumMod val="45000"/>
                        <a:lumOff val="55000"/>
                        <a:alpha val="58000"/>
                      </a:schemeClr>
                    </a:gs>
                    <a:gs pos="97000">
                      <a:schemeClr val="accent1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Battery</a:t>
                  </a:r>
                  <a:endParaRPr lang="ko-KR" alt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직사각형 14"/>
                <p:cNvSpPr/>
                <p:nvPr/>
              </p:nvSpPr>
              <p:spPr>
                <a:xfrm>
                  <a:off x="1807707" y="2488823"/>
                  <a:ext cx="3345772" cy="296381"/>
                </a:xfrm>
                <a:prstGeom prst="roundRect">
                  <a:avLst/>
                </a:prstGeom>
                <a:gradFill flip="none" rotWithShape="1">
                  <a:gsLst>
                    <a:gs pos="15000">
                      <a:srgbClr val="FFF5FA">
                        <a:alpha val="88627"/>
                      </a:srgbClr>
                    </a:gs>
                    <a:gs pos="67000">
                      <a:schemeClr val="accent2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2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>
                      <a:solidFill>
                        <a:srgbClr val="9E28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On-chip Thermal sensor</a:t>
                  </a:r>
                  <a:endParaRPr lang="ko-KR" altLang="en-US" sz="2000" b="1" dirty="0">
                    <a:solidFill>
                      <a:srgbClr val="9E282B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" name="직선 화살표 연결선 16"/>
                <p:cNvCxnSpPr/>
                <p:nvPr/>
              </p:nvCxnSpPr>
              <p:spPr>
                <a:xfrm flipV="1">
                  <a:off x="2931400" y="434365"/>
                  <a:ext cx="549193" cy="804"/>
                </a:xfrm>
                <a:prstGeom prst="straightConnector1">
                  <a:avLst/>
                </a:prstGeom>
                <a:ln w="82550">
                  <a:solidFill>
                    <a:srgbClr val="CF1B1B"/>
                  </a:solidFill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화살표 연결선 18"/>
                <p:cNvCxnSpPr/>
                <p:nvPr/>
              </p:nvCxnSpPr>
              <p:spPr>
                <a:xfrm>
                  <a:off x="1541573" y="841136"/>
                  <a:ext cx="337832" cy="353902"/>
                </a:xfrm>
                <a:prstGeom prst="straightConnector1">
                  <a:avLst/>
                </a:prstGeom>
                <a:ln w="82550">
                  <a:solidFill>
                    <a:srgbClr val="CF1B1B"/>
                  </a:solidFill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직선 화살표 연결선 21"/>
                <p:cNvCxnSpPr/>
                <p:nvPr/>
              </p:nvCxnSpPr>
              <p:spPr>
                <a:xfrm flipH="1">
                  <a:off x="4575505" y="853687"/>
                  <a:ext cx="337832" cy="353902"/>
                </a:xfrm>
                <a:prstGeom prst="straightConnector1">
                  <a:avLst/>
                </a:prstGeom>
                <a:ln w="82550">
                  <a:solidFill>
                    <a:srgbClr val="CF1B1B"/>
                  </a:solidFill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직사각형 22"/>
                <p:cNvSpPr/>
                <p:nvPr/>
              </p:nvSpPr>
              <p:spPr>
                <a:xfrm>
                  <a:off x="6932869" y="99670"/>
                  <a:ext cx="2530927" cy="648510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rgbClr val="FFFFF5">
                        <a:alpha val="88627"/>
                      </a:srgbClr>
                    </a:gs>
                    <a:gs pos="67000">
                      <a:schemeClr val="accent4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4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900"/>
                    </a:lnSpc>
                  </a:pPr>
                  <a:r>
                    <a:rPr lang="en-US" altLang="ko-KR" sz="240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Total Power</a:t>
                  </a:r>
                </a:p>
                <a:p>
                  <a:pPr algn="ctr">
                    <a:lnSpc>
                      <a:spcPts val="1900"/>
                    </a:lnSpc>
                  </a:pPr>
                  <a:r>
                    <a:rPr lang="en-US" altLang="ko-KR" sz="240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Consumption</a:t>
                  </a:r>
                  <a:endParaRPr lang="ko-KR" alt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직사각형 23"/>
                <p:cNvSpPr/>
                <p:nvPr/>
              </p:nvSpPr>
              <p:spPr>
                <a:xfrm>
                  <a:off x="6958374" y="1377740"/>
                  <a:ext cx="2526012" cy="648510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rgbClr val="FFFFF5">
                        <a:alpha val="88627"/>
                      </a:srgbClr>
                    </a:gs>
                    <a:gs pos="67000">
                      <a:schemeClr val="accent4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4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900"/>
                    </a:lnSpc>
                  </a:pPr>
                  <a:r>
                    <a:rPr lang="en-US" altLang="ko-KR" sz="240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Cooling Current</a:t>
                  </a:r>
                  <a:endParaRPr lang="ko-KR" alt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직사각형 24"/>
                <p:cNvSpPr/>
                <p:nvPr/>
              </p:nvSpPr>
              <p:spPr>
                <a:xfrm>
                  <a:off x="6948079" y="2569797"/>
                  <a:ext cx="2526012" cy="648510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rgbClr val="FFFFF5">
                        <a:alpha val="88627"/>
                      </a:srgbClr>
                    </a:gs>
                    <a:gs pos="67000">
                      <a:schemeClr val="accent4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4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900"/>
                    </a:lnSpc>
                  </a:pPr>
                  <a:r>
                    <a:rPr lang="en-US" altLang="ko-KR" sz="240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DVFS</a:t>
                  </a:r>
                  <a:endParaRPr lang="ko-KR" alt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오른쪽 대괄호 39"/>
                <p:cNvSpPr/>
                <p:nvPr/>
              </p:nvSpPr>
              <p:spPr>
                <a:xfrm>
                  <a:off x="9474091" y="423925"/>
                  <a:ext cx="323750" cy="2470126"/>
                </a:xfrm>
                <a:prstGeom prst="rightBracket">
                  <a:avLst>
                    <a:gd name="adj" fmla="val 0"/>
                  </a:avLst>
                </a:prstGeom>
                <a:ln w="19050">
                  <a:solidFill>
                    <a:srgbClr val="D6A300"/>
                  </a:solidFill>
                  <a:prstDash val="sysDash"/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77" name="직선 연결선 41"/>
                <p:cNvCxnSpPr>
                  <a:endCxn id="74" idx="3"/>
                </p:cNvCxnSpPr>
                <p:nvPr/>
              </p:nvCxnSpPr>
              <p:spPr>
                <a:xfrm flipH="1">
                  <a:off x="9484386" y="1701995"/>
                  <a:ext cx="287346" cy="0"/>
                </a:xfrm>
                <a:prstGeom prst="line">
                  <a:avLst/>
                </a:prstGeom>
                <a:ln w="19050">
                  <a:solidFill>
                    <a:srgbClr val="D6A3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직사각형 46"/>
                <p:cNvSpPr/>
                <p:nvPr/>
              </p:nvSpPr>
              <p:spPr>
                <a:xfrm>
                  <a:off x="3763045" y="575636"/>
                  <a:ext cx="2967873" cy="194516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rgbClr val="FFF5FA">
                        <a:alpha val="88627"/>
                      </a:srgbClr>
                    </a:gs>
                    <a:gs pos="67000">
                      <a:schemeClr val="accent2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2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>
                      <a:solidFill>
                        <a:srgbClr val="9E28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Battery thermal sensor</a:t>
                  </a:r>
                  <a:endParaRPr lang="ko-KR" altLang="en-US" sz="2000" b="1" dirty="0">
                    <a:solidFill>
                      <a:srgbClr val="9E282B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" name="직선 연결선 32"/>
                <p:cNvCxnSpPr>
                  <a:stCxn id="68" idx="3"/>
                  <a:endCxn id="73" idx="1"/>
                </p:cNvCxnSpPr>
                <p:nvPr/>
              </p:nvCxnSpPr>
              <p:spPr>
                <a:xfrm flipV="1">
                  <a:off x="6821070" y="423925"/>
                  <a:ext cx="111799" cy="1"/>
                </a:xfrm>
                <a:prstGeom prst="line">
                  <a:avLst/>
                </a:prstGeom>
                <a:ln w="82550" cmpd="dbl">
                  <a:solidFill>
                    <a:srgbClr val="D6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직선 연결선 42"/>
                <p:cNvCxnSpPr/>
                <p:nvPr/>
              </p:nvCxnSpPr>
              <p:spPr>
                <a:xfrm>
                  <a:off x="5354853" y="1701995"/>
                  <a:ext cx="1593226" cy="0"/>
                </a:xfrm>
                <a:prstGeom prst="line">
                  <a:avLst/>
                </a:prstGeom>
                <a:ln w="82550" cmpd="dbl">
                  <a:solidFill>
                    <a:srgbClr val="D6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직선 연결선 47"/>
                <p:cNvCxnSpPr>
                  <a:endCxn id="75" idx="1"/>
                </p:cNvCxnSpPr>
                <p:nvPr/>
              </p:nvCxnSpPr>
              <p:spPr>
                <a:xfrm>
                  <a:off x="5363742" y="2894051"/>
                  <a:ext cx="1584337" cy="1"/>
                </a:xfrm>
                <a:prstGeom prst="line">
                  <a:avLst/>
                </a:prstGeom>
                <a:ln w="82550" cmpd="dbl">
                  <a:solidFill>
                    <a:srgbClr val="D6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직사각형 11"/>
                <p:cNvSpPr/>
                <p:nvPr/>
              </p:nvSpPr>
              <p:spPr>
                <a:xfrm>
                  <a:off x="2356461" y="3755063"/>
                  <a:ext cx="2388259" cy="700336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chemeClr val="accent1">
                        <a:lumMod val="5000"/>
                        <a:lumOff val="95000"/>
                        <a:alpha val="89000"/>
                      </a:schemeClr>
                    </a:gs>
                    <a:gs pos="67000">
                      <a:schemeClr val="accent1">
                        <a:lumMod val="45000"/>
                        <a:lumOff val="55000"/>
                        <a:alpha val="58000"/>
                      </a:schemeClr>
                    </a:gs>
                    <a:gs pos="97000">
                      <a:schemeClr val="accent1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Ambient</a:t>
                  </a:r>
                  <a:endParaRPr lang="ko-KR" alt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3" name="직선 화살표 연결선 18"/>
                <p:cNvCxnSpPr/>
                <p:nvPr/>
              </p:nvCxnSpPr>
              <p:spPr>
                <a:xfrm flipH="1">
                  <a:off x="3530961" y="3247727"/>
                  <a:ext cx="1" cy="480465"/>
                </a:xfrm>
                <a:prstGeom prst="straightConnector1">
                  <a:avLst/>
                </a:prstGeom>
                <a:ln w="82550">
                  <a:solidFill>
                    <a:srgbClr val="CF1B1B"/>
                  </a:solidFill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직사각형 14"/>
                <p:cNvSpPr/>
                <p:nvPr/>
              </p:nvSpPr>
              <p:spPr>
                <a:xfrm>
                  <a:off x="1878393" y="1272055"/>
                  <a:ext cx="3345772" cy="296381"/>
                </a:xfrm>
                <a:prstGeom prst="roundRect">
                  <a:avLst/>
                </a:prstGeom>
                <a:gradFill flip="none" rotWithShape="1">
                  <a:gsLst>
                    <a:gs pos="15000">
                      <a:srgbClr val="FFF5FA">
                        <a:alpha val="88627"/>
                      </a:srgbClr>
                    </a:gs>
                    <a:gs pos="67000">
                      <a:schemeClr val="accent2">
                        <a:lumMod val="20000"/>
                        <a:lumOff val="80000"/>
                        <a:alpha val="58000"/>
                      </a:schemeClr>
                    </a:gs>
                    <a:gs pos="97000">
                      <a:schemeClr val="accent2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>
                      <a:solidFill>
                        <a:srgbClr val="9E28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 Thermal sensor</a:t>
                  </a:r>
                  <a:endParaRPr lang="ko-KR" altLang="en-US" sz="2000" b="1" dirty="0">
                    <a:solidFill>
                      <a:srgbClr val="9E282B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직사각형 13"/>
                <p:cNvSpPr/>
                <p:nvPr/>
              </p:nvSpPr>
              <p:spPr>
                <a:xfrm>
                  <a:off x="1569310" y="2109997"/>
                  <a:ext cx="3794431" cy="367041"/>
                </a:xfrm>
                <a:prstGeom prst="rect">
                  <a:avLst/>
                </a:prstGeom>
                <a:gradFill flip="none" rotWithShape="1">
                  <a:gsLst>
                    <a:gs pos="15000">
                      <a:srgbClr val="F5FFF7">
                        <a:alpha val="88235"/>
                      </a:srgbClr>
                    </a:gs>
                    <a:gs pos="67000">
                      <a:schemeClr val="accent6">
                        <a:lumMod val="20000"/>
                        <a:lumOff val="80000"/>
                        <a:alpha val="55000"/>
                      </a:schemeClr>
                    </a:gs>
                    <a:gs pos="97000">
                      <a:schemeClr val="accent6">
                        <a:lumMod val="40000"/>
                        <a:lumOff val="60000"/>
                        <a:alpha val="74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Integrated heat spreader</a:t>
                  </a:r>
                  <a:endParaRPr lang="ko-KR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" name="직선 화살표 연결선 18"/>
                <p:cNvCxnSpPr/>
                <p:nvPr/>
              </p:nvCxnSpPr>
              <p:spPr>
                <a:xfrm>
                  <a:off x="3439916" y="1869440"/>
                  <a:ext cx="11696" cy="362919"/>
                </a:xfrm>
                <a:prstGeom prst="straightConnector1">
                  <a:avLst/>
                </a:prstGeom>
                <a:ln w="82550">
                  <a:solidFill>
                    <a:srgbClr val="CF1B1B"/>
                  </a:solidFill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TextBox 115"/>
            <p:cNvSpPr txBox="1"/>
            <p:nvPr/>
          </p:nvSpPr>
          <p:spPr>
            <a:xfrm>
              <a:off x="5361935" y="25440206"/>
              <a:ext cx="5565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j-lt"/>
                  <a:cs typeface="Times New Roman" panose="02020603050405020304" pitchFamily="18" charset="0"/>
                </a:rPr>
                <a:t>Mobile System Thermal Interactions</a:t>
              </a:r>
            </a:p>
          </p:txBody>
        </p:sp>
      </p:grpSp>
      <p:grpSp>
        <p:nvGrpSpPr>
          <p:cNvPr id="149" name="Group 228"/>
          <p:cNvGrpSpPr>
            <a:grpSpLocks/>
          </p:cNvGrpSpPr>
          <p:nvPr/>
        </p:nvGrpSpPr>
        <p:grpSpPr bwMode="auto">
          <a:xfrm>
            <a:off x="-1281224" y="26345170"/>
            <a:ext cx="12734319" cy="3485148"/>
            <a:chOff x="-2044621" y="18402203"/>
            <a:chExt cx="12733719" cy="3485526"/>
          </a:xfrm>
        </p:grpSpPr>
        <p:sp>
          <p:nvSpPr>
            <p:cNvPr id="178" name="Title 1"/>
            <p:cNvSpPr>
              <a:spLocks/>
            </p:cNvSpPr>
            <p:nvPr/>
          </p:nvSpPr>
          <p:spPr bwMode="auto">
            <a:xfrm>
              <a:off x="-2044621" y="18402203"/>
              <a:ext cx="1189951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8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1pPr>
              <a:lvl2pPr marL="2547938" indent="-981075"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4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2pPr>
              <a:lvl3pPr marL="3919538" indent="-784225"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3pPr>
              <a:lvl4pPr marL="5486400" indent="-784225" defTabSz="3135313">
                <a:spcBef>
                  <a:spcPct val="20000"/>
                </a:spcBef>
                <a:buChar char="–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4pPr>
              <a:lvl5pPr marL="7053263" indent="-782638" defTabSz="3135313">
                <a:spcBef>
                  <a:spcPct val="20000"/>
                </a:spcBef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5pPr>
              <a:lvl6pPr marL="75104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6pPr>
              <a:lvl7pPr marL="79676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7pPr>
              <a:lvl8pPr marL="84248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8pPr>
              <a:lvl9pPr marL="88820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1" dirty="0" smtClean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CPS 3: Small Unmanned Aircraft System</a:t>
              </a:r>
              <a:endParaRPr lang="en-US" altLang="en-US" sz="36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9" name="Content Placeholder 2"/>
            <p:cNvSpPr>
              <a:spLocks/>
            </p:cNvSpPr>
            <p:nvPr/>
          </p:nvSpPr>
          <p:spPr bwMode="auto">
            <a:xfrm>
              <a:off x="2943" y="19257165"/>
              <a:ext cx="10686155" cy="263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85800" indent="-685800"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8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1pPr>
              <a:lvl2pPr marL="2547938" indent="-981075"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4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2pPr>
              <a:lvl3pPr marL="3919538" indent="-784225" defTabSz="3135313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q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3pPr>
              <a:lvl4pPr marL="5486400" indent="-784225" defTabSz="3135313">
                <a:spcBef>
                  <a:spcPct val="20000"/>
                </a:spcBef>
                <a:buChar char="–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4pPr>
              <a:lvl5pPr marL="7053263" indent="-782638" defTabSz="3135313">
                <a:spcBef>
                  <a:spcPct val="20000"/>
                </a:spcBef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5pPr>
              <a:lvl6pPr marL="75104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6pPr>
              <a:lvl7pPr marL="79676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7pPr>
              <a:lvl8pPr marL="84248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8pPr>
              <a:lvl9pPr marL="8882063" indent="-782638" defTabSz="3135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>
                  <a:solidFill>
                    <a:schemeClr val="tx1"/>
                  </a:solidFill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defRPr>
              </a:lvl9pPr>
            </a:lstStyle>
            <a:p>
              <a:pPr eaLnBrk="1" hangingPunct="1"/>
              <a:r>
                <a:rPr lang="en-US" altLang="en-US" sz="3600" dirty="0" smtClean="0">
                  <a:latin typeface="+mj-lt"/>
                  <a:cs typeface="Arial" panose="020B0604020202020204" pitchFamily="34" charset="0"/>
                </a:rPr>
                <a:t>Optimize multi-objective mission performance</a:t>
              </a:r>
              <a:endParaRPr lang="en-US" altLang="en-US" sz="3600" dirty="0">
                <a:latin typeface="+mj-lt"/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3600" dirty="0" smtClean="0">
                  <a:latin typeface="+mj-lt"/>
                  <a:cs typeface="Arial" panose="020B0604020202020204" pitchFamily="34" charset="0"/>
                </a:rPr>
                <a:t>Minimize component thermal degradation</a:t>
              </a:r>
            </a:p>
            <a:p>
              <a:pPr eaLnBrk="1" hangingPunct="1"/>
              <a:r>
                <a:rPr lang="en-US" altLang="en-US" sz="3600" dirty="0" smtClean="0">
                  <a:latin typeface="+mj-lt"/>
                  <a:cs typeface="Arial" panose="020B0604020202020204" pitchFamily="34" charset="0"/>
                </a:rPr>
                <a:t>Model thermal dependency</a:t>
              </a:r>
              <a:endParaRPr lang="en-US" altLang="en-US" sz="36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70679" y="28562057"/>
            <a:ext cx="7225830" cy="3069623"/>
            <a:chOff x="1535097" y="29509074"/>
            <a:chExt cx="4692766" cy="2164110"/>
          </a:xfrm>
        </p:grpSpPr>
        <p:grpSp>
          <p:nvGrpSpPr>
            <p:cNvPr id="8" name="Group 7"/>
            <p:cNvGrpSpPr/>
            <p:nvPr/>
          </p:nvGrpSpPr>
          <p:grpSpPr>
            <a:xfrm>
              <a:off x="1535097" y="29902812"/>
              <a:ext cx="4692766" cy="1467887"/>
              <a:chOff x="1981200" y="29829809"/>
              <a:chExt cx="4906016" cy="17267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29988047"/>
                <a:ext cx="4906016" cy="1457672"/>
              </a:xfrm>
              <a:prstGeom prst="rect">
                <a:avLst/>
              </a:prstGeom>
            </p:spPr>
          </p:pic>
          <p:sp>
            <p:nvSpPr>
              <p:cNvPr id="7" name="Right Brace 6"/>
              <p:cNvSpPr/>
              <p:nvPr/>
            </p:nvSpPr>
            <p:spPr>
              <a:xfrm rot="5400000">
                <a:off x="3266638" y="30671205"/>
                <a:ext cx="201531" cy="1569250"/>
              </a:xfrm>
              <a:prstGeom prst="rightBrac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ight Brace 179"/>
              <p:cNvSpPr/>
              <p:nvPr/>
            </p:nvSpPr>
            <p:spPr>
              <a:xfrm rot="5400000">
                <a:off x="5526322" y="30239321"/>
                <a:ext cx="201532" cy="2433036"/>
              </a:xfrm>
              <a:prstGeom prst="rightBrac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ight Brace 181"/>
              <p:cNvSpPr/>
              <p:nvPr/>
            </p:nvSpPr>
            <p:spPr>
              <a:xfrm rot="16200000" flipV="1">
                <a:off x="5594027" y="29473376"/>
                <a:ext cx="201531" cy="914400"/>
              </a:xfrm>
              <a:prstGeom prst="rightBrac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ight Brace 182"/>
              <p:cNvSpPr/>
              <p:nvPr/>
            </p:nvSpPr>
            <p:spPr>
              <a:xfrm rot="16200000" flipV="1">
                <a:off x="4509901" y="29587675"/>
                <a:ext cx="201531" cy="685800"/>
              </a:xfrm>
              <a:prstGeom prst="rightBrac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ight Brace 183"/>
              <p:cNvSpPr/>
              <p:nvPr/>
            </p:nvSpPr>
            <p:spPr>
              <a:xfrm rot="16200000" flipV="1">
                <a:off x="3408355" y="29449952"/>
                <a:ext cx="193198" cy="969579"/>
              </a:xfrm>
              <a:prstGeom prst="rightBrac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289489" y="31318200"/>
              <a:ext cx="1786086" cy="354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Thermal reliability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215171" y="31318200"/>
              <a:ext cx="1214099" cy="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639446" y="29509074"/>
              <a:ext cx="1043281" cy="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utilization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776834" y="29509074"/>
              <a:ext cx="551033" cy="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651498" y="29509074"/>
              <a:ext cx="754167" cy="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energy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3912" r="6539" b="-1264"/>
          <a:stretch/>
        </p:blipFill>
        <p:spPr>
          <a:xfrm>
            <a:off x="13380962" y="27200039"/>
            <a:ext cx="7343648" cy="3639894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 bwMode="auto">
          <a:xfrm>
            <a:off x="7413970" y="13487400"/>
            <a:ext cx="6037313" cy="7003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smtClean="0">
                <a:ea typeface="CMU Sans Serif Demi Condensed" panose="02000706000000000000" pitchFamily="2" charset="0"/>
                <a:cs typeface="Arial" panose="020B0604020202020204" pitchFamily="34" charset="0"/>
              </a:rPr>
              <a:t>Dynamic Thermal Management</a:t>
            </a:r>
            <a:endParaRPr lang="en-US" sz="3600" dirty="0">
              <a:ea typeface="CMU Sans Serif Demi Condensed" panose="02000706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6962" y="6459155"/>
            <a:ext cx="9208809" cy="8162754"/>
            <a:chOff x="686962" y="6459155"/>
            <a:chExt cx="9208809" cy="8162754"/>
          </a:xfrm>
        </p:grpSpPr>
        <p:grpSp>
          <p:nvGrpSpPr>
            <p:cNvPr id="110" name="Group 109"/>
            <p:cNvGrpSpPr/>
            <p:nvPr/>
          </p:nvGrpSpPr>
          <p:grpSpPr>
            <a:xfrm>
              <a:off x="686962" y="6459155"/>
              <a:ext cx="9208809" cy="8123122"/>
              <a:chOff x="639445" y="6147880"/>
              <a:chExt cx="9208809" cy="8123122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639445" y="6147880"/>
                <a:ext cx="9208809" cy="7752566"/>
                <a:chOff x="639445" y="6147880"/>
                <a:chExt cx="9208809" cy="7752566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639445" y="6147880"/>
                  <a:ext cx="9208809" cy="7752566"/>
                  <a:chOff x="602815" y="5715000"/>
                  <a:chExt cx="9208809" cy="7752566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602815" y="5715000"/>
                    <a:ext cx="9208809" cy="7752566"/>
                    <a:chOff x="602815" y="5839560"/>
                    <a:chExt cx="9208809" cy="7752566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70853" y="5839560"/>
                      <a:ext cx="9140771" cy="5082163"/>
                      <a:chOff x="1232784" y="5145418"/>
                      <a:chExt cx="7547475" cy="4196310"/>
                    </a:xfrm>
                  </p:grpSpPr>
                  <p:pic>
                    <p:nvPicPr>
                      <p:cNvPr id="48" name="Picture 4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32784" y="6547287"/>
                        <a:ext cx="4824641" cy="279444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1" name="Arc 50"/>
                      <p:cNvSpPr/>
                      <p:nvPr/>
                    </p:nvSpPr>
                    <p:spPr>
                      <a:xfrm rot="11030081">
                        <a:off x="2581292" y="5145418"/>
                        <a:ext cx="6198967" cy="3515039"/>
                      </a:xfrm>
                      <a:prstGeom prst="arc">
                        <a:avLst/>
                      </a:prstGeom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 dirty="0"/>
                      </a:p>
                    </p:txBody>
                  </p:sp>
                </p:grpSp>
                <p:pic>
                  <p:nvPicPr>
                    <p:cNvPr id="55" name="Picture 54"/>
                    <p:cNvPicPr>
                      <a:picLocks noChangeAspect="1"/>
                    </p:cNvPicPr>
                    <p:nvPr/>
                  </p:nvPicPr>
                  <p:blipFill rotWithShape="1">
                    <a:blip r:embed="rId22"/>
                    <a:srcRect l="507" t="11133" r="68117" b="20066"/>
                    <a:stretch/>
                  </p:blipFill>
                  <p:spPr>
                    <a:xfrm>
                      <a:off x="602815" y="11368126"/>
                      <a:ext cx="3427838" cy="22240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983534" y="8529977"/>
                    <a:ext cx="230383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Exponential</a:t>
                    </a:r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1100196" y="11191613"/>
                  <a:ext cx="51218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+mj-lt"/>
                      <a:cs typeface="Times New Roman" panose="02020603050405020304" pitchFamily="18" charset="0"/>
                    </a:rPr>
                    <a:t>Exponentially decreasing lifetime</a:t>
                  </a: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022705" y="13747782"/>
                <a:ext cx="25092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+mj-lt"/>
                    <a:cs typeface="Times New Roman" panose="02020603050405020304" pitchFamily="18" charset="0"/>
                  </a:rPr>
                  <a:t>Thermal cycling</a:t>
                </a:r>
              </a:p>
            </p:txBody>
          </p:sp>
        </p:grpSp>
        <p:pic>
          <p:nvPicPr>
            <p:cNvPr id="1026" name="Picture 2" descr="Image result for thermal hotspot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218" y="12475976"/>
              <a:ext cx="2523461" cy="150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TextBox 144"/>
            <p:cNvSpPr txBox="1"/>
            <p:nvPr/>
          </p:nvSpPr>
          <p:spPr>
            <a:xfrm>
              <a:off x="3964892" y="14098689"/>
              <a:ext cx="2666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j-lt"/>
                  <a:cs typeface="Times New Roman" panose="02020603050405020304" pitchFamily="18" charset="0"/>
                </a:rPr>
                <a:t>Thermal hotspot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9560" y="13433186"/>
              <a:ext cx="1173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MTTF</a:t>
              </a:r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↓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935101" y="21649843"/>
            <a:ext cx="6658957" cy="5314807"/>
            <a:chOff x="14210178" y="21804968"/>
            <a:chExt cx="7195635" cy="57431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4210178" y="21804968"/>
              <a:ext cx="7195635" cy="5057635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15331285" y="26982732"/>
              <a:ext cx="5735373" cy="56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j-lt"/>
                  <a:cs typeface="Times New Roman" panose="02020603050405020304" pitchFamily="18" charset="0"/>
                </a:rPr>
                <a:t>Thermal reliability vs Performance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960960" y="15695525"/>
            <a:ext cx="6723712" cy="4984199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15328448" y="20696385"/>
            <a:ext cx="5982493" cy="5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Mean-time-to-failure reliability</a:t>
            </a:r>
          </a:p>
        </p:txBody>
      </p:sp>
      <p:cxnSp>
        <p:nvCxnSpPr>
          <p:cNvPr id="150" name="Straight Arrow Connector 149"/>
          <p:cNvCxnSpPr>
            <a:stCxn id="35" idx="3"/>
            <a:endCxn id="91" idx="3"/>
          </p:cNvCxnSpPr>
          <p:nvPr/>
        </p:nvCxnSpPr>
        <p:spPr>
          <a:xfrm flipH="1">
            <a:off x="13573492" y="14382453"/>
            <a:ext cx="1128806" cy="1302258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6" idx="4"/>
          </p:cNvCxnSpPr>
          <p:nvPr/>
        </p:nvCxnSpPr>
        <p:spPr>
          <a:xfrm>
            <a:off x="19300597" y="14518798"/>
            <a:ext cx="62536" cy="1160066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3828703" y="31062589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Multi-objective Optimization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UAV mission</a:t>
            </a:r>
          </a:p>
        </p:txBody>
      </p:sp>
      <p:cxnSp>
        <p:nvCxnSpPr>
          <p:cNvPr id="154" name="Elbow Connector 153"/>
          <p:cNvCxnSpPr>
            <a:stCxn id="36" idx="6"/>
            <a:endCxn id="11" idx="3"/>
          </p:cNvCxnSpPr>
          <p:nvPr/>
        </p:nvCxnSpPr>
        <p:spPr>
          <a:xfrm flipH="1">
            <a:off x="20594058" y="14036494"/>
            <a:ext cx="249598" cy="9953558"/>
          </a:xfrm>
          <a:prstGeom prst="bentConnector3">
            <a:avLst>
              <a:gd name="adj1" fmla="val -9158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36" idx="6"/>
            <a:endCxn id="12" idx="3"/>
          </p:cNvCxnSpPr>
          <p:nvPr/>
        </p:nvCxnSpPr>
        <p:spPr>
          <a:xfrm flipH="1">
            <a:off x="20724610" y="14036494"/>
            <a:ext cx="119046" cy="14983492"/>
          </a:xfrm>
          <a:prstGeom prst="bentConnector3">
            <a:avLst>
              <a:gd name="adj1" fmla="val -19202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2BF2D2E2-B579-4C1A-9288-8BDF6A04CEE5}" vid="{F8FE1D07-70A5-4949-8BF3-EAFAEDB8E7EC}"/>
    </a:ext>
  </a:extLst>
</a:theme>
</file>

<file path=ppt/theme/theme2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1348</TotalTime>
  <Words>206</Words>
  <Application>Microsoft Macintosh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 Math</vt:lpstr>
      <vt:lpstr>CMU Sans Serif Demi Condensed</vt:lpstr>
      <vt:lpstr>Times New Roman</vt:lpstr>
      <vt:lpstr>Trebuchet MS</vt:lpstr>
      <vt:lpstr>Wingdings</vt:lpstr>
      <vt:lpstr>맑은 고딕</vt:lpstr>
      <vt:lpstr>Theme1</vt:lpstr>
      <vt:lpstr>Classic - Wide Center</vt:lpstr>
      <vt:lpstr>PowerPoint Presentation</vt:lpstr>
    </vt:vector>
  </TitlesOfParts>
  <Company>Dept of ECE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PI Meeting 2015</dc:title>
  <dc:creator>ARTS Lab;UMass;Amherst</dc:creator>
  <cp:lastModifiedBy>Microsoft Office User</cp:lastModifiedBy>
  <cp:revision>198</cp:revision>
  <dcterms:created xsi:type="dcterms:W3CDTF">2002-10-04T17:59:32Z</dcterms:created>
  <dcterms:modified xsi:type="dcterms:W3CDTF">2016-10-17T14:20:19Z</dcterms:modified>
</cp:coreProperties>
</file>