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2062400" cy="28346400"/>
  <p:notesSz cx="9345613" cy="7077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0001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0002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20003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60004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000050" algn="l" defTabSz="80002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400060" algn="l" defTabSz="80002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2800070" algn="l" defTabSz="80002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200080" algn="l" defTabSz="80002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6" userDrawn="1">
          <p15:clr>
            <a:srgbClr val="A4A3A4"/>
          </p15:clr>
        </p15:guide>
        <p15:guide id="2" pos="3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000"/>
    <a:srgbClr val="FFCC66"/>
    <a:srgbClr val="FF9900"/>
    <a:srgbClr val="FFA669"/>
    <a:srgbClr val="FF6600"/>
    <a:srgbClr val="DE912A"/>
    <a:srgbClr val="1E5196"/>
    <a:srgbClr val="FF0000"/>
    <a:srgbClr val="FF8633"/>
    <a:srgbClr val="246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34" autoAdjust="0"/>
    <p:restoredTop sz="94246" autoAdjust="0"/>
  </p:normalViewPr>
  <p:slideViewPr>
    <p:cSldViewPr snapToGrid="0">
      <p:cViewPr>
        <p:scale>
          <a:sx n="100" d="100"/>
          <a:sy n="100" d="100"/>
        </p:scale>
        <p:origin x="19242" y="7806"/>
      </p:cViewPr>
      <p:guideLst>
        <p:guide orient="horz" pos="1026"/>
        <p:guide pos="3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50185" cy="3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55" tIns="47228" rIns="94455" bIns="47228" numCol="1" anchor="t" anchorCtr="0" compatLnSpc="1">
            <a:prstTxWarp prst="textNoShape">
              <a:avLst/>
            </a:prstTxWarp>
          </a:bodyPr>
          <a:lstStyle>
            <a:lvl1pPr defTabSz="936819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95428" y="0"/>
            <a:ext cx="4050185" cy="35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55" tIns="47228" rIns="94455" bIns="47228" numCol="1" anchor="t" anchorCtr="0" compatLnSpc="1">
            <a:prstTxWarp prst="textNoShape">
              <a:avLst/>
            </a:prstTxWarp>
          </a:bodyPr>
          <a:lstStyle>
            <a:lvl1pPr algn="r" defTabSz="936819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15227"/>
            <a:ext cx="4050185" cy="3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55" tIns="47228" rIns="94455" bIns="47228" numCol="1" anchor="b" anchorCtr="0" compatLnSpc="1">
            <a:prstTxWarp prst="textNoShape">
              <a:avLst/>
            </a:prstTxWarp>
          </a:bodyPr>
          <a:lstStyle>
            <a:lvl1pPr defTabSz="936819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95428" y="6715227"/>
            <a:ext cx="4050185" cy="3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55" tIns="47228" rIns="94455" bIns="47228" numCol="1" anchor="b" anchorCtr="0" compatLnSpc="1">
            <a:prstTxWarp prst="textNoShape">
              <a:avLst/>
            </a:prstTxWarp>
          </a:bodyPr>
          <a:lstStyle>
            <a:lvl1pPr algn="r" defTabSz="936819" eaLnBrk="0" hangingPunct="0">
              <a:defRPr sz="1200"/>
            </a:lvl1pPr>
          </a:lstStyle>
          <a:p>
            <a:pPr>
              <a:defRPr/>
            </a:pPr>
            <a:fld id="{6E642521-919F-401E-AE3D-E8DA3A1B8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788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615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5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00010" algn="l" rtl="0" eaLnBrk="0" fontAlgn="base" hangingPunct="0">
      <a:spcBef>
        <a:spcPct val="30000"/>
      </a:spcBef>
      <a:spcAft>
        <a:spcPct val="0"/>
      </a:spcAft>
      <a:defRPr sz="105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00020" algn="l" rtl="0" eaLnBrk="0" fontAlgn="base" hangingPunct="0">
      <a:spcBef>
        <a:spcPct val="30000"/>
      </a:spcBef>
      <a:spcAft>
        <a:spcPct val="0"/>
      </a:spcAft>
      <a:defRPr sz="105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200030" algn="l" rtl="0" eaLnBrk="0" fontAlgn="base" hangingPunct="0">
      <a:spcBef>
        <a:spcPct val="30000"/>
      </a:spcBef>
      <a:spcAft>
        <a:spcPct val="0"/>
      </a:spcAft>
      <a:defRPr sz="105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600040" algn="l" rtl="0" eaLnBrk="0" fontAlgn="base" hangingPunct="0">
      <a:spcBef>
        <a:spcPct val="30000"/>
      </a:spcBef>
      <a:spcAft>
        <a:spcPct val="0"/>
      </a:spcAft>
      <a:defRPr sz="105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000050" algn="l" defTabSz="80002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6pPr>
    <a:lvl7pPr marL="2400060" algn="l" defTabSz="80002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7pPr>
    <a:lvl8pPr marL="2800070" algn="l" defTabSz="80002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8pPr>
    <a:lvl9pPr marL="3200080" algn="l" defTabSz="80002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86050" y="528638"/>
            <a:ext cx="3979863" cy="2682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3148" y="3385263"/>
            <a:ext cx="6859319" cy="31532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455" tIns="47228" rIns="94455" bIns="47228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39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5290" y="8806304"/>
            <a:ext cx="35751823" cy="60750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0579" y="16062416"/>
            <a:ext cx="29441246" cy="7245174"/>
          </a:xfrm>
        </p:spPr>
        <p:txBody>
          <a:bodyPr/>
          <a:lstStyle>
            <a:lvl1pPr marL="0" indent="0" algn="ctr">
              <a:buNone/>
              <a:defRPr/>
            </a:lvl1pPr>
            <a:lvl2pPr marL="333812" indent="0" algn="ctr">
              <a:buNone/>
              <a:defRPr/>
            </a:lvl2pPr>
            <a:lvl3pPr marL="667623" indent="0" algn="ctr">
              <a:buNone/>
              <a:defRPr/>
            </a:lvl3pPr>
            <a:lvl4pPr marL="1001435" indent="0" algn="ctr">
              <a:buNone/>
              <a:defRPr/>
            </a:lvl4pPr>
            <a:lvl5pPr marL="1335247" indent="0" algn="ctr">
              <a:buNone/>
              <a:defRPr/>
            </a:lvl5pPr>
            <a:lvl6pPr marL="1669059" indent="0" algn="ctr">
              <a:buNone/>
              <a:defRPr/>
            </a:lvl6pPr>
            <a:lvl7pPr marL="2002871" indent="0" algn="ctr">
              <a:buNone/>
              <a:defRPr/>
            </a:lvl7pPr>
            <a:lvl8pPr marL="2336683" indent="0" algn="ctr">
              <a:buNone/>
              <a:defRPr/>
            </a:lvl8pPr>
            <a:lvl9pPr marL="26704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37345-205E-496F-B0E6-A786F2D21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67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D682-35A7-41A5-835E-E9BD9DF33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2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970678" y="2519410"/>
            <a:ext cx="8936436" cy="226773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55290" y="2519410"/>
            <a:ext cx="26523288" cy="226773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C3AE-9669-41F8-8BA5-50539A2D3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24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B7F0-8372-480B-A059-7764C5462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79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638" y="18215460"/>
            <a:ext cx="35751823" cy="5629364"/>
          </a:xfrm>
        </p:spPr>
        <p:txBody>
          <a:bodyPr anchor="t"/>
          <a:lstStyle>
            <a:lvl1pPr algn="l">
              <a:defRPr sz="292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2638" y="12014686"/>
            <a:ext cx="35751823" cy="6200775"/>
          </a:xfrm>
        </p:spPr>
        <p:txBody>
          <a:bodyPr anchor="b"/>
          <a:lstStyle>
            <a:lvl1pPr marL="0" indent="0">
              <a:buNone/>
              <a:defRPr sz="1460"/>
            </a:lvl1pPr>
            <a:lvl2pPr marL="333812" indent="0">
              <a:buNone/>
              <a:defRPr sz="1314"/>
            </a:lvl2pPr>
            <a:lvl3pPr marL="667623" indent="0">
              <a:buNone/>
              <a:defRPr sz="1168"/>
            </a:lvl3pPr>
            <a:lvl4pPr marL="1001435" indent="0">
              <a:buNone/>
              <a:defRPr sz="1022"/>
            </a:lvl4pPr>
            <a:lvl5pPr marL="1335247" indent="0">
              <a:buNone/>
              <a:defRPr sz="1022"/>
            </a:lvl5pPr>
            <a:lvl6pPr marL="1669059" indent="0">
              <a:buNone/>
              <a:defRPr sz="1022"/>
            </a:lvl6pPr>
            <a:lvl7pPr marL="2002871" indent="0">
              <a:buNone/>
              <a:defRPr sz="1022"/>
            </a:lvl7pPr>
            <a:lvl8pPr marL="2336683" indent="0">
              <a:buNone/>
              <a:defRPr sz="1022"/>
            </a:lvl8pPr>
            <a:lvl9pPr marL="2670495" indent="0">
              <a:buNone/>
              <a:defRPr sz="10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D8751-84E4-4C4A-A31B-6D8780174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29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5291" y="8189784"/>
            <a:ext cx="17729861" cy="17007019"/>
          </a:xfrm>
        </p:spPr>
        <p:txBody>
          <a:bodyPr/>
          <a:lstStyle>
            <a:lvl1pPr>
              <a:defRPr sz="2044"/>
            </a:lvl1pPr>
            <a:lvl2pPr>
              <a:defRPr sz="1752"/>
            </a:lvl2pPr>
            <a:lvl3pPr>
              <a:defRPr sz="1460"/>
            </a:lvl3pPr>
            <a:lvl4pPr>
              <a:defRPr sz="1314"/>
            </a:lvl4pPr>
            <a:lvl5pPr>
              <a:defRPr sz="1314"/>
            </a:lvl5pPr>
            <a:lvl6pPr>
              <a:defRPr sz="1314"/>
            </a:lvl6pPr>
            <a:lvl7pPr>
              <a:defRPr sz="1314"/>
            </a:lvl7pPr>
            <a:lvl8pPr>
              <a:defRPr sz="1314"/>
            </a:lvl8pPr>
            <a:lvl9pPr>
              <a:defRPr sz="13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77251" y="8189784"/>
            <a:ext cx="17729862" cy="17007019"/>
          </a:xfrm>
        </p:spPr>
        <p:txBody>
          <a:bodyPr/>
          <a:lstStyle>
            <a:lvl1pPr>
              <a:defRPr sz="2044"/>
            </a:lvl1pPr>
            <a:lvl2pPr>
              <a:defRPr sz="1752"/>
            </a:lvl2pPr>
            <a:lvl3pPr>
              <a:defRPr sz="1460"/>
            </a:lvl3pPr>
            <a:lvl4pPr>
              <a:defRPr sz="1314"/>
            </a:lvl4pPr>
            <a:lvl5pPr>
              <a:defRPr sz="1314"/>
            </a:lvl5pPr>
            <a:lvl6pPr>
              <a:defRPr sz="1314"/>
            </a:lvl6pPr>
            <a:lvl7pPr>
              <a:defRPr sz="1314"/>
            </a:lvl7pPr>
            <a:lvl8pPr>
              <a:defRPr sz="1314"/>
            </a:lvl8pPr>
            <a:lvl9pPr>
              <a:defRPr sz="13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0DB53-FA54-439C-BCCD-FD0E6EDCD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04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3" y="1134621"/>
            <a:ext cx="37857377" cy="472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2514" y="6345681"/>
            <a:ext cx="18584863" cy="2643805"/>
          </a:xfrm>
        </p:spPr>
        <p:txBody>
          <a:bodyPr anchor="b"/>
          <a:lstStyle>
            <a:lvl1pPr marL="0" indent="0">
              <a:buNone/>
              <a:defRPr sz="1752" b="1"/>
            </a:lvl1pPr>
            <a:lvl2pPr marL="333812" indent="0">
              <a:buNone/>
              <a:defRPr sz="1460" b="1"/>
            </a:lvl2pPr>
            <a:lvl3pPr marL="667623" indent="0">
              <a:buNone/>
              <a:defRPr sz="1314" b="1"/>
            </a:lvl3pPr>
            <a:lvl4pPr marL="1001435" indent="0">
              <a:buNone/>
              <a:defRPr sz="1168" b="1"/>
            </a:lvl4pPr>
            <a:lvl5pPr marL="1335247" indent="0">
              <a:buNone/>
              <a:defRPr sz="1168" b="1"/>
            </a:lvl5pPr>
            <a:lvl6pPr marL="1669059" indent="0">
              <a:buNone/>
              <a:defRPr sz="1168" b="1"/>
            </a:lvl6pPr>
            <a:lvl7pPr marL="2002871" indent="0">
              <a:buNone/>
              <a:defRPr sz="1168" b="1"/>
            </a:lvl7pPr>
            <a:lvl8pPr marL="2336683" indent="0">
              <a:buNone/>
              <a:defRPr sz="1168" b="1"/>
            </a:lvl8pPr>
            <a:lvl9pPr marL="2670495" indent="0">
              <a:buNone/>
              <a:defRPr sz="11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2514" y="8989486"/>
            <a:ext cx="18584863" cy="16331715"/>
          </a:xfrm>
        </p:spPr>
        <p:txBody>
          <a:bodyPr/>
          <a:lstStyle>
            <a:lvl1pPr>
              <a:defRPr sz="1752"/>
            </a:lvl1pPr>
            <a:lvl2pPr>
              <a:defRPr sz="1460"/>
            </a:lvl2pPr>
            <a:lvl3pPr>
              <a:defRPr sz="1314"/>
            </a:lvl3pPr>
            <a:lvl4pPr>
              <a:defRPr sz="1168"/>
            </a:lvl4pPr>
            <a:lvl5pPr>
              <a:defRPr sz="1168"/>
            </a:lvl5pPr>
            <a:lvl6pPr>
              <a:defRPr sz="1168"/>
            </a:lvl6pPr>
            <a:lvl7pPr>
              <a:defRPr sz="1168"/>
            </a:lvl7pPr>
            <a:lvl8pPr>
              <a:defRPr sz="1168"/>
            </a:lvl8pPr>
            <a:lvl9pPr>
              <a:defRPr sz="11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365898" y="6345681"/>
            <a:ext cx="18593992" cy="2643805"/>
          </a:xfrm>
        </p:spPr>
        <p:txBody>
          <a:bodyPr anchor="b"/>
          <a:lstStyle>
            <a:lvl1pPr marL="0" indent="0">
              <a:buNone/>
              <a:defRPr sz="1752" b="1"/>
            </a:lvl1pPr>
            <a:lvl2pPr marL="333812" indent="0">
              <a:buNone/>
              <a:defRPr sz="1460" b="1"/>
            </a:lvl2pPr>
            <a:lvl3pPr marL="667623" indent="0">
              <a:buNone/>
              <a:defRPr sz="1314" b="1"/>
            </a:lvl3pPr>
            <a:lvl4pPr marL="1001435" indent="0">
              <a:buNone/>
              <a:defRPr sz="1168" b="1"/>
            </a:lvl4pPr>
            <a:lvl5pPr marL="1335247" indent="0">
              <a:buNone/>
              <a:defRPr sz="1168" b="1"/>
            </a:lvl5pPr>
            <a:lvl6pPr marL="1669059" indent="0">
              <a:buNone/>
              <a:defRPr sz="1168" b="1"/>
            </a:lvl6pPr>
            <a:lvl7pPr marL="2002871" indent="0">
              <a:buNone/>
              <a:defRPr sz="1168" b="1"/>
            </a:lvl7pPr>
            <a:lvl8pPr marL="2336683" indent="0">
              <a:buNone/>
              <a:defRPr sz="1168" b="1"/>
            </a:lvl8pPr>
            <a:lvl9pPr marL="2670495" indent="0">
              <a:buNone/>
              <a:defRPr sz="11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365898" y="8989486"/>
            <a:ext cx="18593992" cy="16331715"/>
          </a:xfrm>
        </p:spPr>
        <p:txBody>
          <a:bodyPr/>
          <a:lstStyle>
            <a:lvl1pPr>
              <a:defRPr sz="1752"/>
            </a:lvl1pPr>
            <a:lvl2pPr>
              <a:defRPr sz="1460"/>
            </a:lvl2pPr>
            <a:lvl3pPr>
              <a:defRPr sz="1314"/>
            </a:lvl3pPr>
            <a:lvl4pPr>
              <a:defRPr sz="1168"/>
            </a:lvl4pPr>
            <a:lvl5pPr>
              <a:defRPr sz="1168"/>
            </a:lvl5pPr>
            <a:lvl6pPr>
              <a:defRPr sz="1168"/>
            </a:lvl6pPr>
            <a:lvl7pPr>
              <a:defRPr sz="1168"/>
            </a:lvl7pPr>
            <a:lvl8pPr>
              <a:defRPr sz="1168"/>
            </a:lvl8pPr>
            <a:lvl9pPr>
              <a:defRPr sz="11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40B31-E3BC-43FC-909B-1B75119D56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C0A77-E227-43FA-BE4E-6557AB25E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47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A274-4350-43CF-87A4-E4A82C6AF0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98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514" y="1129154"/>
            <a:ext cx="13838238" cy="4802320"/>
          </a:xfrm>
        </p:spPr>
        <p:txBody>
          <a:bodyPr anchor="b"/>
          <a:lstStyle>
            <a:lvl1pPr algn="l">
              <a:defRPr sz="14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5840" y="1129156"/>
            <a:ext cx="23514050" cy="24192045"/>
          </a:xfrm>
        </p:spPr>
        <p:txBody>
          <a:bodyPr/>
          <a:lstStyle>
            <a:lvl1pPr>
              <a:defRPr sz="2336"/>
            </a:lvl1pPr>
            <a:lvl2pPr>
              <a:defRPr sz="2044"/>
            </a:lvl2pPr>
            <a:lvl3pPr>
              <a:defRPr sz="1752"/>
            </a:lvl3pPr>
            <a:lvl4pPr>
              <a:defRPr sz="1460"/>
            </a:lvl4pPr>
            <a:lvl5pPr>
              <a:defRPr sz="1460"/>
            </a:lvl5pPr>
            <a:lvl6pPr>
              <a:defRPr sz="1460"/>
            </a:lvl6pPr>
            <a:lvl7pPr>
              <a:defRPr sz="1460"/>
            </a:lvl7pPr>
            <a:lvl8pPr>
              <a:defRPr sz="1460"/>
            </a:lvl8pPr>
            <a:lvl9pPr>
              <a:defRPr sz="14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2514" y="5931474"/>
            <a:ext cx="13838238" cy="19389725"/>
          </a:xfrm>
        </p:spPr>
        <p:txBody>
          <a:bodyPr/>
          <a:lstStyle>
            <a:lvl1pPr marL="0" indent="0">
              <a:buNone/>
              <a:defRPr sz="1022"/>
            </a:lvl1pPr>
            <a:lvl2pPr marL="333812" indent="0">
              <a:buNone/>
              <a:defRPr sz="876"/>
            </a:lvl2pPr>
            <a:lvl3pPr marL="667623" indent="0">
              <a:buNone/>
              <a:defRPr sz="730"/>
            </a:lvl3pPr>
            <a:lvl4pPr marL="1001435" indent="0">
              <a:buNone/>
              <a:defRPr sz="657"/>
            </a:lvl4pPr>
            <a:lvl5pPr marL="1335247" indent="0">
              <a:buNone/>
              <a:defRPr sz="657"/>
            </a:lvl5pPr>
            <a:lvl6pPr marL="1669059" indent="0">
              <a:buNone/>
              <a:defRPr sz="657"/>
            </a:lvl6pPr>
            <a:lvl7pPr marL="2002871" indent="0">
              <a:buNone/>
              <a:defRPr sz="657"/>
            </a:lvl7pPr>
            <a:lvl8pPr marL="2336683" indent="0">
              <a:buNone/>
              <a:defRPr sz="657"/>
            </a:lvl8pPr>
            <a:lvl9pPr marL="2670495" indent="0">
              <a:buNone/>
              <a:defRPr sz="65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1AAD0-5FA3-4AA6-B8CF-988BDF48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24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741" y="19842210"/>
            <a:ext cx="25236223" cy="2343061"/>
          </a:xfrm>
        </p:spPr>
        <p:txBody>
          <a:bodyPr anchor="b"/>
          <a:lstStyle>
            <a:lvl1pPr algn="l">
              <a:defRPr sz="14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45741" y="2533081"/>
            <a:ext cx="25236223" cy="17007019"/>
          </a:xfrm>
        </p:spPr>
        <p:txBody>
          <a:bodyPr/>
          <a:lstStyle>
            <a:lvl1pPr marL="0" indent="0">
              <a:buNone/>
              <a:defRPr sz="2336"/>
            </a:lvl1pPr>
            <a:lvl2pPr marL="333812" indent="0">
              <a:buNone/>
              <a:defRPr sz="2044"/>
            </a:lvl2pPr>
            <a:lvl3pPr marL="667623" indent="0">
              <a:buNone/>
              <a:defRPr sz="1752"/>
            </a:lvl3pPr>
            <a:lvl4pPr marL="1001435" indent="0">
              <a:buNone/>
              <a:defRPr sz="1460"/>
            </a:lvl4pPr>
            <a:lvl5pPr marL="1335247" indent="0">
              <a:buNone/>
              <a:defRPr sz="1460"/>
            </a:lvl5pPr>
            <a:lvl6pPr marL="1669059" indent="0">
              <a:buNone/>
              <a:defRPr sz="1460"/>
            </a:lvl6pPr>
            <a:lvl7pPr marL="2002871" indent="0">
              <a:buNone/>
              <a:defRPr sz="1460"/>
            </a:lvl7pPr>
            <a:lvl8pPr marL="2336683" indent="0">
              <a:buNone/>
              <a:defRPr sz="1460"/>
            </a:lvl8pPr>
            <a:lvl9pPr marL="2670495" indent="0">
              <a:buNone/>
              <a:defRPr sz="146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45741" y="22185272"/>
            <a:ext cx="25236223" cy="3325944"/>
          </a:xfrm>
        </p:spPr>
        <p:txBody>
          <a:bodyPr/>
          <a:lstStyle>
            <a:lvl1pPr marL="0" indent="0">
              <a:buNone/>
              <a:defRPr sz="1022"/>
            </a:lvl1pPr>
            <a:lvl2pPr marL="333812" indent="0">
              <a:buNone/>
              <a:defRPr sz="876"/>
            </a:lvl2pPr>
            <a:lvl3pPr marL="667623" indent="0">
              <a:buNone/>
              <a:defRPr sz="730"/>
            </a:lvl3pPr>
            <a:lvl4pPr marL="1001435" indent="0">
              <a:buNone/>
              <a:defRPr sz="657"/>
            </a:lvl4pPr>
            <a:lvl5pPr marL="1335247" indent="0">
              <a:buNone/>
              <a:defRPr sz="657"/>
            </a:lvl5pPr>
            <a:lvl6pPr marL="1669059" indent="0">
              <a:buNone/>
              <a:defRPr sz="657"/>
            </a:lvl6pPr>
            <a:lvl7pPr marL="2002871" indent="0">
              <a:buNone/>
              <a:defRPr sz="657"/>
            </a:lvl7pPr>
            <a:lvl8pPr marL="2336683" indent="0">
              <a:buNone/>
              <a:defRPr sz="657"/>
            </a:lvl8pPr>
            <a:lvl9pPr marL="2670495" indent="0">
              <a:buNone/>
              <a:defRPr sz="65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1B72B-1FA3-40F0-8AE4-E518B1337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5290" y="2519407"/>
            <a:ext cx="3575182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5670" tIns="157835" rIns="315670" bIns="1578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55290" y="8189784"/>
            <a:ext cx="35751823" cy="1700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5670" tIns="157835" rIns="315670" bIns="1578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55290" y="25826994"/>
            <a:ext cx="8763000" cy="188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15670" tIns="157835" rIns="315670" bIns="157835" numCol="1" anchor="ctr" anchorCtr="0" compatLnSpc="1">
            <a:prstTxWarp prst="textNoShape">
              <a:avLst/>
            </a:prstTxWarp>
          </a:bodyPr>
          <a:lstStyle>
            <a:lvl1pPr defTabSz="2289162" eaLnBrk="0" hangingPunct="0">
              <a:defRPr sz="3505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370713" y="25826994"/>
            <a:ext cx="13320977" cy="188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15670" tIns="157835" rIns="315670" bIns="157835" numCol="1" anchor="ctr" anchorCtr="0" compatLnSpc="1">
            <a:prstTxWarp prst="textNoShape">
              <a:avLst/>
            </a:prstTxWarp>
          </a:bodyPr>
          <a:lstStyle>
            <a:lvl1pPr algn="ctr" defTabSz="2289162" eaLnBrk="0" hangingPunct="0">
              <a:defRPr sz="3505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4112" y="25826994"/>
            <a:ext cx="8763000" cy="188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15670" tIns="157835" rIns="315670" bIns="157835" numCol="1" anchor="ctr" anchorCtr="0" compatLnSpc="1">
            <a:prstTxWarp prst="textNoShape">
              <a:avLst/>
            </a:prstTxWarp>
          </a:bodyPr>
          <a:lstStyle>
            <a:lvl1pPr algn="r" defTabSz="2289162" eaLnBrk="0" hangingPunct="0">
              <a:defRPr sz="3505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F839F2B-D12E-4B98-8DEE-9AE9344A8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89162" rtl="0" eaLnBrk="0" fontAlgn="base" hangingPunct="0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+mj-lt"/>
          <a:ea typeface="+mj-ea"/>
          <a:cs typeface="+mj-cs"/>
        </a:defRPr>
      </a:lvl1pPr>
      <a:lvl2pPr algn="ctr" defTabSz="2289162" rtl="0" eaLnBrk="0" fontAlgn="base" hangingPunct="0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2pPr>
      <a:lvl3pPr algn="ctr" defTabSz="2289162" rtl="0" eaLnBrk="0" fontAlgn="base" hangingPunct="0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3pPr>
      <a:lvl4pPr algn="ctr" defTabSz="2289162" rtl="0" eaLnBrk="0" fontAlgn="base" hangingPunct="0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4pPr>
      <a:lvl5pPr algn="ctr" defTabSz="2289162" rtl="0" eaLnBrk="0" fontAlgn="base" hangingPunct="0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5pPr>
      <a:lvl6pPr marL="333812" algn="ctr" defTabSz="2289162" rtl="0" fontAlgn="base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6pPr>
      <a:lvl7pPr marL="667623" algn="ctr" defTabSz="2289162" rtl="0" fontAlgn="base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7pPr>
      <a:lvl8pPr marL="1001435" algn="ctr" defTabSz="2289162" rtl="0" fontAlgn="base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8pPr>
      <a:lvl9pPr marL="1335247" algn="ctr" defTabSz="2289162" rtl="0" fontAlgn="base">
        <a:spcBef>
          <a:spcPct val="0"/>
        </a:spcBef>
        <a:spcAft>
          <a:spcPct val="0"/>
        </a:spcAft>
        <a:defRPr sz="11025">
          <a:solidFill>
            <a:schemeClr val="tx2"/>
          </a:solidFill>
          <a:latin typeface="Times New Roman" pitchFamily="18" charset="0"/>
        </a:defRPr>
      </a:lvl9pPr>
    </p:titleStyle>
    <p:bodyStyle>
      <a:lvl1pPr marL="858871" indent="-858871" algn="l" defTabSz="2289162" rtl="0" eaLnBrk="0" fontAlgn="base" hangingPunct="0">
        <a:spcBef>
          <a:spcPct val="20000"/>
        </a:spcBef>
        <a:spcAft>
          <a:spcPct val="0"/>
        </a:spcAft>
        <a:buChar char="•"/>
        <a:defRPr sz="8032">
          <a:solidFill>
            <a:schemeClr val="tx1"/>
          </a:solidFill>
          <a:latin typeface="+mn-lt"/>
          <a:ea typeface="+mn-ea"/>
          <a:cs typeface="+mn-cs"/>
        </a:defRPr>
      </a:lvl1pPr>
      <a:lvl2pPr marL="1859148" indent="-715146" algn="l" defTabSz="2289162" rtl="0" eaLnBrk="0" fontAlgn="base" hangingPunct="0">
        <a:spcBef>
          <a:spcPct val="20000"/>
        </a:spcBef>
        <a:spcAft>
          <a:spcPct val="0"/>
        </a:spcAft>
        <a:buChar char="–"/>
        <a:defRPr sz="7009">
          <a:solidFill>
            <a:schemeClr val="tx1"/>
          </a:solidFill>
          <a:latin typeface="+mn-lt"/>
        </a:defRPr>
      </a:lvl2pPr>
      <a:lvl3pPr marL="2860583" indent="-571421" algn="l" defTabSz="2289162" rtl="0" eaLnBrk="0" fontAlgn="base" hangingPunct="0">
        <a:spcBef>
          <a:spcPct val="20000"/>
        </a:spcBef>
        <a:spcAft>
          <a:spcPct val="0"/>
        </a:spcAft>
        <a:buChar char="•"/>
        <a:defRPr sz="5987">
          <a:solidFill>
            <a:schemeClr val="tx1"/>
          </a:solidFill>
          <a:latin typeface="+mn-lt"/>
        </a:defRPr>
      </a:lvl3pPr>
      <a:lvl4pPr marL="4005744" indent="-572580" algn="l" defTabSz="2289162" rtl="0" eaLnBrk="0" fontAlgn="base" hangingPunct="0">
        <a:spcBef>
          <a:spcPct val="20000"/>
        </a:spcBef>
        <a:spcAft>
          <a:spcPct val="0"/>
        </a:spcAft>
        <a:buChar char="–"/>
        <a:defRPr sz="5038">
          <a:solidFill>
            <a:schemeClr val="tx1"/>
          </a:solidFill>
          <a:latin typeface="+mn-lt"/>
        </a:defRPr>
      </a:lvl4pPr>
      <a:lvl5pPr marL="5149743" indent="-571421" algn="l" defTabSz="2289162" rtl="0" eaLnBrk="0" fontAlgn="base" hangingPunct="0">
        <a:spcBef>
          <a:spcPct val="20000"/>
        </a:spcBef>
        <a:spcAft>
          <a:spcPct val="0"/>
        </a:spcAft>
        <a:buChar char="•"/>
        <a:defRPr sz="5038">
          <a:solidFill>
            <a:schemeClr val="tx1"/>
          </a:solidFill>
          <a:latin typeface="+mn-lt"/>
        </a:defRPr>
      </a:lvl5pPr>
      <a:lvl6pPr marL="5483556" indent="-571421" algn="l" defTabSz="2289162" rtl="0" fontAlgn="base">
        <a:spcBef>
          <a:spcPct val="20000"/>
        </a:spcBef>
        <a:spcAft>
          <a:spcPct val="0"/>
        </a:spcAft>
        <a:buChar char="•"/>
        <a:defRPr sz="5038">
          <a:solidFill>
            <a:schemeClr val="tx1"/>
          </a:solidFill>
          <a:latin typeface="+mn-lt"/>
        </a:defRPr>
      </a:lvl6pPr>
      <a:lvl7pPr marL="5817368" indent="-571421" algn="l" defTabSz="2289162" rtl="0" fontAlgn="base">
        <a:spcBef>
          <a:spcPct val="20000"/>
        </a:spcBef>
        <a:spcAft>
          <a:spcPct val="0"/>
        </a:spcAft>
        <a:buChar char="•"/>
        <a:defRPr sz="5038">
          <a:solidFill>
            <a:schemeClr val="tx1"/>
          </a:solidFill>
          <a:latin typeface="+mn-lt"/>
        </a:defRPr>
      </a:lvl7pPr>
      <a:lvl8pPr marL="6151180" indent="-571421" algn="l" defTabSz="2289162" rtl="0" fontAlgn="base">
        <a:spcBef>
          <a:spcPct val="20000"/>
        </a:spcBef>
        <a:spcAft>
          <a:spcPct val="0"/>
        </a:spcAft>
        <a:buChar char="•"/>
        <a:defRPr sz="5038">
          <a:solidFill>
            <a:schemeClr val="tx1"/>
          </a:solidFill>
          <a:latin typeface="+mn-lt"/>
        </a:defRPr>
      </a:lvl8pPr>
      <a:lvl9pPr marL="6484992" indent="-571421" algn="l" defTabSz="2289162" rtl="0" fontAlgn="base">
        <a:spcBef>
          <a:spcPct val="20000"/>
        </a:spcBef>
        <a:spcAft>
          <a:spcPct val="0"/>
        </a:spcAft>
        <a:buChar char="•"/>
        <a:defRPr sz="503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1pPr>
      <a:lvl2pPr marL="333812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2pPr>
      <a:lvl3pPr marL="667623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3pPr>
      <a:lvl4pPr marL="1001435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4pPr>
      <a:lvl5pPr marL="1335247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5pPr>
      <a:lvl6pPr marL="1669059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6pPr>
      <a:lvl7pPr marL="2002871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7pPr>
      <a:lvl8pPr marL="2336683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8pPr>
      <a:lvl9pPr marL="2670495" algn="l" defTabSz="667623" rtl="0" eaLnBrk="1" latinLnBrk="0" hangingPunct="1">
        <a:defRPr sz="13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26" Type="http://schemas.openxmlformats.org/officeDocument/2006/relationships/image" Target="../media/image22.jpeg"/><Relationship Id="rId39" Type="http://schemas.openxmlformats.org/officeDocument/2006/relationships/image" Target="../media/image35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55" Type="http://schemas.openxmlformats.org/officeDocument/2006/relationships/image" Target="../media/image5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jpeg"/><Relationship Id="rId29" Type="http://schemas.openxmlformats.org/officeDocument/2006/relationships/image" Target="../media/image25.png"/><Relationship Id="rId41" Type="http://schemas.openxmlformats.org/officeDocument/2006/relationships/image" Target="../media/image37.png"/><Relationship Id="rId54" Type="http://schemas.openxmlformats.org/officeDocument/2006/relationships/image" Target="../media/image50.emf"/><Relationship Id="rId6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3" Type="http://schemas.openxmlformats.org/officeDocument/2006/relationships/image" Target="../media/image49.emf"/><Relationship Id="rId58" Type="http://schemas.openxmlformats.org/officeDocument/2006/relationships/image" Target="../media/image54.emf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jpg"/><Relationship Id="rId36" Type="http://schemas.openxmlformats.org/officeDocument/2006/relationships/image" Target="../media/image32.png"/><Relationship Id="rId49" Type="http://schemas.openxmlformats.org/officeDocument/2006/relationships/image" Target="../media/image45.png"/><Relationship Id="rId57" Type="http://schemas.openxmlformats.org/officeDocument/2006/relationships/image" Target="../media/image53.emf"/><Relationship Id="rId61" Type="http://schemas.openxmlformats.org/officeDocument/2006/relationships/image" Target="../media/image57.emf"/><Relationship Id="rId10" Type="http://schemas.openxmlformats.org/officeDocument/2006/relationships/image" Target="../media/image60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52" Type="http://schemas.openxmlformats.org/officeDocument/2006/relationships/image" Target="../media/image48.emf"/><Relationship Id="rId60" Type="http://schemas.openxmlformats.org/officeDocument/2006/relationships/image" Target="../media/image56.emf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56" Type="http://schemas.openxmlformats.org/officeDocument/2006/relationships/image" Target="../media/image52.png"/><Relationship Id="rId8" Type="http://schemas.openxmlformats.org/officeDocument/2006/relationships/image" Target="../media/image6.jpg"/><Relationship Id="rId51" Type="http://schemas.openxmlformats.org/officeDocument/2006/relationships/image" Target="../media/image47.png"/><Relationship Id="rId3" Type="http://schemas.openxmlformats.org/officeDocument/2006/relationships/image" Target="../media/image1.pn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59" Type="http://schemas.openxmlformats.org/officeDocument/2006/relationships/image" Target="../media/image5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882" y="13322224"/>
            <a:ext cx="77247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9970" y="25123627"/>
            <a:ext cx="3852540" cy="2606353"/>
          </a:xfrm>
          <a:prstGeom prst="rect">
            <a:avLst/>
          </a:prstGeom>
        </p:spPr>
      </p:pic>
      <p:sp>
        <p:nvSpPr>
          <p:cNvPr id="233" name="Rounded Rectangle 232"/>
          <p:cNvSpPr/>
          <p:nvPr/>
        </p:nvSpPr>
        <p:spPr bwMode="auto">
          <a:xfrm>
            <a:off x="27774598" y="21194004"/>
            <a:ext cx="5838408" cy="310855"/>
          </a:xfrm>
          <a:prstGeom prst="roundRect">
            <a:avLst>
              <a:gd name="adj" fmla="val 32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1" name="Rounded Rectangle 190"/>
          <p:cNvSpPr/>
          <p:nvPr/>
        </p:nvSpPr>
        <p:spPr bwMode="auto">
          <a:xfrm>
            <a:off x="24939034" y="12984558"/>
            <a:ext cx="2126683" cy="310272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814" y="24764884"/>
            <a:ext cx="4399188" cy="3042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609" y="16334535"/>
            <a:ext cx="3691677" cy="293954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739" y="17189002"/>
            <a:ext cx="2908050" cy="2231456"/>
          </a:xfrm>
          <a:prstGeom prst="rect">
            <a:avLst/>
          </a:prstGeom>
        </p:spPr>
      </p:pic>
      <p:sp>
        <p:nvSpPr>
          <p:cNvPr id="169" name="Rectangle 168"/>
          <p:cNvSpPr/>
          <p:nvPr/>
        </p:nvSpPr>
        <p:spPr bwMode="auto">
          <a:xfrm>
            <a:off x="5434612" y="18721574"/>
            <a:ext cx="1216142" cy="36544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6" y="17115505"/>
            <a:ext cx="4007514" cy="22310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264115" y="18537886"/>
            <a:ext cx="1493944" cy="53291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5" name="Rounded Rectangle 154"/>
          <p:cNvSpPr/>
          <p:nvPr/>
        </p:nvSpPr>
        <p:spPr bwMode="auto">
          <a:xfrm>
            <a:off x="20978506" y="6074963"/>
            <a:ext cx="3686337" cy="5166792"/>
          </a:xfrm>
          <a:prstGeom prst="roundRect">
            <a:avLst>
              <a:gd name="adj" fmla="val 6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20902306" y="6136784"/>
            <a:ext cx="37893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Data Injection Attacks: 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Target: state estimator.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Objective: manipulate LMPs: financial gain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Multiple </a:t>
            </a:r>
            <a:r>
              <a:rPr lang="en-US" sz="1800" dirty="0" err="1"/>
              <a:t>noncooperative</a:t>
            </a:r>
            <a:r>
              <a:rPr lang="en-US" sz="1800" dirty="0"/>
              <a:t> attackers</a:t>
            </a:r>
          </a:p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Strategic model: </a:t>
            </a:r>
            <a:r>
              <a:rPr lang="en-US" sz="1800" b="1" dirty="0" err="1"/>
              <a:t>Stackelberg</a:t>
            </a:r>
            <a:r>
              <a:rPr lang="en-US" sz="1800" b="1" dirty="0"/>
              <a:t> game</a:t>
            </a:r>
            <a:r>
              <a:rPr lang="en-US" sz="1800" dirty="0"/>
              <a:t>. 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System operator: choose units to defend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Followers: choose measurement and level of manipulation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Cost/benefit of attacks and defense.</a:t>
            </a:r>
          </a:p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Bounded rationality: satisfaction equilibrium</a:t>
            </a:r>
          </a:p>
          <a:p>
            <a:pPr marL="288925" indent="-288925">
              <a:buFont typeface="Wingdings" panose="05000000000000000000" pitchFamily="2" charset="2"/>
              <a:buChar char="Ø"/>
            </a:pPr>
            <a:r>
              <a:rPr lang="en-US" sz="1800" dirty="0"/>
              <a:t>New Equilibrium concept: Hybrid Hierarchical Equilibrium (HHE)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1779" y="6218321"/>
            <a:ext cx="3816529" cy="2884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16096335" y="5987866"/>
                <a:ext cx="471654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Optimal defense against: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6335" y="5987866"/>
                <a:ext cx="4716548" cy="338554"/>
              </a:xfrm>
              <a:prstGeom prst="rect">
                <a:avLst/>
              </a:prstGeom>
              <a:blipFill rotWithShape="0">
                <a:blip r:embed="rId10"/>
                <a:stretch>
                  <a:fillRect l="-64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" name="Picture 1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69" y="8764104"/>
            <a:ext cx="3818685" cy="2610549"/>
          </a:xfrm>
          <a:prstGeom prst="rect">
            <a:avLst/>
          </a:prstGeom>
        </p:spPr>
      </p:pic>
      <p:sp>
        <p:nvSpPr>
          <p:cNvPr id="146" name="Rounded Rectangle 145"/>
          <p:cNvSpPr/>
          <p:nvPr/>
        </p:nvSpPr>
        <p:spPr bwMode="auto">
          <a:xfrm>
            <a:off x="12001113" y="8436828"/>
            <a:ext cx="4144805" cy="310855"/>
          </a:xfrm>
          <a:prstGeom prst="roundRect">
            <a:avLst>
              <a:gd name="adj" fmla="val 32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5" name="Rounded Rectangle 144"/>
          <p:cNvSpPr/>
          <p:nvPr/>
        </p:nvSpPr>
        <p:spPr bwMode="auto">
          <a:xfrm>
            <a:off x="14221570" y="10983652"/>
            <a:ext cx="2443510" cy="297457"/>
          </a:xfrm>
          <a:prstGeom prst="roundRect">
            <a:avLst>
              <a:gd name="adj" fmla="val 32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13852589" y="8691637"/>
                <a:ext cx="3641120" cy="3137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90" lvl="2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Energy markets implications: </a:t>
                </a:r>
              </a:p>
              <a:p>
                <a:pPr marL="40013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Optimal Power Flow (OPF)</a:t>
                </a:r>
              </a:p>
              <a:p>
                <a:pPr marL="342900" lvl="2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1600" dirty="0"/>
                  <a:t>: value function of the original OPF ($/h)</a:t>
                </a:r>
              </a:p>
              <a:p>
                <a:pPr marL="342900" lvl="2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600" dirty="0"/>
                  <a:t>: value function of the OPF with loss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($/h)</a:t>
                </a:r>
              </a:p>
              <a:p>
                <a:pPr marL="342900" lvl="2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600" dirty="0"/>
                  <a:t>: time needed to bring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back to operation (h)</a:t>
                </a:r>
              </a:p>
              <a:p>
                <a:pPr marL="342900" lvl="2" indent="-34290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cost of repair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0" lvl="2"/>
                <a:endParaRPr lang="en-US" sz="400" dirty="0"/>
              </a:p>
              <a:p>
                <a:pPr marL="0"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→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endParaRPr lang="en-US" sz="1600" dirty="0"/>
              </a:p>
              <a:p>
                <a:pPr marL="800100" lvl="3" indent="-342900">
                  <a:buFont typeface="Wingdings" panose="05000000000000000000" pitchFamily="2" charset="2"/>
                  <a:buChar char="§"/>
                </a:pPr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2589" y="8691637"/>
                <a:ext cx="3641120" cy="3137590"/>
              </a:xfrm>
              <a:prstGeom prst="rect">
                <a:avLst/>
              </a:prstGeom>
              <a:blipFill rotWithShape="0">
                <a:blip r:embed="rId12"/>
                <a:stretch>
                  <a:fillRect l="-669" t="-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0224782" y="5987866"/>
                <a:ext cx="5045299" cy="2734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Full rationality: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Full knowledge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FF66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/>
                  <a:t> is needed</a:t>
                </a:r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CPS are very complex</a:t>
                </a:r>
              </a:p>
              <a:p>
                <a:pPr marL="0" lvl="1"/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600" dirty="0"/>
                  <a:t>obtaining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1600" b="1" dirty="0"/>
                  <a:t> </a:t>
                </a:r>
                <a:r>
                  <a:rPr lang="en-US" sz="1600" dirty="0"/>
                  <a:t>(vector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’s) is complex</a:t>
                </a:r>
              </a:p>
              <a:p>
                <a:pPr marL="0"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600" dirty="0"/>
                  <a:t>Solution: build own perception of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1600" b="1" i="0" dirty="0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ctrlPr>
                              <a:rPr lang="en-US" sz="1600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b>
                    </m:sSub>
                  </m:oMath>
                </a14:m>
                <a:endParaRPr lang="en-US" sz="1600" dirty="0"/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Level of thinking of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16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1600" dirty="0"/>
                  <a:t>: how close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b="1" dirty="0"/>
                  <a:t> </a:t>
                </a:r>
                <a:r>
                  <a:rPr lang="en-US" sz="1600" dirty="0"/>
                  <a:t>to</a:t>
                </a: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endParaRPr lang="en-US" sz="1600" b="1" dirty="0"/>
              </a:p>
              <a:p>
                <a:pPr marL="342900" lvl="1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Higher level thinkers </a:t>
                </a:r>
                <a:r>
                  <a:rPr lang="en-US" sz="1600" dirty="0">
                    <a:solidFill>
                      <a:srgbClr val="FF6600"/>
                    </a:solidFill>
                  </a:rPr>
                  <a:t>(cognitive hierarchy theory)</a:t>
                </a:r>
                <a:endParaRPr lang="en-US" sz="1600" dirty="0"/>
              </a:p>
              <a:p>
                <a:pPr marL="800100" lvl="2" indent="-34290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Have better knowledge of the system</a:t>
                </a:r>
              </a:p>
              <a:p>
                <a:pPr marL="800100" lvl="2" indent="-342900">
                  <a:buFont typeface="Wingdings" panose="05000000000000000000" pitchFamily="2" charset="2"/>
                  <a:buChar char="ü"/>
                </a:pPr>
                <a:r>
                  <a:rPr lang="en-US" sz="1600" dirty="0"/>
                  <a:t>Better computational capabilities </a:t>
                </a:r>
              </a:p>
              <a:p>
                <a:pPr marL="800100" lvl="2" indent="-342900">
                  <a:buFont typeface="Wingdings" panose="05000000000000000000" pitchFamily="2" charset="2"/>
                  <a:buChar char="ü"/>
                </a:pPr>
                <a:endParaRPr lang="en-US" sz="1600" dirty="0"/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782" y="5987866"/>
                <a:ext cx="5045299" cy="2734916"/>
              </a:xfrm>
              <a:prstGeom prst="rect">
                <a:avLst/>
              </a:prstGeom>
              <a:blipFill rotWithShape="0">
                <a:blip r:embed="rId13"/>
                <a:stretch>
                  <a:fillRect l="-483" t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/>
              <p:cNvSpPr txBox="1"/>
              <p:nvPr/>
            </p:nvSpPr>
            <p:spPr>
              <a:xfrm>
                <a:off x="7027172" y="6824077"/>
                <a:ext cx="3432980" cy="4476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: interconnection weight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endChr m:val="|"/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fails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func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has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failed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</a:rPr>
                  <a:t>Failure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Implication: send corrupt data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Reason: cyber attack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: failure probability vector of physical nodes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𝜿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: failure probability vector of cyber nodes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Zero-sum game!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172" y="6824077"/>
                <a:ext cx="3432980" cy="4476610"/>
              </a:xfrm>
              <a:prstGeom prst="rect">
                <a:avLst/>
              </a:prstGeom>
              <a:blipFill rotWithShape="0">
                <a:blip r:embed="rId14"/>
                <a:stretch>
                  <a:fillRect l="-1066" t="-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4" name="Picture 1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2150" y="9312294"/>
            <a:ext cx="1322242" cy="64167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07642" y="9248300"/>
            <a:ext cx="1552686" cy="829184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152" y="8540493"/>
            <a:ext cx="3285848" cy="2783553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122" y="5968857"/>
            <a:ext cx="3588878" cy="265320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 bwMode="auto">
          <a:xfrm>
            <a:off x="38048405" y="6126494"/>
            <a:ext cx="3671095" cy="240441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37998326" y="6152174"/>
            <a:ext cx="3759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latin typeface="Arial" charset="0"/>
              </a:rPr>
              <a:t>Stackelberg</a:t>
            </a:r>
            <a:r>
              <a:rPr lang="en-US" sz="1600" b="1" i="1" dirty="0">
                <a:latin typeface="Arial" charset="0"/>
              </a:rPr>
              <a:t> equilibrium with two defended measurements: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charset="0"/>
              </a:rPr>
              <a:t>Optimal defense strategy better than intuitive critical strategy: defending the two measurements that can affect the system the most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dirty="0">
                <a:latin typeface="Arial" charset="0"/>
              </a:rPr>
              <a:t>At HHE: Defending two measurements enough to completely defend the system</a:t>
            </a:r>
          </a:p>
        </p:txBody>
      </p:sp>
      <p:sp>
        <p:nvSpPr>
          <p:cNvPr id="349" name="Rounded Rectangle 348"/>
          <p:cNvSpPr/>
          <p:nvPr/>
        </p:nvSpPr>
        <p:spPr bwMode="auto">
          <a:xfrm>
            <a:off x="37998326" y="8793664"/>
            <a:ext cx="3709710" cy="2303124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0" name="Picture 2" descr="C:\Users\Anibal\Desktop\presentation\WSCC9bu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383" y="6990176"/>
            <a:ext cx="5334000" cy="306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" name="Straight Connector 310"/>
          <p:cNvCxnSpPr/>
          <p:nvPr/>
        </p:nvCxnSpPr>
        <p:spPr bwMode="auto">
          <a:xfrm>
            <a:off x="28245218" y="6407851"/>
            <a:ext cx="0" cy="43327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4" name="Right Arrow 313"/>
          <p:cNvSpPr/>
          <p:nvPr/>
        </p:nvSpPr>
        <p:spPr bwMode="auto">
          <a:xfrm>
            <a:off x="27768333" y="8429617"/>
            <a:ext cx="916923" cy="442417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27679988" y="7803134"/>
            <a:ext cx="103735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spc="-100" dirty="0"/>
              <a:t>Gen. Dispatch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27708118" y="8897346"/>
            <a:ext cx="1037352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spc="-100" dirty="0"/>
              <a:t>DA LMP</a:t>
            </a:r>
          </a:p>
        </p:txBody>
      </p:sp>
      <p:pic>
        <p:nvPicPr>
          <p:cNvPr id="334" name="Picture 3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389" y="7708291"/>
            <a:ext cx="839724" cy="1060704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876" y="9481179"/>
            <a:ext cx="877824" cy="877824"/>
          </a:xfrm>
          <a:prstGeom prst="rect">
            <a:avLst/>
          </a:prstGeom>
        </p:spPr>
      </p:pic>
      <p:grpSp>
        <p:nvGrpSpPr>
          <p:cNvPr id="3074" name="Group 335"/>
          <p:cNvGrpSpPr>
            <a:grpSpLocks/>
          </p:cNvGrpSpPr>
          <p:nvPr/>
        </p:nvGrpSpPr>
        <p:grpSpPr bwMode="auto">
          <a:xfrm>
            <a:off x="0" y="0"/>
            <a:ext cx="42062400" cy="28346399"/>
            <a:chOff x="389" y="416"/>
            <a:chExt cx="13010" cy="19955"/>
          </a:xfrm>
        </p:grpSpPr>
        <p:sp>
          <p:nvSpPr>
            <p:cNvPr id="3084" name="Line 2"/>
            <p:cNvSpPr>
              <a:spLocks noChangeShapeType="1"/>
            </p:cNvSpPr>
            <p:nvPr/>
          </p:nvSpPr>
          <p:spPr bwMode="auto">
            <a:xfrm>
              <a:off x="389" y="3680"/>
              <a:ext cx="13010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52"/>
            </a:p>
          </p:txBody>
        </p:sp>
        <p:sp>
          <p:nvSpPr>
            <p:cNvPr id="3085" name="Line 4"/>
            <p:cNvSpPr>
              <a:spLocks noChangeShapeType="1"/>
            </p:cNvSpPr>
            <p:nvPr/>
          </p:nvSpPr>
          <p:spPr bwMode="auto">
            <a:xfrm flipH="1">
              <a:off x="2842" y="516"/>
              <a:ext cx="1" cy="3164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52"/>
            </a:p>
          </p:txBody>
        </p:sp>
        <p:sp>
          <p:nvSpPr>
            <p:cNvPr id="3086" name="Rectangle 5"/>
            <p:cNvSpPr>
              <a:spLocks noChangeArrowheads="1"/>
            </p:cNvSpPr>
            <p:nvPr/>
          </p:nvSpPr>
          <p:spPr bwMode="auto">
            <a:xfrm>
              <a:off x="389" y="416"/>
              <a:ext cx="13010" cy="19955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9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8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752">
                <a:latin typeface="Arial" panose="020B0604020202020204" pitchFamily="34" charset="0"/>
              </a:endParaRPr>
            </a:p>
          </p:txBody>
        </p:sp>
        <p:sp>
          <p:nvSpPr>
            <p:cNvPr id="3087" name="Rectangle 306"/>
            <p:cNvSpPr>
              <a:spLocks noChangeArrowheads="1"/>
            </p:cNvSpPr>
            <p:nvPr/>
          </p:nvSpPr>
          <p:spPr bwMode="auto">
            <a:xfrm>
              <a:off x="389" y="516"/>
              <a:ext cx="13010" cy="19756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9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8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6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752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9365" y="4885940"/>
            <a:ext cx="20561861" cy="6450732"/>
            <a:chOff x="189365" y="4885940"/>
            <a:chExt cx="20561861" cy="6450732"/>
          </a:xfrm>
        </p:grpSpPr>
        <p:sp>
          <p:nvSpPr>
            <p:cNvPr id="165" name="Rounded Rectangle 164"/>
            <p:cNvSpPr/>
            <p:nvPr/>
          </p:nvSpPr>
          <p:spPr bwMode="auto">
            <a:xfrm>
              <a:off x="189365" y="5638913"/>
              <a:ext cx="20561860" cy="5697759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189365" y="4885940"/>
              <a:ext cx="20561861" cy="1082917"/>
              <a:chOff x="7995684" y="6500585"/>
              <a:chExt cx="13099311" cy="625744"/>
            </a:xfrm>
            <a:solidFill>
              <a:srgbClr val="FF9900"/>
            </a:solidFill>
          </p:grpSpPr>
          <p:sp>
            <p:nvSpPr>
              <p:cNvPr id="167" name="Rectangle 166"/>
              <p:cNvSpPr/>
              <p:nvPr/>
            </p:nvSpPr>
            <p:spPr bwMode="auto">
              <a:xfrm>
                <a:off x="7995684" y="6739324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168" name="Rounded Rectangle 167"/>
              <p:cNvSpPr/>
              <p:nvPr/>
            </p:nvSpPr>
            <p:spPr bwMode="auto">
              <a:xfrm>
                <a:off x="7995684" y="6500585"/>
                <a:ext cx="13099311" cy="619269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Securing Cyber-Physical Systems Against Attack Diffusion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19326" y="5962290"/>
              <a:ext cx="20531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2024" y="11570522"/>
            <a:ext cx="14273484" cy="7986624"/>
            <a:chOff x="233326" y="11570522"/>
            <a:chExt cx="14273484" cy="7986624"/>
          </a:xfrm>
        </p:grpSpPr>
        <p:sp>
          <p:nvSpPr>
            <p:cNvPr id="62" name="Rounded Rectangle 61"/>
            <p:cNvSpPr/>
            <p:nvPr/>
          </p:nvSpPr>
          <p:spPr bwMode="auto">
            <a:xfrm>
              <a:off x="233326" y="12382921"/>
              <a:ext cx="14273483" cy="7174225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33326" y="11570522"/>
              <a:ext cx="14273484" cy="1311751"/>
              <a:chOff x="7995684" y="6513144"/>
              <a:chExt cx="13099311" cy="601981"/>
            </a:xfrm>
            <a:solidFill>
              <a:srgbClr val="FF9900"/>
            </a:solidFill>
          </p:grpSpPr>
          <p:sp>
            <p:nvSpPr>
              <p:cNvPr id="65" name="Rectangle 64"/>
              <p:cNvSpPr/>
              <p:nvPr/>
            </p:nvSpPr>
            <p:spPr bwMode="auto">
              <a:xfrm>
                <a:off x="7995684" y="6728120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 bwMode="auto">
              <a:xfrm>
                <a:off x="7995684" y="6513144"/>
                <a:ext cx="13099311" cy="601056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Prospect Theory (PT): Alternative Theory of Choice</a:t>
                </a: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54125" y="12855409"/>
              <a:ext cx="142526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  <a:p>
              <a:endParaRPr lang="en-US" sz="32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4576239" y="11564631"/>
            <a:ext cx="12793663" cy="7986624"/>
            <a:chOff x="233326" y="11570522"/>
            <a:chExt cx="14273484" cy="7986624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233326" y="12382921"/>
              <a:ext cx="14273483" cy="7174225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33326" y="11570522"/>
              <a:ext cx="14273484" cy="1311751"/>
              <a:chOff x="7995684" y="6513144"/>
              <a:chExt cx="13099311" cy="601981"/>
            </a:xfrm>
            <a:solidFill>
              <a:srgbClr val="FF9900"/>
            </a:solidFill>
          </p:grpSpPr>
          <p:sp>
            <p:nvSpPr>
              <p:cNvPr id="75" name="Rectangle 74"/>
              <p:cNvSpPr/>
              <p:nvPr/>
            </p:nvSpPr>
            <p:spPr bwMode="auto">
              <a:xfrm>
                <a:off x="7995684" y="6728120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76" name="Rounded Rectangle 75"/>
              <p:cNvSpPr/>
              <p:nvPr/>
            </p:nvSpPr>
            <p:spPr bwMode="auto">
              <a:xfrm>
                <a:off x="7995684" y="6513144"/>
                <a:ext cx="13099311" cy="601056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Dynamic Game Theory</a:t>
                </a: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254125" y="12855409"/>
              <a:ext cx="14252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0872384" y="4882896"/>
            <a:ext cx="20975155" cy="6450732"/>
            <a:chOff x="189365" y="4885940"/>
            <a:chExt cx="20561861" cy="6450732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189365" y="5638913"/>
              <a:ext cx="20561860" cy="5697759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89365" y="4885940"/>
              <a:ext cx="20561861" cy="1082917"/>
              <a:chOff x="7995684" y="6500585"/>
              <a:chExt cx="13099311" cy="625744"/>
            </a:xfrm>
            <a:solidFill>
              <a:srgbClr val="FF9900"/>
            </a:solidFill>
          </p:grpSpPr>
          <p:sp>
            <p:nvSpPr>
              <p:cNvPr id="81" name="Rectangle 80"/>
              <p:cNvSpPr/>
              <p:nvPr/>
            </p:nvSpPr>
            <p:spPr bwMode="auto">
              <a:xfrm>
                <a:off x="7995684" y="6739324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 bwMode="auto">
              <a:xfrm>
                <a:off x="7995684" y="6500585"/>
                <a:ext cx="13099311" cy="619269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Data Injection Attack</a:t>
                </a: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192024" y="19710121"/>
            <a:ext cx="14303457" cy="8310915"/>
            <a:chOff x="233326" y="11570520"/>
            <a:chExt cx="9716226" cy="7986626"/>
          </a:xfrm>
        </p:grpSpPr>
        <p:sp>
          <p:nvSpPr>
            <p:cNvPr id="84" name="Rounded Rectangle 83"/>
            <p:cNvSpPr/>
            <p:nvPr/>
          </p:nvSpPr>
          <p:spPr bwMode="auto">
            <a:xfrm>
              <a:off x="233326" y="12382921"/>
              <a:ext cx="9716226" cy="7174225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33326" y="11570520"/>
              <a:ext cx="9716226" cy="1311754"/>
              <a:chOff x="7995684" y="6513139"/>
              <a:chExt cx="8916945" cy="601982"/>
            </a:xfrm>
            <a:solidFill>
              <a:srgbClr val="FF9900"/>
            </a:solidFill>
          </p:grpSpPr>
          <p:sp>
            <p:nvSpPr>
              <p:cNvPr id="99" name="Rectangle 98"/>
              <p:cNvSpPr/>
              <p:nvPr/>
            </p:nvSpPr>
            <p:spPr bwMode="auto">
              <a:xfrm>
                <a:off x="7995685" y="6728117"/>
                <a:ext cx="8916944" cy="387004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100" name="Rounded Rectangle 99"/>
              <p:cNvSpPr/>
              <p:nvPr/>
            </p:nvSpPr>
            <p:spPr bwMode="auto">
              <a:xfrm>
                <a:off x="7995684" y="6513139"/>
                <a:ext cx="8898259" cy="601056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Hardware Trojan Detection: Prospect-Theoretic Analysis</a:t>
                </a: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243723" y="12873253"/>
              <a:ext cx="4448672" cy="2484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1800" dirty="0"/>
                <a:t>Hardware Trojan (</a:t>
              </a:r>
              <a:r>
                <a:rPr lang="en-US" sz="1800" dirty="0" err="1"/>
                <a:t>HwT</a:t>
              </a:r>
              <a:r>
                <a:rPr lang="en-US" sz="1800" dirty="0"/>
                <a:t>): malicious design </a:t>
              </a:r>
            </a:p>
            <a:p>
              <a:r>
                <a:rPr lang="en-US" sz="1800" dirty="0"/>
                <a:t>        introduced in hardware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1800" dirty="0"/>
                <a:t>Source of threat: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1800" dirty="0"/>
                <a:t>Unsupervised electronics’ manufacturing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1800" dirty="0"/>
                <a:t>Use of Commercial-of-the-shelf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1800" dirty="0"/>
                <a:t>Testing for </a:t>
              </a:r>
              <a:r>
                <a:rPr lang="en-US" sz="1800" dirty="0" err="1"/>
                <a:t>HwT</a:t>
              </a:r>
              <a:r>
                <a:rPr lang="en-US" sz="1800" dirty="0"/>
                <a:t>: Resource limitation 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1800" dirty="0"/>
                <a:t>Defense: choose types of </a:t>
              </a:r>
              <a:r>
                <a:rPr lang="en-US" sz="1800" dirty="0" err="1"/>
                <a:t>HwT</a:t>
              </a:r>
              <a:r>
                <a:rPr lang="en-US" sz="1800" dirty="0"/>
                <a:t> for which to test</a:t>
              </a:r>
            </a:p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en-US" sz="1800" dirty="0"/>
                <a:t>Attacker: Choose certain </a:t>
              </a:r>
              <a:r>
                <a:rPr lang="en-US" sz="1800" dirty="0" err="1"/>
                <a:t>HwT</a:t>
              </a:r>
              <a:r>
                <a:rPr lang="en-US" sz="1800" dirty="0"/>
                <a:t> type to insert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1800" dirty="0"/>
                <a:t>Decision making under risk: PT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879186" y="218549"/>
            <a:ext cx="30486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Cambria" panose="02040503050406030204" pitchFamily="18" charset="0"/>
              </a:rPr>
              <a:t>Towards Secure Networked Cyber-Physical Systems: A Theoretic Framework with Bounded Rationality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705725" y="2626271"/>
            <a:ext cx="304864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latin typeface="Cambria" panose="02040503050406030204" pitchFamily="18" charset="0"/>
              </a:rPr>
              <a:t>VT: Walid Saad (PI),  FIU: </a:t>
            </a:r>
            <a:r>
              <a:rPr lang="en-US" sz="5500" dirty="0" err="1">
                <a:latin typeface="Cambria" panose="02040503050406030204" pitchFamily="18" charset="0"/>
              </a:rPr>
              <a:t>Arif</a:t>
            </a:r>
            <a:r>
              <a:rPr lang="en-US" sz="5500" dirty="0">
                <a:latin typeface="Cambria" panose="02040503050406030204" pitchFamily="18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</a:rPr>
              <a:t>Sarwat</a:t>
            </a:r>
            <a:r>
              <a:rPr lang="en-US" sz="5500" dirty="0">
                <a:latin typeface="Cambria" panose="02040503050406030204" pitchFamily="18" charset="0"/>
              </a:rPr>
              <a:t> (PI), Ismail </a:t>
            </a:r>
            <a:r>
              <a:rPr lang="en-US" sz="5500" dirty="0" err="1">
                <a:latin typeface="Cambria" panose="02040503050406030204" pitchFamily="18" charset="0"/>
              </a:rPr>
              <a:t>Guvenc</a:t>
            </a:r>
            <a:r>
              <a:rPr lang="en-US" sz="5500" dirty="0">
                <a:latin typeface="Cambria" panose="02040503050406030204" pitchFamily="18" charset="0"/>
              </a:rPr>
              <a:t>, Kemal </a:t>
            </a:r>
            <a:r>
              <a:rPr lang="en-US" sz="5500" dirty="0" err="1">
                <a:latin typeface="Cambria" panose="02040503050406030204" pitchFamily="18" charset="0"/>
              </a:rPr>
              <a:t>Akkaya</a:t>
            </a:r>
            <a:r>
              <a:rPr lang="en-US" sz="5500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5500" dirty="0">
                <a:latin typeface="Cambria" panose="02040503050406030204" pitchFamily="18" charset="0"/>
              </a:rPr>
              <a:t>Temple: Saroj Biswas (PI), </a:t>
            </a:r>
            <a:r>
              <a:rPr lang="en-US" sz="5500" dirty="0" err="1">
                <a:latin typeface="Cambria" panose="02040503050406030204" pitchFamily="18" charset="0"/>
              </a:rPr>
              <a:t>Aunshul</a:t>
            </a:r>
            <a:r>
              <a:rPr lang="en-US" sz="5500" dirty="0">
                <a:latin typeface="Cambria" panose="02040503050406030204" pitchFamily="18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</a:rPr>
              <a:t>Rege</a:t>
            </a:r>
            <a:r>
              <a:rPr lang="en-US" sz="5500" dirty="0">
                <a:latin typeface="Cambria" panose="02040503050406030204" pitchFamily="18" charset="0"/>
              </a:rPr>
              <a:t>, Li Bai</a:t>
            </a:r>
          </a:p>
        </p:txBody>
      </p:sp>
      <p:pic>
        <p:nvPicPr>
          <p:cNvPr id="68" name="Picture 14" descr="http://policy.asbmb.org/wp-content/uploads/2015/01/NSF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108" y="67314"/>
            <a:ext cx="4429292" cy="445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https://secure.hosting.vt.edu/www.civilwar.vt.edu/wordpress/wp-content/uploads/2014/05/vt-logo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5" y="407776"/>
            <a:ext cx="6781188" cy="14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 descr="http://gifttimerugby.com/wp-content/uploads/2015/09/fiuhorizontaltrans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28" y="2116849"/>
            <a:ext cx="5998091" cy="10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www.temple.edu/sites/all/themes/edu/logo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40" y="3469775"/>
            <a:ext cx="5282039" cy="11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7" descr="C:\Users\Anibal\Desktop\presentation\hacker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965" y="6800324"/>
            <a:ext cx="457200" cy="4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7" descr="C:\Users\Anibal\Desktop\presentation\hacker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134" y="7961900"/>
            <a:ext cx="457200" cy="4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Rectangle 282"/>
          <p:cNvSpPr/>
          <p:nvPr/>
        </p:nvSpPr>
        <p:spPr bwMode="auto">
          <a:xfrm>
            <a:off x="30012347" y="7420617"/>
            <a:ext cx="72110" cy="7429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4" name="Rectangle 283"/>
          <p:cNvSpPr/>
          <p:nvPr/>
        </p:nvSpPr>
        <p:spPr bwMode="auto">
          <a:xfrm>
            <a:off x="30012656" y="7728465"/>
            <a:ext cx="72110" cy="74296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5" name="Rectangle 284"/>
          <p:cNvSpPr/>
          <p:nvPr/>
        </p:nvSpPr>
        <p:spPr bwMode="auto">
          <a:xfrm>
            <a:off x="29118397" y="7616734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6" name="Rectangle 285"/>
          <p:cNvSpPr/>
          <p:nvPr/>
        </p:nvSpPr>
        <p:spPr bwMode="auto">
          <a:xfrm>
            <a:off x="29814803" y="7616734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7" name="Rectangle 286"/>
          <p:cNvSpPr/>
          <p:nvPr/>
        </p:nvSpPr>
        <p:spPr bwMode="auto">
          <a:xfrm>
            <a:off x="30377845" y="8043235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8" name="Rectangle 287"/>
          <p:cNvSpPr/>
          <p:nvPr/>
        </p:nvSpPr>
        <p:spPr bwMode="auto">
          <a:xfrm>
            <a:off x="30123398" y="8215170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9" name="Rectangle 288"/>
          <p:cNvSpPr/>
          <p:nvPr/>
        </p:nvSpPr>
        <p:spPr bwMode="auto">
          <a:xfrm>
            <a:off x="30377845" y="8653832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0" name="Rectangle 289"/>
          <p:cNvSpPr/>
          <p:nvPr/>
        </p:nvSpPr>
        <p:spPr bwMode="auto">
          <a:xfrm>
            <a:off x="30735729" y="7267881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1" name="Rectangle 290"/>
          <p:cNvSpPr/>
          <p:nvPr/>
        </p:nvSpPr>
        <p:spPr bwMode="auto">
          <a:xfrm>
            <a:off x="31588342" y="7425005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2" name="Rectangle 291"/>
          <p:cNvSpPr/>
          <p:nvPr/>
        </p:nvSpPr>
        <p:spPr bwMode="auto">
          <a:xfrm>
            <a:off x="31586834" y="7728465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3" name="Rectangle 292"/>
          <p:cNvSpPr/>
          <p:nvPr/>
        </p:nvSpPr>
        <p:spPr bwMode="auto">
          <a:xfrm>
            <a:off x="31147366" y="8663474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4" name="Rectangle 293"/>
          <p:cNvSpPr/>
          <p:nvPr/>
        </p:nvSpPr>
        <p:spPr bwMode="auto">
          <a:xfrm>
            <a:off x="31147362" y="8214219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5" name="Rectangle 294"/>
          <p:cNvSpPr/>
          <p:nvPr/>
        </p:nvSpPr>
        <p:spPr bwMode="auto">
          <a:xfrm>
            <a:off x="30761151" y="9444758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" name="Rectangle 295"/>
          <p:cNvSpPr/>
          <p:nvPr/>
        </p:nvSpPr>
        <p:spPr bwMode="auto">
          <a:xfrm>
            <a:off x="31416934" y="8217411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7" name="Rectangle 296"/>
          <p:cNvSpPr/>
          <p:nvPr/>
        </p:nvSpPr>
        <p:spPr bwMode="auto">
          <a:xfrm>
            <a:off x="32436157" y="7605160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8" name="Curved Connector 297"/>
          <p:cNvCxnSpPr/>
          <p:nvPr/>
        </p:nvCxnSpPr>
        <p:spPr bwMode="auto">
          <a:xfrm rot="5400000" flipH="1" flipV="1">
            <a:off x="29693505" y="7632095"/>
            <a:ext cx="233435" cy="476977"/>
          </a:xfrm>
          <a:prstGeom prst="curvedConnector3">
            <a:avLst>
              <a:gd name="adj1" fmla="val 197929"/>
            </a:avLst>
          </a:prstGeom>
          <a:ln>
            <a:solidFill>
              <a:srgbClr val="FF0000"/>
            </a:solidFill>
            <a:prstDash val="sysDash"/>
            <a:headEnd type="none" w="sm" len="sm"/>
            <a:tailEnd type="triangle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9" name="Curved Connector 298"/>
          <p:cNvCxnSpPr>
            <a:stCxn id="281" idx="0"/>
            <a:endCxn id="283" idx="0"/>
          </p:cNvCxnSpPr>
          <p:nvPr/>
        </p:nvCxnSpPr>
        <p:spPr bwMode="auto">
          <a:xfrm rot="16200000" flipH="1">
            <a:off x="29561336" y="6933552"/>
            <a:ext cx="620293" cy="353837"/>
          </a:xfrm>
          <a:prstGeom prst="curvedConnector3">
            <a:avLst>
              <a:gd name="adj1" fmla="val -19164"/>
            </a:avLst>
          </a:prstGeom>
          <a:solidFill>
            <a:schemeClr val="accent1"/>
          </a:solidFill>
          <a:ln w="12700" cap="flat" cmpd="sng" algn="ctr">
            <a:solidFill>
              <a:srgbClr val="92D050"/>
            </a:solidFill>
            <a:prstDash val="sysDash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0" name="Picture 7" descr="C:\Users\Anibal\Desktop\presentation\hacker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608" y="9467549"/>
            <a:ext cx="417282" cy="4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Rectangle 300"/>
          <p:cNvSpPr/>
          <p:nvPr/>
        </p:nvSpPr>
        <p:spPr bwMode="auto">
          <a:xfrm>
            <a:off x="30888129" y="7420281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2" name="Rectangle 301"/>
          <p:cNvSpPr/>
          <p:nvPr/>
        </p:nvSpPr>
        <p:spPr bwMode="auto">
          <a:xfrm>
            <a:off x="29139085" y="9910007"/>
            <a:ext cx="72110" cy="74296"/>
          </a:xfrm>
          <a:prstGeom prst="rect">
            <a:avLst/>
          </a:prstGeom>
          <a:solidFill>
            <a:srgbClr val="1E519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3" name="Rounded Rectangle 302"/>
          <p:cNvSpPr/>
          <p:nvPr/>
        </p:nvSpPr>
        <p:spPr bwMode="auto">
          <a:xfrm>
            <a:off x="26346530" y="8284573"/>
            <a:ext cx="1372845" cy="911266"/>
          </a:xfrm>
          <a:prstGeom prst="roundRect">
            <a:avLst/>
          </a:prstGeom>
          <a:solidFill>
            <a:srgbClr val="FF8633"/>
          </a:solidFill>
          <a:ln w="12700" cap="flat" cmpd="sng" algn="ctr">
            <a:solidFill>
              <a:srgbClr val="1E5196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26286264" y="8447679"/>
            <a:ext cx="1503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Day-Ahead Market</a:t>
            </a:r>
          </a:p>
        </p:txBody>
      </p:sp>
      <p:cxnSp>
        <p:nvCxnSpPr>
          <p:cNvPr id="305" name="Curved Connector 304"/>
          <p:cNvCxnSpPr>
            <a:stCxn id="336" idx="3"/>
            <a:endCxn id="303" idx="0"/>
          </p:cNvCxnSpPr>
          <p:nvPr/>
        </p:nvCxnSpPr>
        <p:spPr bwMode="auto">
          <a:xfrm>
            <a:off x="25804333" y="7461722"/>
            <a:ext cx="1228620" cy="822851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6" name="Curved Connector 305"/>
          <p:cNvCxnSpPr>
            <a:stCxn id="334" idx="3"/>
            <a:endCxn id="303" idx="1"/>
          </p:cNvCxnSpPr>
          <p:nvPr/>
        </p:nvCxnSpPr>
        <p:spPr bwMode="auto">
          <a:xfrm>
            <a:off x="25665113" y="8238643"/>
            <a:ext cx="681417" cy="50156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" name="Curved Connector 306"/>
          <p:cNvCxnSpPr>
            <a:endCxn id="303" idx="2"/>
          </p:cNvCxnSpPr>
          <p:nvPr/>
        </p:nvCxnSpPr>
        <p:spPr bwMode="auto">
          <a:xfrm flipV="1">
            <a:off x="25801944" y="9195839"/>
            <a:ext cx="1231009" cy="714168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8" name="TextBox 307"/>
          <p:cNvSpPr txBox="1"/>
          <p:nvPr/>
        </p:nvSpPr>
        <p:spPr>
          <a:xfrm>
            <a:off x="25614147" y="7054946"/>
            <a:ext cx="1220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Virtual Bids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25614147" y="7923719"/>
            <a:ext cx="1336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Gen. Offers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25614147" y="9428262"/>
            <a:ext cx="1220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Load Bids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24729868" y="6091213"/>
            <a:ext cx="2833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/>
              <a:t>Day-ahead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29329201" y="6088165"/>
            <a:ext cx="4513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/>
              <a:t>Real-Time Operation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29224879" y="10628647"/>
            <a:ext cx="3283388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u="sng" spc="-100" dirty="0"/>
              <a:t>Power System</a:t>
            </a:r>
          </a:p>
        </p:txBody>
      </p:sp>
      <p:sp>
        <p:nvSpPr>
          <p:cNvPr id="318" name="Rounded Rectangle 317"/>
          <p:cNvSpPr/>
          <p:nvPr/>
        </p:nvSpPr>
        <p:spPr bwMode="auto">
          <a:xfrm>
            <a:off x="33223640" y="7926244"/>
            <a:ext cx="1372845" cy="911266"/>
          </a:xfrm>
          <a:prstGeom prst="roundRect">
            <a:avLst/>
          </a:prstGeom>
          <a:solidFill>
            <a:srgbClr val="FF8633"/>
          </a:solidFill>
          <a:ln w="12700" cap="flat" cmpd="sng" algn="ctr">
            <a:solidFill>
              <a:srgbClr val="1E5196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33166389" y="8089350"/>
            <a:ext cx="1503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State Estimator</a:t>
            </a:r>
          </a:p>
        </p:txBody>
      </p:sp>
      <p:cxnSp>
        <p:nvCxnSpPr>
          <p:cNvPr id="321" name="Curved Connector 320"/>
          <p:cNvCxnSpPr>
            <a:stCxn id="296" idx="0"/>
            <a:endCxn id="319" idx="1"/>
          </p:cNvCxnSpPr>
          <p:nvPr/>
        </p:nvCxnSpPr>
        <p:spPr bwMode="auto">
          <a:xfrm rot="16200000" flipH="1">
            <a:off x="32227525" y="7442874"/>
            <a:ext cx="164327" cy="1713400"/>
          </a:xfrm>
          <a:prstGeom prst="curvedConnector4">
            <a:avLst>
              <a:gd name="adj1" fmla="val -139113"/>
              <a:gd name="adj2" fmla="val 51052"/>
            </a:avLst>
          </a:prstGeom>
          <a:solidFill>
            <a:schemeClr val="accent1"/>
          </a:solidFill>
          <a:ln w="12700" cap="flat" cmpd="sng" algn="ctr">
            <a:solidFill>
              <a:srgbClr val="1E5196"/>
            </a:solidFill>
            <a:prstDash val="dashDot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2" name="Curved Connector 321"/>
          <p:cNvCxnSpPr>
            <a:stCxn id="291" idx="0"/>
            <a:endCxn id="318" idx="0"/>
          </p:cNvCxnSpPr>
          <p:nvPr/>
        </p:nvCxnSpPr>
        <p:spPr bwMode="auto">
          <a:xfrm rot="16200000" flipH="1">
            <a:off x="32516610" y="6532791"/>
            <a:ext cx="501239" cy="2285666"/>
          </a:xfrm>
          <a:prstGeom prst="curvedConnector3">
            <a:avLst>
              <a:gd name="adj1" fmla="val -77612"/>
            </a:avLst>
          </a:prstGeom>
          <a:solidFill>
            <a:schemeClr val="accent1"/>
          </a:solidFill>
          <a:ln w="12700" cap="flat" cmpd="sng" algn="ctr">
            <a:solidFill>
              <a:srgbClr val="1E5196"/>
            </a:solidFill>
            <a:prstDash val="lgDashDot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3" name="TextBox 322"/>
          <p:cNvSpPr txBox="1"/>
          <p:nvPr/>
        </p:nvSpPr>
        <p:spPr>
          <a:xfrm>
            <a:off x="29296769" y="9547123"/>
            <a:ext cx="131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Attacker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29289831" y="9827051"/>
            <a:ext cx="184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Measurement Device</a:t>
            </a:r>
          </a:p>
        </p:txBody>
      </p:sp>
      <p:cxnSp>
        <p:nvCxnSpPr>
          <p:cNvPr id="325" name="Straight Connector 324"/>
          <p:cNvCxnSpPr/>
          <p:nvPr/>
        </p:nvCxnSpPr>
        <p:spPr bwMode="auto">
          <a:xfrm>
            <a:off x="28761054" y="10220895"/>
            <a:ext cx="41728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1E5196"/>
            </a:solidFill>
            <a:prstDash val="dash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6" name="TextBox 325"/>
          <p:cNvSpPr txBox="1"/>
          <p:nvPr/>
        </p:nvSpPr>
        <p:spPr>
          <a:xfrm>
            <a:off x="29293371" y="10079282"/>
            <a:ext cx="184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Communication Link</a:t>
            </a:r>
          </a:p>
        </p:txBody>
      </p:sp>
      <p:cxnSp>
        <p:nvCxnSpPr>
          <p:cNvPr id="327" name="Straight Connector 326"/>
          <p:cNvCxnSpPr/>
          <p:nvPr/>
        </p:nvCxnSpPr>
        <p:spPr bwMode="auto">
          <a:xfrm>
            <a:off x="28773754" y="10462195"/>
            <a:ext cx="41728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8" name="TextBox 327"/>
          <p:cNvSpPr txBox="1"/>
          <p:nvPr/>
        </p:nvSpPr>
        <p:spPr>
          <a:xfrm>
            <a:off x="29306071" y="10363114"/>
            <a:ext cx="184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Injection attack</a:t>
            </a:r>
          </a:p>
        </p:txBody>
      </p:sp>
      <p:cxnSp>
        <p:nvCxnSpPr>
          <p:cNvPr id="329" name="Straight Connector 328"/>
          <p:cNvCxnSpPr/>
          <p:nvPr/>
        </p:nvCxnSpPr>
        <p:spPr bwMode="auto">
          <a:xfrm>
            <a:off x="32151271" y="5934900"/>
            <a:ext cx="41728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0" name="Right Arrow 329"/>
          <p:cNvSpPr/>
          <p:nvPr/>
        </p:nvSpPr>
        <p:spPr bwMode="auto">
          <a:xfrm rot="5400000">
            <a:off x="33527158" y="9031851"/>
            <a:ext cx="765808" cy="505573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1" name="Rounded Rectangle 330"/>
          <p:cNvSpPr/>
          <p:nvPr/>
        </p:nvSpPr>
        <p:spPr bwMode="auto">
          <a:xfrm>
            <a:off x="33262649" y="9749675"/>
            <a:ext cx="1294827" cy="911266"/>
          </a:xfrm>
          <a:prstGeom prst="roundRect">
            <a:avLst/>
          </a:prstGeom>
          <a:solidFill>
            <a:srgbClr val="FF8633"/>
          </a:solidFill>
          <a:ln w="12700" cap="flat" cmpd="sng" algn="ctr">
            <a:solidFill>
              <a:srgbClr val="1E5196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33159737" y="9899705"/>
            <a:ext cx="15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RT LMP Calculation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24697909" y="7230889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Financial Entities</a:t>
            </a:r>
          </a:p>
        </p:txBody>
      </p:sp>
      <p:sp>
        <p:nvSpPr>
          <p:cNvPr id="337" name="TextBox 336"/>
          <p:cNvSpPr txBox="1"/>
          <p:nvPr/>
        </p:nvSpPr>
        <p:spPr>
          <a:xfrm>
            <a:off x="24724571" y="8742982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Generation Owners</a:t>
            </a:r>
          </a:p>
        </p:txBody>
      </p:sp>
      <p:sp>
        <p:nvSpPr>
          <p:cNvPr id="338" name="TextBox 337"/>
          <p:cNvSpPr txBox="1"/>
          <p:nvPr/>
        </p:nvSpPr>
        <p:spPr>
          <a:xfrm>
            <a:off x="24695520" y="10366914"/>
            <a:ext cx="11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Load Serving Entities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30169020" y="6610871"/>
            <a:ext cx="4027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IEEE 9-bus system</a:t>
            </a:r>
            <a:endParaRPr lang="en-US" u="sng" dirty="0"/>
          </a:p>
        </p:txBody>
      </p:sp>
      <p:sp>
        <p:nvSpPr>
          <p:cNvPr id="342" name="TextBox 341"/>
          <p:cNvSpPr txBox="1"/>
          <p:nvPr/>
        </p:nvSpPr>
        <p:spPr>
          <a:xfrm>
            <a:off x="37992087" y="8919496"/>
            <a:ext cx="3682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" charset="0"/>
              </a:rPr>
              <a:t>Role of defense: Defending a small fraction has a huge impact: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charset="0"/>
              </a:rPr>
              <a:t>Defending 1 measurement</a:t>
            </a:r>
            <a:r>
              <a:rPr lang="en-US" sz="1600" dirty="0">
                <a:latin typeface="Arial" charset="0"/>
              </a:rPr>
              <a:t> (10% of vulnerable measurements): huge decrease in attacks’ effect. 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charset="0"/>
              </a:rPr>
              <a:t>Defending 2 measurements</a:t>
            </a:r>
            <a:r>
              <a:rPr lang="en-US" sz="1600" dirty="0">
                <a:latin typeface="Arial" charset="0"/>
              </a:rPr>
              <a:t> (20% of vulnerable measurements): eliminate attacks’ effect.</a:t>
            </a:r>
          </a:p>
          <a:p>
            <a:pPr algn="ctr"/>
            <a:r>
              <a:rPr lang="en-US" sz="1600" dirty="0">
                <a:latin typeface="Arial" charset="0"/>
              </a:rPr>
              <a:t> </a:t>
            </a:r>
            <a:endParaRPr lang="en-US" sz="1600" dirty="0"/>
          </a:p>
        </p:txBody>
      </p:sp>
      <p:sp>
        <p:nvSpPr>
          <p:cNvPr id="339" name="Rectangle 338"/>
          <p:cNvSpPr/>
          <p:nvPr/>
        </p:nvSpPr>
        <p:spPr bwMode="auto">
          <a:xfrm>
            <a:off x="28684854" y="6631779"/>
            <a:ext cx="4302316" cy="4034025"/>
          </a:xfrm>
          <a:prstGeom prst="rect">
            <a:avLst/>
          </a:prstGeom>
          <a:noFill/>
          <a:ln w="12700" cap="flat" cmpd="sng" algn="ctr">
            <a:solidFill>
              <a:srgbClr val="1E5196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3" name="Picture 33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891" y="6496458"/>
            <a:ext cx="879970" cy="87997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27" y="6681087"/>
            <a:ext cx="2896306" cy="4442187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737799" y="5966002"/>
            <a:ext cx="3631493" cy="45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Cyber-Physical Systems</a:t>
            </a: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2240" y="6532166"/>
            <a:ext cx="4023750" cy="4066671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5767586" y="5966002"/>
            <a:ext cx="427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CPS Attack Diffusion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5384093" y="6336302"/>
                <a:ext cx="5038495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physical nodes </a:t>
                </a:r>
                <a:r>
                  <a:rPr lang="en-US" dirty="0">
                    <a:solidFill>
                      <a:srgbClr val="0070C0"/>
                    </a:solidFill>
                  </a:rPr>
                  <a:t>|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cyber nodes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093" y="6336302"/>
                <a:ext cx="5038495" cy="490199"/>
              </a:xfrm>
              <a:prstGeom prst="rect">
                <a:avLst/>
              </a:prstGeom>
              <a:blipFill rotWithShape="0">
                <a:blip r:embed="rId30"/>
                <a:stretch>
                  <a:fillRect t="-864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7090270" y="10031975"/>
                <a:ext cx="2101857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: cost of failure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270" y="10031975"/>
                <a:ext cx="2101857" cy="357534"/>
              </a:xfrm>
              <a:prstGeom prst="rect">
                <a:avLst/>
              </a:prstGeom>
              <a:blipFill rotWithShape="0">
                <a:blip r:embed="rId31"/>
                <a:stretch>
                  <a:fillRect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Box 134"/>
          <p:cNvSpPr txBox="1"/>
          <p:nvPr/>
        </p:nvSpPr>
        <p:spPr>
          <a:xfrm>
            <a:off x="12110824" y="8398620"/>
            <a:ext cx="403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Application: Wide Area Protection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17425287" y="9061721"/>
                <a:ext cx="3280869" cy="2332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Three types of attackers: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Level 0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: chooses attack randomly</a:t>
                </a:r>
              </a:p>
              <a:p>
                <a:pPr marL="342900" lvl="2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Level 1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: attacks line with highest power flow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Level 2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: can solve OPF, attacks line with highest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1600" dirty="0"/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Facing type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 </m:t>
                    </m:r>
                  </m:oMath>
                </a14:m>
                <a:r>
                  <a:rPr lang="en-US" sz="1600" dirty="0"/>
                  <a:t>Poisson distribution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sz="1600" dirty="0"/>
                  <a:t>: </a:t>
                </a:r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5287" y="9061721"/>
                <a:ext cx="3280869" cy="2332433"/>
              </a:xfrm>
              <a:prstGeom prst="rect">
                <a:avLst/>
              </a:prstGeom>
              <a:blipFill rotWithShape="0">
                <a:blip r:embed="rId32"/>
                <a:stretch>
                  <a:fillRect l="-742" t="-785" b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Rounded Rectangle 155"/>
          <p:cNvSpPr/>
          <p:nvPr/>
        </p:nvSpPr>
        <p:spPr>
          <a:xfrm>
            <a:off x="448181" y="12994041"/>
            <a:ext cx="13718215" cy="535627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tx1"/>
                </a:solidFill>
              </a:rPr>
              <a:t>“Theory of how people make choices in between gambles with monetary outcomes and specified probabilities” – Daniel </a:t>
            </a:r>
            <a:r>
              <a:rPr lang="en-US" sz="2000" i="1" dirty="0" err="1">
                <a:solidFill>
                  <a:schemeClr val="tx1"/>
                </a:solidFill>
              </a:rPr>
              <a:t>Kahneman</a:t>
            </a:r>
            <a:endParaRPr lang="en-US" sz="20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5523" y="13591600"/>
                <a:ext cx="6798077" cy="3831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dirty="0"/>
                  <a:t>Prospect Theory (1979)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Nobel prize in economic sciences (2002)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Decision making under risk: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Empirical violations of expected utility theory (EUT)</a:t>
                </a:r>
              </a:p>
              <a:p>
                <a:r>
                  <a:rPr lang="en-US" sz="1800" dirty="0"/>
                  <a:t>EUT: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;…;</m:t>
                        </m:r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PT: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;…;</m:t>
                        </m:r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dirty="0"/>
                  <a:t>Basic observations: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Outcomes perceived as gain and losses w.r.t ref. point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Individuals are risk seeking in losses an risk averse in gains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Individuals exaggerate losses (losses loom larger than gains)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High probabilities are underweighted, low probabilities are overweighed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23" y="13591600"/>
                <a:ext cx="6798077" cy="3831818"/>
              </a:xfrm>
              <a:prstGeom prst="rect">
                <a:avLst/>
              </a:prstGeom>
              <a:blipFill rotWithShape="0">
                <a:blip r:embed="rId33"/>
                <a:stretch>
                  <a:fillRect l="-897" t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96190" y="17103238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6600"/>
                </a:solidFill>
              </a:rPr>
              <a:t>PT weighting function</a:t>
            </a: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84237" y="18676689"/>
            <a:ext cx="1462310" cy="387795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750402" y="18553359"/>
            <a:ext cx="900770" cy="168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470389" y="18765129"/>
            <a:ext cx="1167424" cy="16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095597" y="18949270"/>
            <a:ext cx="519888" cy="137748"/>
          </a:xfrm>
          <a:prstGeom prst="rect">
            <a:avLst/>
          </a:prstGeom>
        </p:spPr>
      </p:pic>
      <p:sp>
        <p:nvSpPr>
          <p:cNvPr id="170" name="Rounded Rectangle 169"/>
          <p:cNvSpPr/>
          <p:nvPr/>
        </p:nvSpPr>
        <p:spPr bwMode="auto">
          <a:xfrm>
            <a:off x="8083509" y="13754482"/>
            <a:ext cx="5516737" cy="310855"/>
          </a:xfrm>
          <a:prstGeom prst="roundRect">
            <a:avLst>
              <a:gd name="adj" fmla="val 32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293919" y="13714965"/>
            <a:ext cx="509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Application: Smart Grid Energy Management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412823" y="14190000"/>
                <a:ext cx="345365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u="sng" dirty="0"/>
                  <a:t>Distributed energy storage: charging strategy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Active customers own storage units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Decision: store vs sell energy (selling price,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/>
                  <a:t> $/KWh)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Example: two active customers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23" y="14190000"/>
                <a:ext cx="3453652" cy="2062103"/>
              </a:xfrm>
              <a:prstGeom prst="rect">
                <a:avLst/>
              </a:prstGeom>
              <a:blipFill rotWithShape="0">
                <a:blip r:embed="rId38"/>
                <a:stretch>
                  <a:fillRect l="-705" t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10715911" y="14218316"/>
                <a:ext cx="345365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u="sng" dirty="0"/>
                  <a:t>Demand Side Management: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Active customers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Decision: Participate or not in DSM( when to start participating)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Participate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shift loads to off peak</a:t>
                </a:r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911" y="14218316"/>
                <a:ext cx="3453652" cy="1815882"/>
              </a:xfrm>
              <a:prstGeom prst="rect">
                <a:avLst/>
              </a:prstGeom>
              <a:blipFill rotWithShape="0">
                <a:blip r:embed="rId39"/>
                <a:stretch>
                  <a:fillRect l="-707" t="-1007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148153" y="16392008"/>
            <a:ext cx="3649699" cy="2798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448181" y="23648487"/>
                <a:ext cx="1874254" cy="830997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1,2,4,12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81" y="23648487"/>
                <a:ext cx="1874254" cy="830997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21485" y="24533010"/>
            <a:ext cx="4741488" cy="3486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01180" y="21307938"/>
            <a:ext cx="4246672" cy="31192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425804" y="24801451"/>
            <a:ext cx="4534524" cy="3106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873609" y="21310539"/>
            <a:ext cx="4310444" cy="3093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97183" y="10968453"/>
            <a:ext cx="1055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/>
              <a:t>A. Sanjab and W. </a:t>
            </a:r>
            <a:r>
              <a:rPr lang="en-US" sz="900" dirty="0" err="1"/>
              <a:t>Saad</a:t>
            </a:r>
            <a:r>
              <a:rPr lang="en-US" sz="900" dirty="0"/>
              <a:t>, "Data Injection Attacks on Smart Grids With Multiple Adversaries: A Game-Theoretic Perspective," in </a:t>
            </a:r>
            <a:r>
              <a:rPr lang="en-US" sz="900" i="1" dirty="0"/>
              <a:t>IEEE Transactions on Smart Grid</a:t>
            </a:r>
            <a:r>
              <a:rPr lang="en-US" sz="900" dirty="0"/>
              <a:t>, vol. 7, no. 4, pp. 2038-2049, July 2016.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/>
              <a:t>A. Sanjab and W. </a:t>
            </a:r>
            <a:r>
              <a:rPr lang="en-US" sz="900" dirty="0" err="1"/>
              <a:t>Saad</a:t>
            </a:r>
            <a:r>
              <a:rPr lang="en-US" sz="900" dirty="0"/>
              <a:t>, "Smart grid data injection attacks: To defend or not?," </a:t>
            </a:r>
            <a:r>
              <a:rPr lang="en-US" sz="900" i="1" dirty="0"/>
              <a:t>2015 IEEE International Conference on Smart Grid Communications (</a:t>
            </a:r>
            <a:r>
              <a:rPr lang="en-US" sz="900" i="1" dirty="0" err="1"/>
              <a:t>SmartGridComm</a:t>
            </a:r>
            <a:r>
              <a:rPr lang="en-US" sz="900" i="1" dirty="0"/>
              <a:t>)</a:t>
            </a:r>
            <a:r>
              <a:rPr lang="en-US" sz="900" dirty="0"/>
              <a:t>, Miami, FL, 2015, pp. 380-385.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7120" y="10974053"/>
            <a:ext cx="940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/>
              <a:t>A. Sanjab and W. </a:t>
            </a:r>
            <a:r>
              <a:rPr lang="en-US" sz="900" dirty="0" err="1"/>
              <a:t>Saad</a:t>
            </a:r>
            <a:r>
              <a:rPr lang="en-US" sz="900" dirty="0"/>
              <a:t>, "On Bounded Rationality in Cyber-Physical Systems Security: Game-Theoretic Analysis and Application to Smart Grid Protection" in </a:t>
            </a:r>
            <a:r>
              <a:rPr lang="en-US" sz="900" i="1" dirty="0"/>
              <a:t>Proc. of IEEE/ACM CPS Week, Workshop on Cyber-Physical Security and Resilience in Smart Grids, Vienna, Austria, April 2016.</a:t>
            </a:r>
            <a:endParaRPr lang="en-US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379226" y="19280872"/>
            <a:ext cx="98668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/>
              <a:t>W. </a:t>
            </a:r>
            <a:r>
              <a:rPr lang="en-US" sz="900" dirty="0" err="1"/>
              <a:t>Saad</a:t>
            </a:r>
            <a:r>
              <a:rPr lang="en-US" sz="900" dirty="0"/>
              <a:t>, A. L. Glass, N. B. </a:t>
            </a:r>
            <a:r>
              <a:rPr lang="en-US" sz="900" dirty="0" err="1"/>
              <a:t>Mandayam</a:t>
            </a:r>
            <a:r>
              <a:rPr lang="en-US" sz="900" dirty="0"/>
              <a:t> and H. V. Poor, "Toward a Consumer-Centric Grid: A Behavioral Perspective," in </a:t>
            </a:r>
            <a:r>
              <a:rPr lang="en-US" sz="900" i="1" dirty="0"/>
              <a:t>Proceedings of the IEEE</a:t>
            </a:r>
            <a:r>
              <a:rPr lang="en-US" sz="900" dirty="0"/>
              <a:t>, vol. 104, no. 4, pp. 865-882, April 2016.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4592265" y="13291663"/>
            <a:ext cx="6305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Coordinated Cyber-Physical Attacks: 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Target: physical and cyber components of the smart grid.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Objective: disrupt the system operation: maximize the physical impact towards the system.</a:t>
            </a:r>
          </a:p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Strategic Model: Stochastic Game:</a:t>
            </a:r>
            <a:endParaRPr lang="en-US" sz="1800" dirty="0"/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System operator vs. Potential attacker. 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Protection/repair cost of defense actions.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Physical impact/cost of attack actions.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Power system state space.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b="1" dirty="0"/>
              <a:t>Bounded rationality: Markov perfect equilibrium.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180" name="Rounded Rectangle 179"/>
          <p:cNvSpPr/>
          <p:nvPr/>
        </p:nvSpPr>
        <p:spPr bwMode="auto">
          <a:xfrm>
            <a:off x="14721630" y="12971674"/>
            <a:ext cx="6138572" cy="310855"/>
          </a:xfrm>
          <a:prstGeom prst="roundRect">
            <a:avLst>
              <a:gd name="adj" fmla="val 32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4808390" y="12919575"/>
            <a:ext cx="563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Application: Coordinated Cyber-Physical Attacks </a:t>
            </a:r>
          </a:p>
        </p:txBody>
      </p:sp>
      <p:sp>
        <p:nvSpPr>
          <p:cNvPr id="182" name="Rounded Rectangle 181"/>
          <p:cNvSpPr/>
          <p:nvPr/>
        </p:nvSpPr>
        <p:spPr bwMode="auto">
          <a:xfrm>
            <a:off x="14739112" y="16081351"/>
            <a:ext cx="6121089" cy="310855"/>
          </a:xfrm>
          <a:prstGeom prst="roundRect">
            <a:avLst>
              <a:gd name="adj" fmla="val 32800"/>
            </a:avLst>
          </a:prstGeom>
          <a:solidFill>
            <a:srgbClr val="FFCC66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4730623" y="16055922"/>
            <a:ext cx="612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Case Study: IEEE 9-bus Transmission Line Protection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4580149" y="16409354"/>
            <a:ext cx="6305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Attack actions: physical attacks and </a:t>
            </a:r>
            <a:r>
              <a:rPr lang="en-US" sz="1800" dirty="0" err="1"/>
              <a:t>DoS</a:t>
            </a:r>
            <a:r>
              <a:rPr lang="en-US" sz="1800" dirty="0"/>
              <a:t> attacks.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Defense mechanisms: building barriers and implementing filters to reinforce normal lines and repair broken lines.</a:t>
            </a:r>
          </a:p>
          <a:p>
            <a:endParaRPr lang="en-US" sz="18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203" y="17245974"/>
            <a:ext cx="3542330" cy="2067137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18028548" y="19280872"/>
            <a:ext cx="92448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900" dirty="0"/>
              <a:t>L. Wei; A. </a:t>
            </a:r>
            <a:r>
              <a:rPr lang="en-US" sz="900" dirty="0" err="1"/>
              <a:t>Sarwat</a:t>
            </a:r>
            <a:r>
              <a:rPr lang="en-US" sz="900" dirty="0"/>
              <a:t>; W. </a:t>
            </a:r>
            <a:r>
              <a:rPr lang="en-US" sz="900" dirty="0" err="1"/>
              <a:t>Saad</a:t>
            </a:r>
            <a:r>
              <a:rPr lang="en-US" sz="900" dirty="0"/>
              <a:t>; S. Biswas, "Stochastic Games for Power Grid Protection Against Coordinated Cyber-Physical Attacks," in IEEE Transactions on Smart Grid, 2016.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977" y="17325593"/>
            <a:ext cx="3573885" cy="198751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5443325" y="19262153"/>
            <a:ext cx="2172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Markov perfect equilibrium</a:t>
            </a:r>
            <a:endParaRPr lang="en-US" sz="12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333" y="12982101"/>
            <a:ext cx="3609218" cy="31302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839" y="16479966"/>
            <a:ext cx="5250822" cy="2863178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24965536" y="13036684"/>
            <a:ext cx="21550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Arial" charset="0"/>
              </a:rPr>
              <a:t>Markov perfect equilibrium: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charset="0"/>
              </a:rPr>
              <a:t>A state of the game such that no player can increase its reward by unilaterally deviating from this equilibrium state.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charset="0"/>
              </a:rPr>
              <a:t>The optimal defense resource allocation strategy is shown in the left figure.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23224856" y="16171971"/>
            <a:ext cx="257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The risk in each of eleven states</a:t>
            </a:r>
          </a:p>
        </p:txBody>
      </p:sp>
      <p:grpSp>
        <p:nvGrpSpPr>
          <p:cNvPr id="201" name="Group 200"/>
          <p:cNvGrpSpPr/>
          <p:nvPr/>
        </p:nvGrpSpPr>
        <p:grpSpPr>
          <a:xfrm>
            <a:off x="14629421" y="19689647"/>
            <a:ext cx="12793663" cy="8329751"/>
            <a:chOff x="233326" y="11570522"/>
            <a:chExt cx="14273484" cy="8329751"/>
          </a:xfrm>
        </p:grpSpPr>
        <p:sp>
          <p:nvSpPr>
            <p:cNvPr id="202" name="Rounded Rectangle 201"/>
            <p:cNvSpPr/>
            <p:nvPr/>
          </p:nvSpPr>
          <p:spPr bwMode="auto">
            <a:xfrm>
              <a:off x="233326" y="12382921"/>
              <a:ext cx="14273483" cy="7517352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203" name="Group 202"/>
            <p:cNvGrpSpPr/>
            <p:nvPr/>
          </p:nvGrpSpPr>
          <p:grpSpPr>
            <a:xfrm>
              <a:off x="233326" y="11570522"/>
              <a:ext cx="14273484" cy="1311751"/>
              <a:chOff x="7995684" y="6513144"/>
              <a:chExt cx="13099311" cy="601981"/>
            </a:xfrm>
            <a:solidFill>
              <a:srgbClr val="FF9900"/>
            </a:solidFill>
          </p:grpSpPr>
          <p:sp>
            <p:nvSpPr>
              <p:cNvPr id="205" name="Rectangle 204"/>
              <p:cNvSpPr/>
              <p:nvPr/>
            </p:nvSpPr>
            <p:spPr bwMode="auto">
              <a:xfrm>
                <a:off x="7995684" y="6728120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206" name="Rounded Rectangle 205"/>
              <p:cNvSpPr/>
              <p:nvPr/>
            </p:nvSpPr>
            <p:spPr bwMode="auto">
              <a:xfrm>
                <a:off x="7995684" y="6513144"/>
                <a:ext cx="13099311" cy="601056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Stability of Generator Control Loop under </a:t>
                </a:r>
                <a:r>
                  <a:rPr lang="en-US" sz="4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DoS</a:t>
                </a:r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 attack</a:t>
                </a:r>
              </a:p>
            </p:txBody>
          </p:sp>
        </p:grpSp>
        <p:sp>
          <p:nvSpPr>
            <p:cNvPr id="204" name="TextBox 203"/>
            <p:cNvSpPr txBox="1"/>
            <p:nvPr/>
          </p:nvSpPr>
          <p:spPr>
            <a:xfrm>
              <a:off x="254125" y="12855409"/>
              <a:ext cx="14252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14663556" y="21237697"/>
            <a:ext cx="6855890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Cyberattack in Generator Control System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Two control loops: excitation control and prime mover control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 err="1">
                <a:ea typeface="Calibri" panose="020F0502020204030204" pitchFamily="34" charset="0"/>
                <a:cs typeface="Arial" panose="020B0604020202020204" pitchFamily="34" charset="0"/>
              </a:rPr>
              <a:t>DoS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 attack at sensor interface and actuator interface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Attacker’s objective: Set generators into transients and instability</a:t>
            </a: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Identify packet drop threshold for stability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Objective: Determine threshold of packet drop at sensor and actuator interfaces for stability</a:t>
            </a: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Approach: Stochastic stability analysis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Model: packet drop is an </a:t>
            </a:r>
            <a:r>
              <a:rPr lang="en-US" sz="1800" dirty="0" err="1">
                <a:ea typeface="Calibri" panose="020F0502020204030204" pitchFamily="34" charset="0"/>
                <a:cs typeface="Arial" panose="020B0604020202020204" pitchFamily="34" charset="0"/>
              </a:rPr>
              <a:t>i.i.d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. Bernoulli process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Mean square stability analysis for closed loop system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Determine region of stability for various control options</a:t>
            </a: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1800" b="1" dirty="0">
                <a:ea typeface="Calibri" panose="020F0502020204030204" pitchFamily="34" charset="0"/>
                <a:cs typeface="Arial" panose="020B0604020202020204" pitchFamily="34" charset="0"/>
              </a:rPr>
              <a:t>Main result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System is stable if packet drop probability is within a certain threshold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i="1" dirty="0">
                <a:ea typeface="Calibri" panose="020F0502020204030204" pitchFamily="34" charset="0"/>
                <a:cs typeface="Arial" panose="020B0604020202020204" pitchFamily="34" charset="0"/>
              </a:rPr>
              <a:t>Holding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 the last received data in the event of packet loss improves stability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Packet drop at actuator interface is more detrimental to closed loop stability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914400" algn="l"/>
              </a:tabLst>
            </a:pP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High gain fast acting controller does not necessarily improve stability under </a:t>
            </a:r>
            <a:r>
              <a:rPr lang="en-US" sz="1800" dirty="0" err="1">
                <a:ea typeface="Calibri" panose="020F0502020204030204" pitchFamily="34" charset="0"/>
                <a:cs typeface="Arial" panose="020B0604020202020204" pitchFamily="34" charset="0"/>
              </a:rPr>
              <a:t>DoS</a:t>
            </a:r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 attack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Picture 207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978" y="21069688"/>
            <a:ext cx="6080472" cy="4560354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41" y="25193046"/>
            <a:ext cx="6069009" cy="2452088"/>
          </a:xfrm>
          <a:prstGeom prst="rect">
            <a:avLst/>
          </a:prstGeom>
        </p:spPr>
      </p:pic>
      <p:grpSp>
        <p:nvGrpSpPr>
          <p:cNvPr id="210" name="Group 209"/>
          <p:cNvGrpSpPr/>
          <p:nvPr/>
        </p:nvGrpSpPr>
        <p:grpSpPr>
          <a:xfrm>
            <a:off x="27504788" y="11604090"/>
            <a:ext cx="14370578" cy="7986624"/>
            <a:chOff x="233325" y="11570522"/>
            <a:chExt cx="14370578" cy="7986624"/>
          </a:xfrm>
        </p:grpSpPr>
        <p:sp>
          <p:nvSpPr>
            <p:cNvPr id="211" name="Rounded Rectangle 210"/>
            <p:cNvSpPr/>
            <p:nvPr/>
          </p:nvSpPr>
          <p:spPr bwMode="auto">
            <a:xfrm>
              <a:off x="233326" y="12382921"/>
              <a:ext cx="14370577" cy="7174225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212" name="Group 211"/>
            <p:cNvGrpSpPr/>
            <p:nvPr/>
          </p:nvGrpSpPr>
          <p:grpSpPr>
            <a:xfrm>
              <a:off x="233325" y="11570522"/>
              <a:ext cx="14370577" cy="1311751"/>
              <a:chOff x="7995683" y="6513144"/>
              <a:chExt cx="13188417" cy="601981"/>
            </a:xfrm>
            <a:solidFill>
              <a:srgbClr val="FF9900"/>
            </a:solidFill>
          </p:grpSpPr>
          <p:sp>
            <p:nvSpPr>
              <p:cNvPr id="214" name="Rectangle 213"/>
              <p:cNvSpPr/>
              <p:nvPr/>
            </p:nvSpPr>
            <p:spPr bwMode="auto">
              <a:xfrm>
                <a:off x="7995684" y="6728120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215" name="Rounded Rectangle 214"/>
              <p:cNvSpPr/>
              <p:nvPr/>
            </p:nvSpPr>
            <p:spPr bwMode="auto">
              <a:xfrm>
                <a:off x="7995683" y="6513144"/>
                <a:ext cx="13188417" cy="601056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Human Decision-Making on Tactics Across Cyberattacks</a:t>
                </a:r>
                <a:endParaRPr lang="en-US" sz="4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213" name="TextBox 212"/>
            <p:cNvSpPr txBox="1"/>
            <p:nvPr/>
          </p:nvSpPr>
          <p:spPr>
            <a:xfrm>
              <a:off x="254125" y="12855409"/>
              <a:ext cx="14252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27601883" y="19689865"/>
            <a:ext cx="14273484" cy="8329533"/>
            <a:chOff x="233326" y="11570522"/>
            <a:chExt cx="14273484" cy="8329533"/>
          </a:xfrm>
        </p:grpSpPr>
        <p:sp>
          <p:nvSpPr>
            <p:cNvPr id="217" name="Rounded Rectangle 216"/>
            <p:cNvSpPr/>
            <p:nvPr/>
          </p:nvSpPr>
          <p:spPr bwMode="auto">
            <a:xfrm>
              <a:off x="233326" y="12382921"/>
              <a:ext cx="14273483" cy="7517134"/>
            </a:xfrm>
            <a:prstGeom prst="roundRect">
              <a:avLst>
                <a:gd name="adj" fmla="val 5319"/>
              </a:avLst>
            </a:prstGeom>
            <a:noFill/>
            <a:ln w="76200" cap="flat" cmpd="sng" algn="ctr">
              <a:solidFill>
                <a:srgbClr val="EE6000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66766" tIns="33383" rIns="66766" bIns="33383" numCol="1" rtlCol="0" anchor="t" anchorCtr="0" compatLnSpc="1">
              <a:prstTxWarp prst="textNoShape">
                <a:avLst/>
              </a:prstTxWarp>
            </a:bodyPr>
            <a:lstStyle/>
            <a:p>
              <a:pPr defTabSz="667623" eaLnBrk="1" hangingPunct="1"/>
              <a:endParaRPr lang="en-US" sz="1752">
                <a:latin typeface="Arial" charset="0"/>
              </a:endParaRPr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233326" y="11570522"/>
              <a:ext cx="14273484" cy="1311751"/>
              <a:chOff x="7995684" y="6513144"/>
              <a:chExt cx="13099311" cy="601981"/>
            </a:xfrm>
            <a:solidFill>
              <a:srgbClr val="FF9900"/>
            </a:solidFill>
          </p:grpSpPr>
          <p:sp>
            <p:nvSpPr>
              <p:cNvPr id="220" name="Rectangle 219"/>
              <p:cNvSpPr/>
              <p:nvPr/>
            </p:nvSpPr>
            <p:spPr bwMode="auto">
              <a:xfrm>
                <a:off x="7995684" y="6728120"/>
                <a:ext cx="13099311" cy="387005"/>
              </a:xfrm>
              <a:prstGeom prst="rect">
                <a:avLst/>
              </a:prstGeom>
              <a:grpFill/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67623" eaLnBrk="1" hangingPunct="1"/>
                <a:endParaRPr lang="en-US" sz="1752">
                  <a:latin typeface="Arial" charset="0"/>
                </a:endParaRPr>
              </a:p>
            </p:txBody>
          </p:sp>
          <p:sp>
            <p:nvSpPr>
              <p:cNvPr id="221" name="Rounded Rectangle 220"/>
              <p:cNvSpPr/>
              <p:nvPr/>
            </p:nvSpPr>
            <p:spPr bwMode="auto">
              <a:xfrm>
                <a:off x="7995684" y="6513144"/>
                <a:ext cx="13099311" cy="601056"/>
              </a:xfrm>
              <a:prstGeom prst="roundRect">
                <a:avLst/>
              </a:prstGeom>
              <a:solidFill>
                <a:srgbClr val="EE6000"/>
              </a:solidFill>
              <a:ln w="76200" cap="flat" cmpd="sng" algn="ctr">
                <a:solidFill>
                  <a:srgbClr val="EE6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66766" tIns="33383" rIns="66766" bIns="33383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67623" eaLnBrk="1" hangingPunct="1"/>
                <a:r>
                  <a:rPr lang="en-US" sz="4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Experimentation with CPS Attacks on Smart Grid Testbed</a:t>
                </a:r>
              </a:p>
            </p:txBody>
          </p:sp>
        </p:grpSp>
        <p:sp>
          <p:nvSpPr>
            <p:cNvPr id="219" name="TextBox 218"/>
            <p:cNvSpPr txBox="1"/>
            <p:nvPr/>
          </p:nvSpPr>
          <p:spPr>
            <a:xfrm>
              <a:off x="254125" y="12855409"/>
              <a:ext cx="14252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</p:grpSp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52"/>
          <a:srcRect t="2382"/>
          <a:stretch/>
        </p:blipFill>
        <p:spPr>
          <a:xfrm>
            <a:off x="35071593" y="21078825"/>
            <a:ext cx="6549269" cy="3325091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53"/>
          <a:srcRect b="5980"/>
          <a:stretch/>
        </p:blipFill>
        <p:spPr>
          <a:xfrm>
            <a:off x="35682148" y="24228279"/>
            <a:ext cx="6157790" cy="3316205"/>
          </a:xfrm>
          <a:prstGeom prst="rect">
            <a:avLst/>
          </a:prstGeom>
        </p:spPr>
      </p:pic>
      <p:sp>
        <p:nvSpPr>
          <p:cNvPr id="230" name="TextBox 229"/>
          <p:cNvSpPr txBox="1"/>
          <p:nvPr/>
        </p:nvSpPr>
        <p:spPr>
          <a:xfrm>
            <a:off x="27765695" y="21649546"/>
            <a:ext cx="63054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Objective: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ea typeface="SimSun" pitchFamily="2" charset="-122"/>
                <a:cs typeface="Arial" panose="020B0604020202020204" pitchFamily="34" charset="0"/>
              </a:rPr>
              <a:t>The developed testbed is used to experiment with multiple types of individual and coordinated attacks in physical and cyber parts of the system.</a:t>
            </a:r>
          </a:p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Cascading Failure:</a:t>
            </a:r>
            <a:endParaRPr lang="en-US" sz="1800" dirty="0"/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Event 1: DoS attack on G1 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Event 2: Transmission line 3 is over loaded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Event 3: Intentional physical attack on line 5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Event 1: Jamming and packet drop attack on T1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b="1" dirty="0"/>
              <a:t>Dynamic Islanding Mode: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Load B is supported by synchronous generator 3</a:t>
            </a:r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Protection controller connects relays when attack is gone.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231" name="TextBox 230"/>
          <p:cNvSpPr txBox="1"/>
          <p:nvPr/>
        </p:nvSpPr>
        <p:spPr>
          <a:xfrm>
            <a:off x="27803013" y="21165260"/>
            <a:ext cx="563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/>
              <a:t>9-Bus IEEE Testbed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28386492" y="27602208"/>
            <a:ext cx="3395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ea typeface="SimSun" pitchFamily="2" charset="-122"/>
              </a:rPr>
              <a:t>Time sequence of CPS attacks to smart grid</a:t>
            </a:r>
            <a:endParaRPr lang="en-US" altLang="zh-CN" sz="1200" b="1" dirty="0">
              <a:ea typeface="SimSun" pitchFamily="2" charset="-122"/>
            </a:endParaRPr>
          </a:p>
        </p:txBody>
      </p:sp>
      <p:sp>
        <p:nvSpPr>
          <p:cNvPr id="242" name="Text Box 500"/>
          <p:cNvSpPr txBox="1">
            <a:spLocks noChangeArrowheads="1"/>
          </p:cNvSpPr>
          <p:nvPr/>
        </p:nvSpPr>
        <p:spPr bwMode="auto">
          <a:xfrm>
            <a:off x="37990683" y="27647530"/>
            <a:ext cx="2404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9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CN" sz="1200" b="1" dirty="0">
                <a:latin typeface="+mn-lt"/>
                <a:ea typeface="SimSun" pitchFamily="2" charset="-122"/>
              </a:rPr>
              <a:t>9-Bus </a:t>
            </a:r>
            <a:r>
              <a:rPr lang="en-US" altLang="zh-CN" sz="1200" b="1" dirty="0">
                <a:latin typeface="Arial" panose="020B0604020202020204" pitchFamily="34" charset="0"/>
                <a:ea typeface="SimSun" pitchFamily="2" charset="-122"/>
              </a:rPr>
              <a:t>IEEE</a:t>
            </a:r>
            <a:r>
              <a:rPr lang="en-US" altLang="zh-CN" sz="1200" b="1" dirty="0">
                <a:latin typeface="+mn-lt"/>
                <a:ea typeface="SimSun" pitchFamily="2" charset="-122"/>
              </a:rPr>
              <a:t> with Different events</a:t>
            </a:r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54"/>
          <a:srcRect r="2210"/>
          <a:stretch/>
        </p:blipFill>
        <p:spPr>
          <a:xfrm>
            <a:off x="27613336" y="25148010"/>
            <a:ext cx="4955217" cy="2548824"/>
          </a:xfrm>
          <a:prstGeom prst="rect">
            <a:avLst/>
          </a:prstGeom>
        </p:spPr>
      </p:pic>
      <p:sp>
        <p:nvSpPr>
          <p:cNvPr id="247" name="Rectangle 246"/>
          <p:cNvSpPr/>
          <p:nvPr/>
        </p:nvSpPr>
        <p:spPr>
          <a:xfrm>
            <a:off x="33671654" y="27616880"/>
            <a:ext cx="2154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ea typeface="SimSun" pitchFamily="2" charset="-122"/>
              </a:rPr>
              <a:t>Number of supported load </a:t>
            </a:r>
            <a:endParaRPr lang="en-US" altLang="zh-CN" sz="1200" b="1" dirty="0">
              <a:ea typeface="SimSun" pitchFamily="2" charset="-122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27623434" y="16211329"/>
            <a:ext cx="3995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 smtClean="0"/>
              <a:t>Adversarial Tactics Choices</a:t>
            </a:r>
            <a:endParaRPr lang="en-US" sz="1800" b="1" dirty="0"/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Target: </a:t>
            </a:r>
            <a:r>
              <a:rPr lang="en-US" sz="1800" dirty="0" smtClean="0"/>
              <a:t>cyber </a:t>
            </a:r>
            <a:r>
              <a:rPr lang="en-US" sz="1800" dirty="0"/>
              <a:t>components of the smart </a:t>
            </a:r>
            <a:r>
              <a:rPr lang="en-US" sz="1800" dirty="0" smtClean="0"/>
              <a:t>grid</a:t>
            </a:r>
            <a:endParaRPr lang="en-US" sz="1800" dirty="0"/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/>
              <a:t>Objective: </a:t>
            </a:r>
            <a:r>
              <a:rPr lang="en-US" sz="1800" dirty="0"/>
              <a:t>i</a:t>
            </a:r>
            <a:r>
              <a:rPr lang="en-US" sz="1800" dirty="0" smtClean="0"/>
              <a:t>dentify tactics used across intrusion chain</a:t>
            </a:r>
          </a:p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 smtClean="0"/>
              <a:t>Methodology</a:t>
            </a:r>
            <a:endParaRPr lang="en-US" sz="1800" dirty="0" smtClean="0"/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 smtClean="0"/>
              <a:t>Online </a:t>
            </a:r>
            <a:r>
              <a:rPr lang="en-US" sz="1800" dirty="0" smtClean="0"/>
              <a:t>s</a:t>
            </a:r>
            <a:r>
              <a:rPr lang="en-US" sz="1800" dirty="0" smtClean="0"/>
              <a:t>urvey of ethical hackers; </a:t>
            </a:r>
            <a:r>
              <a:rPr lang="en-US" sz="1800" dirty="0" smtClean="0"/>
              <a:t>N=33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27762388" y="12977382"/>
            <a:ext cx="5260787" cy="369332"/>
          </a:xfrm>
          <a:prstGeom prst="rect">
            <a:avLst/>
          </a:prstGeom>
          <a:solidFill>
            <a:srgbClr val="FFCC66"/>
          </a:solidFill>
          <a:ln>
            <a:solidFill>
              <a:srgbClr val="EE6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i="1" dirty="0" smtClean="0"/>
              <a:t>Adversarial Intrusion Chain Stages</a:t>
            </a:r>
            <a:endParaRPr lang="en-US" sz="1800" b="1" i="1" dirty="0"/>
          </a:p>
        </p:txBody>
      </p:sp>
      <p:pic>
        <p:nvPicPr>
          <p:cNvPr id="1028" name="Picture 4" descr="https://nigesecurityguy.files.wordpress.com/2013/06/apt-attack-kill-chain-2.jpg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455" y="13464223"/>
            <a:ext cx="5316387" cy="27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" name="TextBox 222"/>
          <p:cNvSpPr txBox="1"/>
          <p:nvPr/>
        </p:nvSpPr>
        <p:spPr>
          <a:xfrm>
            <a:off x="32958935" y="12995388"/>
            <a:ext cx="909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 smtClean="0"/>
              <a:t>Findings Summary: Top Tactics for Across Stages (Independent of Adversaries)</a:t>
            </a:r>
            <a:endParaRPr lang="en-US" sz="1800" b="1" dirty="0"/>
          </a:p>
        </p:txBody>
      </p:sp>
      <p:pic>
        <p:nvPicPr>
          <p:cNvPr id="226" name="Picture 7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14" y="16584496"/>
            <a:ext cx="2507996" cy="140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" name="Picture 227"/>
          <p:cNvPicPr/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1842" r="22147" b="18930"/>
          <a:stretch/>
        </p:blipFill>
        <p:spPr bwMode="auto">
          <a:xfrm>
            <a:off x="34095298" y="16584496"/>
            <a:ext cx="2505456" cy="140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2" name="Picture 231"/>
          <p:cNvPicPr/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2368" r="23566" b="20509"/>
          <a:stretch/>
        </p:blipFill>
        <p:spPr bwMode="auto">
          <a:xfrm>
            <a:off x="36533698" y="16584496"/>
            <a:ext cx="2505456" cy="140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4" name="Picture 233"/>
          <p:cNvPicPr/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2104" r="23301" b="19719"/>
          <a:stretch/>
        </p:blipFill>
        <p:spPr bwMode="auto">
          <a:xfrm>
            <a:off x="39048298" y="16584496"/>
            <a:ext cx="2505456" cy="140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5" name="Picture 234"/>
          <p:cNvPicPr/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1842" r="26515" b="19720"/>
          <a:stretch/>
        </p:blipFill>
        <p:spPr bwMode="auto">
          <a:xfrm>
            <a:off x="33958923" y="18203917"/>
            <a:ext cx="2505456" cy="140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6" name="Picture 235"/>
          <p:cNvPicPr/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2105" r="24079" b="20246"/>
          <a:stretch/>
        </p:blipFill>
        <p:spPr bwMode="auto">
          <a:xfrm>
            <a:off x="36549723" y="18203917"/>
            <a:ext cx="2505456" cy="140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7" name="Picture 236"/>
          <p:cNvPicPr/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1579" r="26644" b="19982"/>
          <a:stretch/>
        </p:blipFill>
        <p:spPr bwMode="auto">
          <a:xfrm>
            <a:off x="39064323" y="18203917"/>
            <a:ext cx="2505456" cy="1408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8" name="TextBox 237"/>
          <p:cNvSpPr txBox="1"/>
          <p:nvPr/>
        </p:nvSpPr>
        <p:spPr>
          <a:xfrm>
            <a:off x="27618177" y="18507839"/>
            <a:ext cx="6056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 smtClean="0"/>
              <a:t>Adversarial Types:</a:t>
            </a:r>
            <a:endParaRPr lang="en-US" sz="1800" dirty="0" smtClean="0"/>
          </a:p>
          <a:p>
            <a:pPr marL="288925" indent="-231775">
              <a:buFont typeface="Wingdings" panose="05000000000000000000" pitchFamily="2" charset="2"/>
              <a:buChar char="Ø"/>
            </a:pPr>
            <a:r>
              <a:rPr lang="en-US" sz="1800" dirty="0" smtClean="0"/>
              <a:t>Penetration tester; Stated sponsored; Hacktivists; Governments; Hackers; Insiders; Adolescents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32977984" y="16064734"/>
            <a:ext cx="887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223838">
              <a:buFont typeface="Wingdings" panose="05000000000000000000" pitchFamily="2" charset="2"/>
              <a:buChar char="v"/>
            </a:pPr>
            <a:r>
              <a:rPr lang="en-US" sz="1800" b="1" dirty="0" smtClean="0"/>
              <a:t>Findings: Most Common Tactics for Each Stage (Independent of Adversaries)</a:t>
            </a:r>
            <a:endParaRPr lang="en-US" sz="1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7902</TotalTime>
  <Words>1720</Words>
  <Application>Microsoft Office PowerPoint</Application>
  <PresentationFormat>Custom</PresentationFormat>
  <Paragraphs>185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Windows User</cp:lastModifiedBy>
  <cp:revision>285</cp:revision>
  <cp:lastPrinted>2015-01-30T14:02:32Z</cp:lastPrinted>
  <dcterms:created xsi:type="dcterms:W3CDTF">1995-06-17T23:31:02Z</dcterms:created>
  <dcterms:modified xsi:type="dcterms:W3CDTF">2016-10-16T16:06:43Z</dcterms:modified>
</cp:coreProperties>
</file>