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4"/>
  </p:notesMasterIdLst>
  <p:sldIdLst>
    <p:sldId id="256" r:id="rId3"/>
  </p:sldIdLst>
  <p:sldSz cx="38404800" cy="329184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000099"/>
    <a:srgbClr val="FFBF0B"/>
    <a:srgbClr val="FF3300"/>
    <a:srgbClr val="FF0000"/>
    <a:srgbClr val="9F9FC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1484" y="-136"/>
      </p:cViewPr>
      <p:guideLst>
        <p:guide orient="horz" pos="11088"/>
        <p:guide pos="11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85800"/>
            <a:ext cx="40894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52634601-F843-421B-8ECA-81F96577A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E8588-45BE-4149-A941-166E9F488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0D6EC-C6F3-4E83-8838-214E096EB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4532" y="2924176"/>
            <a:ext cx="8160743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527" y="2924176"/>
            <a:ext cx="24351654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079C-B546-4D74-A2E3-CD721F20F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BE26-06BE-42BB-8F2D-C98AF7B2D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7D52C-F46A-4311-B276-9928EBD06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527" y="9513888"/>
            <a:ext cx="16256198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9075" y="9513888"/>
            <a:ext cx="16256199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7583E-6873-45B4-817B-2C447B9ED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555D-80E6-40BA-99DA-C3B906AAD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6A8B-8811-4C65-9F86-BA9E41FC3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351F4-43AC-4426-9702-2848E66ED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91E14-7ADF-4ED6-9FA4-348AA5DAB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4C1BC-DFEF-4405-87A5-E1E5B48A1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9527" y="2924176"/>
            <a:ext cx="3264574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527" y="9513888"/>
            <a:ext cx="32645747" cy="197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527" y="29994225"/>
            <a:ext cx="800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defTabSz="3074988"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474" y="29994225"/>
            <a:ext cx="1215985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 defTabSz="3074988"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274" y="29994225"/>
            <a:ext cx="800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 defTabSz="3074988">
              <a:defRPr sz="4700">
                <a:effectLst/>
              </a:defRPr>
            </a:lvl1pPr>
          </a:lstStyle>
          <a:p>
            <a:fld id="{EE5F356B-5F25-4DE3-8E87-864E563FD83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mp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279409" y="32181800"/>
            <a:ext cx="2223890" cy="36353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5879484" y="31851601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2B0E72"/>
                </a:solidFill>
                <a:effectLst/>
                <a:latin typeface="Arial" charset="0"/>
              </a:rPr>
              <a:t>printed by</a:t>
            </a:r>
            <a:endParaRPr lang="en-US" sz="1800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246072" y="32475488"/>
            <a:ext cx="2659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2B0E72"/>
                </a:solidFill>
                <a:effectLst/>
                <a:latin typeface="Arial" charset="0"/>
              </a:rPr>
              <a:t>www.postersession.com</a:t>
            </a:r>
            <a:endParaRPr lang="en-US" sz="1800">
              <a:solidFill>
                <a:srgbClr val="00339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1" fontAlgn="base" hangingPunct="1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1" fontAlgn="base" hangingPunct="1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1" fontAlgn="base" hangingPunct="1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1" fontAlgn="base" hangingPunct="1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6.jpeg"/><Relationship Id="rId39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openxmlformats.org/officeDocument/2006/relationships/image" Target="../media/image26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hyperlink" Target="http://www.pcmarketusa.com/images/items/SB-KB-8890-NP-unit.jpg" TargetMode="External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8.wmf"/><Relationship Id="rId41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jpeg"/><Relationship Id="rId45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7.jpeg"/><Relationship Id="rId36" Type="http://schemas.openxmlformats.org/officeDocument/2006/relationships/image" Target="../media/image15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image" Target="../media/image10.jpeg"/><Relationship Id="rId44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hyperlink" Target="https://www.bergmanracingsupply.com/store/images/Video%20Camera%20Mount.jpg" TargetMode="External"/><Relationship Id="rId30" Type="http://schemas.openxmlformats.org/officeDocument/2006/relationships/image" Target="../media/image9.wmf"/><Relationship Id="rId35" Type="http://schemas.openxmlformats.org/officeDocument/2006/relationships/image" Target="../media/image14.png"/><Relationship Id="rId4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ECFF"/>
            </a:gs>
            <a:gs pos="100000">
              <a:srgbClr val="A1BAD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0" y="0"/>
            <a:ext cx="38404799" cy="4586081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ctr" defTabSz="612775"/>
            <a:r>
              <a:rPr lang="en-US" sz="6600" b="1" dirty="0" smtClean="0">
                <a:solidFill>
                  <a:schemeClr val="bg1"/>
                </a:solidFill>
                <a:effectLst/>
                <a:latin typeface="Arial" charset="0"/>
              </a:rPr>
              <a:t>Transforming a City’s Transportation Infrastructure through an Embedded Pervasive Communication Network</a:t>
            </a:r>
            <a:endParaRPr lang="en-US" sz="6600" b="1" dirty="0">
              <a:solidFill>
                <a:schemeClr val="bg1"/>
              </a:solidFill>
              <a:effectLst/>
              <a:latin typeface="Arial" charset="0"/>
            </a:endParaRPr>
          </a:p>
          <a:p>
            <a:pPr algn="ctr" defTabSz="612775"/>
            <a:r>
              <a:rPr lang="en-US" sz="5400" b="1" dirty="0" smtClean="0">
                <a:solidFill>
                  <a:schemeClr val="bg1"/>
                </a:solidFill>
                <a:effectLst/>
                <a:latin typeface="Arial" charset="0"/>
              </a:rPr>
              <a:t>PI: Dr. Shigang Chen, Computer Science,  Co-PI: Dr. Yafeng Yin, Civil and Coastal Engineering</a:t>
            </a:r>
          </a:p>
          <a:p>
            <a:pPr algn="ctr" defTabSz="612775"/>
            <a:r>
              <a:rPr lang="en-US" sz="5400" b="1" dirty="0" smtClean="0">
                <a:solidFill>
                  <a:schemeClr val="bg1"/>
                </a:solidFill>
                <a:effectLst/>
                <a:latin typeface="Arial" charset="0"/>
              </a:rPr>
              <a:t>Students: Ming Zhang, Wen Luo, Mohammed </a:t>
            </a:r>
            <a:r>
              <a:rPr lang="en-US" sz="5400" b="1" dirty="0" err="1" smtClean="0">
                <a:solidFill>
                  <a:schemeClr val="bg1"/>
                </a:solidFill>
                <a:effectLst/>
                <a:latin typeface="Arial" charset="0"/>
              </a:rPr>
              <a:t>Mamun,Yan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Arial" charset="0"/>
              </a:rPr>
              <a:t> Qiao</a:t>
            </a:r>
            <a:endParaRPr lang="en-US" sz="5400" b="1" dirty="0">
              <a:solidFill>
                <a:schemeClr val="bg1"/>
              </a:solidFill>
              <a:effectLst/>
              <a:latin typeface="Arial" charset="0"/>
            </a:endParaRPr>
          </a:p>
          <a:p>
            <a:pPr algn="ctr" defTabSz="612775"/>
            <a:r>
              <a:rPr lang="en-US" sz="5400" b="1" i="1" dirty="0" smtClean="0">
                <a:solidFill>
                  <a:schemeClr val="bg1"/>
                </a:solidFill>
                <a:effectLst/>
                <a:latin typeface="Arial" charset="0"/>
              </a:rPr>
              <a:t>University of Florida</a:t>
            </a:r>
            <a:endParaRPr lang="en-US" sz="5400" b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17382728" y="4710113"/>
            <a:ext cx="435082" cy="109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5405" tIns="107703" rIns="215405" bIns="107703">
            <a:spAutoFit/>
          </a:bodyPr>
          <a:lstStyle/>
          <a:p>
            <a:pPr defTabSz="2154238"/>
            <a:endParaRPr lang="en-US" sz="5700">
              <a:effectLst/>
            </a:endParaRP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609600" y="5867400"/>
            <a:ext cx="9631759" cy="769441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/>
              </a:rPr>
              <a:t>Intelligent Road System</a:t>
            </a:r>
            <a:endParaRPr lang="en-US" sz="4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609600" y="15240000"/>
            <a:ext cx="9631759" cy="83099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Research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2" name="Text Box 164"/>
          <p:cNvSpPr txBox="1">
            <a:spLocks noChangeArrowheads="1"/>
          </p:cNvSpPr>
          <p:nvPr/>
        </p:nvSpPr>
        <p:spPr bwMode="auto">
          <a:xfrm>
            <a:off x="11658600" y="16383000"/>
            <a:ext cx="13868400" cy="83099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Wireless Resource Management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09600" y="7086600"/>
            <a:ext cx="1005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</a:rPr>
              <a:t>Objective</a:t>
            </a:r>
            <a:r>
              <a:rPr lang="en-US" sz="3200" dirty="0">
                <a:effectLst/>
                <a:latin typeface="Times New Roman" pitchFamily="18" charset="0"/>
              </a:rPr>
              <a:t>: Investigating </a:t>
            </a:r>
            <a:r>
              <a:rPr lang="en-US" sz="3200" dirty="0" smtClean="0">
                <a:effectLst/>
                <a:latin typeface="Times New Roman" pitchFamily="18" charset="0"/>
              </a:rPr>
              <a:t>new technologies that </a:t>
            </a:r>
            <a:r>
              <a:rPr lang="en-US" sz="3200" dirty="0">
                <a:effectLst/>
                <a:latin typeface="Times New Roman" pitchFamily="18" charset="0"/>
              </a:rPr>
              <a:t>transform the streets of a city into a </a:t>
            </a:r>
            <a:r>
              <a:rPr lang="en-US" sz="3200" dirty="0" smtClean="0">
                <a:effectLst/>
                <a:latin typeface="Times New Roman" pitchFamily="18" charset="0"/>
              </a:rPr>
              <a:t>hybrid transportation/communication </a:t>
            </a:r>
            <a:r>
              <a:rPr lang="en-US" sz="3200" dirty="0">
                <a:effectLst/>
                <a:latin typeface="Times New Roman" pitchFamily="18" charset="0"/>
              </a:rPr>
              <a:t>system, called the Intelligent Road (</a:t>
            </a:r>
            <a:r>
              <a:rPr lang="en-US" sz="3200" dirty="0" err="1">
                <a:effectLst/>
                <a:latin typeface="Times New Roman" pitchFamily="18" charset="0"/>
              </a:rPr>
              <a:t>iRoad</a:t>
            </a:r>
            <a:r>
              <a:rPr lang="en-US" sz="3200" dirty="0" smtClean="0">
                <a:effectLst/>
                <a:latin typeface="Times New Roman" pitchFamily="18" charset="0"/>
              </a:rPr>
              <a:t>), based on which novel transportation applications can be developed.</a:t>
            </a:r>
            <a:endParaRPr lang="en-US" sz="3200" dirty="0">
              <a:effectLst/>
              <a:latin typeface="Times New Roman" pitchFamily="18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838200" y="9677400"/>
          <a:ext cx="8453437" cy="4816475"/>
        </p:xfrm>
        <a:graphic>
          <a:graphicData uri="http://schemas.openxmlformats.org/presentationml/2006/ole">
            <p:oleObj spid="_x0000_s1028" name="Bitmap Image" r:id="rId3" imgW="6954221" imgH="3962953" progId="PBrush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981200" y="9982200"/>
            <a:ext cx="7278688" cy="3962400"/>
            <a:chOff x="1524000" y="2514600"/>
            <a:chExt cx="7278688" cy="3962400"/>
          </a:xfrm>
        </p:grpSpPr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2057400" y="2819400"/>
              <a:ext cx="457200" cy="685800"/>
              <a:chOff x="1296" y="1872"/>
              <a:chExt cx="578" cy="1038"/>
            </a:xfrm>
          </p:grpSpPr>
          <p:pic>
            <p:nvPicPr>
              <p:cNvPr id="81" name="Picture 7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82" name="Object 8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29" name="Bitmap Image" r:id="rId5" imgW="771429" imgH="1276190" progId="PBrush">
                  <p:embed/>
                </p:oleObj>
              </a:graphicData>
            </a:graphic>
          </p:graphicFrame>
          <p:graphicFrame>
            <p:nvGraphicFramePr>
              <p:cNvPr id="83" name="Object 9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30" name="Bitmap Image" r:id="rId6" imgW="771429" imgH="1276190" progId="PBrush">
                  <p:embed/>
                </p:oleObj>
              </a:graphicData>
            </a:graphic>
          </p:graphicFrame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3352800" y="2819400"/>
              <a:ext cx="457200" cy="685800"/>
              <a:chOff x="1296" y="1872"/>
              <a:chExt cx="578" cy="1038"/>
            </a:xfrm>
          </p:grpSpPr>
          <p:pic>
            <p:nvPicPr>
              <p:cNvPr id="78" name="Picture 11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79" name="Object 12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31" name="Bitmap Image" r:id="rId7" imgW="771429" imgH="1276190" progId="PBrush">
                  <p:embed/>
                </p:oleObj>
              </a:graphicData>
            </a:graphic>
          </p:graphicFrame>
          <p:graphicFrame>
            <p:nvGraphicFramePr>
              <p:cNvPr id="80" name="Object 13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32" name="Bitmap Image" r:id="rId8" imgW="771429" imgH="1276190" progId="PBrush">
                  <p:embed/>
                </p:oleObj>
              </a:graphicData>
            </a:graphic>
          </p:graphicFrame>
        </p:grp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4343400" y="2819400"/>
              <a:ext cx="457200" cy="685800"/>
              <a:chOff x="1296" y="1872"/>
              <a:chExt cx="578" cy="1038"/>
            </a:xfrm>
          </p:grpSpPr>
          <p:pic>
            <p:nvPicPr>
              <p:cNvPr id="75" name="Picture 15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76" name="Object 16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33" name="Bitmap Image" r:id="rId9" imgW="771429" imgH="1276190" progId="PBrush">
                  <p:embed/>
                </p:oleObj>
              </a:graphicData>
            </a:graphic>
          </p:graphicFrame>
          <p:graphicFrame>
            <p:nvGraphicFramePr>
              <p:cNvPr id="77" name="Object 17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34" name="Bitmap Image" r:id="rId10" imgW="771429" imgH="1276190" progId="PBrush">
                  <p:embed/>
                </p:oleObj>
              </a:graphicData>
            </a:graphic>
          </p:graphicFrame>
        </p:grp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2057400" y="4267200"/>
              <a:ext cx="457200" cy="685800"/>
              <a:chOff x="1296" y="1872"/>
              <a:chExt cx="578" cy="1038"/>
            </a:xfrm>
          </p:grpSpPr>
          <p:pic>
            <p:nvPicPr>
              <p:cNvPr id="72" name="Picture 19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73" name="Object 20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35" name="Bitmap Image" r:id="rId11" imgW="771429" imgH="1276190" progId="PBrush">
                  <p:embed/>
                </p:oleObj>
              </a:graphicData>
            </a:graphic>
          </p:graphicFrame>
          <p:graphicFrame>
            <p:nvGraphicFramePr>
              <p:cNvPr id="74" name="Object 21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36" name="Bitmap Image" r:id="rId12" imgW="771429" imgH="1276190" progId="PBrush">
                  <p:embed/>
                </p:oleObj>
              </a:graphicData>
            </a:graphic>
          </p:graphicFrame>
        </p:grp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4343400" y="4267200"/>
              <a:ext cx="457200" cy="685800"/>
              <a:chOff x="1296" y="1872"/>
              <a:chExt cx="578" cy="1038"/>
            </a:xfrm>
          </p:grpSpPr>
          <p:pic>
            <p:nvPicPr>
              <p:cNvPr id="69" name="Picture 23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70" name="Object 24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37" name="Bitmap Image" r:id="rId13" imgW="771429" imgH="1276190" progId="PBrush">
                  <p:embed/>
                </p:oleObj>
              </a:graphicData>
            </a:graphic>
          </p:graphicFrame>
          <p:graphicFrame>
            <p:nvGraphicFramePr>
              <p:cNvPr id="71" name="Object 25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38" name="Bitmap Image" r:id="rId14" imgW="771429" imgH="1276190" progId="PBrush">
                  <p:embed/>
                </p:oleObj>
              </a:graphicData>
            </a:graphic>
          </p:graphicFrame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4267200" y="5791200"/>
              <a:ext cx="457200" cy="685800"/>
              <a:chOff x="1296" y="1872"/>
              <a:chExt cx="578" cy="1038"/>
            </a:xfrm>
          </p:grpSpPr>
          <p:pic>
            <p:nvPicPr>
              <p:cNvPr id="66" name="Picture 27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7" name="Object 28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39" name="Bitmap Image" r:id="rId15" imgW="771429" imgH="1276190" progId="PBrush">
                  <p:embed/>
                </p:oleObj>
              </a:graphicData>
            </a:graphic>
          </p:graphicFrame>
          <p:graphicFrame>
            <p:nvGraphicFramePr>
              <p:cNvPr id="68" name="Object 29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40" name="Bitmap Image" r:id="rId16" imgW="771429" imgH="1276190" progId="PBrush">
                  <p:embed/>
                </p:oleObj>
              </a:graphicData>
            </a:graphic>
          </p:graphicFrame>
        </p:grpSp>
        <p:grpSp>
          <p:nvGrpSpPr>
            <p:cNvPr id="37" name="Group 30"/>
            <p:cNvGrpSpPr>
              <a:grpSpLocks/>
            </p:cNvGrpSpPr>
            <p:nvPr/>
          </p:nvGrpSpPr>
          <p:grpSpPr bwMode="auto">
            <a:xfrm>
              <a:off x="5562600" y="2819400"/>
              <a:ext cx="457200" cy="685800"/>
              <a:chOff x="1296" y="1872"/>
              <a:chExt cx="578" cy="1038"/>
            </a:xfrm>
          </p:grpSpPr>
          <p:pic>
            <p:nvPicPr>
              <p:cNvPr id="63" name="Picture 31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4" name="Object 32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41" name="Bitmap Image" r:id="rId17" imgW="771429" imgH="1276190" progId="PBrush">
                  <p:embed/>
                </p:oleObj>
              </a:graphicData>
            </a:graphic>
          </p:graphicFrame>
          <p:graphicFrame>
            <p:nvGraphicFramePr>
              <p:cNvPr id="65" name="Object 33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42" name="Bitmap Image" r:id="rId18" imgW="771429" imgH="1276190" progId="PBrush">
                  <p:embed/>
                </p:oleObj>
              </a:graphicData>
            </a:graphic>
          </p:graphicFrame>
        </p:grp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5486400" y="4343400"/>
              <a:ext cx="457200" cy="685800"/>
              <a:chOff x="1296" y="1872"/>
              <a:chExt cx="578" cy="1038"/>
            </a:xfrm>
          </p:grpSpPr>
          <p:pic>
            <p:nvPicPr>
              <p:cNvPr id="60" name="Picture 35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" name="Object 36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43" name="Bitmap Image" r:id="rId19" imgW="771429" imgH="1276190" progId="PBrush">
                  <p:embed/>
                </p:oleObj>
              </a:graphicData>
            </a:graphic>
          </p:graphicFrame>
          <p:graphicFrame>
            <p:nvGraphicFramePr>
              <p:cNvPr id="62" name="Object 37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44" name="Bitmap Image" r:id="rId20" imgW="771429" imgH="1276190" progId="PBrush">
                  <p:embed/>
                </p:oleObj>
              </a:graphicData>
            </a:graphic>
          </p:graphicFrame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7239000" y="2819400"/>
              <a:ext cx="457200" cy="685800"/>
              <a:chOff x="1296" y="1872"/>
              <a:chExt cx="578" cy="1038"/>
            </a:xfrm>
          </p:grpSpPr>
          <p:pic>
            <p:nvPicPr>
              <p:cNvPr id="57" name="Picture 39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58" name="Object 40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45" name="Bitmap Image" r:id="rId21" imgW="771429" imgH="1276190" progId="PBrush">
                  <p:embed/>
                </p:oleObj>
              </a:graphicData>
            </a:graphic>
          </p:graphicFrame>
          <p:graphicFrame>
            <p:nvGraphicFramePr>
              <p:cNvPr id="59" name="Object 41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46" name="Bitmap Image" r:id="rId22" imgW="771429" imgH="1276190" progId="PBrush">
                  <p:embed/>
                </p:oleObj>
              </a:graphicData>
            </a:graphic>
          </p:graphicFrame>
        </p:grp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6477000" y="4267200"/>
              <a:ext cx="457200" cy="685800"/>
              <a:chOff x="1296" y="1872"/>
              <a:chExt cx="578" cy="1038"/>
            </a:xfrm>
          </p:grpSpPr>
          <p:pic>
            <p:nvPicPr>
              <p:cNvPr id="54" name="Picture 43" descr="imag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2160"/>
                <a:ext cx="57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55" name="Object 44"/>
              <p:cNvGraphicFramePr>
                <a:graphicFrameLocks noChangeAspect="1"/>
              </p:cNvGraphicFramePr>
              <p:nvPr/>
            </p:nvGraphicFramePr>
            <p:xfrm>
              <a:off x="1296" y="1872"/>
              <a:ext cx="312" cy="516"/>
            </p:xfrm>
            <a:graphic>
              <a:graphicData uri="http://schemas.openxmlformats.org/presentationml/2006/ole">
                <p:oleObj spid="_x0000_s1047" name="Bitmap Image" r:id="rId23" imgW="771429" imgH="1276190" progId="PBrush">
                  <p:embed/>
                </p:oleObj>
              </a:graphicData>
            </a:graphic>
          </p:graphicFrame>
          <p:graphicFrame>
            <p:nvGraphicFramePr>
              <p:cNvPr id="56" name="Object 45"/>
              <p:cNvGraphicFramePr>
                <a:graphicFrameLocks noChangeAspect="1"/>
              </p:cNvGraphicFramePr>
              <p:nvPr/>
            </p:nvGraphicFramePr>
            <p:xfrm>
              <a:off x="1584" y="1872"/>
              <a:ext cx="290" cy="480"/>
            </p:xfrm>
            <a:graphic>
              <a:graphicData uri="http://schemas.openxmlformats.org/presentationml/2006/ole">
                <p:oleObj spid="_x0000_s1048" name="Bitmap Image" r:id="rId24" imgW="771429" imgH="1276190" progId="PBrush">
                  <p:embed/>
                </p:oleObj>
              </a:graphicData>
            </a:graphic>
          </p:graphicFrame>
        </p:grpSp>
        <p:pic>
          <p:nvPicPr>
            <p:cNvPr id="41" name="Picture 47" descr="SB-KB-8890-NP-unit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162800" y="5181600"/>
              <a:ext cx="8096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3810000" y="3200400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4953000" y="3200400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5715000" y="3581400"/>
              <a:ext cx="0" cy="685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6019800" y="4572000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>
              <a:off x="6858000" y="4953000"/>
              <a:ext cx="457200" cy="304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>
              <a:off x="5562600" y="2819400"/>
              <a:ext cx="457200" cy="685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 flipH="1">
              <a:off x="5562600" y="2819400"/>
              <a:ext cx="457200" cy="685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>
              <a:off x="4572000" y="3581400"/>
              <a:ext cx="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4876800" y="4495800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2590800" y="3200400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" name="Picture 59" descr="Video%2520Camera%2520Mount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524000" y="2514600"/>
              <a:ext cx="5334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7010400" y="6019800"/>
              <a:ext cx="1792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Data Center</a:t>
              </a:r>
            </a:p>
          </p:txBody>
        </p:sp>
      </p:grpSp>
      <p:sp>
        <p:nvSpPr>
          <p:cNvPr id="84" name="Text Box 163"/>
          <p:cNvSpPr txBox="1">
            <a:spLocks noChangeArrowheads="1"/>
          </p:cNvSpPr>
          <p:nvPr/>
        </p:nvSpPr>
        <p:spPr bwMode="auto">
          <a:xfrm>
            <a:off x="838200" y="23469600"/>
            <a:ext cx="9631759" cy="83099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Technical Challenges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38200" y="24688800"/>
            <a:ext cx="97536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Wireless Challenges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Wireless contention and bandwidth sharing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Multi-rate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anomaly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3000" kern="0" dirty="0" smtClean="0">
                <a:effectLst/>
                <a:latin typeface="+mn-lt"/>
              </a:rPr>
              <a:t>l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ocation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-dependent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interference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link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3000" kern="0" dirty="0" smtClean="0">
                <a:effectLst/>
                <a:latin typeface="+mn-lt"/>
              </a:rPr>
              <a:t>u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nknown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contending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Multi-service </a:t>
            </a:r>
            <a:r>
              <a:rPr lang="en-US" sz="3000" kern="0" dirty="0" smtClean="0">
                <a:effectLst/>
              </a:rPr>
              <a:t>classes and differentiated traffic engineering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 Challenges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nature of wireless communication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requirement</a:t>
            </a: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Transportation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 Challenges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85800" y="16459200"/>
            <a:ext cx="97536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How will </a:t>
            </a:r>
            <a:r>
              <a:rPr lang="en-US" sz="3000" kern="0" dirty="0" err="1" smtClean="0">
                <a:effectLst/>
              </a:rPr>
              <a:t>iRoad</a:t>
            </a:r>
            <a:r>
              <a:rPr lang="en-US" sz="3000" kern="0" dirty="0" smtClean="0">
                <a:effectLst/>
              </a:rPr>
              <a:t> improve transportation system design?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Traffic signal timing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</a:t>
            </a:r>
            <a:r>
              <a:rPr lang="en-US" sz="3000" kern="0" dirty="0" smtClean="0">
                <a:effectLst/>
              </a:rPr>
              <a:t>Select zone </a:t>
            </a:r>
            <a:r>
              <a:rPr lang="en-US" sz="3000" kern="0" dirty="0" err="1" smtClean="0">
                <a:effectLst/>
              </a:rPr>
              <a:t>analsis</a:t>
            </a:r>
            <a:endParaRPr lang="en-US" sz="3000" kern="0" dirty="0" smtClean="0">
              <a:effectLst/>
            </a:endParaRP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</a:t>
            </a:r>
            <a:r>
              <a:rPr lang="en-US" sz="3000" kern="0" dirty="0" smtClean="0">
                <a:effectLst/>
              </a:rPr>
              <a:t>Sensor placement</a:t>
            </a: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What are the technical requirements of </a:t>
            </a:r>
            <a:r>
              <a:rPr lang="en-US" sz="3000" kern="0" dirty="0" err="1" smtClean="0">
                <a:effectLst/>
              </a:rPr>
              <a:t>iRoad</a:t>
            </a:r>
            <a:r>
              <a:rPr lang="en-US" sz="3000" kern="0" dirty="0" smtClean="0">
                <a:effectLst/>
              </a:rPr>
              <a:t>?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</a:t>
            </a:r>
            <a:r>
              <a:rPr lang="en-US" sz="3000" kern="0" dirty="0" smtClean="0">
                <a:effectLst/>
              </a:rPr>
              <a:t>Soft throughput/real-time assurance</a:t>
            </a:r>
            <a:endParaRPr lang="en-US" sz="3000" kern="0" dirty="0" smtClean="0">
              <a:effectLst/>
            </a:endParaRP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Multiple </a:t>
            </a:r>
            <a:r>
              <a:rPr lang="en-US" sz="3000" kern="0" dirty="0" smtClean="0">
                <a:effectLst/>
              </a:rPr>
              <a:t>service </a:t>
            </a:r>
            <a:r>
              <a:rPr lang="en-US" sz="3000" kern="0" dirty="0" smtClean="0">
                <a:effectLst/>
              </a:rPr>
              <a:t>classes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Quantitative </a:t>
            </a:r>
            <a:r>
              <a:rPr lang="en-US" sz="3000" kern="0" dirty="0" smtClean="0">
                <a:effectLst/>
              </a:rPr>
              <a:t>bandwidth </a:t>
            </a:r>
            <a:r>
              <a:rPr lang="en-US" sz="3000" kern="0" dirty="0" smtClean="0">
                <a:effectLst/>
              </a:rPr>
              <a:t>distribution</a:t>
            </a:r>
            <a:endParaRPr lang="en-US" sz="3000" kern="0" dirty="0" smtClean="0">
              <a:effectLst/>
            </a:endParaRP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Security and Privacy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</a:t>
            </a:r>
            <a:r>
              <a:rPr lang="en-US" sz="3000" kern="0" dirty="0" smtClean="0">
                <a:effectLst/>
              </a:rPr>
              <a:t>Privacy-preserving authentication (toll payment)</a:t>
            </a:r>
          </a:p>
          <a:p>
            <a:pPr marL="731520" lvl="1" indent="-274320" defTabSz="30749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000" kern="0" dirty="0" smtClean="0">
                <a:effectLst/>
              </a:rPr>
              <a:t> Privacy-preserving transportation traffic measurement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35128200" y="31851600"/>
            <a:ext cx="29718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" name="Text Box 162"/>
          <p:cNvSpPr txBox="1">
            <a:spLocks noChangeArrowheads="1"/>
          </p:cNvSpPr>
          <p:nvPr/>
        </p:nvSpPr>
        <p:spPr bwMode="auto">
          <a:xfrm>
            <a:off x="27660600" y="5562600"/>
            <a:ext cx="9631759" cy="14465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/>
              </a:rPr>
              <a:t>An Engineering Framework for Intelligent Transportation Systems</a:t>
            </a:r>
            <a:endParaRPr lang="en-US" sz="4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3" name="Text Box 163"/>
          <p:cNvSpPr txBox="1">
            <a:spLocks noChangeArrowheads="1"/>
          </p:cNvSpPr>
          <p:nvPr/>
        </p:nvSpPr>
        <p:spPr bwMode="auto">
          <a:xfrm>
            <a:off x="27736800" y="13868400"/>
            <a:ext cx="9631759" cy="83099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Transportation Applications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53" name="Text Box 163"/>
          <p:cNvSpPr txBox="1">
            <a:spLocks noChangeArrowheads="1"/>
          </p:cNvSpPr>
          <p:nvPr/>
        </p:nvSpPr>
        <p:spPr bwMode="auto">
          <a:xfrm>
            <a:off x="27660600" y="24384000"/>
            <a:ext cx="9631759" cy="646331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/>
              </a:rPr>
              <a:t>Collaboration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78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>
          <a:xfrm>
            <a:off x="13792200" y="23317200"/>
            <a:ext cx="3810000" cy="2651125"/>
          </a:xfrm>
          <a:prstGeom prst="rect">
            <a:avLst/>
          </a:prstGeom>
          <a:noFill/>
        </p:spPr>
      </p:pic>
      <p:pic>
        <p:nvPicPr>
          <p:cNvPr id="179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>
          <a:xfrm>
            <a:off x="18364200" y="23317200"/>
            <a:ext cx="3800475" cy="2743200"/>
          </a:xfrm>
          <a:prstGeom prst="rect">
            <a:avLst/>
          </a:prstGeom>
          <a:noFill/>
        </p:spPr>
      </p:pic>
      <p:sp>
        <p:nvSpPr>
          <p:cNvPr id="181" name="Title 1"/>
          <p:cNvSpPr txBox="1">
            <a:spLocks/>
          </p:cNvSpPr>
          <p:nvPr/>
        </p:nvSpPr>
        <p:spPr>
          <a:xfrm>
            <a:off x="11963400" y="17678400"/>
            <a:ext cx="12877800" cy="5334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PISD: Proportional Increase Synchronized Multiplicative Decrease</a:t>
            </a:r>
          </a:p>
        </p:txBody>
      </p:sp>
      <p:pic>
        <p:nvPicPr>
          <p:cNvPr id="182" name="Picture 1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729697" y="18818942"/>
            <a:ext cx="494179" cy="5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13258800" y="19880826"/>
            <a:ext cx="2800350" cy="5309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Line 5"/>
          <p:cNvSpPr>
            <a:spLocks noChangeShapeType="1"/>
          </p:cNvSpPr>
          <p:nvPr/>
        </p:nvSpPr>
        <p:spPr bwMode="auto">
          <a:xfrm>
            <a:off x="16388603" y="18818942"/>
            <a:ext cx="0" cy="212376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6"/>
          <p:cNvSpPr>
            <a:spLocks noChangeArrowheads="1"/>
          </p:cNvSpPr>
          <p:nvPr/>
        </p:nvSpPr>
        <p:spPr bwMode="auto">
          <a:xfrm>
            <a:off x="16882782" y="19880826"/>
            <a:ext cx="2470897" cy="353961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6553329" y="20411768"/>
            <a:ext cx="1811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>
                <a:effectLst/>
              </a:rPr>
              <a:t>MAC</a:t>
            </a:r>
          </a:p>
        </p:txBody>
      </p:sp>
      <p:sp>
        <p:nvSpPr>
          <p:cNvPr id="187" name="Text Box 8"/>
          <p:cNvSpPr txBox="1">
            <a:spLocks noChangeArrowheads="1"/>
          </p:cNvSpPr>
          <p:nvPr/>
        </p:nvSpPr>
        <p:spPr bwMode="auto">
          <a:xfrm>
            <a:off x="13423526" y="19172903"/>
            <a:ext cx="2141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>
                <a:effectLst/>
              </a:rPr>
              <a:t>Repository</a:t>
            </a:r>
          </a:p>
        </p:txBody>
      </p:sp>
      <p:sp>
        <p:nvSpPr>
          <p:cNvPr id="188" name="Freeform 10"/>
          <p:cNvSpPr>
            <a:spLocks/>
          </p:cNvSpPr>
          <p:nvPr/>
        </p:nvSpPr>
        <p:spPr bwMode="auto">
          <a:xfrm>
            <a:off x="16059150" y="19172903"/>
            <a:ext cx="658906" cy="707923"/>
          </a:xfrm>
          <a:custGeom>
            <a:avLst/>
            <a:gdLst>
              <a:gd name="T0" fmla="*/ 0 w 240"/>
              <a:gd name="T1" fmla="*/ 2147483647 h 144"/>
              <a:gd name="T2" fmla="*/ 2147483647 w 240"/>
              <a:gd name="T3" fmla="*/ 0 h 144"/>
              <a:gd name="T4" fmla="*/ 2147483647 w 240"/>
              <a:gd name="T5" fmla="*/ 2147483647 h 144"/>
              <a:gd name="T6" fmla="*/ 0 60000 65536"/>
              <a:gd name="T7" fmla="*/ 0 60000 65536"/>
              <a:gd name="T8" fmla="*/ 0 60000 65536"/>
              <a:gd name="T9" fmla="*/ 0 w 240"/>
              <a:gd name="T10" fmla="*/ 0 h 144"/>
              <a:gd name="T11" fmla="*/ 240 w 24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44">
                <a:moveTo>
                  <a:pt x="0" y="144"/>
                </a:moveTo>
                <a:cubicBezTo>
                  <a:pt x="52" y="72"/>
                  <a:pt x="104" y="0"/>
                  <a:pt x="144" y="0"/>
                </a:cubicBezTo>
                <a:cubicBezTo>
                  <a:pt x="184" y="0"/>
                  <a:pt x="224" y="128"/>
                  <a:pt x="240" y="144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89" name="Text Box 20"/>
          <p:cNvSpPr txBox="1">
            <a:spLocks noChangeArrowheads="1"/>
          </p:cNvSpPr>
          <p:nvPr/>
        </p:nvSpPr>
        <p:spPr bwMode="auto">
          <a:xfrm>
            <a:off x="16553329" y="18818942"/>
            <a:ext cx="988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effectLst/>
              </a:rPr>
              <a:t>r(t)</a:t>
            </a:r>
          </a:p>
        </p:txBody>
      </p:sp>
      <p:sp>
        <p:nvSpPr>
          <p:cNvPr id="190" name="Line 21"/>
          <p:cNvSpPr>
            <a:spLocks noChangeShapeType="1"/>
          </p:cNvSpPr>
          <p:nvPr/>
        </p:nvSpPr>
        <p:spPr bwMode="auto">
          <a:xfrm>
            <a:off x="19518406" y="20057806"/>
            <a:ext cx="49417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" name="Line 22"/>
          <p:cNvSpPr>
            <a:spLocks noChangeShapeType="1"/>
          </p:cNvSpPr>
          <p:nvPr/>
        </p:nvSpPr>
        <p:spPr bwMode="auto">
          <a:xfrm>
            <a:off x="21495124" y="18818942"/>
            <a:ext cx="0" cy="212376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Text Box 23"/>
          <p:cNvSpPr txBox="1">
            <a:spLocks noChangeArrowheads="1"/>
          </p:cNvSpPr>
          <p:nvPr/>
        </p:nvSpPr>
        <p:spPr bwMode="auto">
          <a:xfrm>
            <a:off x="17376962" y="19172903"/>
            <a:ext cx="2470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/>
              <a:t>AIMD queue</a:t>
            </a:r>
          </a:p>
        </p:txBody>
      </p:sp>
      <p:sp>
        <p:nvSpPr>
          <p:cNvPr id="193" name="Rectangle 24"/>
          <p:cNvSpPr>
            <a:spLocks noChangeArrowheads="1"/>
          </p:cNvSpPr>
          <p:nvPr/>
        </p:nvSpPr>
        <p:spPr bwMode="auto">
          <a:xfrm>
            <a:off x="20177312" y="19349884"/>
            <a:ext cx="823632" cy="123886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Text Box 25"/>
          <p:cNvSpPr txBox="1">
            <a:spLocks noChangeArrowheads="1"/>
          </p:cNvSpPr>
          <p:nvPr/>
        </p:nvSpPr>
        <p:spPr bwMode="auto">
          <a:xfrm>
            <a:off x="19683132" y="18669000"/>
            <a:ext cx="2141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/>
              <a:t>802.11 DCF</a:t>
            </a:r>
          </a:p>
        </p:txBody>
      </p:sp>
      <p:sp>
        <p:nvSpPr>
          <p:cNvPr id="195" name="Line 26"/>
          <p:cNvSpPr>
            <a:spLocks noChangeShapeType="1"/>
          </p:cNvSpPr>
          <p:nvPr/>
        </p:nvSpPr>
        <p:spPr bwMode="auto">
          <a:xfrm>
            <a:off x="21165671" y="20057806"/>
            <a:ext cx="82363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Text Box 27"/>
          <p:cNvSpPr txBox="1">
            <a:spLocks noChangeArrowheads="1"/>
          </p:cNvSpPr>
          <p:nvPr/>
        </p:nvSpPr>
        <p:spPr bwMode="auto">
          <a:xfrm>
            <a:off x="21659850" y="20057806"/>
            <a:ext cx="2800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>
                <a:effectLst/>
              </a:rPr>
              <a:t>Wireless Channel</a:t>
            </a: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3639800" y="21259800"/>
            <a:ext cx="8629649" cy="17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Rectangle 6"/>
          <p:cNvSpPr txBox="1">
            <a:spLocks noChangeArrowheads="1"/>
          </p:cNvSpPr>
          <p:nvPr/>
        </p:nvSpPr>
        <p:spPr bwMode="auto">
          <a:xfrm>
            <a:off x="12573000" y="26517600"/>
            <a:ext cx="11430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3074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Dynamic weight </a:t>
            </a:r>
            <a:r>
              <a:rPr lang="en-US" altLang="zh-CN" sz="3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隶书"/>
              </a:rPr>
              <a:t>a</a:t>
            </a:r>
            <a:r>
              <a:rPr kumimoji="0" lang="en-US" altLang="zh-CN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daptation</a:t>
            </a:r>
            <a:r>
              <a:rPr kumimoji="0" lang="en-US" altLang="zh-CN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 a</a:t>
            </a:r>
            <a:r>
              <a:rPr kumimoji="0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nd prioritized rate assurance in vehicular</a:t>
            </a:r>
            <a:r>
              <a:rPr kumimoji="0" lang="en-US" altLang="zh-CN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 and RSU networks </a:t>
            </a:r>
            <a:endParaRPr kumimoji="0" lang="en-US" altLang="zh-CN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243" name="Content Placeholder 2"/>
          <p:cNvSpPr>
            <a:spLocks noGrp="1"/>
          </p:cNvSpPr>
          <p:nvPr/>
        </p:nvSpPr>
        <p:spPr bwMode="auto">
          <a:xfrm>
            <a:off x="13944600" y="27889200"/>
            <a:ext cx="44815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altLang="zh-CN" sz="2800" dirty="0" smtClean="0">
                <a:effectLst/>
              </a:rPr>
              <a:t>For a MAC flow </a:t>
            </a:r>
            <a:r>
              <a:rPr lang="en-US" altLang="zh-CN" sz="2800" i="1" dirty="0" err="1" smtClean="0">
                <a:effectLst/>
              </a:rPr>
              <a:t>f</a:t>
            </a:r>
            <a:r>
              <a:rPr lang="en-US" altLang="zh-CN" sz="2800" i="1" baseline="-25000" dirty="0" err="1" smtClean="0">
                <a:effectLst/>
              </a:rPr>
              <a:t>i,j</a:t>
            </a:r>
            <a:r>
              <a:rPr lang="en-US" altLang="zh-CN" sz="2800" i="1" baseline="30000" dirty="0" err="1" smtClean="0">
                <a:effectLst/>
              </a:rPr>
              <a:t>k</a:t>
            </a:r>
            <a:r>
              <a:rPr lang="en-US" altLang="zh-CN" sz="2800" i="1" baseline="30000" dirty="0" smtClean="0">
                <a:effectLst/>
              </a:rPr>
              <a:t>  </a:t>
            </a:r>
            <a:r>
              <a:rPr lang="en-US" altLang="zh-CN" sz="2400" dirty="0" smtClean="0"/>
              <a:t>,</a:t>
            </a:r>
          </a:p>
          <a:p>
            <a:pPr lvl="1" eaLnBrk="1" hangingPunct="1"/>
            <a:r>
              <a:rPr lang="en-US" altLang="zh-CN" dirty="0" smtClean="0">
                <a:effectLst/>
              </a:rPr>
              <a:t>Ceiling</a:t>
            </a:r>
            <a:r>
              <a:rPr lang="en-US" altLang="zh-CN" sz="2000" dirty="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CN" sz="2000" dirty="0" smtClean="0"/>
          </a:p>
          <a:p>
            <a:pPr lvl="1" eaLnBrk="1" hangingPunct="1"/>
            <a:r>
              <a:rPr lang="en-US" altLang="zh-CN" dirty="0" smtClean="0">
                <a:effectLst/>
              </a:rPr>
              <a:t>Floor</a:t>
            </a:r>
            <a:r>
              <a:rPr lang="en-US" altLang="zh-CN" sz="2800" dirty="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zh-CN" i="1" dirty="0" smtClean="0"/>
          </a:p>
        </p:txBody>
      </p:sp>
      <p:pic>
        <p:nvPicPr>
          <p:cNvPr id="244" name="Object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173450" y="29210000"/>
            <a:ext cx="1881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Object 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6257588" y="28481338"/>
            <a:ext cx="23288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" name="Content Placeholder 2"/>
          <p:cNvSpPr txBox="1">
            <a:spLocks/>
          </p:cNvSpPr>
          <p:nvPr/>
        </p:nvSpPr>
        <p:spPr>
          <a:xfrm>
            <a:off x="13944600" y="30175200"/>
            <a:ext cx="8229600" cy="202723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2800" dirty="0">
                <a:effectLst/>
                <a:latin typeface="+mn-lt"/>
                <a:cs typeface="+mn-cs"/>
              </a:rPr>
              <a:t>Weight Adaptation: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en-US" altLang="zh-CN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600" dirty="0">
              <a:latin typeface="+mn-lt"/>
              <a:cs typeface="+mn-cs"/>
            </a:endParaRPr>
          </a:p>
        </p:txBody>
      </p:sp>
      <p:pic>
        <p:nvPicPr>
          <p:cNvPr id="247" name="Picture 24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4782800" y="3093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24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6916400" y="30861000"/>
            <a:ext cx="4572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24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163800" y="31775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24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4782800" y="31851600"/>
            <a:ext cx="320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25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916400" y="316230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" name="Content Placeholder 2"/>
          <p:cNvSpPr>
            <a:spLocks/>
          </p:cNvSpPr>
          <p:nvPr/>
        </p:nvSpPr>
        <p:spPr bwMode="auto">
          <a:xfrm>
            <a:off x="18973800" y="27889200"/>
            <a:ext cx="5105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dirty="0">
                <a:effectLst/>
              </a:rPr>
              <a:t>Prioritized Rate Assurance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dirty="0">
                <a:effectLst/>
              </a:rPr>
              <a:t>Differentiated Bandwidth Allocation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dirty="0">
                <a:effectLst/>
              </a:rPr>
              <a:t>No Starvation and Maximum Utilization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dirty="0"/>
          </a:p>
        </p:txBody>
      </p:sp>
      <p:pic>
        <p:nvPicPr>
          <p:cNvPr id="254" name="Picture 2" descr="http://thefinancialite.com/wp-content/uploads/2010/12/toll_booth_fast_lane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1734800" y="6781800"/>
            <a:ext cx="692645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" name="Content Placeholder 2"/>
          <p:cNvSpPr txBox="1">
            <a:spLocks/>
          </p:cNvSpPr>
          <p:nvPr/>
        </p:nvSpPr>
        <p:spPr bwMode="auto">
          <a:xfrm>
            <a:off x="27660600" y="7391400"/>
            <a:ext cx="975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000" dirty="0">
                <a:solidFill>
                  <a:srgbClr val="FF0000"/>
                </a:solidFill>
                <a:effectLst/>
                <a:latin typeface="+mn-lt"/>
                <a:cs typeface="+mn-cs"/>
              </a:rPr>
              <a:t>Objective</a:t>
            </a:r>
            <a:r>
              <a:rPr lang="en-US" sz="3000" dirty="0">
                <a:effectLst/>
                <a:latin typeface="+mn-lt"/>
                <a:cs typeface="+mn-cs"/>
              </a:rPr>
              <a:t>: A robust self-learning framework for transportation engineering, which leverages the </a:t>
            </a:r>
            <a:r>
              <a:rPr lang="en-US" sz="3000" dirty="0" err="1">
                <a:effectLst/>
                <a:latin typeface="+mn-lt"/>
                <a:cs typeface="+mn-cs"/>
              </a:rPr>
              <a:t>iRoad’s</a:t>
            </a:r>
            <a:r>
              <a:rPr lang="en-US" sz="3000" dirty="0">
                <a:effectLst/>
                <a:latin typeface="+mn-lt"/>
                <a:cs typeface="+mn-cs"/>
              </a:rPr>
              <a:t> capacity for real-time data collection to enable advanced traffic operations for better efficiency, safety and reliability</a:t>
            </a:r>
          </a:p>
          <a:p>
            <a:pPr marL="274320" indent="-274320" fontAlgn="auto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000" dirty="0">
                <a:solidFill>
                  <a:srgbClr val="FF0000"/>
                </a:solidFill>
                <a:effectLst/>
                <a:latin typeface="+mn-lt"/>
                <a:cs typeface="+mn-cs"/>
              </a:rPr>
              <a:t>Components</a:t>
            </a:r>
            <a:endParaRPr lang="en-US" sz="3000" dirty="0">
              <a:effectLst/>
              <a:latin typeface="+mn-lt"/>
              <a:cs typeface="+mn-cs"/>
            </a:endParaRPr>
          </a:p>
          <a:p>
            <a:pPr marL="971550" lvl="1" indent="-514350" fontAlgn="auto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3000" dirty="0">
                <a:effectLst/>
                <a:latin typeface="+mn-lt"/>
                <a:cs typeface="+mn-cs"/>
              </a:rPr>
              <a:t>System identification: delivering a complete image of traffic conditions and transportation system performance based on limited traffic information of varying quality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3000" dirty="0">
                <a:effectLst/>
                <a:latin typeface="+mn-lt"/>
                <a:cs typeface="+mn-cs"/>
              </a:rPr>
              <a:t>Robust decision-making: ensuring stable application performance without severely compromising optimality, even during disruptive events</a:t>
            </a:r>
          </a:p>
        </p:txBody>
      </p:sp>
      <p:pic>
        <p:nvPicPr>
          <p:cNvPr id="311" name="Picture 4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1876136" y="15697200"/>
            <a:ext cx="6528664" cy="750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" name="Content Placeholder 2"/>
          <p:cNvSpPr txBox="1">
            <a:spLocks/>
          </p:cNvSpPr>
          <p:nvPr/>
        </p:nvSpPr>
        <p:spPr>
          <a:xfrm>
            <a:off x="26670000" y="15468600"/>
            <a:ext cx="54864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Bi-objective optimization model for determining traffic signal timings to minimize traffic delay and risk associated with human exposure to traffic emissions</a:t>
            </a: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‘Select zone analysis' procedure in traffic impact studies, using </a:t>
            </a:r>
            <a:r>
              <a:rPr lang="en-US" sz="3000" kern="0" dirty="0" err="1" smtClean="0">
                <a:effectLst/>
              </a:rPr>
              <a:t>iRoad</a:t>
            </a:r>
            <a:r>
              <a:rPr lang="en-US" sz="3000" kern="0" dirty="0" smtClean="0">
                <a:effectLst/>
              </a:rPr>
              <a:t> to identify flow distributions</a:t>
            </a:r>
          </a:p>
          <a:p>
            <a:pPr marL="274320" marR="0" lvl="0" indent="-274320" algn="l" defTabSz="3074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lang="en-US" sz="3000" kern="0" dirty="0" smtClean="0">
                <a:effectLst/>
              </a:rPr>
              <a:t>Sensor location problem in traffic impact studies: how to deploy a minimal number of sensors across an urban road network to fully capture the origin-destination distribution of the vehicular flows on the network</a:t>
            </a:r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7965400" y="25679400"/>
            <a:ext cx="8458200" cy="59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 Box 164"/>
          <p:cNvSpPr txBox="1">
            <a:spLocks noChangeArrowheads="1"/>
          </p:cNvSpPr>
          <p:nvPr/>
        </p:nvSpPr>
        <p:spPr bwMode="auto">
          <a:xfrm>
            <a:off x="11582400" y="5410200"/>
            <a:ext cx="14859000" cy="769441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/>
              </a:rPr>
              <a:t>Anonymous Authentication and  City-traffic Measurement 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49" name="Picture 25" descr="D:\user\proposals\pending\NSF-RFID-2013\proposal\fig\testbed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734800" y="10972800"/>
            <a:ext cx="6248400" cy="4676763"/>
          </a:xfrm>
          <a:prstGeom prst="rect">
            <a:avLst/>
          </a:prstGeom>
          <a:noFill/>
        </p:spPr>
      </p:pic>
      <p:grpSp>
        <p:nvGrpSpPr>
          <p:cNvPr id="146" name="Group 8"/>
          <p:cNvGrpSpPr>
            <a:grpSpLocks/>
          </p:cNvGrpSpPr>
          <p:nvPr/>
        </p:nvGrpSpPr>
        <p:grpSpPr bwMode="auto">
          <a:xfrm>
            <a:off x="18973800" y="6781800"/>
            <a:ext cx="6880225" cy="3354388"/>
            <a:chOff x="428625" y="1628775"/>
            <a:chExt cx="8286750" cy="4867275"/>
          </a:xfrm>
        </p:grpSpPr>
        <p:pic>
          <p:nvPicPr>
            <p:cNvPr id="147" name="Picture 3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28625" y="1628775"/>
              <a:ext cx="82867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Oval 4"/>
            <p:cNvSpPr>
              <a:spLocks noChangeArrowheads="1"/>
            </p:cNvSpPr>
            <p:nvPr/>
          </p:nvSpPr>
          <p:spPr bwMode="auto">
            <a:xfrm>
              <a:off x="2771775" y="3789363"/>
              <a:ext cx="144463" cy="144462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atinLnBrk="1"/>
              <a:endParaRPr lang="en-US"/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5219700" y="5445125"/>
              <a:ext cx="144463" cy="144463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atinLnBrk="1"/>
              <a:endParaRPr lang="en-US"/>
            </a:p>
          </p:txBody>
        </p:sp>
        <p:sp>
          <p:nvSpPr>
            <p:cNvPr id="150" name="Freeform 7"/>
            <p:cNvSpPr>
              <a:spLocks/>
            </p:cNvSpPr>
            <p:nvPr/>
          </p:nvSpPr>
          <p:spPr bwMode="auto">
            <a:xfrm>
              <a:off x="2851149" y="3927272"/>
              <a:ext cx="2406650" cy="1550987"/>
            </a:xfrm>
            <a:custGeom>
              <a:avLst/>
              <a:gdLst>
                <a:gd name="T0" fmla="*/ 0 w 2406348"/>
                <a:gd name="T1" fmla="*/ 0 h 1552073"/>
                <a:gd name="T2" fmla="*/ 24072 w 2406348"/>
                <a:gd name="T3" fmla="*/ 264139 h 1552073"/>
                <a:gd name="T4" fmla="*/ 60182 w 2406348"/>
                <a:gd name="T5" fmla="*/ 432227 h 1552073"/>
                <a:gd name="T6" fmla="*/ 84254 w 2406348"/>
                <a:gd name="T7" fmla="*/ 456241 h 1552073"/>
                <a:gd name="T8" fmla="*/ 132399 w 2406348"/>
                <a:gd name="T9" fmla="*/ 552291 h 1552073"/>
                <a:gd name="T10" fmla="*/ 144433 w 2406348"/>
                <a:gd name="T11" fmla="*/ 588311 h 1552073"/>
                <a:gd name="T12" fmla="*/ 216650 w 2406348"/>
                <a:gd name="T13" fmla="*/ 600317 h 1552073"/>
                <a:gd name="T14" fmla="*/ 288866 w 2406348"/>
                <a:gd name="T15" fmla="*/ 624330 h 1552073"/>
                <a:gd name="T16" fmla="*/ 361083 w 2406348"/>
                <a:gd name="T17" fmla="*/ 672355 h 1552073"/>
                <a:gd name="T18" fmla="*/ 986962 w 2406348"/>
                <a:gd name="T19" fmla="*/ 672355 h 1552073"/>
                <a:gd name="T20" fmla="*/ 1119357 w 2406348"/>
                <a:gd name="T21" fmla="*/ 708374 h 1552073"/>
                <a:gd name="T22" fmla="*/ 1203611 w 2406348"/>
                <a:gd name="T23" fmla="*/ 744393 h 1552073"/>
                <a:gd name="T24" fmla="*/ 1227683 w 2406348"/>
                <a:gd name="T25" fmla="*/ 780412 h 1552073"/>
                <a:gd name="T26" fmla="*/ 1336009 w 2406348"/>
                <a:gd name="T27" fmla="*/ 840444 h 1552073"/>
                <a:gd name="T28" fmla="*/ 1540621 w 2406348"/>
                <a:gd name="T29" fmla="*/ 816431 h 1552073"/>
                <a:gd name="T30" fmla="*/ 1576731 w 2406348"/>
                <a:gd name="T31" fmla="*/ 804424 h 1552073"/>
                <a:gd name="T32" fmla="*/ 1865597 w 2406348"/>
                <a:gd name="T33" fmla="*/ 792418 h 1552073"/>
                <a:gd name="T34" fmla="*/ 1901706 w 2406348"/>
                <a:gd name="T35" fmla="*/ 804424 h 1552073"/>
                <a:gd name="T36" fmla="*/ 1925778 w 2406348"/>
                <a:gd name="T37" fmla="*/ 876462 h 1552073"/>
                <a:gd name="T38" fmla="*/ 1949850 w 2406348"/>
                <a:gd name="T39" fmla="*/ 1068564 h 1552073"/>
                <a:gd name="T40" fmla="*/ 2010030 w 2406348"/>
                <a:gd name="T41" fmla="*/ 1140602 h 1552073"/>
                <a:gd name="T42" fmla="*/ 2034102 w 2406348"/>
                <a:gd name="T43" fmla="*/ 1176621 h 1552073"/>
                <a:gd name="T44" fmla="*/ 2058174 w 2406348"/>
                <a:gd name="T45" fmla="*/ 1200634 h 1552073"/>
                <a:gd name="T46" fmla="*/ 2094283 w 2406348"/>
                <a:gd name="T47" fmla="*/ 1224647 h 1552073"/>
                <a:gd name="T48" fmla="*/ 2238717 w 2406348"/>
                <a:gd name="T49" fmla="*/ 1248660 h 1552073"/>
                <a:gd name="T50" fmla="*/ 2274823 w 2406348"/>
                <a:gd name="T51" fmla="*/ 1260665 h 1552073"/>
                <a:gd name="T52" fmla="*/ 2298896 w 2406348"/>
                <a:gd name="T53" fmla="*/ 1284678 h 1552073"/>
                <a:gd name="T54" fmla="*/ 2335005 w 2406348"/>
                <a:gd name="T55" fmla="*/ 1308691 h 1552073"/>
                <a:gd name="T56" fmla="*/ 2359078 w 2406348"/>
                <a:gd name="T57" fmla="*/ 1380729 h 1552073"/>
                <a:gd name="T58" fmla="*/ 2371113 w 2406348"/>
                <a:gd name="T59" fmla="*/ 1428755 h 1552073"/>
                <a:gd name="T60" fmla="*/ 2395186 w 2406348"/>
                <a:gd name="T61" fmla="*/ 1500792 h 1552073"/>
                <a:gd name="T62" fmla="*/ 2407222 w 2406348"/>
                <a:gd name="T63" fmla="*/ 1548818 h 15520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6348"/>
                <a:gd name="T97" fmla="*/ 0 h 1552073"/>
                <a:gd name="T98" fmla="*/ 2406348 w 2406348"/>
                <a:gd name="T99" fmla="*/ 1552073 h 15520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6348" h="1552073">
                  <a:moveTo>
                    <a:pt x="0" y="0"/>
                  </a:moveTo>
                  <a:cubicBezTo>
                    <a:pt x="27804" y="139015"/>
                    <a:pt x="2891" y="45"/>
                    <a:pt x="24063" y="264694"/>
                  </a:cubicBezTo>
                  <a:cubicBezTo>
                    <a:pt x="25700" y="285158"/>
                    <a:pt x="36492" y="409470"/>
                    <a:pt x="60158" y="433136"/>
                  </a:cubicBezTo>
                  <a:lnTo>
                    <a:pt x="84221" y="457200"/>
                  </a:lnTo>
                  <a:cubicBezTo>
                    <a:pt x="111871" y="540151"/>
                    <a:pt x="90348" y="511454"/>
                    <a:pt x="132348" y="553452"/>
                  </a:cubicBezTo>
                  <a:cubicBezTo>
                    <a:pt x="136358" y="565484"/>
                    <a:pt x="133368" y="583255"/>
                    <a:pt x="144379" y="589547"/>
                  </a:cubicBezTo>
                  <a:cubicBezTo>
                    <a:pt x="165560" y="601651"/>
                    <a:pt x="192902" y="595662"/>
                    <a:pt x="216569" y="601579"/>
                  </a:cubicBezTo>
                  <a:cubicBezTo>
                    <a:pt x="241176" y="607731"/>
                    <a:pt x="267653" y="611572"/>
                    <a:pt x="288758" y="625642"/>
                  </a:cubicBezTo>
                  <a:lnTo>
                    <a:pt x="360948" y="673768"/>
                  </a:lnTo>
                  <a:cubicBezTo>
                    <a:pt x="657081" y="665542"/>
                    <a:pt x="739526" y="650237"/>
                    <a:pt x="986590" y="673768"/>
                  </a:cubicBezTo>
                  <a:cubicBezTo>
                    <a:pt x="1012956" y="676279"/>
                    <a:pt x="1100111" y="697312"/>
                    <a:pt x="1118937" y="709863"/>
                  </a:cubicBezTo>
                  <a:cubicBezTo>
                    <a:pt x="1168791" y="743098"/>
                    <a:pt x="1141004" y="730419"/>
                    <a:pt x="1203158" y="745958"/>
                  </a:cubicBezTo>
                  <a:cubicBezTo>
                    <a:pt x="1211179" y="757989"/>
                    <a:pt x="1216339" y="772530"/>
                    <a:pt x="1227221" y="782052"/>
                  </a:cubicBezTo>
                  <a:cubicBezTo>
                    <a:pt x="1278141" y="826607"/>
                    <a:pt x="1285929" y="825685"/>
                    <a:pt x="1335505" y="842210"/>
                  </a:cubicBezTo>
                  <a:cubicBezTo>
                    <a:pt x="1403684" y="834189"/>
                    <a:pt x="1472152" y="828331"/>
                    <a:pt x="1540042" y="818147"/>
                  </a:cubicBezTo>
                  <a:cubicBezTo>
                    <a:pt x="1552584" y="816266"/>
                    <a:pt x="1563489" y="807052"/>
                    <a:pt x="1576137" y="806115"/>
                  </a:cubicBezTo>
                  <a:cubicBezTo>
                    <a:pt x="1672210" y="798999"/>
                    <a:pt x="1768642" y="798094"/>
                    <a:pt x="1864895" y="794084"/>
                  </a:cubicBezTo>
                  <a:cubicBezTo>
                    <a:pt x="1876927" y="798094"/>
                    <a:pt x="1893618" y="795795"/>
                    <a:pt x="1900990" y="806115"/>
                  </a:cubicBezTo>
                  <a:cubicBezTo>
                    <a:pt x="1915733" y="826755"/>
                    <a:pt x="1925053" y="878305"/>
                    <a:pt x="1925053" y="878305"/>
                  </a:cubicBezTo>
                  <a:cubicBezTo>
                    <a:pt x="1926370" y="892792"/>
                    <a:pt x="1934197" y="1031026"/>
                    <a:pt x="1949116" y="1070810"/>
                  </a:cubicBezTo>
                  <a:cubicBezTo>
                    <a:pt x="1961337" y="1103399"/>
                    <a:pt x="1987995" y="1117465"/>
                    <a:pt x="2009274" y="1143000"/>
                  </a:cubicBezTo>
                  <a:cubicBezTo>
                    <a:pt x="2018531" y="1154108"/>
                    <a:pt x="2024304" y="1167803"/>
                    <a:pt x="2033337" y="1179094"/>
                  </a:cubicBezTo>
                  <a:cubicBezTo>
                    <a:pt x="2040423" y="1187952"/>
                    <a:pt x="2048542" y="1196072"/>
                    <a:pt x="2057400" y="1203158"/>
                  </a:cubicBezTo>
                  <a:cubicBezTo>
                    <a:pt x="2068691" y="1212191"/>
                    <a:pt x="2080561" y="1220754"/>
                    <a:pt x="2093495" y="1227221"/>
                  </a:cubicBezTo>
                  <a:cubicBezTo>
                    <a:pt x="2133806" y="1247376"/>
                    <a:pt x="2203571" y="1247472"/>
                    <a:pt x="2237874" y="1251284"/>
                  </a:cubicBezTo>
                  <a:cubicBezTo>
                    <a:pt x="2249906" y="1255294"/>
                    <a:pt x="2263094" y="1256790"/>
                    <a:pt x="2273969" y="1263315"/>
                  </a:cubicBezTo>
                  <a:cubicBezTo>
                    <a:pt x="2283696" y="1269151"/>
                    <a:pt x="2289174" y="1280293"/>
                    <a:pt x="2298032" y="1287379"/>
                  </a:cubicBezTo>
                  <a:cubicBezTo>
                    <a:pt x="2309323" y="1296412"/>
                    <a:pt x="2322095" y="1303421"/>
                    <a:pt x="2334127" y="1311442"/>
                  </a:cubicBezTo>
                  <a:cubicBezTo>
                    <a:pt x="2342148" y="1335505"/>
                    <a:pt x="2352039" y="1359024"/>
                    <a:pt x="2358190" y="1383631"/>
                  </a:cubicBezTo>
                  <a:cubicBezTo>
                    <a:pt x="2362200" y="1399673"/>
                    <a:pt x="2365470" y="1415919"/>
                    <a:pt x="2370221" y="1431758"/>
                  </a:cubicBezTo>
                  <a:cubicBezTo>
                    <a:pt x="2377509" y="1456053"/>
                    <a:pt x="2386263" y="1479884"/>
                    <a:pt x="2394284" y="1503947"/>
                  </a:cubicBezTo>
                  <a:cubicBezTo>
                    <a:pt x="2407584" y="1543847"/>
                    <a:pt x="2406316" y="1527359"/>
                    <a:pt x="2406316" y="1552073"/>
                  </a:cubicBezTo>
                </a:path>
              </a:pathLst>
            </a:cu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8364200" y="11049000"/>
            <a:ext cx="820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9431000" y="12573000"/>
            <a:ext cx="5726076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9812000" y="13944600"/>
            <a:ext cx="5029200" cy="20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78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95E166-E6BA-49C0-9E78-6AF77FF2E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TP030000783</Template>
  <TotalTime>270</TotalTime>
  <Words>393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TP030000783</vt:lpstr>
      <vt:lpstr>Bitmap Image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Shigang Chen</dc:creator>
  <cp:lastModifiedBy>Shigang Chen</cp:lastModifiedBy>
  <cp:revision>33</cp:revision>
  <cp:lastPrinted>2000-08-03T00:31:24Z</cp:lastPrinted>
  <dcterms:created xsi:type="dcterms:W3CDTF">2012-09-05T01:35:19Z</dcterms:created>
  <dcterms:modified xsi:type="dcterms:W3CDTF">2013-10-01T03:51:54Z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TC300007839990</vt:lpwstr>
  </property>
</Properties>
</file>