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9377600" cy="32918400"/>
  <p:notesSz cx="32461200" cy="48920400"/>
  <p:defaultTextStyle>
    <a:defPPr>
      <a:defRPr lang="en-US"/>
    </a:defPPr>
    <a:lvl1pPr marL="0" algn="l" defTabSz="4389109" rtl="0" eaLnBrk="1" latinLnBrk="0" hangingPunct="1">
      <a:defRPr sz="8700" kern="1200">
        <a:solidFill>
          <a:schemeClr val="tx1"/>
        </a:solidFill>
        <a:latin typeface="+mn-lt"/>
        <a:ea typeface="+mn-ea"/>
        <a:cs typeface="+mn-cs"/>
      </a:defRPr>
    </a:lvl1pPr>
    <a:lvl2pPr marL="2194554" algn="l" defTabSz="4389109" rtl="0" eaLnBrk="1" latinLnBrk="0" hangingPunct="1">
      <a:defRPr sz="8700" kern="1200">
        <a:solidFill>
          <a:schemeClr val="tx1"/>
        </a:solidFill>
        <a:latin typeface="+mn-lt"/>
        <a:ea typeface="+mn-ea"/>
        <a:cs typeface="+mn-cs"/>
      </a:defRPr>
    </a:lvl2pPr>
    <a:lvl3pPr marL="4389109" algn="l" defTabSz="4389109" rtl="0" eaLnBrk="1" latinLnBrk="0" hangingPunct="1">
      <a:defRPr sz="8700" kern="1200">
        <a:solidFill>
          <a:schemeClr val="tx1"/>
        </a:solidFill>
        <a:latin typeface="+mn-lt"/>
        <a:ea typeface="+mn-ea"/>
        <a:cs typeface="+mn-cs"/>
      </a:defRPr>
    </a:lvl3pPr>
    <a:lvl4pPr marL="6583663" algn="l" defTabSz="4389109" rtl="0" eaLnBrk="1" latinLnBrk="0" hangingPunct="1">
      <a:defRPr sz="8700" kern="1200">
        <a:solidFill>
          <a:schemeClr val="tx1"/>
        </a:solidFill>
        <a:latin typeface="+mn-lt"/>
        <a:ea typeface="+mn-ea"/>
        <a:cs typeface="+mn-cs"/>
      </a:defRPr>
    </a:lvl4pPr>
    <a:lvl5pPr marL="8778217" algn="l" defTabSz="4389109" rtl="0" eaLnBrk="1" latinLnBrk="0" hangingPunct="1">
      <a:defRPr sz="8700" kern="1200">
        <a:solidFill>
          <a:schemeClr val="tx1"/>
        </a:solidFill>
        <a:latin typeface="+mn-lt"/>
        <a:ea typeface="+mn-ea"/>
        <a:cs typeface="+mn-cs"/>
      </a:defRPr>
    </a:lvl5pPr>
    <a:lvl6pPr marL="10972771" algn="l" defTabSz="4389109" rtl="0" eaLnBrk="1" latinLnBrk="0" hangingPunct="1">
      <a:defRPr sz="8700" kern="1200">
        <a:solidFill>
          <a:schemeClr val="tx1"/>
        </a:solidFill>
        <a:latin typeface="+mn-lt"/>
        <a:ea typeface="+mn-ea"/>
        <a:cs typeface="+mn-cs"/>
      </a:defRPr>
    </a:lvl6pPr>
    <a:lvl7pPr marL="13167326" algn="l" defTabSz="4389109" rtl="0" eaLnBrk="1" latinLnBrk="0" hangingPunct="1">
      <a:defRPr sz="8700" kern="1200">
        <a:solidFill>
          <a:schemeClr val="tx1"/>
        </a:solidFill>
        <a:latin typeface="+mn-lt"/>
        <a:ea typeface="+mn-ea"/>
        <a:cs typeface="+mn-cs"/>
      </a:defRPr>
    </a:lvl7pPr>
    <a:lvl8pPr marL="15361880" algn="l" defTabSz="4389109" rtl="0" eaLnBrk="1" latinLnBrk="0" hangingPunct="1">
      <a:defRPr sz="8700" kern="1200">
        <a:solidFill>
          <a:schemeClr val="tx1"/>
        </a:solidFill>
        <a:latin typeface="+mn-lt"/>
        <a:ea typeface="+mn-ea"/>
        <a:cs typeface="+mn-cs"/>
      </a:defRPr>
    </a:lvl8pPr>
    <a:lvl9pPr marL="17556434" algn="l" defTabSz="4389109"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63" autoAdjust="0"/>
    <p:restoredTop sz="94660"/>
  </p:normalViewPr>
  <p:slideViewPr>
    <p:cSldViewPr>
      <p:cViewPr>
        <p:scale>
          <a:sx n="25" d="100"/>
          <a:sy n="25" d="100"/>
        </p:scale>
        <p:origin x="828" y="-72"/>
      </p:cViewPr>
      <p:guideLst>
        <p:guide orient="horz" pos="10368"/>
        <p:guide pos="15552"/>
      </p:guideLst>
    </p:cSldViewPr>
  </p:slideViewPr>
  <p:notesTextViewPr>
    <p:cViewPr>
      <p:scale>
        <a:sx n="100" d="100"/>
        <a:sy n="100" d="100"/>
      </p:scale>
      <p:origin x="0" y="22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14066519" cy="2446022"/>
          </a:xfrm>
          <a:prstGeom prst="rect">
            <a:avLst/>
          </a:prstGeom>
        </p:spPr>
        <p:txBody>
          <a:bodyPr vert="horz" lIns="453770" tIns="226887" rIns="453770" bIns="226887" rtlCol="0"/>
          <a:lstStyle>
            <a:lvl1pPr algn="l">
              <a:defRPr sz="6100"/>
            </a:lvl1pPr>
          </a:lstStyle>
          <a:p>
            <a:endParaRPr lang="en-US"/>
          </a:p>
        </p:txBody>
      </p:sp>
      <p:sp>
        <p:nvSpPr>
          <p:cNvPr id="3" name="Date Placeholder 2"/>
          <p:cNvSpPr>
            <a:spLocks noGrp="1"/>
          </p:cNvSpPr>
          <p:nvPr>
            <p:ph type="dt" idx="1"/>
          </p:nvPr>
        </p:nvSpPr>
        <p:spPr>
          <a:xfrm>
            <a:off x="18387171" y="3"/>
            <a:ext cx="14066519" cy="2446022"/>
          </a:xfrm>
          <a:prstGeom prst="rect">
            <a:avLst/>
          </a:prstGeom>
        </p:spPr>
        <p:txBody>
          <a:bodyPr vert="horz" lIns="453770" tIns="226887" rIns="453770" bIns="226887" rtlCol="0"/>
          <a:lstStyle>
            <a:lvl1pPr algn="r">
              <a:defRPr sz="6100"/>
            </a:lvl1pPr>
          </a:lstStyle>
          <a:p>
            <a:fld id="{1525D6F1-E04A-4B06-AA96-503C247EAEC7}" type="datetimeFigureOut">
              <a:rPr lang="en-US" smtClean="0"/>
              <a:pPr/>
              <a:t>8/20/2012</a:t>
            </a:fld>
            <a:endParaRPr lang="en-US"/>
          </a:p>
        </p:txBody>
      </p:sp>
      <p:sp>
        <p:nvSpPr>
          <p:cNvPr id="4" name="Slide Image Placeholder 3"/>
          <p:cNvSpPr>
            <a:spLocks noGrp="1" noRot="1" noChangeAspect="1"/>
          </p:cNvSpPr>
          <p:nvPr>
            <p:ph type="sldImg" idx="2"/>
          </p:nvPr>
        </p:nvSpPr>
        <p:spPr>
          <a:xfrm>
            <a:off x="2471738" y="3673475"/>
            <a:ext cx="27517725" cy="18346738"/>
          </a:xfrm>
          <a:prstGeom prst="rect">
            <a:avLst/>
          </a:prstGeom>
          <a:noFill/>
          <a:ln w="12700">
            <a:solidFill>
              <a:prstClr val="black"/>
            </a:solidFill>
          </a:ln>
        </p:spPr>
        <p:txBody>
          <a:bodyPr vert="horz" lIns="453770" tIns="226887" rIns="453770" bIns="226887" rtlCol="0" anchor="ctr"/>
          <a:lstStyle/>
          <a:p>
            <a:endParaRPr lang="en-US"/>
          </a:p>
        </p:txBody>
      </p:sp>
      <p:sp>
        <p:nvSpPr>
          <p:cNvPr id="5" name="Notes Placeholder 4"/>
          <p:cNvSpPr>
            <a:spLocks noGrp="1"/>
          </p:cNvSpPr>
          <p:nvPr>
            <p:ph type="body" sz="quarter" idx="3"/>
          </p:nvPr>
        </p:nvSpPr>
        <p:spPr>
          <a:xfrm>
            <a:off x="3246120" y="23237190"/>
            <a:ext cx="25968960" cy="22014181"/>
          </a:xfrm>
          <a:prstGeom prst="rect">
            <a:avLst/>
          </a:prstGeom>
        </p:spPr>
        <p:txBody>
          <a:bodyPr vert="horz" lIns="453770" tIns="226887" rIns="453770" bIns="2268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46465892"/>
            <a:ext cx="14066519" cy="2446022"/>
          </a:xfrm>
          <a:prstGeom prst="rect">
            <a:avLst/>
          </a:prstGeom>
        </p:spPr>
        <p:txBody>
          <a:bodyPr vert="horz" lIns="453770" tIns="226887" rIns="453770" bIns="226887" rtlCol="0" anchor="b"/>
          <a:lstStyle>
            <a:lvl1pPr algn="l">
              <a:defRPr sz="6100"/>
            </a:lvl1pPr>
          </a:lstStyle>
          <a:p>
            <a:endParaRPr lang="en-US"/>
          </a:p>
        </p:txBody>
      </p:sp>
      <p:sp>
        <p:nvSpPr>
          <p:cNvPr id="7" name="Slide Number Placeholder 6"/>
          <p:cNvSpPr>
            <a:spLocks noGrp="1"/>
          </p:cNvSpPr>
          <p:nvPr>
            <p:ph type="sldNum" sz="quarter" idx="5"/>
          </p:nvPr>
        </p:nvSpPr>
        <p:spPr>
          <a:xfrm>
            <a:off x="18387171" y="46465892"/>
            <a:ext cx="14066519" cy="2446022"/>
          </a:xfrm>
          <a:prstGeom prst="rect">
            <a:avLst/>
          </a:prstGeom>
        </p:spPr>
        <p:txBody>
          <a:bodyPr vert="horz" lIns="453770" tIns="226887" rIns="453770" bIns="226887" rtlCol="0" anchor="b"/>
          <a:lstStyle>
            <a:lvl1pPr algn="r">
              <a:defRPr sz="6100"/>
            </a:lvl1pPr>
          </a:lstStyle>
          <a:p>
            <a:fld id="{24C4B232-3F75-4EEA-89AE-13A4C6111713}" type="slidenum">
              <a:rPr lang="en-US" smtClean="0"/>
              <a:pPr/>
              <a:t>‹#›</a:t>
            </a:fld>
            <a:endParaRPr lang="en-US"/>
          </a:p>
        </p:txBody>
      </p:sp>
    </p:spTree>
    <p:extLst>
      <p:ext uri="{BB962C8B-B14F-4D97-AF65-F5344CB8AC3E}">
        <p14:creationId xmlns:p14="http://schemas.microsoft.com/office/powerpoint/2010/main" val="2882739285"/>
      </p:ext>
    </p:extLst>
  </p:cSld>
  <p:clrMap bg1="lt1" tx1="dk1" bg2="lt2" tx2="dk2" accent1="accent1" accent2="accent2" accent3="accent3" accent4="accent4" accent5="accent5" accent6="accent6" hlink="hlink" folHlink="folHlink"/>
  <p:notesStyle>
    <a:lvl1pPr marL="0" algn="l" defTabSz="4389109" rtl="0" eaLnBrk="1" latinLnBrk="0" hangingPunct="1">
      <a:defRPr sz="5800" kern="1200">
        <a:solidFill>
          <a:schemeClr val="tx1"/>
        </a:solidFill>
        <a:latin typeface="+mn-lt"/>
        <a:ea typeface="+mn-ea"/>
        <a:cs typeface="+mn-cs"/>
      </a:defRPr>
    </a:lvl1pPr>
    <a:lvl2pPr marL="2194554" algn="l" defTabSz="4389109" rtl="0" eaLnBrk="1" latinLnBrk="0" hangingPunct="1">
      <a:defRPr sz="5800" kern="1200">
        <a:solidFill>
          <a:schemeClr val="tx1"/>
        </a:solidFill>
        <a:latin typeface="+mn-lt"/>
        <a:ea typeface="+mn-ea"/>
        <a:cs typeface="+mn-cs"/>
      </a:defRPr>
    </a:lvl2pPr>
    <a:lvl3pPr marL="4389109" algn="l" defTabSz="4389109" rtl="0" eaLnBrk="1" latinLnBrk="0" hangingPunct="1">
      <a:defRPr sz="5800" kern="1200">
        <a:solidFill>
          <a:schemeClr val="tx1"/>
        </a:solidFill>
        <a:latin typeface="+mn-lt"/>
        <a:ea typeface="+mn-ea"/>
        <a:cs typeface="+mn-cs"/>
      </a:defRPr>
    </a:lvl3pPr>
    <a:lvl4pPr marL="6583663" algn="l" defTabSz="4389109" rtl="0" eaLnBrk="1" latinLnBrk="0" hangingPunct="1">
      <a:defRPr sz="5800" kern="1200">
        <a:solidFill>
          <a:schemeClr val="tx1"/>
        </a:solidFill>
        <a:latin typeface="+mn-lt"/>
        <a:ea typeface="+mn-ea"/>
        <a:cs typeface="+mn-cs"/>
      </a:defRPr>
    </a:lvl4pPr>
    <a:lvl5pPr marL="8778217" algn="l" defTabSz="4389109" rtl="0" eaLnBrk="1" latinLnBrk="0" hangingPunct="1">
      <a:defRPr sz="5800" kern="1200">
        <a:solidFill>
          <a:schemeClr val="tx1"/>
        </a:solidFill>
        <a:latin typeface="+mn-lt"/>
        <a:ea typeface="+mn-ea"/>
        <a:cs typeface="+mn-cs"/>
      </a:defRPr>
    </a:lvl5pPr>
    <a:lvl6pPr marL="10972771" algn="l" defTabSz="4389109" rtl="0" eaLnBrk="1" latinLnBrk="0" hangingPunct="1">
      <a:defRPr sz="5800" kern="1200">
        <a:solidFill>
          <a:schemeClr val="tx1"/>
        </a:solidFill>
        <a:latin typeface="+mn-lt"/>
        <a:ea typeface="+mn-ea"/>
        <a:cs typeface="+mn-cs"/>
      </a:defRPr>
    </a:lvl6pPr>
    <a:lvl7pPr marL="13167326" algn="l" defTabSz="4389109" rtl="0" eaLnBrk="1" latinLnBrk="0" hangingPunct="1">
      <a:defRPr sz="5800" kern="1200">
        <a:solidFill>
          <a:schemeClr val="tx1"/>
        </a:solidFill>
        <a:latin typeface="+mn-lt"/>
        <a:ea typeface="+mn-ea"/>
        <a:cs typeface="+mn-cs"/>
      </a:defRPr>
    </a:lvl7pPr>
    <a:lvl8pPr marL="15361880" algn="l" defTabSz="4389109" rtl="0" eaLnBrk="1" latinLnBrk="0" hangingPunct="1">
      <a:defRPr sz="5800" kern="1200">
        <a:solidFill>
          <a:schemeClr val="tx1"/>
        </a:solidFill>
        <a:latin typeface="+mn-lt"/>
        <a:ea typeface="+mn-ea"/>
        <a:cs typeface="+mn-cs"/>
      </a:defRPr>
    </a:lvl8pPr>
    <a:lvl9pPr marL="17556434" algn="l" defTabSz="4389109"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1738" y="3673475"/>
            <a:ext cx="27517725" cy="18346738"/>
          </a:xfrm>
        </p:spPr>
      </p:sp>
      <p:sp>
        <p:nvSpPr>
          <p:cNvPr id="3" name="Notes Placeholder 2"/>
          <p:cNvSpPr>
            <a:spLocks noGrp="1"/>
          </p:cNvSpPr>
          <p:nvPr>
            <p:ph type="body" idx="1"/>
          </p:nvPr>
        </p:nvSpPr>
        <p:spPr/>
        <p:txBody>
          <a:bodyPr>
            <a:normAutofit/>
          </a:bodyPr>
          <a:lstStyle/>
          <a:p>
            <a:r>
              <a:rPr lang="en-US" dirty="0" smtClean="0"/>
              <a:t>We are going beyond characterization of the driving point impedance</a:t>
            </a:r>
            <a:r>
              <a:rPr lang="en-US" baseline="0" dirty="0" smtClean="0"/>
              <a:t> (alpha/beta/</a:t>
            </a:r>
            <a:r>
              <a:rPr lang="en-US" baseline="0" dirty="0" err="1" smtClean="0"/>
              <a:t>Jz</a:t>
            </a:r>
            <a:r>
              <a:rPr lang="en-US" baseline="0" dirty="0" smtClean="0"/>
              <a:t>), adding additional experiments and features to our model that capture volitional control (user intent).  </a:t>
            </a:r>
            <a:r>
              <a:rPr lang="en-US" baseline="0" dirty="0" err="1" smtClean="0"/>
              <a:t>Theta_r</a:t>
            </a:r>
            <a:r>
              <a:rPr lang="en-US" baseline="0" dirty="0" smtClean="0"/>
              <a:t> is a simple motion source (doesn’t really exist) that enables a particularly simple (hopefully still competent) model of the user with intent.  </a:t>
            </a:r>
          </a:p>
          <a:p>
            <a:endParaRPr lang="en-US" baseline="0" dirty="0" smtClean="0"/>
          </a:p>
          <a:p>
            <a:r>
              <a:rPr lang="en-US" baseline="0" dirty="0" smtClean="0"/>
              <a:t>Previous work in modeling the coupled </a:t>
            </a:r>
            <a:r>
              <a:rPr lang="en-US" baseline="0" dirty="0" err="1" smtClean="0"/>
              <a:t>dyanmics</a:t>
            </a:r>
            <a:r>
              <a:rPr lang="en-US" baseline="0" dirty="0" smtClean="0"/>
              <a:t> of human and haptic device has only contributed (driving point) impedance models. Missing is the simplest competent model that captures *</a:t>
            </a:r>
            <a:r>
              <a:rPr lang="en-US" baseline="0" smtClean="0"/>
              <a:t>volitional control*. </a:t>
            </a:r>
            <a:endParaRPr lang="en-US" dirty="0"/>
          </a:p>
        </p:txBody>
      </p:sp>
      <p:sp>
        <p:nvSpPr>
          <p:cNvPr id="4" name="Slide Number Placeholder 3"/>
          <p:cNvSpPr>
            <a:spLocks noGrp="1"/>
          </p:cNvSpPr>
          <p:nvPr>
            <p:ph type="sldNum" sz="quarter" idx="10"/>
          </p:nvPr>
        </p:nvSpPr>
        <p:spPr/>
        <p:txBody>
          <a:bodyPr/>
          <a:lstStyle/>
          <a:p>
            <a:fld id="{24C4B232-3F75-4EEA-89AE-13A4C61117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0226042"/>
            <a:ext cx="419709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18653760"/>
            <a:ext cx="34564320" cy="8412480"/>
          </a:xfrm>
        </p:spPr>
        <p:txBody>
          <a:bodyPr/>
          <a:lstStyle>
            <a:lvl1pPr marL="0" indent="0" algn="ctr">
              <a:buNone/>
              <a:defRPr>
                <a:solidFill>
                  <a:schemeClr val="tx1">
                    <a:tint val="75000"/>
                  </a:schemeClr>
                </a:solidFill>
              </a:defRPr>
            </a:lvl1pPr>
            <a:lvl2pPr marL="2194554" indent="0" algn="ctr">
              <a:buNone/>
              <a:defRPr>
                <a:solidFill>
                  <a:schemeClr val="tx1">
                    <a:tint val="75000"/>
                  </a:schemeClr>
                </a:solidFill>
              </a:defRPr>
            </a:lvl2pPr>
            <a:lvl3pPr marL="4389109" indent="0" algn="ctr">
              <a:buNone/>
              <a:defRPr>
                <a:solidFill>
                  <a:schemeClr val="tx1">
                    <a:tint val="75000"/>
                  </a:schemeClr>
                </a:solidFill>
              </a:defRPr>
            </a:lvl3pPr>
            <a:lvl4pPr marL="6583663" indent="0" algn="ctr">
              <a:buNone/>
              <a:defRPr>
                <a:solidFill>
                  <a:schemeClr val="tx1">
                    <a:tint val="75000"/>
                  </a:schemeClr>
                </a:solidFill>
              </a:defRPr>
            </a:lvl4pPr>
            <a:lvl5pPr marL="8778217" indent="0" algn="ctr">
              <a:buNone/>
              <a:defRPr>
                <a:solidFill>
                  <a:schemeClr val="tx1">
                    <a:tint val="75000"/>
                  </a:schemeClr>
                </a:solidFill>
              </a:defRPr>
            </a:lvl5pPr>
            <a:lvl6pPr marL="10972771" indent="0" algn="ctr">
              <a:buNone/>
              <a:defRPr>
                <a:solidFill>
                  <a:schemeClr val="tx1">
                    <a:tint val="75000"/>
                  </a:schemeClr>
                </a:solidFill>
              </a:defRPr>
            </a:lvl6pPr>
            <a:lvl7pPr marL="13167326" indent="0" algn="ctr">
              <a:buNone/>
              <a:defRPr>
                <a:solidFill>
                  <a:schemeClr val="tx1">
                    <a:tint val="75000"/>
                  </a:schemeClr>
                </a:solidFill>
              </a:defRPr>
            </a:lvl7pPr>
            <a:lvl8pPr marL="15361880" indent="0" algn="ctr">
              <a:buNone/>
              <a:defRPr>
                <a:solidFill>
                  <a:schemeClr val="tx1">
                    <a:tint val="75000"/>
                  </a:schemeClr>
                </a:solidFill>
              </a:defRPr>
            </a:lvl8pPr>
            <a:lvl9pPr marL="175564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8760" y="1318265"/>
            <a:ext cx="1110996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880" y="1318265"/>
            <a:ext cx="3250692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3123"/>
            <a:ext cx="4197096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0" y="13952227"/>
            <a:ext cx="41970960" cy="7200897"/>
          </a:xfrm>
        </p:spPr>
        <p:txBody>
          <a:bodyPr anchor="b"/>
          <a:lstStyle>
            <a:lvl1pPr marL="0" indent="0">
              <a:buNone/>
              <a:defRPr sz="9600">
                <a:solidFill>
                  <a:schemeClr val="tx1">
                    <a:tint val="75000"/>
                  </a:schemeClr>
                </a:solidFill>
              </a:defRPr>
            </a:lvl1pPr>
            <a:lvl2pPr marL="2194554" indent="0">
              <a:buNone/>
              <a:defRPr sz="8700">
                <a:solidFill>
                  <a:schemeClr val="tx1">
                    <a:tint val="75000"/>
                  </a:schemeClr>
                </a:solidFill>
              </a:defRPr>
            </a:lvl2pPr>
            <a:lvl3pPr marL="4389109" indent="0">
              <a:buNone/>
              <a:defRPr sz="7700">
                <a:solidFill>
                  <a:schemeClr val="tx1">
                    <a:tint val="75000"/>
                  </a:schemeClr>
                </a:solidFill>
              </a:defRPr>
            </a:lvl3pPr>
            <a:lvl4pPr marL="6583663" indent="0">
              <a:buNone/>
              <a:defRPr sz="6700">
                <a:solidFill>
                  <a:schemeClr val="tx1">
                    <a:tint val="75000"/>
                  </a:schemeClr>
                </a:solidFill>
              </a:defRPr>
            </a:lvl4pPr>
            <a:lvl5pPr marL="8778217" indent="0">
              <a:buNone/>
              <a:defRPr sz="6700">
                <a:solidFill>
                  <a:schemeClr val="tx1">
                    <a:tint val="75000"/>
                  </a:schemeClr>
                </a:solidFill>
              </a:defRPr>
            </a:lvl5pPr>
            <a:lvl6pPr marL="10972771" indent="0">
              <a:buNone/>
              <a:defRPr sz="6700">
                <a:solidFill>
                  <a:schemeClr val="tx1">
                    <a:tint val="75000"/>
                  </a:schemeClr>
                </a:solidFill>
              </a:defRPr>
            </a:lvl6pPr>
            <a:lvl7pPr marL="13167326" indent="0">
              <a:buNone/>
              <a:defRPr sz="6700">
                <a:solidFill>
                  <a:schemeClr val="tx1">
                    <a:tint val="75000"/>
                  </a:schemeClr>
                </a:solidFill>
              </a:defRPr>
            </a:lvl7pPr>
            <a:lvl8pPr marL="15361880" indent="0">
              <a:buNone/>
              <a:defRPr sz="6700">
                <a:solidFill>
                  <a:schemeClr val="tx1">
                    <a:tint val="75000"/>
                  </a:schemeClr>
                </a:solidFill>
              </a:defRPr>
            </a:lvl8pPr>
            <a:lvl9pPr marL="17556434"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880" y="7680963"/>
            <a:ext cx="21808440" cy="21724623"/>
          </a:xfrm>
        </p:spPr>
        <p:txBody>
          <a:bodyPr/>
          <a:lstStyle>
            <a:lvl1pPr>
              <a:defRPr sz="13500"/>
            </a:lvl1pPr>
            <a:lvl2pPr>
              <a:defRPr sz="116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00280" y="7680963"/>
            <a:ext cx="21808440" cy="21724623"/>
          </a:xfrm>
        </p:spPr>
        <p:txBody>
          <a:bodyPr/>
          <a:lstStyle>
            <a:lvl1pPr>
              <a:defRPr sz="13500"/>
            </a:lvl1pPr>
            <a:lvl2pPr>
              <a:defRPr sz="116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1" y="7368543"/>
            <a:ext cx="21817015" cy="3070858"/>
          </a:xfrm>
        </p:spPr>
        <p:txBody>
          <a:bodyPr anchor="b"/>
          <a:lstStyle>
            <a:lvl1pPr marL="0" indent="0">
              <a:buNone/>
              <a:defRPr sz="11600" b="1"/>
            </a:lvl1pPr>
            <a:lvl2pPr marL="2194554" indent="0">
              <a:buNone/>
              <a:defRPr sz="9600" b="1"/>
            </a:lvl2pPr>
            <a:lvl3pPr marL="4389109" indent="0">
              <a:buNone/>
              <a:defRPr sz="8700" b="1"/>
            </a:lvl3pPr>
            <a:lvl4pPr marL="6583663" indent="0">
              <a:buNone/>
              <a:defRPr sz="7700" b="1"/>
            </a:lvl4pPr>
            <a:lvl5pPr marL="8778217" indent="0">
              <a:buNone/>
              <a:defRPr sz="7700" b="1"/>
            </a:lvl5pPr>
            <a:lvl6pPr marL="10972771" indent="0">
              <a:buNone/>
              <a:defRPr sz="7700" b="1"/>
            </a:lvl6pPr>
            <a:lvl7pPr marL="13167326" indent="0">
              <a:buNone/>
              <a:defRPr sz="7700" b="1"/>
            </a:lvl7pPr>
            <a:lvl8pPr marL="15361880" indent="0">
              <a:buNone/>
              <a:defRPr sz="7700" b="1"/>
            </a:lvl8pPr>
            <a:lvl9pPr marL="17556434"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468881" y="10439401"/>
            <a:ext cx="21817015" cy="18966182"/>
          </a:xfrm>
        </p:spPr>
        <p:txBody>
          <a:bodyPr/>
          <a:lstStyle>
            <a:lvl1pPr>
              <a:defRPr sz="116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37" y="7368543"/>
            <a:ext cx="21825585" cy="3070858"/>
          </a:xfrm>
        </p:spPr>
        <p:txBody>
          <a:bodyPr anchor="b"/>
          <a:lstStyle>
            <a:lvl1pPr marL="0" indent="0">
              <a:buNone/>
              <a:defRPr sz="11600" b="1"/>
            </a:lvl1pPr>
            <a:lvl2pPr marL="2194554" indent="0">
              <a:buNone/>
              <a:defRPr sz="9600" b="1"/>
            </a:lvl2pPr>
            <a:lvl3pPr marL="4389109" indent="0">
              <a:buNone/>
              <a:defRPr sz="8700" b="1"/>
            </a:lvl3pPr>
            <a:lvl4pPr marL="6583663" indent="0">
              <a:buNone/>
              <a:defRPr sz="7700" b="1"/>
            </a:lvl4pPr>
            <a:lvl5pPr marL="8778217" indent="0">
              <a:buNone/>
              <a:defRPr sz="7700" b="1"/>
            </a:lvl5pPr>
            <a:lvl6pPr marL="10972771" indent="0">
              <a:buNone/>
              <a:defRPr sz="7700" b="1"/>
            </a:lvl6pPr>
            <a:lvl7pPr marL="13167326" indent="0">
              <a:buNone/>
              <a:defRPr sz="7700" b="1"/>
            </a:lvl7pPr>
            <a:lvl8pPr marL="15361880" indent="0">
              <a:buNone/>
              <a:defRPr sz="7700" b="1"/>
            </a:lvl8pPr>
            <a:lvl9pPr marL="17556434"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5083137" y="10439401"/>
            <a:ext cx="21825585" cy="18966182"/>
          </a:xfrm>
        </p:spPr>
        <p:txBody>
          <a:bodyPr/>
          <a:lstStyle>
            <a:lvl1pPr>
              <a:defRPr sz="116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2" y="1310640"/>
            <a:ext cx="16244890"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9305270" y="1310643"/>
            <a:ext cx="27603450" cy="28094943"/>
          </a:xfrm>
        </p:spPr>
        <p:txBody>
          <a:bodyPr/>
          <a:lstStyle>
            <a:lvl1pPr>
              <a:defRPr sz="15400"/>
            </a:lvl1pPr>
            <a:lvl2pPr>
              <a:defRPr sz="135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82" y="6888483"/>
            <a:ext cx="16244890" cy="22517102"/>
          </a:xfrm>
        </p:spPr>
        <p:txBody>
          <a:bodyPr/>
          <a:lstStyle>
            <a:lvl1pPr marL="0" indent="0">
              <a:buNone/>
              <a:defRPr sz="6700"/>
            </a:lvl1pPr>
            <a:lvl2pPr marL="2194554" indent="0">
              <a:buNone/>
              <a:defRPr sz="5800"/>
            </a:lvl2pPr>
            <a:lvl3pPr marL="4389109" indent="0">
              <a:buNone/>
              <a:defRPr sz="4800"/>
            </a:lvl3pPr>
            <a:lvl4pPr marL="6583663" indent="0">
              <a:buNone/>
              <a:defRPr sz="4300"/>
            </a:lvl4pPr>
            <a:lvl5pPr marL="8778217" indent="0">
              <a:buNone/>
              <a:defRPr sz="4300"/>
            </a:lvl5pPr>
            <a:lvl6pPr marL="10972771" indent="0">
              <a:buNone/>
              <a:defRPr sz="4300"/>
            </a:lvl6pPr>
            <a:lvl7pPr marL="13167326" indent="0">
              <a:buNone/>
              <a:defRPr sz="4300"/>
            </a:lvl7pPr>
            <a:lvl8pPr marL="15361880" indent="0">
              <a:buNone/>
              <a:defRPr sz="4300"/>
            </a:lvl8pPr>
            <a:lvl9pPr marL="1755643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6" y="23042881"/>
            <a:ext cx="2962656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9678356" y="2941320"/>
            <a:ext cx="29626560" cy="19751040"/>
          </a:xfrm>
        </p:spPr>
        <p:txBody>
          <a:bodyPr/>
          <a:lstStyle>
            <a:lvl1pPr marL="0" indent="0">
              <a:buNone/>
              <a:defRPr sz="15400"/>
            </a:lvl1pPr>
            <a:lvl2pPr marL="2194554" indent="0">
              <a:buNone/>
              <a:defRPr sz="13500"/>
            </a:lvl2pPr>
            <a:lvl3pPr marL="4389109" indent="0">
              <a:buNone/>
              <a:defRPr sz="11600"/>
            </a:lvl3pPr>
            <a:lvl4pPr marL="6583663" indent="0">
              <a:buNone/>
              <a:defRPr sz="9600"/>
            </a:lvl4pPr>
            <a:lvl5pPr marL="8778217" indent="0">
              <a:buNone/>
              <a:defRPr sz="9600"/>
            </a:lvl5pPr>
            <a:lvl6pPr marL="10972771" indent="0">
              <a:buNone/>
              <a:defRPr sz="9600"/>
            </a:lvl6pPr>
            <a:lvl7pPr marL="13167326" indent="0">
              <a:buNone/>
              <a:defRPr sz="9600"/>
            </a:lvl7pPr>
            <a:lvl8pPr marL="15361880" indent="0">
              <a:buNone/>
              <a:defRPr sz="9600"/>
            </a:lvl8pPr>
            <a:lvl9pPr marL="17556434" indent="0">
              <a:buNone/>
              <a:defRPr sz="9600"/>
            </a:lvl9pPr>
          </a:lstStyle>
          <a:p>
            <a:endParaRPr lang="en-US"/>
          </a:p>
        </p:txBody>
      </p:sp>
      <p:sp>
        <p:nvSpPr>
          <p:cNvPr id="4" name="Text Placeholder 3"/>
          <p:cNvSpPr>
            <a:spLocks noGrp="1"/>
          </p:cNvSpPr>
          <p:nvPr>
            <p:ph type="body" sz="half" idx="2"/>
          </p:nvPr>
        </p:nvSpPr>
        <p:spPr>
          <a:xfrm>
            <a:off x="9678356" y="25763223"/>
            <a:ext cx="29626560" cy="3863338"/>
          </a:xfrm>
        </p:spPr>
        <p:txBody>
          <a:bodyPr/>
          <a:lstStyle>
            <a:lvl1pPr marL="0" indent="0">
              <a:buNone/>
              <a:defRPr sz="6700"/>
            </a:lvl1pPr>
            <a:lvl2pPr marL="2194554" indent="0">
              <a:buNone/>
              <a:defRPr sz="5800"/>
            </a:lvl2pPr>
            <a:lvl3pPr marL="4389109" indent="0">
              <a:buNone/>
              <a:defRPr sz="4800"/>
            </a:lvl3pPr>
            <a:lvl4pPr marL="6583663" indent="0">
              <a:buNone/>
              <a:defRPr sz="4300"/>
            </a:lvl4pPr>
            <a:lvl5pPr marL="8778217" indent="0">
              <a:buNone/>
              <a:defRPr sz="4300"/>
            </a:lvl5pPr>
            <a:lvl6pPr marL="10972771" indent="0">
              <a:buNone/>
              <a:defRPr sz="4300"/>
            </a:lvl6pPr>
            <a:lvl7pPr marL="13167326" indent="0">
              <a:buNone/>
              <a:defRPr sz="4300"/>
            </a:lvl7pPr>
            <a:lvl8pPr marL="15361880" indent="0">
              <a:buNone/>
              <a:defRPr sz="4300"/>
            </a:lvl8pPr>
            <a:lvl9pPr marL="1755643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318262"/>
            <a:ext cx="44439840" cy="5486400"/>
          </a:xfrm>
          <a:prstGeom prst="rect">
            <a:avLst/>
          </a:prstGeom>
        </p:spPr>
        <p:txBody>
          <a:bodyPr vert="horz" lIns="438911" tIns="219455" rIns="438911" bIns="2194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468880" y="7680963"/>
            <a:ext cx="44439840" cy="21724623"/>
          </a:xfrm>
          <a:prstGeom prst="rect">
            <a:avLst/>
          </a:prstGeom>
        </p:spPr>
        <p:txBody>
          <a:bodyPr vert="horz" lIns="438911" tIns="219455" rIns="438911" bIns="2194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468880" y="30510482"/>
            <a:ext cx="11521440" cy="1752600"/>
          </a:xfrm>
          <a:prstGeom prst="rect">
            <a:avLst/>
          </a:prstGeom>
        </p:spPr>
        <p:txBody>
          <a:bodyPr vert="horz" lIns="438911" tIns="219455" rIns="438911" bIns="219455" rtlCol="0" anchor="ctr"/>
          <a:lstStyle>
            <a:lvl1pPr algn="l">
              <a:defRPr sz="5800">
                <a:solidFill>
                  <a:schemeClr val="tx1">
                    <a:tint val="75000"/>
                  </a:schemeClr>
                </a:solidFill>
              </a:defRPr>
            </a:lvl1pPr>
          </a:lstStyle>
          <a:p>
            <a:fld id="{1D8BD707-D9CF-40AE-B4C6-C98DA3205C09}" type="datetimeFigureOut">
              <a:rPr lang="en-US" smtClean="0"/>
              <a:pPr/>
              <a:t>8/20/2012</a:t>
            </a:fld>
            <a:endParaRPr lang="en-US"/>
          </a:p>
        </p:txBody>
      </p:sp>
      <p:sp>
        <p:nvSpPr>
          <p:cNvPr id="5" name="Footer Placeholder 4"/>
          <p:cNvSpPr>
            <a:spLocks noGrp="1"/>
          </p:cNvSpPr>
          <p:nvPr>
            <p:ph type="ftr" sz="quarter" idx="3"/>
          </p:nvPr>
        </p:nvSpPr>
        <p:spPr>
          <a:xfrm>
            <a:off x="16870680" y="30510482"/>
            <a:ext cx="15636240" cy="1752600"/>
          </a:xfrm>
          <a:prstGeom prst="rect">
            <a:avLst/>
          </a:prstGeom>
        </p:spPr>
        <p:txBody>
          <a:bodyPr vert="horz" lIns="438911" tIns="219455" rIns="438911" bIns="219455"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30510482"/>
            <a:ext cx="11521440" cy="1752600"/>
          </a:xfrm>
          <a:prstGeom prst="rect">
            <a:avLst/>
          </a:prstGeom>
        </p:spPr>
        <p:txBody>
          <a:bodyPr vert="horz" lIns="438911" tIns="219455" rIns="438911" bIns="219455" rtlCol="0" anchor="ctr"/>
          <a:lstStyle>
            <a:lvl1pPr algn="r">
              <a:defRPr sz="5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09" rtl="0" eaLnBrk="1" latinLnBrk="0" hangingPunct="1">
        <a:spcBef>
          <a:spcPct val="0"/>
        </a:spcBef>
        <a:buNone/>
        <a:defRPr sz="21100" kern="1200">
          <a:solidFill>
            <a:schemeClr val="tx1"/>
          </a:solidFill>
          <a:latin typeface="+mj-lt"/>
          <a:ea typeface="+mj-ea"/>
          <a:cs typeface="+mj-cs"/>
        </a:defRPr>
      </a:lvl1pPr>
    </p:titleStyle>
    <p:bodyStyle>
      <a:lvl1pPr marL="1645916" indent="-1645916" algn="l" defTabSz="4389109"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51" indent="-1371597" algn="l" defTabSz="4389109"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386" indent="-1097277" algn="l" defTabSz="4389109"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940" indent="-1097277" algn="l" defTabSz="4389109"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494" indent="-1097277" algn="l" defTabSz="4389109"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48" indent="-1097277" algn="l" defTabSz="438910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03" indent="-1097277" algn="l" defTabSz="438910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157" indent="-1097277" algn="l" defTabSz="438910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11" indent="-1097277" algn="l" defTabSz="438910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09" rtl="0" eaLnBrk="1" latinLnBrk="0" hangingPunct="1">
        <a:defRPr sz="8700" kern="1200">
          <a:solidFill>
            <a:schemeClr val="tx1"/>
          </a:solidFill>
          <a:latin typeface="+mn-lt"/>
          <a:ea typeface="+mn-ea"/>
          <a:cs typeface="+mn-cs"/>
        </a:defRPr>
      </a:lvl1pPr>
      <a:lvl2pPr marL="2194554" algn="l" defTabSz="4389109" rtl="0" eaLnBrk="1" latinLnBrk="0" hangingPunct="1">
        <a:defRPr sz="8700" kern="1200">
          <a:solidFill>
            <a:schemeClr val="tx1"/>
          </a:solidFill>
          <a:latin typeface="+mn-lt"/>
          <a:ea typeface="+mn-ea"/>
          <a:cs typeface="+mn-cs"/>
        </a:defRPr>
      </a:lvl2pPr>
      <a:lvl3pPr marL="4389109" algn="l" defTabSz="4389109" rtl="0" eaLnBrk="1" latinLnBrk="0" hangingPunct="1">
        <a:defRPr sz="8700" kern="1200">
          <a:solidFill>
            <a:schemeClr val="tx1"/>
          </a:solidFill>
          <a:latin typeface="+mn-lt"/>
          <a:ea typeface="+mn-ea"/>
          <a:cs typeface="+mn-cs"/>
        </a:defRPr>
      </a:lvl3pPr>
      <a:lvl4pPr marL="6583663" algn="l" defTabSz="4389109" rtl="0" eaLnBrk="1" latinLnBrk="0" hangingPunct="1">
        <a:defRPr sz="8700" kern="1200">
          <a:solidFill>
            <a:schemeClr val="tx1"/>
          </a:solidFill>
          <a:latin typeface="+mn-lt"/>
          <a:ea typeface="+mn-ea"/>
          <a:cs typeface="+mn-cs"/>
        </a:defRPr>
      </a:lvl4pPr>
      <a:lvl5pPr marL="8778217" algn="l" defTabSz="4389109" rtl="0" eaLnBrk="1" latinLnBrk="0" hangingPunct="1">
        <a:defRPr sz="8700" kern="1200">
          <a:solidFill>
            <a:schemeClr val="tx1"/>
          </a:solidFill>
          <a:latin typeface="+mn-lt"/>
          <a:ea typeface="+mn-ea"/>
          <a:cs typeface="+mn-cs"/>
        </a:defRPr>
      </a:lvl5pPr>
      <a:lvl6pPr marL="10972771" algn="l" defTabSz="4389109" rtl="0" eaLnBrk="1" latinLnBrk="0" hangingPunct="1">
        <a:defRPr sz="8700" kern="1200">
          <a:solidFill>
            <a:schemeClr val="tx1"/>
          </a:solidFill>
          <a:latin typeface="+mn-lt"/>
          <a:ea typeface="+mn-ea"/>
          <a:cs typeface="+mn-cs"/>
        </a:defRPr>
      </a:lvl6pPr>
      <a:lvl7pPr marL="13167326" algn="l" defTabSz="4389109" rtl="0" eaLnBrk="1" latinLnBrk="0" hangingPunct="1">
        <a:defRPr sz="8700" kern="1200">
          <a:solidFill>
            <a:schemeClr val="tx1"/>
          </a:solidFill>
          <a:latin typeface="+mn-lt"/>
          <a:ea typeface="+mn-ea"/>
          <a:cs typeface="+mn-cs"/>
        </a:defRPr>
      </a:lvl7pPr>
      <a:lvl8pPr marL="15361880" algn="l" defTabSz="4389109" rtl="0" eaLnBrk="1" latinLnBrk="0" hangingPunct="1">
        <a:defRPr sz="8700" kern="1200">
          <a:solidFill>
            <a:schemeClr val="tx1"/>
          </a:solidFill>
          <a:latin typeface="+mn-lt"/>
          <a:ea typeface="+mn-ea"/>
          <a:cs typeface="+mn-cs"/>
        </a:defRPr>
      </a:lvl8pPr>
      <a:lvl9pPr marL="17556434" algn="l" defTabSz="4389109"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9377600" cy="3657600"/>
          </a:xfrm>
        </p:spPr>
        <p:txBody>
          <a:bodyPr>
            <a:noAutofit/>
          </a:bodyPr>
          <a:lstStyle/>
          <a:p>
            <a:r>
              <a:rPr lang="en-US" sz="9600" dirty="0" smtClean="0">
                <a:latin typeface="Arial" pitchFamily="34" charset="0"/>
                <a:cs typeface="Arial" pitchFamily="34" charset="0"/>
              </a:rPr>
              <a:t>When the Cyber </a:t>
            </a:r>
            <a:r>
              <a:rPr lang="en-US" sz="9600" dirty="0" err="1" smtClean="0">
                <a:latin typeface="Arial" pitchFamily="34" charset="0"/>
                <a:cs typeface="Arial" pitchFamily="34" charset="0"/>
              </a:rPr>
              <a:t>Backdrives</a:t>
            </a:r>
            <a:r>
              <a:rPr lang="en-US" sz="9600" dirty="0" smtClean="0">
                <a:latin typeface="Arial" pitchFamily="34" charset="0"/>
                <a:cs typeface="Arial" pitchFamily="34" charset="0"/>
              </a:rPr>
              <a:t> the Physical: Information Flow vs. Power Flow</a:t>
            </a:r>
            <a:endParaRPr lang="en-US" sz="9600" dirty="0">
              <a:latin typeface="Arial" pitchFamily="34" charset="0"/>
              <a:cs typeface="Arial" pitchFamily="34" charset="0"/>
            </a:endParaRPr>
          </a:p>
        </p:txBody>
      </p:sp>
      <p:sp>
        <p:nvSpPr>
          <p:cNvPr id="3" name="Subtitle 2"/>
          <p:cNvSpPr>
            <a:spLocks noGrp="1"/>
          </p:cNvSpPr>
          <p:nvPr>
            <p:ph type="subTitle" idx="1"/>
          </p:nvPr>
        </p:nvSpPr>
        <p:spPr>
          <a:xfrm>
            <a:off x="7818120" y="2560320"/>
            <a:ext cx="34564320" cy="2560320"/>
          </a:xfrm>
        </p:spPr>
        <p:txBody>
          <a:bodyPr>
            <a:noAutofit/>
          </a:bodyPr>
          <a:lstStyle/>
          <a:p>
            <a:r>
              <a:rPr lang="en-US" sz="6700" dirty="0" smtClean="0">
                <a:solidFill>
                  <a:schemeClr val="tx1"/>
                </a:solidFill>
                <a:latin typeface="Arial" pitchFamily="34" charset="0"/>
                <a:ea typeface="+mj-ea"/>
                <a:cs typeface="Arial" pitchFamily="34" charset="0"/>
              </a:rPr>
              <a:t>James Freudenberg (PI), Brent Gillespie (Co-PI), and Bo Yu</a:t>
            </a:r>
            <a:br>
              <a:rPr lang="en-US" sz="6700" dirty="0" smtClean="0">
                <a:solidFill>
                  <a:schemeClr val="tx1"/>
                </a:solidFill>
                <a:latin typeface="Arial" pitchFamily="34" charset="0"/>
                <a:ea typeface="+mj-ea"/>
                <a:cs typeface="Arial" pitchFamily="34" charset="0"/>
              </a:rPr>
            </a:br>
            <a:r>
              <a:rPr lang="en-US" sz="6700" dirty="0" smtClean="0">
                <a:solidFill>
                  <a:schemeClr val="tx1"/>
                </a:solidFill>
                <a:latin typeface="Arial" pitchFamily="34" charset="0"/>
                <a:ea typeface="+mj-ea"/>
                <a:cs typeface="Arial" pitchFamily="34" charset="0"/>
              </a:rPr>
              <a:t>University of Michigan, Ann Arbor</a:t>
            </a:r>
          </a:p>
        </p:txBody>
      </p:sp>
      <mc:AlternateContent xmlns:mc="http://schemas.openxmlformats.org/markup-compatibility/2006" xmlns:a14="http://schemas.microsoft.com/office/drawing/2010/main">
        <mc:Choice Requires="a14">
          <p:sp>
            <p:nvSpPr>
              <p:cNvPr id="54" name="TextBox 53"/>
              <p:cNvSpPr txBox="1"/>
              <p:nvPr/>
            </p:nvSpPr>
            <p:spPr>
              <a:xfrm>
                <a:off x="35356800" y="4876800"/>
                <a:ext cx="13411200" cy="21315194"/>
              </a:xfrm>
              <a:prstGeom prst="rect">
                <a:avLst/>
              </a:prstGeom>
              <a:ln w="50800" cap="rn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000" dirty="0" smtClean="0"/>
                  <a:t>Experimental Verification</a:t>
                </a:r>
              </a:p>
              <a:p>
                <a:pPr marL="571500" indent="-571500">
                  <a:buFont typeface="Arial" pitchFamily="34" charset="0"/>
                  <a:buChar char="•"/>
                </a:pPr>
                <a:r>
                  <a:rPr lang="en-US" sz="4000" dirty="0" smtClean="0"/>
                  <a:t>We render a spring-mass virtual environment whose values are given by  </a:t>
                </a:r>
                <a:br>
                  <a:rPr lang="en-US" sz="4000" dirty="0" smtClean="0"/>
                </a:br>
                <a14:m>
                  <m:oMath xmlns:m="http://schemas.openxmlformats.org/officeDocument/2006/math">
                    <m:r>
                      <a:rPr lang="en-US" sz="4000" i="1" smtClean="0">
                        <a:latin typeface="Cambria Math"/>
                      </a:rPr>
                      <m:t>𝑘</m:t>
                    </m:r>
                    <m:r>
                      <a:rPr lang="en-US" sz="4000" b="0" i="1" smtClean="0">
                        <a:latin typeface="Cambria Math"/>
                      </a:rPr>
                      <m:t>=1.092</m:t>
                    </m:r>
                    <m:r>
                      <m:rPr>
                        <m:nor/>
                      </m:rPr>
                      <a:rPr lang="en-US" sz="4000" dirty="0">
                        <a:latin typeface="Cambria Math"/>
                      </a:rPr>
                      <m:t>N</m:t>
                    </m:r>
                    <m:r>
                      <m:rPr>
                        <m:nor/>
                      </m:rPr>
                      <a:rPr lang="en-US" sz="4000" dirty="0">
                        <a:latin typeface="Cambria Math"/>
                      </a:rPr>
                      <m:t>−</m:t>
                    </m:r>
                    <m:r>
                      <m:rPr>
                        <m:nor/>
                      </m:rPr>
                      <a:rPr lang="en-US" sz="4000" dirty="0">
                        <a:latin typeface="Cambria Math"/>
                      </a:rPr>
                      <m:t>m</m:t>
                    </m:r>
                    <m:r>
                      <m:rPr>
                        <m:nor/>
                      </m:rPr>
                      <a:rPr lang="en-US" sz="4000" dirty="0">
                        <a:latin typeface="Cambria Math"/>
                        <a:ea typeface="Cambria Math"/>
                      </a:rPr>
                      <m:t>/</m:t>
                    </m:r>
                    <m:r>
                      <m:rPr>
                        <m:nor/>
                      </m:rPr>
                      <a:rPr lang="en-US" sz="4000" dirty="0">
                        <a:latin typeface="Cambria Math"/>
                        <a:ea typeface="Cambria Math"/>
                      </a:rPr>
                      <m:t>rad</m:t>
                    </m:r>
                  </m:oMath>
                </a14:m>
                <a:r>
                  <a:rPr lang="en-US" sz="4000" dirty="0" smtClean="0"/>
                  <a:t>     </a:t>
                </a:r>
                <a14:m>
                  <m:oMath xmlns:m="http://schemas.openxmlformats.org/officeDocument/2006/math">
                    <m:sSub>
                      <m:sSubPr>
                        <m:ctrlPr>
                          <a:rPr lang="en-US" sz="4000" i="1" smtClean="0">
                            <a:latin typeface="Cambria Math"/>
                          </a:rPr>
                        </m:ctrlPr>
                      </m:sSubPr>
                      <m:e>
                        <m:r>
                          <a:rPr lang="en-US" sz="4000" i="1">
                            <a:latin typeface="Cambria Math"/>
                          </a:rPr>
                          <m:t>𝐽</m:t>
                        </m:r>
                      </m:e>
                      <m:sub>
                        <m:r>
                          <a:rPr lang="en-US" sz="4000" b="0" i="1" smtClean="0">
                            <a:latin typeface="Cambria Math"/>
                          </a:rPr>
                          <m:t>𝑤</m:t>
                        </m:r>
                      </m:sub>
                    </m:sSub>
                    <m:r>
                      <a:rPr lang="en-US" sz="4000" i="1">
                        <a:latin typeface="Cambria Math"/>
                      </a:rPr>
                      <m:t>=</m:t>
                    </m:r>
                    <m:r>
                      <m:rPr>
                        <m:nor/>
                      </m:rPr>
                      <a:rPr lang="en-US" sz="4000" dirty="0"/>
                      <m:t>0.0</m:t>
                    </m:r>
                    <m:r>
                      <m:rPr>
                        <m:nor/>
                      </m:rPr>
                      <a:rPr lang="en-US" sz="4000" b="0" i="0" dirty="0" smtClean="0"/>
                      <m:t>273 </m:t>
                    </m:r>
                    <m:r>
                      <m:rPr>
                        <m:nor/>
                      </m:rPr>
                      <a:rPr lang="en-US" sz="4000" dirty="0">
                        <a:latin typeface="Cambria Math"/>
                      </a:rPr>
                      <m:t>N</m:t>
                    </m:r>
                    <m:r>
                      <m:rPr>
                        <m:nor/>
                      </m:rPr>
                      <a:rPr lang="en-US" sz="4000" dirty="0">
                        <a:latin typeface="Cambria Math"/>
                      </a:rPr>
                      <m:t>−</m:t>
                    </m:r>
                    <m:r>
                      <m:rPr>
                        <m:nor/>
                      </m:rPr>
                      <a:rPr lang="en-US" sz="4000" dirty="0">
                        <a:latin typeface="Cambria Math"/>
                      </a:rPr>
                      <m:t>m</m:t>
                    </m:r>
                    <m:r>
                      <m:rPr>
                        <m:nor/>
                      </m:rPr>
                      <a:rPr lang="en-US" sz="4000" dirty="0">
                        <a:latin typeface="Cambria Math"/>
                        <a:ea typeface="Cambria Math"/>
                      </a:rPr>
                      <m:t>∙</m:t>
                    </m:r>
                    <m:sSup>
                      <m:sSupPr>
                        <m:ctrlPr>
                          <a:rPr lang="en-US" sz="4000" i="1" dirty="0">
                            <a:latin typeface="Cambria Math"/>
                            <a:ea typeface="Cambria Math"/>
                          </a:rPr>
                        </m:ctrlPr>
                      </m:sSupPr>
                      <m:e>
                        <m:r>
                          <m:rPr>
                            <m:nor/>
                          </m:rPr>
                          <a:rPr lang="en-US" sz="4000" dirty="0">
                            <a:latin typeface="Cambria Math"/>
                            <a:ea typeface="Cambria Math"/>
                          </a:rPr>
                          <m:t>s</m:t>
                        </m:r>
                      </m:e>
                      <m:sup>
                        <m:r>
                          <m:rPr>
                            <m:nor/>
                          </m:rPr>
                          <a:rPr lang="en-US" sz="4000" dirty="0">
                            <a:latin typeface="Cambria Math"/>
                            <a:ea typeface="Cambria Math"/>
                          </a:rPr>
                          <m:t>2</m:t>
                        </m:r>
                      </m:sup>
                    </m:sSup>
                    <m:r>
                      <m:rPr>
                        <m:nor/>
                      </m:rPr>
                      <a:rPr lang="en-US" sz="4000" dirty="0">
                        <a:latin typeface="Cambria Math"/>
                        <a:ea typeface="Cambria Math"/>
                      </a:rPr>
                      <m:t>/</m:t>
                    </m:r>
                    <m:r>
                      <m:rPr>
                        <m:nor/>
                      </m:rPr>
                      <a:rPr lang="en-US" sz="4000" dirty="0">
                        <a:latin typeface="Cambria Math"/>
                        <a:ea typeface="Cambria Math"/>
                      </a:rPr>
                      <m:t>rad</m:t>
                    </m:r>
                    <m:r>
                      <m:rPr>
                        <m:nor/>
                      </m:rPr>
                      <a:rPr lang="en-US" sz="4000" dirty="0">
                        <a:latin typeface="Cambria Math"/>
                        <a:ea typeface="Cambria Math"/>
                      </a:rPr>
                      <m:t>  </m:t>
                    </m:r>
                  </m:oMath>
                </a14:m>
                <a:endParaRPr lang="en-US" sz="4000" dirty="0" smtClean="0">
                  <a:latin typeface="Cambria Math"/>
                  <a:ea typeface="Cambria Math"/>
                </a:endParaRPr>
              </a:p>
              <a:p>
                <a:pPr/>
                <a14:m>
                  <m:oMathPara xmlns:m="http://schemas.openxmlformats.org/officeDocument/2006/math">
                    <m:oMathParaPr>
                      <m:jc m:val="right"/>
                    </m:oMathParaPr>
                    <m:oMath xmlns:m="http://schemas.openxmlformats.org/officeDocument/2006/math">
                      <m:r>
                        <m:rPr>
                          <m:nor/>
                        </m:rPr>
                        <a:rPr lang="en-US" sz="4000" dirty="0">
                          <a:latin typeface="Cambria Math"/>
                          <a:ea typeface="Cambria Math"/>
                        </a:rPr>
                        <m:t>  </m:t>
                      </m:r>
                    </m:oMath>
                  </m:oMathPara>
                </a14:m>
                <a:endParaRPr lang="en-US" sz="4000" dirty="0">
                  <a:ea typeface="Cambria Math"/>
                </a:endParaRPr>
              </a:p>
              <a:p>
                <a:pPr marL="742950" indent="-742950">
                  <a:buFont typeface="Arial" pitchFamily="34" charset="0"/>
                  <a:buChar char="•"/>
                </a:pPr>
                <a:r>
                  <a:rPr lang="en-US" sz="4000" dirty="0" smtClean="0"/>
                  <a:t>The signal </a:t>
                </a:r>
                <a14:m>
                  <m:oMath xmlns:m="http://schemas.openxmlformats.org/officeDocument/2006/math">
                    <m:sSub>
                      <m:sSubPr>
                        <m:ctrlPr>
                          <a:rPr lang="en-US" sz="4000" i="1" smtClean="0">
                            <a:latin typeface="Cambria Math"/>
                          </a:rPr>
                        </m:ctrlPr>
                      </m:sSubPr>
                      <m:e>
                        <m:r>
                          <a:rPr lang="en-US" sz="4000" i="1" smtClean="0">
                            <a:latin typeface="Cambria Math"/>
                            <a:ea typeface="Cambria Math"/>
                          </a:rPr>
                          <m:t>𝜃</m:t>
                        </m:r>
                      </m:e>
                      <m:sub>
                        <m:r>
                          <a:rPr lang="en-US" sz="4000" b="0" i="1" smtClean="0">
                            <a:latin typeface="Cambria Math"/>
                          </a:rPr>
                          <m:t>𝑟</m:t>
                        </m:r>
                      </m:sub>
                    </m:sSub>
                  </m:oMath>
                </a14:m>
                <a:r>
                  <a:rPr lang="en-US" sz="4000" dirty="0" smtClean="0"/>
                  <a:t> is a smooth position source signal to the human hand and is assumed to be </a:t>
                </a:r>
                <a:br>
                  <a:rPr lang="en-US" sz="4000" dirty="0" smtClean="0"/>
                </a:br>
                <a14:m>
                  <m:oMath xmlns:m="http://schemas.openxmlformats.org/officeDocument/2006/math">
                    <m:sSub>
                      <m:sSubPr>
                        <m:ctrlPr>
                          <a:rPr lang="en-US" sz="4000" i="1" smtClean="0">
                            <a:latin typeface="Cambria Math"/>
                          </a:rPr>
                        </m:ctrlPr>
                      </m:sSubPr>
                      <m:e>
                        <m:r>
                          <a:rPr lang="en-US" sz="4000" i="1" smtClean="0">
                            <a:latin typeface="Cambria Math"/>
                            <a:ea typeface="Cambria Math"/>
                          </a:rPr>
                          <m:t>𝜃</m:t>
                        </m:r>
                      </m:e>
                      <m:sub>
                        <m:r>
                          <a:rPr lang="en-US" sz="4000" b="0" i="1" smtClean="0">
                            <a:latin typeface="Cambria Math"/>
                          </a:rPr>
                          <m:t>𝑟</m:t>
                        </m:r>
                      </m:sub>
                    </m:sSub>
                    <m:d>
                      <m:dPr>
                        <m:ctrlPr>
                          <a:rPr lang="en-US" sz="4000" b="0" i="1" smtClean="0">
                            <a:latin typeface="Cambria Math"/>
                          </a:rPr>
                        </m:ctrlPr>
                      </m:dPr>
                      <m:e>
                        <m:r>
                          <a:rPr lang="en-US" sz="4000" b="0" i="1" smtClean="0">
                            <a:latin typeface="Cambria Math"/>
                          </a:rPr>
                          <m:t>𝑡</m:t>
                        </m:r>
                      </m:e>
                    </m:d>
                    <m:r>
                      <a:rPr lang="en-US" sz="4000" b="0" i="1" smtClean="0">
                        <a:latin typeface="Cambria Math"/>
                      </a:rPr>
                      <m:t>=</m:t>
                    </m:r>
                    <m:d>
                      <m:dPr>
                        <m:begChr m:val="{"/>
                        <m:endChr m:val=""/>
                        <m:ctrlPr>
                          <a:rPr lang="en-US" sz="4000" b="0" i="1" smtClean="0">
                            <a:latin typeface="Cambria Math"/>
                          </a:rPr>
                        </m:ctrlPr>
                      </m:dPr>
                      <m:e>
                        <m:eqArr>
                          <m:eqArrPr>
                            <m:ctrlPr>
                              <a:rPr lang="en-US" sz="4000" b="0" i="1" smtClean="0">
                                <a:latin typeface="Cambria Math"/>
                              </a:rPr>
                            </m:ctrlPr>
                          </m:eqArrPr>
                          <m:e>
                            <m:sSub>
                              <m:sSubPr>
                                <m:ctrlPr>
                                  <a:rPr lang="en-US" sz="4000" i="1">
                                    <a:latin typeface="Cambria Math"/>
                                  </a:rPr>
                                </m:ctrlPr>
                              </m:sSubPr>
                              <m:e>
                                <m:r>
                                  <a:rPr lang="en-US" sz="4000" i="1">
                                    <a:latin typeface="Cambria Math"/>
                                    <a:ea typeface="Cambria Math"/>
                                  </a:rPr>
                                  <m:t>𝜃</m:t>
                                </m:r>
                              </m:e>
                              <m:sub>
                                <m:r>
                                  <a:rPr lang="en-US" sz="4000" b="0" i="1" smtClean="0">
                                    <a:latin typeface="Cambria Math"/>
                                  </a:rPr>
                                  <m:t>𝑓</m:t>
                                </m:r>
                              </m:sub>
                            </m:sSub>
                            <m:d>
                              <m:dPr>
                                <m:begChr m:val="["/>
                                <m:endChr m:val="]"/>
                                <m:ctrlPr>
                                  <a:rPr lang="en-US" sz="4000" i="1" smtClean="0">
                                    <a:latin typeface="Cambria Math"/>
                                  </a:rPr>
                                </m:ctrlPr>
                              </m:dPr>
                              <m:e>
                                <m:r>
                                  <a:rPr lang="en-US" sz="4000" b="0" i="1" smtClean="0">
                                    <a:latin typeface="Cambria Math"/>
                                  </a:rPr>
                                  <m:t>1−</m:t>
                                </m:r>
                                <m:func>
                                  <m:funcPr>
                                    <m:ctrlPr>
                                      <a:rPr lang="en-US" sz="4000" b="0" i="1" smtClean="0">
                                        <a:latin typeface="Cambria Math"/>
                                      </a:rPr>
                                    </m:ctrlPr>
                                  </m:funcPr>
                                  <m:fName>
                                    <m:r>
                                      <m:rPr>
                                        <m:sty m:val="p"/>
                                      </m:rPr>
                                      <a:rPr lang="en-US" sz="4000" b="0" i="0" smtClean="0">
                                        <a:latin typeface="Cambria Math"/>
                                      </a:rPr>
                                      <m:t>cos</m:t>
                                    </m:r>
                                  </m:fName>
                                  <m:e>
                                    <m:d>
                                      <m:dPr>
                                        <m:ctrlPr>
                                          <a:rPr lang="en-US" sz="4000" b="0" i="1" smtClean="0">
                                            <a:latin typeface="Cambria Math"/>
                                          </a:rPr>
                                        </m:ctrlPr>
                                      </m:dPr>
                                      <m:e>
                                        <m:f>
                                          <m:fPr>
                                            <m:ctrlPr>
                                              <a:rPr lang="en-US" sz="4000" b="0" i="1" smtClean="0">
                                                <a:latin typeface="Cambria Math"/>
                                              </a:rPr>
                                            </m:ctrlPr>
                                          </m:fPr>
                                          <m:num>
                                            <m:r>
                                              <a:rPr lang="en-US" sz="4000" b="0" i="1" smtClean="0">
                                                <a:latin typeface="Cambria Math"/>
                                                <a:ea typeface="Cambria Math"/>
                                              </a:rPr>
                                              <m:t>𝜋</m:t>
                                            </m:r>
                                          </m:num>
                                          <m:den>
                                            <m:sSub>
                                              <m:sSubPr>
                                                <m:ctrlPr>
                                                  <a:rPr lang="en-US" sz="4000" b="0" i="1" smtClean="0">
                                                    <a:latin typeface="Cambria Math"/>
                                                  </a:rPr>
                                                </m:ctrlPr>
                                              </m:sSubPr>
                                              <m:e>
                                                <m:r>
                                                  <a:rPr lang="en-US" sz="4000" b="0" i="1" smtClean="0">
                                                    <a:latin typeface="Cambria Math"/>
                                                  </a:rPr>
                                                  <m:t>𝑡</m:t>
                                                </m:r>
                                              </m:e>
                                              <m:sub>
                                                <m:r>
                                                  <a:rPr lang="en-US" sz="4000" b="0" i="1" smtClean="0">
                                                    <a:latin typeface="Cambria Math"/>
                                                  </a:rPr>
                                                  <m:t>𝑓</m:t>
                                                </m:r>
                                              </m:sub>
                                            </m:sSub>
                                          </m:den>
                                        </m:f>
                                        <m:r>
                                          <a:rPr lang="en-US" sz="4000" b="0" i="1" smtClean="0">
                                            <a:latin typeface="Cambria Math"/>
                                          </a:rPr>
                                          <m:t>𝑡</m:t>
                                        </m:r>
                                      </m:e>
                                    </m:d>
                                  </m:e>
                                </m:func>
                              </m:e>
                            </m:d>
                            <m:r>
                              <a:rPr lang="en-US" sz="4000" b="0" i="1" smtClean="0">
                                <a:latin typeface="Cambria Math"/>
                              </a:rPr>
                              <m:t>, 0</m:t>
                            </m:r>
                            <m:r>
                              <a:rPr lang="en-US" sz="4000" b="0" i="1" smtClean="0">
                                <a:latin typeface="Cambria Math"/>
                                <a:ea typeface="Cambria Math"/>
                              </a:rPr>
                              <m:t>≤</m:t>
                            </m:r>
                            <m:r>
                              <a:rPr lang="en-US" sz="4000" b="0" i="1" smtClean="0">
                                <a:latin typeface="Cambria Math"/>
                                <a:ea typeface="Cambria Math"/>
                              </a:rPr>
                              <m:t>𝑡</m:t>
                            </m:r>
                            <m:r>
                              <a:rPr lang="en-US" sz="4000" b="0" i="1" smtClean="0">
                                <a:latin typeface="Cambria Math"/>
                                <a:ea typeface="Cambria Math"/>
                              </a:rPr>
                              <m:t>≤</m:t>
                            </m:r>
                            <m:sSub>
                              <m:sSubPr>
                                <m:ctrlPr>
                                  <a:rPr lang="en-US" sz="4000" b="0" i="1" smtClean="0">
                                    <a:latin typeface="Cambria Math"/>
                                    <a:ea typeface="Cambria Math"/>
                                  </a:rPr>
                                </m:ctrlPr>
                              </m:sSubPr>
                              <m:e>
                                <m:r>
                                  <a:rPr lang="en-US" sz="4000" b="0" i="1" smtClean="0">
                                    <a:latin typeface="Cambria Math"/>
                                    <a:ea typeface="Cambria Math"/>
                                  </a:rPr>
                                  <m:t>𝑡</m:t>
                                </m:r>
                              </m:e>
                              <m:sub>
                                <m:r>
                                  <a:rPr lang="en-US" sz="4000" b="0" i="1" smtClean="0">
                                    <a:latin typeface="Cambria Math"/>
                                    <a:ea typeface="Cambria Math"/>
                                  </a:rPr>
                                  <m:t>𝑓</m:t>
                                </m:r>
                              </m:sub>
                            </m:sSub>
                          </m:e>
                          <m:e>
                            <m:sSub>
                              <m:sSubPr>
                                <m:ctrlPr>
                                  <a:rPr lang="en-US" sz="4000" i="1">
                                    <a:latin typeface="Cambria Math"/>
                                  </a:rPr>
                                </m:ctrlPr>
                              </m:sSubPr>
                              <m:e>
                                <m:r>
                                  <a:rPr lang="en-US" sz="4000" i="1">
                                    <a:latin typeface="Cambria Math"/>
                                    <a:ea typeface="Cambria Math"/>
                                  </a:rPr>
                                  <m:t>𝜃</m:t>
                                </m:r>
                              </m:e>
                              <m:sub>
                                <m:r>
                                  <a:rPr lang="en-US" sz="4000" i="1">
                                    <a:latin typeface="Cambria Math"/>
                                  </a:rPr>
                                  <m:t>𝑓</m:t>
                                </m:r>
                              </m:sub>
                            </m:sSub>
                            <m:r>
                              <a:rPr lang="en-US" sz="4000" b="0" i="1" smtClean="0">
                                <a:latin typeface="Cambria Math"/>
                              </a:rPr>
                              <m:t>,  </m:t>
                            </m:r>
                            <m:r>
                              <a:rPr lang="en-US" sz="4000" i="1" smtClean="0">
                                <a:latin typeface="Cambria Math"/>
                                <a:ea typeface="Cambria Math"/>
                              </a:rPr>
                              <m:t>𝑡</m:t>
                            </m:r>
                            <m:r>
                              <a:rPr lang="en-US" sz="4000" i="1" smtClean="0">
                                <a:latin typeface="Cambria Math"/>
                                <a:ea typeface="Cambria Math"/>
                              </a:rPr>
                              <m:t>≥</m:t>
                            </m:r>
                            <m:sSub>
                              <m:sSubPr>
                                <m:ctrlPr>
                                  <a:rPr lang="en-US" sz="4000" i="1">
                                    <a:latin typeface="Cambria Math"/>
                                    <a:ea typeface="Cambria Math"/>
                                  </a:rPr>
                                </m:ctrlPr>
                              </m:sSubPr>
                              <m:e>
                                <m:r>
                                  <a:rPr lang="en-US" sz="4000" i="1">
                                    <a:latin typeface="Cambria Math"/>
                                    <a:ea typeface="Cambria Math"/>
                                  </a:rPr>
                                  <m:t>𝑡</m:t>
                                </m:r>
                              </m:e>
                              <m:sub>
                                <m:r>
                                  <a:rPr lang="en-US" sz="4000" i="1">
                                    <a:latin typeface="Cambria Math"/>
                                    <a:ea typeface="Cambria Math"/>
                                  </a:rPr>
                                  <m:t>𝑓</m:t>
                                </m:r>
                              </m:sub>
                            </m:sSub>
                          </m:e>
                        </m:eqArr>
                      </m:e>
                    </m:d>
                  </m:oMath>
                </a14:m>
                <a:endParaRPr lang="en-US" sz="4000" dirty="0" smtClean="0"/>
              </a:p>
              <a:p>
                <a:r>
                  <a:rPr lang="en-US" sz="4000" dirty="0"/>
                  <a:t> </a:t>
                </a:r>
                <a:r>
                  <a:rPr lang="en-US" sz="4000" dirty="0" smtClean="0"/>
                  <a:t>      where </a:t>
                </a:r>
                <a14:m>
                  <m:oMath xmlns:m="http://schemas.openxmlformats.org/officeDocument/2006/math">
                    <m:sSub>
                      <m:sSubPr>
                        <m:ctrlPr>
                          <a:rPr lang="en-US" sz="4000" i="1">
                            <a:latin typeface="Cambria Math"/>
                          </a:rPr>
                        </m:ctrlPr>
                      </m:sSubPr>
                      <m:e>
                        <m:r>
                          <a:rPr lang="en-US" sz="4000" i="1">
                            <a:latin typeface="Cambria Math"/>
                            <a:ea typeface="Cambria Math"/>
                          </a:rPr>
                          <m:t>𝜃</m:t>
                        </m:r>
                      </m:e>
                      <m:sub>
                        <m:r>
                          <a:rPr lang="en-US" sz="4000" i="1">
                            <a:latin typeface="Cambria Math"/>
                          </a:rPr>
                          <m:t>𝑓</m:t>
                        </m:r>
                      </m:sub>
                    </m:sSub>
                  </m:oMath>
                </a14:m>
                <a:r>
                  <a:rPr lang="en-US" sz="4000" dirty="0" smtClean="0"/>
                  <a:t> is the desired final position of human </a:t>
                </a:r>
                <a:br>
                  <a:rPr lang="en-US" sz="4000" dirty="0" smtClean="0"/>
                </a:br>
                <a:r>
                  <a:rPr lang="en-US" sz="4000" dirty="0" smtClean="0"/>
                  <a:t>       hand  and </a:t>
                </a:r>
                <a14:m>
                  <m:oMath xmlns:m="http://schemas.openxmlformats.org/officeDocument/2006/math">
                    <m:sSub>
                      <m:sSubPr>
                        <m:ctrlPr>
                          <a:rPr lang="en-US" sz="4000" i="1">
                            <a:latin typeface="Cambria Math"/>
                            <a:ea typeface="Cambria Math"/>
                          </a:rPr>
                        </m:ctrlPr>
                      </m:sSubPr>
                      <m:e>
                        <m:r>
                          <a:rPr lang="en-US" sz="4000" i="1">
                            <a:latin typeface="Cambria Math"/>
                            <a:ea typeface="Cambria Math"/>
                          </a:rPr>
                          <m:t>𝑡</m:t>
                        </m:r>
                      </m:e>
                      <m:sub>
                        <m:r>
                          <a:rPr lang="en-US" sz="4000" i="1">
                            <a:latin typeface="Cambria Math"/>
                            <a:ea typeface="Cambria Math"/>
                          </a:rPr>
                          <m:t>𝑓</m:t>
                        </m:r>
                      </m:sub>
                    </m:sSub>
                  </m:oMath>
                </a14:m>
                <a:r>
                  <a:rPr lang="en-US" sz="4000" dirty="0" smtClean="0"/>
                  <a:t> is the time interval from the initial to</a:t>
                </a:r>
                <a:br>
                  <a:rPr lang="en-US" sz="4000" dirty="0" smtClean="0"/>
                </a:br>
                <a:r>
                  <a:rPr lang="en-US" sz="4000" dirty="0" smtClean="0"/>
                  <a:t>       final position.</a:t>
                </a:r>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a:p>
              <a:p>
                <a:endParaRPr lang="en-US" sz="4000" dirty="0" smtClean="0"/>
              </a:p>
              <a:p>
                <a:pPr marL="571500" indent="-571500">
                  <a:buFont typeface="Arial" pitchFamily="34" charset="0"/>
                  <a:buChar char="•"/>
                </a:pPr>
                <a:endParaRPr lang="en-US" sz="4000" dirty="0" smtClean="0"/>
              </a:p>
              <a:p>
                <a:pPr marL="571500" indent="-571500">
                  <a:buFont typeface="Arial" pitchFamily="34" charset="0"/>
                  <a:buChar char="•"/>
                </a:pPr>
                <a:endParaRPr lang="en-US" sz="4000" dirty="0"/>
              </a:p>
              <a:p>
                <a:pPr marL="571500" indent="-571500">
                  <a:buFont typeface="Arial" pitchFamily="34" charset="0"/>
                  <a:buChar char="•"/>
                </a:pPr>
                <a:r>
                  <a:rPr lang="en-US" sz="4000" dirty="0" smtClean="0"/>
                  <a:t>From these figures, we can see that the simulation results show decay rates similar to the decay rates in the experimentally observed oscillations.  Also we can see that the virtual spring-mass system </a:t>
                </a:r>
                <a:r>
                  <a:rPr lang="en-US" sz="4000" dirty="0" err="1" smtClean="0"/>
                  <a:t>backdrives</a:t>
                </a:r>
                <a:r>
                  <a:rPr lang="en-US" sz="4000" dirty="0" smtClean="0"/>
                  <a:t> the human hand.</a:t>
                </a:r>
              </a:p>
            </p:txBody>
          </p:sp>
        </mc:Choice>
        <mc:Fallback xmlns="">
          <p:sp>
            <p:nvSpPr>
              <p:cNvPr id="54" name="TextBox 53"/>
              <p:cNvSpPr txBox="1">
                <a:spLocks noRot="1" noChangeAspect="1" noMove="1" noResize="1" noEditPoints="1" noAdjustHandles="1" noChangeArrowheads="1" noChangeShapeType="1" noTextEdit="1"/>
              </p:cNvSpPr>
              <p:nvPr/>
            </p:nvSpPr>
            <p:spPr>
              <a:xfrm>
                <a:off x="35356800" y="4876800"/>
                <a:ext cx="13411200" cy="21315194"/>
              </a:xfrm>
              <a:prstGeom prst="rect">
                <a:avLst/>
              </a:prstGeom>
              <a:blipFill rotWithShape="1">
                <a:blip r:embed="rId3"/>
                <a:stretch>
                  <a:fillRect l="-1223" t="-913"/>
                </a:stretch>
              </a:blipFill>
              <a:ln w="50800" cap="rnd"/>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9935" y="13693422"/>
            <a:ext cx="9425465" cy="471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9935" y="18147140"/>
            <a:ext cx="9425465" cy="471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5356800" y="26982777"/>
            <a:ext cx="13411200" cy="5478423"/>
          </a:xfrm>
          <a:prstGeom prst="rect">
            <a:avLst/>
          </a:prstGeom>
          <a:ln w="50800" cap="rn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000" dirty="0" smtClean="0"/>
              <a:t>Future Work</a:t>
            </a:r>
          </a:p>
          <a:p>
            <a:pPr marL="571500" indent="-571500">
              <a:buFont typeface="Arial" pitchFamily="34" charset="0"/>
              <a:buChar char="•"/>
            </a:pPr>
            <a:r>
              <a:rPr lang="en-US" sz="4000" dirty="0" smtClean="0"/>
              <a:t>We will investigate reasons for  the differences between the simulation results and experimental data.</a:t>
            </a:r>
            <a:br>
              <a:rPr lang="en-US" sz="4000" dirty="0" smtClean="0"/>
            </a:br>
            <a:endParaRPr lang="en-US" sz="4000" dirty="0" smtClean="0"/>
          </a:p>
          <a:p>
            <a:pPr marL="571500" indent="-571500">
              <a:buFont typeface="Arial" pitchFamily="34" charset="0"/>
              <a:buChar char="•"/>
            </a:pPr>
            <a:r>
              <a:rPr lang="en-US" sz="4000" dirty="0" smtClean="0"/>
              <a:t>We will model and identify the neuromuscular systems</a:t>
            </a:r>
            <a:br>
              <a:rPr lang="en-US" sz="4000" dirty="0" smtClean="0"/>
            </a:br>
            <a:endParaRPr lang="en-US" sz="4000" dirty="0" smtClean="0"/>
          </a:p>
          <a:p>
            <a:pPr marL="571500" indent="-571500">
              <a:buFont typeface="Arial" pitchFamily="34" charset="0"/>
              <a:buChar char="•"/>
            </a:pPr>
            <a:r>
              <a:rPr lang="en-US" sz="4000" dirty="0" smtClean="0"/>
              <a:t>We will develop teaching materials of this cyber-physical system and deliver them to students</a:t>
            </a:r>
          </a:p>
        </p:txBody>
      </p:sp>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82600" y="5298126"/>
            <a:ext cx="11658600" cy="605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363761" y="12496799"/>
            <a:ext cx="21764439" cy="19978739"/>
            <a:chOff x="337868" y="5544775"/>
            <a:chExt cx="16687800" cy="19978739"/>
          </a:xfrm>
        </p:grpSpPr>
        <p:grpSp>
          <p:nvGrpSpPr>
            <p:cNvPr id="8" name="Group 7"/>
            <p:cNvGrpSpPr/>
            <p:nvPr/>
          </p:nvGrpSpPr>
          <p:grpSpPr>
            <a:xfrm>
              <a:off x="337868" y="5544775"/>
              <a:ext cx="16687800" cy="19978739"/>
              <a:chOff x="18584693" y="7854520"/>
              <a:chExt cx="16687800" cy="19978739"/>
            </a:xfrm>
          </p:grpSpPr>
          <mc:AlternateContent xmlns:mc="http://schemas.openxmlformats.org/markup-compatibility/2006">
            <mc:Choice xmlns:a14="http://schemas.microsoft.com/office/drawing/2010/main" Requires="a14">
              <p:sp>
                <p:nvSpPr>
                  <p:cNvPr id="49" name="TextBox 48"/>
                  <p:cNvSpPr txBox="1"/>
                  <p:nvPr/>
                </p:nvSpPr>
                <p:spPr>
                  <a:xfrm>
                    <a:off x="18584693" y="7854520"/>
                    <a:ext cx="16687800" cy="19978739"/>
                  </a:xfrm>
                  <a:prstGeom prst="rect">
                    <a:avLst/>
                  </a:prstGeom>
                  <a:ln w="50800" cap="rn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000" dirty="0" smtClean="0"/>
                      <a:t>Methods</a:t>
                    </a:r>
                  </a:p>
                  <a:p>
                    <a:pPr marL="742950" indent="-742950">
                      <a:buFont typeface="+mj-lt"/>
                      <a:buAutoNum type="arabicPeriod"/>
                    </a:pPr>
                    <a:r>
                      <a:rPr lang="en-US" sz="4000" dirty="0" smtClean="0"/>
                      <a:t>We model the human hand as a simple second order system, e.g. a spring-mass-damper system (a mechanical impedance)</a:t>
                    </a:r>
                    <a:r>
                      <a:rPr lang="en-US" sz="4000" dirty="0" smtClean="0"/>
                      <a:t/>
                    </a:r>
                    <a:br>
                      <a:rPr lang="en-US" sz="4000" dirty="0" smtClean="0"/>
                    </a:br>
                    <a14:m>
                      <m:oMath xmlns:m="http://schemas.openxmlformats.org/officeDocument/2006/math">
                        <m:f>
                          <m:fPr>
                            <m:ctrlPr>
                              <a:rPr lang="en-US" sz="4000" i="1" smtClean="0">
                                <a:latin typeface="Cambria Math"/>
                              </a:rPr>
                            </m:ctrlPr>
                          </m:fPr>
                          <m:num>
                            <m:sSub>
                              <m:sSubPr>
                                <m:ctrlPr>
                                  <a:rPr lang="en-US" sz="4000" i="1" smtClean="0">
                                    <a:latin typeface="Cambria Math"/>
                                  </a:rPr>
                                </m:ctrlPr>
                              </m:sSubPr>
                              <m:e>
                                <m:r>
                                  <a:rPr lang="en-US" sz="4000" i="1" smtClean="0">
                                    <a:latin typeface="Cambria Math"/>
                                    <a:ea typeface="Cambria Math"/>
                                  </a:rPr>
                                  <m:t>𝜃</m:t>
                                </m:r>
                              </m:e>
                              <m:sub>
                                <m:r>
                                  <a:rPr lang="en-US" sz="4000" b="0" i="1" smtClean="0">
                                    <a:latin typeface="Cambria Math"/>
                                  </a:rPr>
                                  <m:t>𝑧</m:t>
                                </m:r>
                              </m:sub>
                            </m:sSub>
                            <m:r>
                              <a:rPr lang="en-US" sz="4000" b="0" i="1" smtClean="0">
                                <a:latin typeface="Cambria Math"/>
                              </a:rPr>
                              <m:t>(</m:t>
                            </m:r>
                            <m:r>
                              <a:rPr lang="en-US" sz="4000" b="0" i="1" smtClean="0">
                                <a:latin typeface="Cambria Math"/>
                              </a:rPr>
                              <m:t>𝑠</m:t>
                            </m:r>
                            <m:r>
                              <a:rPr lang="en-US" sz="4000" b="0" i="1" smtClean="0">
                                <a:latin typeface="Cambria Math"/>
                              </a:rPr>
                              <m:t>)</m:t>
                            </m:r>
                          </m:num>
                          <m:den>
                            <m:r>
                              <a:rPr lang="en-US" sz="4000" b="0" i="1" smtClean="0">
                                <a:latin typeface="Cambria Math"/>
                              </a:rPr>
                              <m:t>𝑇</m:t>
                            </m:r>
                            <m:r>
                              <a:rPr lang="en-US" sz="4000" b="0" i="1" smtClean="0">
                                <a:latin typeface="Cambria Math"/>
                              </a:rPr>
                              <m:t>(</m:t>
                            </m:r>
                            <m:r>
                              <a:rPr lang="en-US" sz="4000" b="0" i="1" smtClean="0">
                                <a:latin typeface="Cambria Math"/>
                              </a:rPr>
                              <m:t>𝑠</m:t>
                            </m:r>
                            <m:r>
                              <a:rPr lang="en-US" sz="4000" b="0" i="1" smtClean="0">
                                <a:latin typeface="Cambria Math"/>
                              </a:rPr>
                              <m:t>)</m:t>
                            </m:r>
                          </m:den>
                        </m:f>
                        <m:r>
                          <a:rPr lang="en-US" sz="4000" b="0" i="1" smtClean="0">
                            <a:latin typeface="Cambria Math"/>
                          </a:rPr>
                          <m:t>=</m:t>
                        </m:r>
                        <m:f>
                          <m:fPr>
                            <m:ctrlPr>
                              <a:rPr lang="en-US" sz="4000" b="0" i="1" smtClean="0">
                                <a:latin typeface="Cambria Math"/>
                              </a:rPr>
                            </m:ctrlPr>
                          </m:fPr>
                          <m:num>
                            <m:r>
                              <a:rPr lang="en-US" sz="4000" b="0" i="1" smtClean="0">
                                <a:latin typeface="Cambria Math"/>
                              </a:rPr>
                              <m:t>1</m:t>
                            </m:r>
                          </m:num>
                          <m:den>
                            <m:sSub>
                              <m:sSubPr>
                                <m:ctrlPr>
                                  <a:rPr lang="en-US" sz="4000" b="0" i="1" smtClean="0">
                                    <a:latin typeface="Cambria Math"/>
                                  </a:rPr>
                                </m:ctrlPr>
                              </m:sSubPr>
                              <m:e>
                                <m:r>
                                  <a:rPr lang="en-US" sz="4000" b="0" i="1" smtClean="0">
                                    <a:latin typeface="Cambria Math"/>
                                  </a:rPr>
                                  <m:t>𝐽</m:t>
                                </m:r>
                              </m:e>
                              <m:sub>
                                <m:r>
                                  <a:rPr lang="en-US" sz="4000" b="0" i="1" smtClean="0">
                                    <a:latin typeface="Cambria Math"/>
                                  </a:rPr>
                                  <m:t>𝑧</m:t>
                                </m:r>
                              </m:sub>
                            </m:sSub>
                            <m:sSup>
                              <m:sSupPr>
                                <m:ctrlPr>
                                  <a:rPr lang="en-US" sz="4000" b="0" i="1" smtClean="0">
                                    <a:latin typeface="Cambria Math"/>
                                  </a:rPr>
                                </m:ctrlPr>
                              </m:sSupPr>
                              <m:e>
                                <m:r>
                                  <a:rPr lang="en-US" sz="4000" b="0" i="1" smtClean="0">
                                    <a:latin typeface="Cambria Math"/>
                                  </a:rPr>
                                  <m:t>𝑠</m:t>
                                </m:r>
                              </m:e>
                              <m:sup>
                                <m:r>
                                  <a:rPr lang="en-US" sz="4000" b="0" i="1" smtClean="0">
                                    <a:latin typeface="Cambria Math"/>
                                  </a:rPr>
                                  <m:t>2</m:t>
                                </m:r>
                              </m:sup>
                            </m:sSup>
                            <m:r>
                              <a:rPr lang="en-US" sz="4000" b="0" i="1" smtClean="0">
                                <a:latin typeface="Cambria Math"/>
                              </a:rPr>
                              <m:t>+</m:t>
                            </m:r>
                            <m:r>
                              <a:rPr lang="en-US" sz="4000" b="0" i="1" smtClean="0">
                                <a:latin typeface="Cambria Math"/>
                                <a:ea typeface="Cambria Math"/>
                              </a:rPr>
                              <m:t>𝛽</m:t>
                            </m:r>
                            <m:r>
                              <a:rPr lang="en-US" sz="4000" b="0" i="1" smtClean="0">
                                <a:latin typeface="Cambria Math"/>
                                <a:ea typeface="Cambria Math"/>
                              </a:rPr>
                              <m:t>𝑠</m:t>
                            </m:r>
                            <m:r>
                              <a:rPr lang="en-US" sz="4000" b="0" i="1" smtClean="0">
                                <a:latin typeface="Cambria Math"/>
                                <a:ea typeface="Cambria Math"/>
                              </a:rPr>
                              <m:t>+</m:t>
                            </m:r>
                            <m:r>
                              <a:rPr lang="en-US" sz="4000" b="0" i="1" smtClean="0">
                                <a:latin typeface="Cambria Math"/>
                                <a:ea typeface="Cambria Math"/>
                              </a:rPr>
                              <m:t>𝛼</m:t>
                            </m:r>
                          </m:den>
                        </m:f>
                      </m:oMath>
                    </a14:m>
                    <a:endParaRPr lang="en-US" sz="4000" dirty="0" smtClean="0"/>
                  </a:p>
                  <a:p>
                    <a:pPr marL="742950" indent="-742950">
                      <a:buFont typeface="+mj-lt"/>
                      <a:buAutoNum type="arabicPeriod"/>
                    </a:pPr>
                    <a:endParaRPr lang="en-US" sz="1600" dirty="0" smtClean="0"/>
                  </a:p>
                  <a:p>
                    <a:pPr marL="742950" indent="-742950">
                      <a:buFont typeface="+mj-lt"/>
                      <a:buAutoNum type="arabicPeriod"/>
                    </a:pPr>
                    <a:endParaRPr lang="en-US" sz="1600" dirty="0" smtClean="0"/>
                  </a:p>
                  <a:p>
                    <a:pPr marL="742950" indent="-742950">
                      <a:buFont typeface="+mj-lt"/>
                      <a:buAutoNum type="arabicPeriod"/>
                    </a:pPr>
                    <a:r>
                      <a:rPr lang="en-US" sz="4000" dirty="0" smtClean="0"/>
                      <a:t>We use a frequency-domain system-identification method  to estimate the  spring-damper-mass model</a:t>
                    </a:r>
                  </a:p>
                  <a:p>
                    <a:pPr marL="2937504" lvl="1" indent="-742950">
                      <a:buFont typeface="Arial" pitchFamily="34" charset="0"/>
                      <a:buChar char="•"/>
                    </a:pPr>
                    <a:r>
                      <a:rPr lang="en-US" sz="3500" dirty="0" smtClean="0"/>
                      <a:t>Input is white noise signal programed in C++ used to drive the motor connected to the haptic wheel</a:t>
                    </a:r>
                  </a:p>
                  <a:p>
                    <a:pPr marL="2937504" lvl="1" indent="-742950">
                      <a:buFont typeface="Arial" pitchFamily="34" charset="0"/>
                      <a:buChar char="•"/>
                    </a:pPr>
                    <a:r>
                      <a:rPr lang="en-US" sz="3500" dirty="0" smtClean="0"/>
                      <a:t>Output</a:t>
                    </a:r>
                    <a14:m>
                      <m:oMath xmlns:m="http://schemas.openxmlformats.org/officeDocument/2006/math">
                        <m:sSub>
                          <m:sSubPr>
                            <m:ctrlPr>
                              <a:rPr lang="en-US" sz="3500" i="1">
                                <a:latin typeface="Cambria Math"/>
                              </a:rPr>
                            </m:ctrlPr>
                          </m:sSubPr>
                          <m:e>
                            <m:r>
                              <a:rPr lang="en-US" sz="3500" b="0" i="1" smtClean="0">
                                <a:latin typeface="Cambria Math"/>
                              </a:rPr>
                              <m:t> </m:t>
                            </m:r>
                            <m:r>
                              <a:rPr lang="en-US" sz="3500" i="1">
                                <a:latin typeface="Cambria Math"/>
                                <a:ea typeface="Cambria Math"/>
                              </a:rPr>
                              <m:t>𝜃</m:t>
                            </m:r>
                          </m:e>
                          <m:sub>
                            <m:r>
                              <a:rPr lang="en-US" sz="3500" i="1">
                                <a:latin typeface="Cambria Math"/>
                              </a:rPr>
                              <m:t>𝑧</m:t>
                            </m:r>
                          </m:sub>
                        </m:sSub>
                        <m:r>
                          <a:rPr lang="en-US" sz="3500" b="0" i="0" smtClean="0">
                            <a:latin typeface="Cambria Math"/>
                          </a:rPr>
                          <m:t> </m:t>
                        </m:r>
                      </m:oMath>
                    </a14:m>
                    <a:r>
                      <a:rPr lang="en-US" sz="3500" dirty="0" smtClean="0"/>
                      <a:t>is measured </a:t>
                    </a:r>
                    <a:r>
                      <a:rPr lang="en-US" sz="3500" dirty="0"/>
                      <a:t>at 850 Hz over a 15-minute </a:t>
                    </a:r>
                    <a:r>
                      <a:rPr lang="en-US" sz="3500" dirty="0" smtClean="0"/>
                      <a:t>trial using  the optical encoder with a resolution of 1000 cycles  per revolution</a:t>
                    </a:r>
                  </a:p>
                  <a:p>
                    <a:pPr marL="2937504" lvl="1" indent="-742950">
                      <a:buFont typeface="Arial" pitchFamily="34" charset="0"/>
                      <a:buChar char="•"/>
                    </a:pPr>
                    <a:r>
                      <a:rPr lang="en-US" sz="3500" dirty="0" smtClean="0"/>
                      <a:t>Data were processed in MATLAB using the </a:t>
                    </a:r>
                    <a:r>
                      <a:rPr lang="en-US" sz="3500" i="1" dirty="0" err="1" smtClean="0"/>
                      <a:t>tfestimate</a:t>
                    </a:r>
                    <a:r>
                      <a:rPr lang="en-US" sz="3500" dirty="0" smtClean="0"/>
                      <a:t> function to produce a transfer function estimate</a:t>
                    </a:r>
                  </a:p>
                  <a:p>
                    <a:pPr lvl="1"/>
                    <a:endParaRPr lang="en-US" sz="4000" dirty="0" smtClean="0"/>
                  </a:p>
                  <a:p>
                    <a:endParaRPr lang="en-US" sz="4000" i="1" dirty="0" smtClean="0">
                      <a:latin typeface="Cambria Math"/>
                    </a:endParaRPr>
                  </a:p>
                  <a:p>
                    <a:r>
                      <a:rPr lang="en-US" sz="4000" dirty="0" smtClean="0"/>
                      <a:t>                                                                                                                                 </a:t>
                    </a:r>
                    <a14:m>
                      <m:oMath xmlns:m="http://schemas.openxmlformats.org/officeDocument/2006/math">
                        <m:sSub>
                          <m:sSubPr>
                            <m:ctrlPr>
                              <a:rPr lang="en-US" sz="4000" i="1">
                                <a:latin typeface="Cambria Math"/>
                              </a:rPr>
                            </m:ctrlPr>
                          </m:sSubPr>
                          <m:e>
                            <m:r>
                              <a:rPr lang="en-US" sz="4000" i="1">
                                <a:latin typeface="Cambria Math"/>
                              </a:rPr>
                              <m:t>𝐽</m:t>
                            </m:r>
                          </m:e>
                          <m:sub>
                            <m:r>
                              <a:rPr lang="en-US" sz="4000" i="1">
                                <a:latin typeface="Cambria Math"/>
                              </a:rPr>
                              <m:t>𝑧</m:t>
                            </m:r>
                          </m:sub>
                        </m:sSub>
                        <m:r>
                          <a:rPr lang="en-US" sz="4000" b="0" i="1" smtClean="0">
                            <a:latin typeface="Cambria Math"/>
                          </a:rPr>
                          <m:t>=</m:t>
                        </m:r>
                        <m:r>
                          <m:rPr>
                            <m:nor/>
                          </m:rPr>
                          <a:rPr lang="en-US" sz="4000" dirty="0"/>
                          <m:t>0.00068</m:t>
                        </m:r>
                        <m:r>
                          <m:rPr>
                            <m:nor/>
                          </m:rPr>
                          <a:rPr lang="en-US" sz="4000" b="0" i="0" dirty="0" smtClean="0"/>
                          <m:t>  </m:t>
                        </m:r>
                        <m:r>
                          <m:rPr>
                            <m:nor/>
                          </m:rPr>
                          <a:rPr lang="en-US" sz="4000" dirty="0"/>
                          <m:t> </m:t>
                        </m:r>
                        <m:r>
                          <m:rPr>
                            <m:nor/>
                          </m:rPr>
                          <a:rPr lang="en-US" sz="4000" b="0" i="0" dirty="0" smtClean="0">
                            <a:latin typeface="Cambria Math"/>
                          </a:rPr>
                          <m:t>N</m:t>
                        </m:r>
                        <m:r>
                          <m:rPr>
                            <m:nor/>
                          </m:rPr>
                          <a:rPr lang="en-US" sz="4000" b="0" i="0" dirty="0" smtClean="0">
                            <a:latin typeface="Cambria Math"/>
                          </a:rPr>
                          <m:t>−</m:t>
                        </m:r>
                        <m:r>
                          <m:rPr>
                            <m:nor/>
                          </m:rPr>
                          <a:rPr lang="en-US" sz="4000" b="0" i="0" dirty="0" smtClean="0">
                            <a:latin typeface="Cambria Math"/>
                          </a:rPr>
                          <m:t>m</m:t>
                        </m:r>
                        <m:r>
                          <m:rPr>
                            <m:nor/>
                          </m:rPr>
                          <a:rPr lang="en-US" sz="4000" i="0" dirty="0" smtClean="0">
                            <a:latin typeface="Cambria Math"/>
                            <a:ea typeface="Cambria Math"/>
                          </a:rPr>
                          <m:t>∙</m:t>
                        </m:r>
                        <m:sSup>
                          <m:sSupPr>
                            <m:ctrlPr>
                              <a:rPr lang="en-US" sz="4000" i="1" dirty="0" smtClean="0">
                                <a:latin typeface="Cambria Math"/>
                                <a:ea typeface="Cambria Math"/>
                              </a:rPr>
                            </m:ctrlPr>
                          </m:sSupPr>
                          <m:e>
                            <m:r>
                              <m:rPr>
                                <m:nor/>
                              </m:rPr>
                              <a:rPr lang="en-US" sz="4000" b="0" i="0" dirty="0" smtClean="0">
                                <a:latin typeface="Cambria Math"/>
                                <a:ea typeface="Cambria Math"/>
                              </a:rPr>
                              <m:t>s</m:t>
                            </m:r>
                          </m:e>
                          <m:sup>
                            <m:r>
                              <m:rPr>
                                <m:nor/>
                              </m:rPr>
                              <a:rPr lang="en-US" sz="4000" i="0" dirty="0" smtClean="0">
                                <a:latin typeface="Cambria Math"/>
                                <a:ea typeface="Cambria Math"/>
                              </a:rPr>
                              <m:t>2</m:t>
                            </m:r>
                          </m:sup>
                        </m:sSup>
                        <m:r>
                          <m:rPr>
                            <m:nor/>
                          </m:rPr>
                          <a:rPr lang="en-US" sz="4000" b="0" i="0" dirty="0" smtClean="0">
                            <a:latin typeface="Cambria Math"/>
                            <a:ea typeface="Cambria Math"/>
                          </a:rPr>
                          <m:t>/</m:t>
                        </m:r>
                        <m:r>
                          <m:rPr>
                            <m:nor/>
                          </m:rPr>
                          <a:rPr lang="en-US" sz="4000" b="0" i="0" dirty="0" smtClean="0">
                            <a:latin typeface="Cambria Math"/>
                            <a:ea typeface="Cambria Math"/>
                          </a:rPr>
                          <m:t>rad</m:t>
                        </m:r>
                        <m:r>
                          <m:rPr>
                            <m:nor/>
                          </m:rPr>
                          <a:rPr lang="en-US" sz="4000" b="0" i="0" dirty="0" smtClean="0">
                            <a:latin typeface="Cambria Math"/>
                            <a:ea typeface="Cambria Math"/>
                          </a:rPr>
                          <m:t>    </m:t>
                        </m:r>
                        <m:r>
                          <a:rPr lang="en-US" sz="4000" b="0" i="1" dirty="0" smtClean="0">
                            <a:latin typeface="Cambria Math"/>
                            <a:ea typeface="Cambria Math"/>
                          </a:rPr>
                          <m:t>                                                                                                                                    </m:t>
                        </m:r>
                        <m:r>
                          <a:rPr lang="en-US" sz="4000" i="1" smtClean="0">
                            <a:latin typeface="Cambria Math"/>
                            <a:ea typeface="Cambria Math"/>
                          </a:rPr>
                          <m:t>𝛼</m:t>
                        </m:r>
                        <m:r>
                          <a:rPr lang="en-US" sz="4000" i="1">
                            <a:latin typeface="Cambria Math"/>
                          </a:rPr>
                          <m:t>=</m:t>
                        </m:r>
                        <m:r>
                          <m:rPr>
                            <m:nor/>
                          </m:rPr>
                          <a:rPr lang="en-US" sz="4000" b="0" i="0" dirty="0" smtClean="0"/>
                          <m:t>2.10          </m:t>
                        </m:r>
                        <m:r>
                          <m:rPr>
                            <m:nor/>
                          </m:rPr>
                          <a:rPr lang="en-US" sz="4000" dirty="0">
                            <a:latin typeface="Cambria Math"/>
                          </a:rPr>
                          <m:t>N</m:t>
                        </m:r>
                        <m:r>
                          <m:rPr>
                            <m:nor/>
                          </m:rPr>
                          <a:rPr lang="en-US" sz="4000" dirty="0">
                            <a:latin typeface="Cambria Math"/>
                          </a:rPr>
                          <m:t>−</m:t>
                        </m:r>
                        <m:r>
                          <m:rPr>
                            <m:nor/>
                          </m:rPr>
                          <a:rPr lang="en-US" sz="4000" dirty="0">
                            <a:latin typeface="Cambria Math"/>
                          </a:rPr>
                          <m:t>m</m:t>
                        </m:r>
                        <m:r>
                          <m:rPr>
                            <m:nor/>
                          </m:rPr>
                          <a:rPr lang="en-US" sz="4000" dirty="0">
                            <a:latin typeface="Cambria Math"/>
                            <a:ea typeface="Cambria Math"/>
                          </a:rPr>
                          <m:t>/</m:t>
                        </m:r>
                        <m:r>
                          <m:rPr>
                            <m:nor/>
                          </m:rPr>
                          <a:rPr lang="en-US" sz="4000" dirty="0">
                            <a:latin typeface="Cambria Math"/>
                            <a:ea typeface="Cambria Math"/>
                          </a:rPr>
                          <m:t>rad</m:t>
                        </m:r>
                        <m:r>
                          <m:rPr>
                            <m:nor/>
                          </m:rPr>
                          <a:rPr lang="en-US" sz="4000" b="0" i="0" dirty="0" smtClean="0">
                            <a:latin typeface="Cambria Math"/>
                            <a:ea typeface="Cambria Math"/>
                          </a:rPr>
                          <m:t>    </m:t>
                        </m:r>
                      </m:oMath>
                    </a14:m>
                    <a:endParaRPr lang="en-US" sz="4000" dirty="0" smtClean="0">
                      <a:ea typeface="Cambria Math"/>
                    </a:endParaRPr>
                  </a:p>
                  <a:p>
                    <a:r>
                      <a:rPr lang="en-US" sz="4000" dirty="0" smtClean="0">
                        <a:ea typeface="Cambria Math"/>
                      </a:rPr>
                      <a:t>                                                                                                                                  </a:t>
                    </a:r>
                    <a14:m>
                      <m:oMath xmlns:m="http://schemas.openxmlformats.org/officeDocument/2006/math">
                        <m:r>
                          <a:rPr lang="en-US" sz="4000" i="1" smtClean="0">
                            <a:latin typeface="Cambria Math"/>
                            <a:ea typeface="Cambria Math"/>
                          </a:rPr>
                          <m:t>𝛽</m:t>
                        </m:r>
                        <m:r>
                          <a:rPr lang="en-US" sz="4000" i="1">
                            <a:latin typeface="Cambria Math"/>
                          </a:rPr>
                          <m:t>=</m:t>
                        </m:r>
                        <m:r>
                          <m:rPr>
                            <m:nor/>
                          </m:rPr>
                          <a:rPr lang="en-US" sz="4000" dirty="0"/>
                          <m:t>0.0</m:t>
                        </m:r>
                        <m:r>
                          <m:rPr>
                            <m:nor/>
                          </m:rPr>
                          <a:rPr lang="en-US" sz="4000" b="0" i="0" dirty="0" smtClean="0"/>
                          <m:t>272      </m:t>
                        </m:r>
                        <m:r>
                          <m:rPr>
                            <m:nor/>
                          </m:rPr>
                          <a:rPr lang="en-US" sz="4000" dirty="0">
                            <a:latin typeface="Cambria Math"/>
                          </a:rPr>
                          <m:t>N</m:t>
                        </m:r>
                        <m:r>
                          <m:rPr>
                            <m:nor/>
                          </m:rPr>
                          <a:rPr lang="en-US" sz="4000" dirty="0">
                            <a:latin typeface="Cambria Math"/>
                          </a:rPr>
                          <m:t>−</m:t>
                        </m:r>
                        <m:r>
                          <m:rPr>
                            <m:nor/>
                          </m:rPr>
                          <a:rPr lang="en-US" sz="4000" dirty="0">
                            <a:latin typeface="Cambria Math"/>
                          </a:rPr>
                          <m:t>m</m:t>
                        </m:r>
                        <m:r>
                          <m:rPr>
                            <m:nor/>
                          </m:rPr>
                          <a:rPr lang="en-US" sz="4000" dirty="0">
                            <a:latin typeface="Cambria Math"/>
                            <a:ea typeface="Cambria Math"/>
                          </a:rPr>
                          <m:t>∙</m:t>
                        </m:r>
                        <m:r>
                          <a:rPr lang="en-US" sz="4000" b="0" i="1" dirty="0" smtClean="0">
                            <a:latin typeface="Cambria Math"/>
                            <a:ea typeface="Cambria Math"/>
                          </a:rPr>
                          <m:t>𝑠</m:t>
                        </m:r>
                        <m:r>
                          <m:rPr>
                            <m:nor/>
                          </m:rPr>
                          <a:rPr lang="en-US" sz="4000" dirty="0">
                            <a:latin typeface="Cambria Math"/>
                            <a:ea typeface="Cambria Math"/>
                          </a:rPr>
                          <m:t>/</m:t>
                        </m:r>
                        <m:r>
                          <m:rPr>
                            <m:nor/>
                          </m:rPr>
                          <a:rPr lang="en-US" sz="4000" dirty="0">
                            <a:latin typeface="Cambria Math"/>
                            <a:ea typeface="Cambria Math"/>
                          </a:rPr>
                          <m:t>rad</m:t>
                        </m:r>
                        <m:r>
                          <m:rPr>
                            <m:nor/>
                          </m:rPr>
                          <a:rPr lang="en-US" sz="4000" b="0" i="0" dirty="0" smtClean="0">
                            <a:latin typeface="Cambria Math"/>
                            <a:ea typeface="Cambria Math"/>
                          </a:rPr>
                          <m:t>    </m:t>
                        </m:r>
                      </m:oMath>
                    </a14:m>
                    <a:endParaRPr lang="en-US" sz="4000" dirty="0"/>
                  </a:p>
                  <a:p>
                    <a:endParaRPr lang="en-US" sz="4000" dirty="0"/>
                  </a:p>
                  <a:p>
                    <a:endParaRPr lang="en-US" sz="4000" dirty="0" smtClean="0"/>
                  </a:p>
                  <a:p>
                    <a:pPr marL="742950" indent="-742950">
                      <a:buFont typeface="+mj-lt"/>
                      <a:buAutoNum type="arabicPeriod" startAt="3"/>
                    </a:pPr>
                    <a:endParaRPr lang="en-US" sz="4000" dirty="0" smtClean="0"/>
                  </a:p>
                  <a:p>
                    <a:pPr marL="742950" indent="-742950">
                      <a:buFont typeface="+mj-lt"/>
                      <a:buAutoNum type="arabicPeriod" startAt="3"/>
                    </a:pPr>
                    <a:endParaRPr lang="en-US" sz="4000" dirty="0"/>
                  </a:p>
                  <a:p>
                    <a:pPr marL="742950" indent="-742950">
                      <a:buFont typeface="+mj-lt"/>
                      <a:buAutoNum type="arabicPeriod" startAt="3"/>
                    </a:pPr>
                    <a:endParaRPr lang="en-US" sz="4000" dirty="0" smtClean="0"/>
                  </a:p>
                  <a:p>
                    <a:pPr marL="742950" indent="-742950">
                      <a:buFont typeface="+mj-lt"/>
                      <a:buAutoNum type="arabicPeriod" startAt="3"/>
                    </a:pPr>
                    <a:r>
                      <a:rPr lang="en-US" sz="4000" dirty="0" smtClean="0"/>
                      <a:t>We propose a control-oriented model of the coupled system that includes the identified human hand model and the cyber (virtual) environment.</a:t>
                    </a:r>
                  </a:p>
                  <a:p>
                    <a:pPr marL="742950" indent="-742950">
                      <a:buFont typeface="+mj-lt"/>
                      <a:buAutoNum type="arabicPeriod" startAt="3"/>
                    </a:pPr>
                    <a:endParaRPr lang="en-US" sz="4000" dirty="0" smtClean="0"/>
                  </a:p>
                  <a:p>
                    <a:pPr algn="ctr"/>
                    <a:r>
                      <a:rPr lang="en-US" sz="4000" dirty="0" smtClean="0"/>
                      <a:t>                                                                                                                          </a:t>
                    </a:r>
                    <a14:m>
                      <m:oMath xmlns:m="http://schemas.openxmlformats.org/officeDocument/2006/math">
                        <m:r>
                          <a:rPr lang="en-US" sz="4000" i="1">
                            <a:latin typeface="Cambria Math"/>
                          </a:rPr>
                          <m:t>𝑘</m:t>
                        </m:r>
                      </m:oMath>
                    </a14:m>
                    <a:r>
                      <a:rPr lang="en-US" sz="4000" dirty="0"/>
                      <a:t> is the virtual </a:t>
                    </a:r>
                    <a:r>
                      <a:rPr lang="en-US" sz="4000" dirty="0" smtClean="0"/>
                      <a:t>spring</a:t>
                    </a:r>
                    <a:endParaRPr lang="en-US" sz="4000" dirty="0"/>
                  </a:p>
                  <a:p>
                    <a:pPr algn="ctr"/>
                    <a:r>
                      <a:rPr lang="en-US" sz="4000" dirty="0" smtClean="0"/>
                      <a:t>                                                                                                                         </a:t>
                    </a:r>
                    <a14:m>
                      <m:oMath xmlns:m="http://schemas.openxmlformats.org/officeDocument/2006/math">
                        <m:sSub>
                          <m:sSubPr>
                            <m:ctrlPr>
                              <a:rPr lang="en-US" sz="4000" i="1">
                                <a:latin typeface="Cambria Math"/>
                              </a:rPr>
                            </m:ctrlPr>
                          </m:sSubPr>
                          <m:e>
                            <m:r>
                              <a:rPr lang="en-US" sz="4000" i="1">
                                <a:latin typeface="Cambria Math"/>
                              </a:rPr>
                              <m:t>𝐽</m:t>
                            </m:r>
                          </m:e>
                          <m:sub>
                            <m:r>
                              <a:rPr lang="en-US" sz="4000" i="1">
                                <a:latin typeface="Cambria Math"/>
                              </a:rPr>
                              <m:t>𝑤</m:t>
                            </m:r>
                          </m:sub>
                        </m:sSub>
                      </m:oMath>
                    </a14:m>
                    <a:r>
                      <a:rPr lang="en-US" sz="4000" dirty="0"/>
                      <a:t> is the virtual mass</a:t>
                    </a:r>
                  </a:p>
                  <a:p>
                    <a:pPr marL="742950" indent="-742950">
                      <a:buFont typeface="+mj-lt"/>
                      <a:buAutoNum type="arabicPeriod" startAt="3"/>
                    </a:pPr>
                    <a:endParaRPr lang="en-US" sz="4000" dirty="0" smtClean="0"/>
                  </a:p>
                  <a:p>
                    <a:endParaRPr lang="en-US" sz="4000" dirty="0" smtClean="0"/>
                  </a:p>
                  <a:p>
                    <a:endParaRPr lang="en-US" sz="4000" dirty="0" smtClean="0"/>
                  </a:p>
                  <a:p>
                    <a:r>
                      <a:rPr lang="en-US" sz="4000" dirty="0" smtClean="0"/>
                      <a:t>4.   We will perform additional system identification experiments to estimate </a:t>
                    </a:r>
                    <a14:m>
                      <m:oMath xmlns:m="http://schemas.openxmlformats.org/officeDocument/2006/math">
                        <m:sSub>
                          <m:sSubPr>
                            <m:ctrlPr>
                              <a:rPr lang="en-US" sz="4000" i="1">
                                <a:latin typeface="Cambria Math"/>
                              </a:rPr>
                            </m:ctrlPr>
                          </m:sSubPr>
                          <m:e>
                            <m:r>
                              <a:rPr lang="en-US" sz="4000" i="1">
                                <a:latin typeface="Cambria Math"/>
                                <a:ea typeface="Cambria Math"/>
                              </a:rPr>
                              <m:t>𝜃</m:t>
                            </m:r>
                          </m:e>
                          <m:sub>
                            <m:r>
                              <a:rPr lang="en-US" sz="4000" i="1">
                                <a:latin typeface="Cambria Math"/>
                              </a:rPr>
                              <m:t>𝑟</m:t>
                            </m:r>
                          </m:sub>
                        </m:sSub>
                        <m:r>
                          <a:rPr lang="en-US" sz="4000" b="0" i="1" smtClean="0">
                            <a:latin typeface="Cambria Math"/>
                          </a:rPr>
                          <m:t>,</m:t>
                        </m:r>
                      </m:oMath>
                    </a14:m>
                    <a:r>
                      <a:rPr lang="en-US" sz="4000" dirty="0" smtClean="0"/>
                      <a:t> that represents   </a:t>
                    </a:r>
                    <a:br>
                      <a:rPr lang="en-US" sz="4000" dirty="0" smtClean="0"/>
                    </a:br>
                    <a:r>
                      <a:rPr lang="en-US" sz="4000" dirty="0" smtClean="0"/>
                      <a:t>      the user’s </a:t>
                    </a:r>
                    <a:r>
                      <a:rPr lang="en-US" sz="4000" dirty="0" err="1" smtClean="0"/>
                      <a:t>neuromotor</a:t>
                    </a:r>
                    <a:r>
                      <a:rPr lang="en-US" sz="4000" dirty="0" smtClean="0"/>
                      <a:t> output with volitional control. </a:t>
                    </a:r>
                    <a:endParaRPr lang="en-US" sz="4000" dirty="0"/>
                  </a:p>
                </p:txBody>
              </p:sp>
            </mc:Choice>
            <mc:Fallback>
              <p:sp>
                <p:nvSpPr>
                  <p:cNvPr id="49" name="TextBox 48"/>
                  <p:cNvSpPr txBox="1">
                    <a:spLocks noRot="1" noChangeAspect="1" noMove="1" noResize="1" noEditPoints="1" noAdjustHandles="1" noChangeArrowheads="1" noChangeShapeType="1" noTextEdit="1"/>
                  </p:cNvSpPr>
                  <p:nvPr/>
                </p:nvSpPr>
                <p:spPr>
                  <a:xfrm>
                    <a:off x="18584693" y="7854520"/>
                    <a:ext cx="16687800" cy="19978739"/>
                  </a:xfrm>
                  <a:prstGeom prst="rect">
                    <a:avLst/>
                  </a:prstGeom>
                  <a:blipFill rotWithShape="1">
                    <a:blip r:embed="rId7"/>
                    <a:stretch>
                      <a:fillRect l="-866" t="-974" r="-1201" b="-244"/>
                    </a:stretch>
                  </a:blipFill>
                  <a:ln w="50800" cap="rnd"/>
                </p:spPr>
                <p:txBody>
                  <a:bodyPr/>
                  <a:lstStyle/>
                  <a:p>
                    <a:r>
                      <a:rPr lang="en-US">
                        <a:noFill/>
                      </a:rPr>
                      <a:t> </a:t>
                    </a:r>
                  </a:p>
                </p:txBody>
              </p:sp>
            </mc:Fallback>
          </mc:AlternateContent>
          <p:pic>
            <p:nvPicPr>
              <p:cNvPr id="15381"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1199" y="14654993"/>
                <a:ext cx="11241237" cy="691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23" descr="E:\ResearchProjects\HumanImpedance\CDC2012Work\Files_Figure\BlockDiagramWholeSyste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83183" y="22885768"/>
                <a:ext cx="9997093" cy="3256752"/>
              </a:xfrm>
              <a:prstGeom prst="rect">
                <a:avLst/>
              </a:prstGeom>
              <a:noFill/>
              <a:extLst>
                <a:ext uri="{909E8E84-426E-40DD-AFC4-6F175D3DCCD1}">
                  <a14:hiddenFill xmlns:a14="http://schemas.microsoft.com/office/drawing/2010/main">
                    <a:solidFill>
                      <a:srgbClr val="FFFFFF"/>
                    </a:solidFill>
                  </a14:hiddenFill>
                </a:ext>
              </a:extLst>
            </p:spPr>
          </p:pic>
        </p:grpSp>
        <p:pic>
          <p:nvPicPr>
            <p:cNvPr id="15380" name="Picture 20" descr="E:\ResearchProjects\HumanImpedance\CDC2012Work\Files_Figure\sysidblockdiagram.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5496" y="7262538"/>
              <a:ext cx="5366657" cy="224463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14349" y="4876800"/>
            <a:ext cx="12515851" cy="27638335"/>
          </a:xfrm>
          <a:prstGeom prst="rect">
            <a:avLst/>
          </a:prstGeom>
          <a:ln w="50800" cap="rn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000" dirty="0" smtClean="0"/>
              <a:t>Introduction</a:t>
            </a:r>
          </a:p>
          <a:p>
            <a:pPr marL="571500" indent="-571500">
              <a:buFont typeface="Arial" pitchFamily="34" charset="0"/>
              <a:buChar char="•"/>
            </a:pPr>
            <a:r>
              <a:rPr lang="en-US" sz="4000" dirty="0"/>
              <a:t>In the Michigan Embedded Control lab, students interact with  virtual environments through a custom built single-axis haptic interface.  Students program the </a:t>
            </a:r>
            <a:r>
              <a:rPr lang="en-US" sz="4000" dirty="0" err="1"/>
              <a:t>Freescale</a:t>
            </a:r>
            <a:r>
              <a:rPr lang="en-US" sz="4000" dirty="0"/>
              <a:t> MPC5553 microprocessor to render virtual (cyber) environments such as virtual walls, spring-mass systems, and a networked multi-vehicle driving simulator through the haptic interface.</a:t>
            </a:r>
          </a:p>
          <a:p>
            <a:pPr marL="571500" indent="-571500">
              <a:buFont typeface="Arial" pitchFamily="34" charset="0"/>
              <a:buChar char="•"/>
            </a:pPr>
            <a:endParaRPr lang="en-US" sz="4000" dirty="0" smtClean="0"/>
          </a:p>
          <a:p>
            <a:pPr marL="571500" indent="-571500">
              <a:buFont typeface="Arial" pitchFamily="34" charset="0"/>
              <a:buChar char="•"/>
            </a:pPr>
            <a:r>
              <a:rPr lang="en-US" sz="4000" dirty="0"/>
              <a:t>In one laboratory exercise, students implement a virtual spring-mass system, and apply a “step  input” by rapidly turning the haptic wheel, holding it in its new position, and monitoring the reaction torque by feel. Students expect the cyber spring-mass system to oscillate without decay, however, oscillations quickly die out. </a:t>
            </a:r>
          </a:p>
          <a:p>
            <a:pPr marL="571500" indent="-571500">
              <a:buFont typeface="Arial" pitchFamily="34" charset="0"/>
              <a:buChar char="•"/>
            </a:pPr>
            <a:endParaRPr lang="en-US" sz="4000" dirty="0" smtClean="0"/>
          </a:p>
          <a:p>
            <a:pPr marL="571500" indent="-571500">
              <a:buFont typeface="Arial" pitchFamily="34" charset="0"/>
              <a:buChar char="•"/>
            </a:pPr>
            <a:endParaRPr lang="en-US" sz="4000" dirty="0"/>
          </a:p>
          <a:p>
            <a:pPr marL="571500" indent="-571500">
              <a:buFont typeface="Arial" pitchFamily="34" charset="0"/>
              <a:buChar char="•"/>
            </a:pPr>
            <a:endParaRPr lang="en-US" sz="4000" dirty="0" smtClean="0"/>
          </a:p>
          <a:p>
            <a:pPr marL="571500" indent="-571500">
              <a:buFont typeface="Arial" pitchFamily="34" charset="0"/>
              <a:buChar char="•"/>
            </a:pPr>
            <a:endParaRPr lang="en-US" sz="4000" dirty="0"/>
          </a:p>
          <a:p>
            <a:pPr marL="571500" indent="-571500">
              <a:buFont typeface="Arial" pitchFamily="34" charset="0"/>
              <a:buChar char="•"/>
            </a:pPr>
            <a:endParaRPr lang="en-US" sz="4000" dirty="0" smtClean="0"/>
          </a:p>
          <a:p>
            <a:pPr marL="571500" indent="-571500">
              <a:buFont typeface="Arial" pitchFamily="34" charset="0"/>
              <a:buChar char="•"/>
            </a:pPr>
            <a:endParaRPr lang="en-US" sz="4000" dirty="0"/>
          </a:p>
          <a:p>
            <a:pPr marL="571500" indent="-571500">
              <a:buFont typeface="Arial" pitchFamily="34" charset="0"/>
              <a:buChar char="•"/>
            </a:pPr>
            <a:endParaRPr lang="en-US" sz="4000" dirty="0" smtClean="0"/>
          </a:p>
          <a:p>
            <a:pPr marL="571500" indent="-571500">
              <a:buFont typeface="Arial" pitchFamily="34" charset="0"/>
              <a:buChar char="•"/>
            </a:pPr>
            <a:endParaRPr lang="en-US" sz="4000" dirty="0" smtClean="0"/>
          </a:p>
          <a:p>
            <a:pPr marL="571500" indent="-571500">
              <a:buFont typeface="Arial" pitchFamily="34" charset="0"/>
              <a:buChar char="•"/>
            </a:pPr>
            <a:endParaRPr lang="en-US" sz="4000" dirty="0"/>
          </a:p>
          <a:p>
            <a:pPr marL="571500" indent="-571500">
              <a:buFont typeface="Arial" pitchFamily="34" charset="0"/>
              <a:buChar char="•"/>
            </a:pPr>
            <a:r>
              <a:rPr lang="en-US" sz="4000" dirty="0"/>
              <a:t>Evidently </a:t>
            </a:r>
            <a:r>
              <a:rPr lang="en-US" sz="4000" dirty="0" err="1"/>
              <a:t>dissipativity</a:t>
            </a:r>
            <a:r>
              <a:rPr lang="en-US" sz="4000" dirty="0"/>
              <a:t> arises from the inability of users to hold the haptic wheel motionless as the cyber system </a:t>
            </a:r>
            <a:r>
              <a:rPr lang="en-US" sz="4000" dirty="0" err="1"/>
              <a:t>backdrives</a:t>
            </a:r>
            <a:r>
              <a:rPr lang="en-US" sz="4000" dirty="0"/>
              <a:t> the physical system. Then damping effects enter that involve damping in the haptic device and the biomechanics of the human user. Empirical models of the driving point impedance of the hand and arm exist, but these are insufficient when volitional control is also involved (as in the step input experiment).</a:t>
            </a:r>
          </a:p>
          <a:p>
            <a:pPr marL="571500" indent="-571500">
              <a:buFont typeface="Arial" pitchFamily="34" charset="0"/>
              <a:buChar char="•"/>
            </a:pPr>
            <a:endParaRPr lang="en-US" sz="4000" dirty="0" smtClean="0"/>
          </a:p>
          <a:p>
            <a:pPr marL="571500" indent="-571500">
              <a:buFont typeface="Arial" pitchFamily="34" charset="0"/>
              <a:buChar char="•"/>
            </a:pPr>
            <a:r>
              <a:rPr lang="en-US" sz="4000" dirty="0"/>
              <a:t>Significant gaps remain in the determination of a coupled model that captures the user’s </a:t>
            </a:r>
            <a:r>
              <a:rPr lang="en-US" sz="4000" dirty="0" err="1"/>
              <a:t>neuromotor</a:t>
            </a:r>
            <a:r>
              <a:rPr lang="en-US" sz="4000" dirty="0"/>
              <a:t> intent, the biomechanics of the hand/arm interacting with the haptic wheel, and the cyber spring-mass system. </a:t>
            </a:r>
            <a:r>
              <a:rPr lang="en-US" sz="4000" dirty="0" smtClean="0"/>
              <a:t> We </a:t>
            </a:r>
            <a:r>
              <a:rPr lang="en-US" sz="4000" dirty="0"/>
              <a:t>aim to </a:t>
            </a:r>
            <a:r>
              <a:rPr lang="en-US" sz="4000" dirty="0" smtClean="0"/>
              <a:t>develop such a model to describe </a:t>
            </a:r>
            <a:r>
              <a:rPr lang="en-US" sz="4000" dirty="0"/>
              <a:t>the observed phenomena.</a:t>
            </a:r>
          </a:p>
          <a:p>
            <a:pPr marL="571500" indent="-571500">
              <a:buFont typeface="Arial" pitchFamily="34" charset="0"/>
              <a:buChar char="•"/>
            </a:pPr>
            <a:endParaRPr lang="en-US" sz="4000" dirty="0"/>
          </a:p>
          <a:p>
            <a:pPr marL="571500" indent="-571500">
              <a:buFont typeface="Arial" pitchFamily="34" charset="0"/>
              <a:buChar char="•"/>
            </a:pPr>
            <a:r>
              <a:rPr lang="en-US" sz="4000" dirty="0"/>
              <a:t>Haptic feedback, unlike visual or audio feedback, carries significant power as well as information and </a:t>
            </a:r>
            <a:r>
              <a:rPr lang="en-US" sz="4000" dirty="0" smtClean="0"/>
              <a:t>introduces mechanical </a:t>
            </a:r>
            <a:r>
              <a:rPr lang="en-US" sz="4000" dirty="0"/>
              <a:t>coupling between </a:t>
            </a:r>
            <a:r>
              <a:rPr lang="en-US" sz="4000" dirty="0" smtClean="0"/>
              <a:t>the physical </a:t>
            </a:r>
            <a:r>
              <a:rPr lang="en-US" sz="4000" dirty="0"/>
              <a:t>and cyber worlds</a:t>
            </a:r>
            <a:r>
              <a:rPr lang="en-US" sz="4000" dirty="0" smtClean="0"/>
              <a:t>.</a:t>
            </a:r>
          </a:p>
        </p:txBody>
      </p:sp>
      <p:pic>
        <p:nvPicPr>
          <p:cNvPr id="9" name="Picture 3" descr="E:\PhD Progress\NSFCPS Meeting 2012\Rotary Interface Graphics Post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17400" y="5496018"/>
            <a:ext cx="10182039" cy="55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4402417"/>
            <a:ext cx="9220200" cy="556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19365" y="18708469"/>
            <a:ext cx="3067635" cy="646331"/>
          </a:xfrm>
          <a:prstGeom prst="rect">
            <a:avLst/>
          </a:prstGeom>
          <a:noFill/>
        </p:spPr>
        <p:txBody>
          <a:bodyPr wrap="none" rtlCol="0">
            <a:spAutoFit/>
          </a:bodyPr>
          <a:lstStyle/>
          <a:p>
            <a:r>
              <a:rPr lang="en-US" sz="1800" b="1" dirty="0" smtClean="0"/>
              <a:t>Natural freq. of </a:t>
            </a:r>
            <a:r>
              <a:rPr lang="en-US" sz="1800" b="1" dirty="0"/>
              <a:t>c</a:t>
            </a:r>
            <a:r>
              <a:rPr lang="en-US" sz="1800" b="1" dirty="0" smtClean="0"/>
              <a:t>yber system: </a:t>
            </a:r>
          </a:p>
          <a:p>
            <a:pPr algn="ctr"/>
            <a:r>
              <a:rPr lang="en-US" sz="1800" b="1" dirty="0" smtClean="0"/>
              <a:t>3.1Hz</a:t>
            </a:r>
            <a:endParaRPr lang="en-US" sz="1800" b="1" dirty="0"/>
          </a:p>
        </p:txBody>
      </p:sp>
      <p:sp>
        <p:nvSpPr>
          <p:cNvPr id="21" name="TextBox 20"/>
          <p:cNvSpPr txBox="1"/>
          <p:nvPr/>
        </p:nvSpPr>
        <p:spPr>
          <a:xfrm>
            <a:off x="3048000" y="18784669"/>
            <a:ext cx="3067635" cy="646331"/>
          </a:xfrm>
          <a:prstGeom prst="rect">
            <a:avLst/>
          </a:prstGeom>
          <a:noFill/>
        </p:spPr>
        <p:txBody>
          <a:bodyPr wrap="none" rtlCol="0">
            <a:spAutoFit/>
          </a:bodyPr>
          <a:lstStyle/>
          <a:p>
            <a:r>
              <a:rPr lang="en-US" sz="1800" b="1" dirty="0" smtClean="0"/>
              <a:t>Natural freq. of </a:t>
            </a:r>
            <a:r>
              <a:rPr lang="en-US" sz="1800" b="1" dirty="0"/>
              <a:t>c</a:t>
            </a:r>
            <a:r>
              <a:rPr lang="en-US" sz="1800" b="1" dirty="0" smtClean="0"/>
              <a:t>yber system: </a:t>
            </a:r>
          </a:p>
          <a:p>
            <a:pPr algn="ctr"/>
            <a:r>
              <a:rPr lang="en-US" sz="1800" b="1" dirty="0" smtClean="0"/>
              <a:t>1Hz</a:t>
            </a:r>
            <a:endParaRPr lang="en-US" sz="1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447</Words>
  <Application>Microsoft Office PowerPoint</Application>
  <PresentationFormat>Custom</PresentationFormat>
  <Paragraphs>78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When the Cyber Backdrives the Physical: Information Flow vs. Power Flow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 Yu</dc:creator>
  <cp:lastModifiedBy>Bo Yu</cp:lastModifiedBy>
  <cp:revision>153</cp:revision>
  <dcterms:created xsi:type="dcterms:W3CDTF">2006-08-16T00:00:00Z</dcterms:created>
  <dcterms:modified xsi:type="dcterms:W3CDTF">2012-08-20T19:39:06Z</dcterms:modified>
</cp:coreProperties>
</file>