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6" r:id="rId2"/>
  </p:sldIdLst>
  <p:sldSz cx="21945600" cy="32918400"/>
  <p:notesSz cx="6858000" cy="9144000"/>
  <p:defaultTextStyle>
    <a:defPPr>
      <a:defRPr lang="en-US"/>
    </a:defPPr>
    <a:lvl1pPr algn="l" defTabSz="3133725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1566863" indent="-1109663" algn="l" defTabSz="3133725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3133725" indent="-2219325" algn="l" defTabSz="3133725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4702175" indent="-3330575" algn="l" defTabSz="3133725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6269038" indent="-4440238" algn="l" defTabSz="3133725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62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62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62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62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542" autoAdjust="0"/>
  </p:normalViewPr>
  <p:slideViewPr>
    <p:cSldViewPr>
      <p:cViewPr>
        <p:scale>
          <a:sx n="35" d="100"/>
          <a:sy n="35" d="100"/>
        </p:scale>
        <p:origin x="-2248" y="-88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BDBA8-A385-4F0E-AB9A-27294B1A6336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95286-6BAE-4D76-BB80-FC07E5B02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6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95286-6BAE-4D76-BB80-FC07E5B028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2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0226042"/>
            <a:ext cx="186537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8653760"/>
            <a:ext cx="153619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6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5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6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3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D0A9AC-5CEC-4252-A83B-C013E866F620}" type="datetime1">
              <a:rPr lang="en-US"/>
              <a:pPr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0BB66-1BFB-4710-AFC3-2334F983BD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5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3EBA0-1EEC-4436-8448-36347F5854B4}" type="datetime1">
              <a:rPr lang="en-US"/>
              <a:pPr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F2A96-3214-4F7F-A4FF-37598D183E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0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87632" y="6324600"/>
            <a:ext cx="1184910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2711" y="6324600"/>
            <a:ext cx="3518916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7A66D4-35B3-4BB2-B5A4-AC445DCD47A6}" type="datetime1">
              <a:rPr lang="en-US"/>
              <a:pPr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9E223-8691-431F-8A3E-1B931CC84A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5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73ACE-0F99-4499-B902-0F6F2908FB59}" type="datetime1">
              <a:rPr lang="en-US"/>
              <a:pPr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526DE-F314-48C9-8658-C289B7BB6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2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21153122"/>
            <a:ext cx="18653760" cy="653796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13952229"/>
            <a:ext cx="18653760" cy="72008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11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4239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1358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68477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5597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271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6983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3695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5AF0A8-19D8-4152-8095-66EA43DF0263}" type="datetime1">
              <a:rPr lang="en-US"/>
              <a:pPr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10563-10AD-4E0A-B15D-3D8310C42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0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2715" y="36865560"/>
            <a:ext cx="23519129" cy="1042797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17600" y="36865560"/>
            <a:ext cx="23519131" cy="10427970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498906-1865-4280-8FF1-EDCBECD62FB6}" type="datetime1">
              <a:rPr lang="en-US"/>
              <a:pPr/>
              <a:t>10/20/14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46DFC-5667-4551-9CEC-FFCE76914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4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368542"/>
            <a:ext cx="9696451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119" indent="0">
              <a:buNone/>
              <a:defRPr sz="6900" b="1"/>
            </a:lvl2pPr>
            <a:lvl3pPr marL="3134239" indent="0">
              <a:buNone/>
              <a:defRPr sz="6200" b="1"/>
            </a:lvl3pPr>
            <a:lvl4pPr marL="4701358" indent="0">
              <a:buNone/>
              <a:defRPr sz="5500" b="1"/>
            </a:lvl4pPr>
            <a:lvl5pPr marL="6268477" indent="0">
              <a:buNone/>
              <a:defRPr sz="5500" b="1"/>
            </a:lvl5pPr>
            <a:lvl6pPr marL="7835597" indent="0">
              <a:buNone/>
              <a:defRPr sz="5500" b="1"/>
            </a:lvl6pPr>
            <a:lvl7pPr marL="9402716" indent="0">
              <a:buNone/>
              <a:defRPr sz="5500" b="1"/>
            </a:lvl7pPr>
            <a:lvl8pPr marL="10969835" indent="0">
              <a:buNone/>
              <a:defRPr sz="5500" b="1"/>
            </a:lvl8pPr>
            <a:lvl9pPr marL="12536955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0439400"/>
            <a:ext cx="9696451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7368542"/>
            <a:ext cx="9700260" cy="307085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119" indent="0">
              <a:buNone/>
              <a:defRPr sz="6900" b="1"/>
            </a:lvl2pPr>
            <a:lvl3pPr marL="3134239" indent="0">
              <a:buNone/>
              <a:defRPr sz="6200" b="1"/>
            </a:lvl3pPr>
            <a:lvl4pPr marL="4701358" indent="0">
              <a:buNone/>
              <a:defRPr sz="5500" b="1"/>
            </a:lvl4pPr>
            <a:lvl5pPr marL="6268477" indent="0">
              <a:buNone/>
              <a:defRPr sz="5500" b="1"/>
            </a:lvl5pPr>
            <a:lvl6pPr marL="7835597" indent="0">
              <a:buNone/>
              <a:defRPr sz="5500" b="1"/>
            </a:lvl6pPr>
            <a:lvl7pPr marL="9402716" indent="0">
              <a:buNone/>
              <a:defRPr sz="5500" b="1"/>
            </a:lvl7pPr>
            <a:lvl8pPr marL="10969835" indent="0">
              <a:buNone/>
              <a:defRPr sz="5500" b="1"/>
            </a:lvl8pPr>
            <a:lvl9pPr marL="12536955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1" y="10439400"/>
            <a:ext cx="9700260" cy="1896618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191570-131A-4EB0-993E-4E893217663B}" type="datetime1">
              <a:rPr lang="en-US"/>
              <a:pPr/>
              <a:t>10/20/14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F60ED-FEA6-445B-8A3A-EF4E860222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4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4A947F-1136-4BC6-8A56-04B36E5CFE20}" type="datetime1">
              <a:rPr lang="en-US"/>
              <a:pPr/>
              <a:t>10/20/14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19F01-B367-4A3D-8D66-20DF30F875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3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13AEB-C521-4DF0-A9EB-2D187699B857}" type="datetime1">
              <a:rPr lang="en-US"/>
              <a:pPr/>
              <a:t>10/20/14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7A8C1-E973-4FF6-AD24-B639671AE9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4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4" y="1310640"/>
            <a:ext cx="7219951" cy="557784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1310647"/>
            <a:ext cx="12268200" cy="2809494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4" y="6888487"/>
            <a:ext cx="7219951" cy="22517102"/>
          </a:xfrm>
        </p:spPr>
        <p:txBody>
          <a:bodyPr/>
          <a:lstStyle>
            <a:lvl1pPr marL="0" indent="0">
              <a:buNone/>
              <a:defRPr sz="4800"/>
            </a:lvl1pPr>
            <a:lvl2pPr marL="1567119" indent="0">
              <a:buNone/>
              <a:defRPr sz="4100"/>
            </a:lvl2pPr>
            <a:lvl3pPr marL="3134239" indent="0">
              <a:buNone/>
              <a:defRPr sz="3400"/>
            </a:lvl3pPr>
            <a:lvl4pPr marL="4701358" indent="0">
              <a:buNone/>
              <a:defRPr sz="3100"/>
            </a:lvl4pPr>
            <a:lvl5pPr marL="6268477" indent="0">
              <a:buNone/>
              <a:defRPr sz="3100"/>
            </a:lvl5pPr>
            <a:lvl6pPr marL="7835597" indent="0">
              <a:buNone/>
              <a:defRPr sz="3100"/>
            </a:lvl6pPr>
            <a:lvl7pPr marL="9402716" indent="0">
              <a:buNone/>
              <a:defRPr sz="3100"/>
            </a:lvl7pPr>
            <a:lvl8pPr marL="10969835" indent="0">
              <a:buNone/>
              <a:defRPr sz="3100"/>
            </a:lvl8pPr>
            <a:lvl9pPr marL="12536955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7621E1-D89E-488E-835C-84953C8B27F8}" type="datetime1">
              <a:rPr lang="en-US"/>
              <a:pPr/>
              <a:t>10/20/14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F25B8-7C99-488E-98D3-530801BAE1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4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23042880"/>
            <a:ext cx="13167360" cy="272034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2941320"/>
            <a:ext cx="131673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1000"/>
            </a:lvl1pPr>
            <a:lvl2pPr marL="1567119" indent="0">
              <a:buNone/>
              <a:defRPr sz="9600"/>
            </a:lvl2pPr>
            <a:lvl3pPr marL="3134239" indent="0">
              <a:buNone/>
              <a:defRPr sz="8200"/>
            </a:lvl3pPr>
            <a:lvl4pPr marL="4701358" indent="0">
              <a:buNone/>
              <a:defRPr sz="6900"/>
            </a:lvl4pPr>
            <a:lvl5pPr marL="6268477" indent="0">
              <a:buNone/>
              <a:defRPr sz="6900"/>
            </a:lvl5pPr>
            <a:lvl6pPr marL="7835597" indent="0">
              <a:buNone/>
              <a:defRPr sz="6900"/>
            </a:lvl6pPr>
            <a:lvl7pPr marL="9402716" indent="0">
              <a:buNone/>
              <a:defRPr sz="6900"/>
            </a:lvl7pPr>
            <a:lvl8pPr marL="10969835" indent="0">
              <a:buNone/>
              <a:defRPr sz="6900"/>
            </a:lvl8pPr>
            <a:lvl9pPr marL="12536955" indent="0">
              <a:buNone/>
              <a:defRPr sz="69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25763222"/>
            <a:ext cx="13167360" cy="3863338"/>
          </a:xfrm>
        </p:spPr>
        <p:txBody>
          <a:bodyPr/>
          <a:lstStyle>
            <a:lvl1pPr marL="0" indent="0">
              <a:buNone/>
              <a:defRPr sz="4800"/>
            </a:lvl1pPr>
            <a:lvl2pPr marL="1567119" indent="0">
              <a:buNone/>
              <a:defRPr sz="4100"/>
            </a:lvl2pPr>
            <a:lvl3pPr marL="3134239" indent="0">
              <a:buNone/>
              <a:defRPr sz="3400"/>
            </a:lvl3pPr>
            <a:lvl4pPr marL="4701358" indent="0">
              <a:buNone/>
              <a:defRPr sz="3100"/>
            </a:lvl4pPr>
            <a:lvl5pPr marL="6268477" indent="0">
              <a:buNone/>
              <a:defRPr sz="3100"/>
            </a:lvl5pPr>
            <a:lvl6pPr marL="7835597" indent="0">
              <a:buNone/>
              <a:defRPr sz="3100"/>
            </a:lvl6pPr>
            <a:lvl7pPr marL="9402716" indent="0">
              <a:buNone/>
              <a:defRPr sz="3100"/>
            </a:lvl7pPr>
            <a:lvl8pPr marL="10969835" indent="0">
              <a:buNone/>
              <a:defRPr sz="3100"/>
            </a:lvl8pPr>
            <a:lvl9pPr marL="12536955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9D52A-94D8-441E-9AD5-861DBC1997A1}" type="datetime1">
              <a:rPr lang="en-US"/>
              <a:pPr/>
              <a:t>10/20/14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45E21-57C7-4B7D-B5AA-CDF3A19B5E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96963" y="1317625"/>
            <a:ext cx="197516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3423" tIns="156713" rIns="313423" bIns="156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7680325"/>
            <a:ext cx="197516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3423" tIns="156713" rIns="313423" bIns="156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30510163"/>
            <a:ext cx="5121275" cy="1752600"/>
          </a:xfrm>
          <a:prstGeom prst="rect">
            <a:avLst/>
          </a:prstGeom>
        </p:spPr>
        <p:txBody>
          <a:bodyPr vert="horz" wrap="square" lIns="313423" tIns="156713" rIns="313423" bIns="156713" numCol="1" anchor="ctr" anchorCtr="0" compatLnSpc="1">
            <a:prstTxWarp prst="textNoShape">
              <a:avLst/>
            </a:prstTxWarp>
          </a:bodyPr>
          <a:lstStyle>
            <a:lvl1pPr>
              <a:defRPr sz="41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2A4D8CD-C8DE-46E5-894E-7E7DF59EB0C9}" type="datetime1">
              <a:rPr lang="en-US"/>
              <a:pPr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7763" y="30510163"/>
            <a:ext cx="6950075" cy="1752600"/>
          </a:xfrm>
          <a:prstGeom prst="rect">
            <a:avLst/>
          </a:prstGeom>
        </p:spPr>
        <p:txBody>
          <a:bodyPr vert="horz" lIns="313423" tIns="156713" rIns="313423" bIns="156713" rtlCol="0" anchor="ctr"/>
          <a:lstStyle>
            <a:lvl1pPr algn="ctr" defTabSz="3135020" fontAlgn="auto">
              <a:spcBef>
                <a:spcPts val="0"/>
              </a:spcBef>
              <a:spcAft>
                <a:spcPts val="0"/>
              </a:spcAft>
              <a:defRPr sz="4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363" y="30510163"/>
            <a:ext cx="5121275" cy="1752600"/>
          </a:xfrm>
          <a:prstGeom prst="rect">
            <a:avLst/>
          </a:prstGeom>
        </p:spPr>
        <p:txBody>
          <a:bodyPr vert="horz" wrap="square" lIns="313423" tIns="156713" rIns="313423" bIns="156713" numCol="1" anchor="ctr" anchorCtr="0" compatLnSpc="1">
            <a:prstTxWarp prst="textNoShape">
              <a:avLst/>
            </a:prstTxWarp>
          </a:bodyPr>
          <a:lstStyle>
            <a:lvl1pPr algn="r">
              <a:defRPr sz="41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72FAEB3-5AD6-44B7-959E-E6E6E8D3DF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3133725" rtl="0" eaLnBrk="0" fontAlgn="base" hangingPunct="0">
        <a:spcBef>
          <a:spcPct val="0"/>
        </a:spcBef>
        <a:spcAft>
          <a:spcPct val="0"/>
        </a:spcAft>
        <a:defRPr sz="151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4" charset="-128"/>
        </a:defRPr>
      </a:lvl1pPr>
      <a:lvl2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2pPr>
      <a:lvl3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3pPr>
      <a:lvl4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4pPr>
      <a:lvl5pPr algn="ctr" defTabSz="3133725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5pPr>
      <a:lvl6pPr marL="4572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6pPr>
      <a:lvl7pPr marL="9144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7pPr>
      <a:lvl8pPr marL="13716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8pPr>
      <a:lvl9pPr marL="1828800" algn="ctr" defTabSz="3133725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9pPr>
    </p:titleStyle>
    <p:bodyStyle>
      <a:lvl1pPr marL="1174750" indent="-1174750" algn="l" defTabSz="31337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1pPr>
      <a:lvl2pPr marL="2546350" indent="-977900" algn="l" defTabSz="31337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3916363" indent="-782638" algn="l" defTabSz="31337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5484813" indent="-782638" algn="l" defTabSz="31337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9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7051675" indent="-782638" algn="l" defTabSz="31337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9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8619156" indent="-783560" algn="l" defTabSz="3134239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6276" indent="-783560" algn="l" defTabSz="3134239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3395" indent="-783560" algn="l" defTabSz="3134239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0514" indent="-783560" algn="l" defTabSz="3134239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423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119" algn="l" defTabSz="313423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239" algn="l" defTabSz="313423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1358" algn="l" defTabSz="313423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68477" algn="l" defTabSz="313423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5597" algn="l" defTabSz="313423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2716" algn="l" defTabSz="313423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69835" algn="l" defTabSz="313423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6955" algn="l" defTabSz="3134239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emf"/><Relationship Id="rId13" Type="http://schemas.openxmlformats.org/officeDocument/2006/relationships/image" Target="../media/image11.emf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emf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762000" y="18364200"/>
            <a:ext cx="13258800" cy="129159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2124">
                <a:srgbClr val="C0C5DA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4173200" y="18364200"/>
            <a:ext cx="6934200" cy="129159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2124">
                <a:srgbClr val="C0C5DA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" y="10210800"/>
            <a:ext cx="20345400" cy="7848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2124">
                <a:srgbClr val="C0C5DA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28600" y="609600"/>
            <a:ext cx="21488400" cy="32004000"/>
          </a:xfrm>
          <a:prstGeom prst="rect">
            <a:avLst/>
          </a:prstGeom>
          <a:noFill/>
          <a:ln w="3175">
            <a:solidFill>
              <a:srgbClr val="638CAE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3317" name="Picture 20" descr="sensor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7463"/>
            <a:ext cx="277812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0" descr="wordmark2 blk-maro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0" y="96838"/>
            <a:ext cx="3048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62000" y="838200"/>
            <a:ext cx="20574000" cy="2895600"/>
          </a:xfrm>
          <a:prstGeom prst="rect">
            <a:avLst/>
          </a:prstGeom>
          <a:gradFill rotWithShape="1">
            <a:gsLst>
              <a:gs pos="0">
                <a:srgbClr val="6674A7"/>
              </a:gs>
              <a:gs pos="20000">
                <a:srgbClr val="6774A5"/>
              </a:gs>
              <a:gs pos="100000">
                <a:srgbClr val="4D577D"/>
              </a:gs>
            </a:gsLst>
            <a:lin ang="5400000"/>
          </a:gradFill>
          <a:ln w="9525">
            <a:solidFill>
              <a:srgbClr val="6E78A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676400" y="1295400"/>
            <a:ext cx="18592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</a:rPr>
              <a:t>iShadow</a:t>
            </a:r>
            <a:r>
              <a:rPr lang="en-US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ea typeface="+mn-ea"/>
              </a:rPr>
              <a:t>: The Computational Eyeglass</a:t>
            </a:r>
            <a:endParaRPr lang="en-US" sz="80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990600" y="2819400"/>
            <a:ext cx="2011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ea typeface="+mn-ea"/>
              </a:rPr>
              <a:t>Addison Mayberry, Pan Hu, Christopher </a:t>
            </a:r>
            <a:r>
              <a:rPr lang="en-US" sz="4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ea typeface="+mn-ea"/>
              </a:rPr>
              <a:t>Salthouse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ea typeface="+mn-ea"/>
              </a:rPr>
              <a:t>, Benjamin Marlin, Deepak </a:t>
            </a:r>
            <a:r>
              <a:rPr lang="en-US" sz="4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itchFamily="34" charset="0"/>
                <a:ea typeface="+mn-ea"/>
              </a:rPr>
              <a:t>Ganesan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  <a:latin typeface="Calibri" pitchFamily="34" charset="0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4724400"/>
            <a:ext cx="10744200" cy="52101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">
            <a:solidFill>
              <a:schemeClr val="accent1">
                <a:lumMod val="75000"/>
              </a:schemeClr>
            </a:solidFill>
          </a:ln>
          <a:effectLst/>
        </p:spPr>
        <p:txBody>
          <a:bodyPr lIns="457200" tIns="228600" rIns="457200" bIns="457200"/>
          <a:lstStyle>
            <a:lvl1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200" dirty="0" smtClean="0">
                <a:latin typeface="Cambria" charset="0"/>
              </a:rPr>
              <a:t>The </a:t>
            </a:r>
            <a:r>
              <a:rPr lang="en-US" sz="3200" dirty="0" err="1" smtClean="0">
                <a:latin typeface="Cambria" charset="0"/>
              </a:rPr>
              <a:t>iShadow</a:t>
            </a:r>
            <a:r>
              <a:rPr lang="en-US" sz="3200" dirty="0" smtClean="0">
                <a:latin typeface="Cambria" charset="0"/>
              </a:rPr>
              <a:t> </a:t>
            </a:r>
            <a:r>
              <a:rPr lang="en-US" sz="3200" dirty="0">
                <a:latin typeface="Cambria" charset="0"/>
              </a:rPr>
              <a:t>project aims to </a:t>
            </a:r>
            <a:r>
              <a:rPr lang="en-US" sz="3200" dirty="0" smtClean="0">
                <a:latin typeface="Cambria" charset="0"/>
              </a:rPr>
              <a:t>develop </a:t>
            </a:r>
            <a:r>
              <a:rPr lang="en-US" sz="3200" dirty="0">
                <a:latin typeface="Cambria" charset="0"/>
              </a:rPr>
              <a:t>an end-to-end </a:t>
            </a:r>
            <a:r>
              <a:rPr lang="en-US" sz="3200" dirty="0" smtClean="0">
                <a:latin typeface="Cambria" charset="0"/>
              </a:rPr>
              <a:t>system </a:t>
            </a:r>
            <a:r>
              <a:rPr lang="en-US" sz="3200" dirty="0">
                <a:latin typeface="Cambria" charset="0"/>
              </a:rPr>
              <a:t>that includes novel ultra-low power </a:t>
            </a:r>
            <a:r>
              <a:rPr lang="en-US" sz="3200" b="1" dirty="0" smtClean="0">
                <a:latin typeface="Cambria" charset="0"/>
              </a:rPr>
              <a:t>computational eyeglasses </a:t>
            </a:r>
            <a:r>
              <a:rPr lang="en-US" sz="3200" dirty="0" smtClean="0">
                <a:latin typeface="Cambria" charset="0"/>
              </a:rPr>
              <a:t>capable of detecting eye movement and features of the external environment. It will provide real-time </a:t>
            </a:r>
            <a:r>
              <a:rPr lang="en-US" sz="3200" dirty="0">
                <a:latin typeface="Cambria" charset="0"/>
              </a:rPr>
              <a:t>sensing, processing, and inference </a:t>
            </a:r>
            <a:r>
              <a:rPr lang="en-US" sz="3200" dirty="0" smtClean="0">
                <a:latin typeface="Cambria" charset="0"/>
              </a:rPr>
              <a:t>capability. Using this system, we will be able to provide </a:t>
            </a:r>
            <a:r>
              <a:rPr lang="en-US" sz="3200" dirty="0">
                <a:latin typeface="Cambria" charset="0"/>
              </a:rPr>
              <a:t>the fundamental </a:t>
            </a:r>
            <a:r>
              <a:rPr lang="en-US" sz="3200" dirty="0" smtClean="0">
                <a:latin typeface="Cambria" charset="0"/>
              </a:rPr>
              <a:t>knowledge base </a:t>
            </a:r>
            <a:r>
              <a:rPr lang="en-US" sz="3200" dirty="0">
                <a:latin typeface="Cambria" charset="0"/>
              </a:rPr>
              <a:t>necessary to discover patterns of human behavior and to leverage such patterns to improve </a:t>
            </a:r>
            <a:r>
              <a:rPr lang="en-US" sz="3200" dirty="0" smtClean="0">
                <a:latin typeface="Cambria" charset="0"/>
              </a:rPr>
              <a:t>transportation and healthcare.</a:t>
            </a:r>
            <a:endParaRPr lang="en-US" sz="3200" dirty="0">
              <a:latin typeface="Cambria" charset="0"/>
            </a:endParaRPr>
          </a:p>
          <a:p>
            <a:pPr eaLnBrk="1" hangingPunct="1"/>
            <a:endParaRPr lang="en-US" sz="3200" dirty="0">
              <a:latin typeface="Cambria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3328" name="TextBox 20"/>
          <p:cNvSpPr txBox="1">
            <a:spLocks noChangeArrowheads="1"/>
          </p:cNvSpPr>
          <p:nvPr/>
        </p:nvSpPr>
        <p:spPr bwMode="auto">
          <a:xfrm>
            <a:off x="12115800" y="3810000"/>
            <a:ext cx="9220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5400" b="1" dirty="0" err="1" smtClean="0">
                <a:latin typeface="Calibri" charset="0"/>
              </a:rPr>
              <a:t>iShadow</a:t>
            </a:r>
            <a:r>
              <a:rPr lang="en-US" sz="5400" b="1" dirty="0" smtClean="0">
                <a:latin typeface="Calibri" charset="0"/>
              </a:rPr>
              <a:t> Platform Prototype</a:t>
            </a:r>
            <a:endParaRPr lang="en-US" sz="5400" b="1" dirty="0">
              <a:latin typeface="Calibri" charset="0"/>
            </a:endParaRPr>
          </a:p>
        </p:txBody>
      </p:sp>
      <p:sp>
        <p:nvSpPr>
          <p:cNvPr id="13329" name="TextBox 21"/>
          <p:cNvSpPr txBox="1">
            <a:spLocks noChangeArrowheads="1"/>
          </p:cNvSpPr>
          <p:nvPr/>
        </p:nvSpPr>
        <p:spPr bwMode="auto">
          <a:xfrm>
            <a:off x="762000" y="3810000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5400" b="1" dirty="0">
                <a:latin typeface="Calibri" charset="0"/>
              </a:rPr>
              <a:t>Introduction</a:t>
            </a:r>
          </a:p>
        </p:txBody>
      </p:sp>
      <p:pic>
        <p:nvPicPr>
          <p:cNvPr id="13332" name="Picture 24" descr="ws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6400"/>
            <a:ext cx="6159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2052"/>
          <p:cNvSpPr txBox="1"/>
          <p:nvPr/>
        </p:nvSpPr>
        <p:spPr>
          <a:xfrm>
            <a:off x="1066800" y="19126200"/>
            <a:ext cx="6248400" cy="11726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By </a:t>
            </a:r>
            <a:r>
              <a:rPr lang="en-US" sz="2800" dirty="0" smtClean="0">
                <a:solidFill>
                  <a:prstClr val="black"/>
                </a:solidFill>
              </a:rPr>
              <a:t>adding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regularization </a:t>
            </a:r>
            <a:r>
              <a:rPr lang="en-US" sz="2800" dirty="0" smtClean="0">
                <a:solidFill>
                  <a:prstClr val="black"/>
                </a:solidFill>
              </a:rPr>
              <a:t>to</a:t>
            </a:r>
            <a:r>
              <a:rPr lang="en-US" sz="2800" dirty="0" smtClean="0">
                <a:solidFill>
                  <a:prstClr val="black"/>
                </a:solidFill>
              </a:rPr>
              <a:t> the neural network, </a:t>
            </a:r>
            <a:r>
              <a:rPr lang="en-US" sz="2800" dirty="0">
                <a:solidFill>
                  <a:prstClr val="black"/>
                </a:solidFill>
              </a:rPr>
              <a:t>we </a:t>
            </a:r>
            <a:r>
              <a:rPr lang="en-US" sz="2800" dirty="0" smtClean="0">
                <a:solidFill>
                  <a:prstClr val="black"/>
                </a:solidFill>
              </a:rPr>
              <a:t>can control </a:t>
            </a:r>
            <a:r>
              <a:rPr lang="en-US" sz="2800" dirty="0">
                <a:solidFill>
                  <a:prstClr val="black"/>
                </a:solidFill>
              </a:rPr>
              <a:t>the number of pixels selected</a:t>
            </a:r>
            <a:r>
              <a:rPr lang="en-US" sz="2800" dirty="0" smtClean="0">
                <a:solidFill>
                  <a:prstClr val="black"/>
                </a:solidFill>
              </a:rPr>
              <a:t>:</a:t>
            </a: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dirty="0" smtClean="0">
                <a:solidFill>
                  <a:prstClr val="black"/>
                </a:solidFill>
              </a:rPr>
              <a:t>regularization </a:t>
            </a:r>
            <a:r>
              <a:rPr lang="en-US" sz="2800" dirty="0" smtClean="0">
                <a:solidFill>
                  <a:prstClr val="black"/>
                </a:solidFill>
              </a:rPr>
              <a:t>emphasizes pixels around the iris:</a:t>
            </a: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4724400"/>
            <a:ext cx="9220200" cy="5215467"/>
          </a:xfrm>
          <a:prstGeom prst="rect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645" y="152400"/>
            <a:ext cx="2333042" cy="778934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tx1"/>
            </a:solidFill>
          </a:ln>
        </p:spPr>
      </p:pic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2590800" y="10134600"/>
            <a:ext cx="1645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5400" b="1" dirty="0" smtClean="0">
                <a:latin typeface="Calibri" charset="0"/>
              </a:rPr>
              <a:t>Gaze Tracking System Pipeline</a:t>
            </a:r>
            <a:endParaRPr lang="en-US" sz="5400" b="1" dirty="0">
              <a:latin typeface="Calibri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649200" y="6629400"/>
            <a:ext cx="7620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12801600" y="7620000"/>
            <a:ext cx="381000" cy="1190070"/>
          </a:xfrm>
          <a:prstGeom prst="up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15800" y="8659925"/>
            <a:ext cx="2990850" cy="107721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itchFamily="18" charset="0"/>
              </a:rPr>
              <a:t>Microprocessor (Hidden)</a:t>
            </a:r>
          </a:p>
        </p:txBody>
      </p:sp>
      <p:sp>
        <p:nvSpPr>
          <p:cNvPr id="36" name="Up Arrow 35"/>
          <p:cNvSpPr/>
          <p:nvPr/>
        </p:nvSpPr>
        <p:spPr>
          <a:xfrm rot="10800000">
            <a:off x="17602200" y="5410199"/>
            <a:ext cx="381000" cy="1550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5773400" y="4953000"/>
            <a:ext cx="3581400" cy="5847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itchFamily="18" charset="0"/>
              </a:rPr>
              <a:t>Eye-Facing Camera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7145000" y="6983525"/>
            <a:ext cx="1485901" cy="153828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 Arrow 41"/>
          <p:cNvSpPr/>
          <p:nvPr/>
        </p:nvSpPr>
        <p:spPr>
          <a:xfrm>
            <a:off x="19050000" y="7897925"/>
            <a:ext cx="500063" cy="12677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6989370" y="9040925"/>
            <a:ext cx="3939153" cy="5847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itchFamily="18" charset="0"/>
              </a:rPr>
              <a:t>Environment Camera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8364200" y="6297725"/>
            <a:ext cx="1485901" cy="153828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TextBox 2056"/>
          <p:cNvSpPr txBox="1"/>
          <p:nvPr/>
        </p:nvSpPr>
        <p:spPr>
          <a:xfrm>
            <a:off x="7543800" y="19126200"/>
            <a:ext cx="6248400" cy="1172628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We </a:t>
            </a:r>
            <a:r>
              <a:rPr lang="en-US" sz="2800" dirty="0" smtClean="0">
                <a:solidFill>
                  <a:prstClr val="black"/>
                </a:solidFill>
              </a:rPr>
              <a:t>can drastically reduce </a:t>
            </a:r>
            <a:r>
              <a:rPr lang="en-US" sz="2800" dirty="0">
                <a:solidFill>
                  <a:prstClr val="black"/>
                </a:solidFill>
              </a:rPr>
              <a:t>the number of </a:t>
            </a:r>
            <a:r>
              <a:rPr lang="en-US" sz="2800" dirty="0" smtClean="0">
                <a:solidFill>
                  <a:prstClr val="black"/>
                </a:solidFill>
              </a:rPr>
              <a:t>pixels </a:t>
            </a:r>
            <a:r>
              <a:rPr lang="en-US" sz="2800" dirty="0">
                <a:solidFill>
                  <a:prstClr val="black"/>
                </a:solidFill>
              </a:rPr>
              <a:t>with </a:t>
            </a:r>
            <a:r>
              <a:rPr lang="en-US" sz="2800" dirty="0" smtClean="0">
                <a:solidFill>
                  <a:prstClr val="black"/>
                </a:solidFill>
              </a:rPr>
              <a:t>low </a:t>
            </a:r>
            <a:r>
              <a:rPr lang="en-US" sz="2800" dirty="0">
                <a:solidFill>
                  <a:prstClr val="black"/>
                </a:solidFill>
              </a:rPr>
              <a:t>impact on accuracy, due </a:t>
            </a:r>
            <a:r>
              <a:rPr lang="en-US" sz="2800" dirty="0" smtClean="0">
                <a:solidFill>
                  <a:prstClr val="black"/>
                </a:solidFill>
              </a:rPr>
              <a:t>to </a:t>
            </a:r>
            <a:r>
              <a:rPr lang="en-US" sz="2800" dirty="0">
                <a:solidFill>
                  <a:prstClr val="black"/>
                </a:solidFill>
              </a:rPr>
              <a:t>redundancy in the eye image</a:t>
            </a:r>
            <a:r>
              <a:rPr lang="en-US" sz="2800" dirty="0" smtClean="0">
                <a:solidFill>
                  <a:prstClr val="black"/>
                </a:solidFill>
              </a:rPr>
              <a:t>: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Our camera provides a random-access pixel interface, allowing us to sample only the regularized pixels and thus conserve system power:</a:t>
            </a: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49" name="Up Arrow 48"/>
          <p:cNvSpPr/>
          <p:nvPr/>
        </p:nvSpPr>
        <p:spPr>
          <a:xfrm rot="10800000">
            <a:off x="13716000" y="5410200"/>
            <a:ext cx="304800" cy="19318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3182600" y="4926125"/>
            <a:ext cx="2286000" cy="58477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itchFamily="18" charset="0"/>
              </a:rPr>
              <a:t>SD Storage</a:t>
            </a:r>
          </a:p>
        </p:txBody>
      </p:sp>
      <p:sp>
        <p:nvSpPr>
          <p:cNvPr id="50" name="Oval 49"/>
          <p:cNvSpPr/>
          <p:nvPr/>
        </p:nvSpPr>
        <p:spPr>
          <a:xfrm>
            <a:off x="13487400" y="7391400"/>
            <a:ext cx="7620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4-05-11 at 5.22.42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277600"/>
            <a:ext cx="5486400" cy="4842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Screen Shot 2014-05-11 at 5.25.38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1277600"/>
            <a:ext cx="5486400" cy="48768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5" name="Picture 24" descr="weights_rep1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593800"/>
            <a:ext cx="5486400" cy="3657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6" name="Picture 25" descr="size_accuracy_full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0650200"/>
            <a:ext cx="5418667" cy="406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 descr="lambda_size_full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6" y="20747566"/>
            <a:ext cx="5391713" cy="4064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 descr="accuracy_energy_full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517600"/>
            <a:ext cx="5418667" cy="406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9" name="TextBox 58"/>
          <p:cNvSpPr txBox="1"/>
          <p:nvPr/>
        </p:nvSpPr>
        <p:spPr>
          <a:xfrm>
            <a:off x="1447800" y="16112066"/>
            <a:ext cx="5486400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itchFamily="18" charset="0"/>
              </a:rPr>
              <a:t>1. </a:t>
            </a:r>
            <a:r>
              <a:rPr lang="en-US" sz="3200" dirty="0" smtClean="0">
                <a:latin typeface="Cambria" pitchFamily="18" charset="0"/>
              </a:rPr>
              <a:t>We collect training data of a subject’s eye following a dot on a monitor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82390" y="16154400"/>
            <a:ext cx="5479382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itchFamily="18" charset="0"/>
              </a:rPr>
              <a:t>2. </a:t>
            </a:r>
            <a:r>
              <a:rPr lang="en-US" sz="3200" dirty="0" smtClean="0">
                <a:latin typeface="Cambria" pitchFamily="18" charset="0"/>
              </a:rPr>
              <a:t>We use image pixels as features to train a neural network model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239510" y="16154400"/>
            <a:ext cx="5489116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itchFamily="18" charset="0"/>
              </a:rPr>
              <a:t>3</a:t>
            </a:r>
            <a:r>
              <a:rPr lang="en-US" sz="3200" b="1" dirty="0" smtClean="0">
                <a:latin typeface="Cambria" pitchFamily="18" charset="0"/>
              </a:rPr>
              <a:t>. </a:t>
            </a:r>
            <a:r>
              <a:rPr lang="en-US" sz="3200" dirty="0" smtClean="0">
                <a:latin typeface="Cambria" pitchFamily="18" charset="0"/>
              </a:rPr>
              <a:t>The model parameters are loaded to the platform for live gaze prediction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7086600" y="13335000"/>
            <a:ext cx="1219200" cy="152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>
            <a:off x="14020800" y="13335000"/>
            <a:ext cx="1219200" cy="1524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4401800" y="19126200"/>
            <a:ext cx="6248400" cy="1301894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 person’s pupil can dilate in response to a number of factors, including level of cognition (</a:t>
            </a:r>
            <a:r>
              <a:rPr lang="en-US" sz="2800" dirty="0" smtClean="0">
                <a:solidFill>
                  <a:prstClr val="black"/>
                </a:solidFill>
              </a:rPr>
              <a:t>e.g.</a:t>
            </a:r>
            <a:r>
              <a:rPr lang="en-US" sz="2800" dirty="0" smtClean="0">
                <a:solidFill>
                  <a:prstClr val="black"/>
                </a:solidFill>
              </a:rPr>
              <a:t> problem solving) and substance use.</a:t>
            </a:r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Using near-infrared light, which is invisible to the human eye, illuminates the pupil very clearly. This facilitates simple methods for tracking pupil position and dilation:</a:t>
            </a:r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We are currently working towards integrating a pupil detection algorithm with the existing gaze tracking model.</a:t>
            </a:r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122133"/>
              </p:ext>
            </p:extLst>
          </p:nvPr>
        </p:nvGraphicFramePr>
        <p:xfrm>
          <a:off x="10915650" y="163766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15" imgW="114300" imgH="165100" progId="Equation.3">
                  <p:embed/>
                </p:oleObj>
              </mc:Choice>
              <mc:Fallback>
                <p:oleObj name="Equation" r:id="rId1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915650" y="163766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5800" y="30784800"/>
            <a:ext cx="101346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365760" tIns="0" rIns="365760" bIns="91440"/>
          <a:lstStyle/>
          <a:p>
            <a:pPr>
              <a:defRPr/>
            </a:pPr>
            <a:r>
              <a:rPr lang="en-US" sz="4800" b="1" dirty="0">
                <a:latin typeface="Calibri" pitchFamily="34" charset="0"/>
                <a:ea typeface="+mn-ea"/>
              </a:rPr>
              <a:t>Acknowledgements</a:t>
            </a:r>
          </a:p>
          <a:p>
            <a:pPr>
              <a:defRPr/>
            </a:pPr>
            <a:r>
              <a:rPr lang="en-US" sz="2400" dirty="0" smtClean="0">
                <a:latin typeface="Cambria" pitchFamily="34" charset="0"/>
                <a:ea typeface="+mn-ea"/>
              </a:rPr>
              <a:t>Partial funding for the project came from the National Science Foundation</a:t>
            </a:r>
            <a:r>
              <a:rPr lang="en-US" sz="2400" dirty="0">
                <a:latin typeface="Cambria" pitchFamily="34" charset="0"/>
                <a:ea typeface="+mn-ea"/>
              </a:rPr>
              <a:t>, </a:t>
            </a:r>
            <a:r>
              <a:rPr lang="en-US" sz="2400" b="1" dirty="0">
                <a:latin typeface="Cambria" pitchFamily="34" charset="0"/>
                <a:ea typeface="+mn-ea"/>
              </a:rPr>
              <a:t>NSF </a:t>
            </a:r>
            <a:r>
              <a:rPr lang="en-US" sz="2400" b="1" dirty="0" smtClean="0">
                <a:latin typeface="Cambria" pitchFamily="34" charset="0"/>
                <a:ea typeface="+mn-ea"/>
              </a:rPr>
              <a:t>Grants: 1239341, 1217606</a:t>
            </a:r>
            <a:r>
              <a:rPr lang="en-US" sz="2400" b="1" dirty="0">
                <a:latin typeface="Cambria" pitchFamily="34" charset="0"/>
                <a:ea typeface="+mn-ea"/>
              </a:rPr>
              <a:t>, and </a:t>
            </a:r>
            <a:r>
              <a:rPr lang="en-US" sz="2400" b="1" dirty="0" smtClean="0">
                <a:latin typeface="Cambria" pitchFamily="34" charset="0"/>
                <a:ea typeface="+mn-ea"/>
              </a:rPr>
              <a:t>1218586</a:t>
            </a:r>
            <a:r>
              <a:rPr lang="en-US" sz="2400" b="1" dirty="0">
                <a:latin typeface="Cambria" pitchFamily="34" charset="0"/>
                <a:ea typeface="+mn-ea"/>
              </a:rPr>
              <a:t>.</a:t>
            </a:r>
          </a:p>
          <a:p>
            <a:pPr>
              <a:defRPr/>
            </a:pPr>
            <a:endParaRPr lang="en-US" sz="2400" b="1" dirty="0">
              <a:latin typeface="Cambria" pitchFamily="34" charset="0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20400" y="30784800"/>
            <a:ext cx="10287000" cy="160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lIns="365760" tIns="0" rIns="365760" bIns="91440"/>
          <a:lstStyle>
            <a:lvl1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4800" b="1" dirty="0" smtClean="0">
                <a:latin typeface="Calibri" charset="0"/>
              </a:rPr>
              <a:t>For further info on the Sensors Lab:</a:t>
            </a:r>
          </a:p>
          <a:p>
            <a:pPr eaLnBrk="1" hangingPunct="1"/>
            <a:r>
              <a:rPr lang="en-US" sz="2400" dirty="0" smtClean="0">
                <a:latin typeface="Cambria" charset="0"/>
              </a:rPr>
              <a:t>For information on current work in the Sensors Lab, visit</a:t>
            </a:r>
          </a:p>
          <a:p>
            <a:pPr eaLnBrk="1" hangingPunct="1"/>
            <a:r>
              <a:rPr lang="en-US" sz="2400" b="1" dirty="0" smtClean="0">
                <a:latin typeface="Cambria" charset="0"/>
              </a:rPr>
              <a:t>http://sensors.cs.umass.edu</a:t>
            </a:r>
            <a:endParaRPr lang="en-US" sz="2600" b="1" dirty="0">
              <a:latin typeface="Cambria" charset="0"/>
            </a:endParaRP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4343400" y="18211800"/>
            <a:ext cx="6324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5400" b="1" dirty="0" smtClean="0">
                <a:latin typeface="Calibri" charset="0"/>
              </a:rPr>
              <a:t>Results</a:t>
            </a:r>
            <a:endParaRPr lang="en-US" sz="5400" b="1" dirty="0">
              <a:latin typeface="Calibri" charset="0"/>
            </a:endParaRPr>
          </a:p>
        </p:txBody>
      </p:sp>
      <p:pic>
        <p:nvPicPr>
          <p:cNvPr id="54" name="Picture 53" descr="Screen Shot 2014-05-11 at 5.22.42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11277600"/>
            <a:ext cx="5486400" cy="4842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eye1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11430000"/>
            <a:ext cx="2514600" cy="2286000"/>
          </a:xfrm>
          <a:prstGeom prst="rect">
            <a:avLst/>
          </a:prstGeom>
        </p:spPr>
      </p:pic>
      <p:pic>
        <p:nvPicPr>
          <p:cNvPr id="14" name="Picture 13" descr="scene1-2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400" y="11430001"/>
            <a:ext cx="2590800" cy="2271592"/>
          </a:xfrm>
          <a:prstGeom prst="rect">
            <a:avLst/>
          </a:prstGeom>
        </p:spPr>
      </p:pic>
      <p:pic>
        <p:nvPicPr>
          <p:cNvPr id="18" name="Picture 17" descr="addison_v3_eye_002385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13716000"/>
            <a:ext cx="2590800" cy="2362200"/>
          </a:xfrm>
          <a:prstGeom prst="rect">
            <a:avLst/>
          </a:prstGeom>
        </p:spPr>
      </p:pic>
      <p:pic>
        <p:nvPicPr>
          <p:cNvPr id="20" name="Picture 19" descr="scene2-2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400" y="13716000"/>
            <a:ext cx="2590800" cy="2428089"/>
          </a:xfrm>
          <a:prstGeom prst="rect">
            <a:avLst/>
          </a:prstGeom>
        </p:spPr>
      </p:pic>
      <p:sp>
        <p:nvSpPr>
          <p:cNvPr id="28" name="Plus 27"/>
          <p:cNvSpPr/>
          <p:nvPr/>
        </p:nvSpPr>
        <p:spPr>
          <a:xfrm>
            <a:off x="18516600" y="12192000"/>
            <a:ext cx="533400" cy="5334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64"/>
          <p:cNvSpPr/>
          <p:nvPr/>
        </p:nvSpPr>
        <p:spPr>
          <a:xfrm>
            <a:off x="18821400" y="15087600"/>
            <a:ext cx="533400" cy="5334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>
            <a:off x="14325600" y="18211800"/>
            <a:ext cx="6324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5400" b="1" dirty="0" smtClean="0">
                <a:latin typeface="Calibri" charset="0"/>
              </a:rPr>
              <a:t>Pupil Dilation</a:t>
            </a:r>
            <a:endParaRPr lang="en-US" sz="5400" b="1" dirty="0">
              <a:latin typeface="Calibri" charset="0"/>
            </a:endParaRPr>
          </a:p>
        </p:txBody>
      </p:sp>
      <p:pic>
        <p:nvPicPr>
          <p:cNvPr id="11" name="Picture 10" descr="Screen Shot 2014-10-20 at 7.11.25 PM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0" y="23698200"/>
            <a:ext cx="5499100" cy="4330700"/>
          </a:xfrm>
          <a:prstGeom prst="rect">
            <a:avLst/>
          </a:prstGeom>
        </p:spPr>
      </p:pic>
      <p:sp>
        <p:nvSpPr>
          <p:cNvPr id="12" name="Donut 11"/>
          <p:cNvSpPr/>
          <p:nvPr/>
        </p:nvSpPr>
        <p:spPr>
          <a:xfrm>
            <a:off x="16916400" y="24993600"/>
            <a:ext cx="990600" cy="914400"/>
          </a:xfrm>
          <a:prstGeom prst="donut">
            <a:avLst>
              <a:gd name="adj" fmla="val 7645"/>
            </a:avLst>
          </a:prstGeom>
          <a:solidFill>
            <a:schemeClr val="accent2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Plus 66"/>
          <p:cNvSpPr/>
          <p:nvPr/>
        </p:nvSpPr>
        <p:spPr>
          <a:xfrm>
            <a:off x="17188132" y="25250474"/>
            <a:ext cx="400169" cy="428925"/>
          </a:xfrm>
          <a:prstGeom prst="mathPlus">
            <a:avLst>
              <a:gd name="adj1" fmla="val 2886"/>
            </a:avLst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sterExampl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PosterExample</Template>
  <TotalTime>1419</TotalTime>
  <Words>360</Words>
  <Application>Microsoft Macintosh PowerPoint</Application>
  <PresentationFormat>Custom</PresentationFormat>
  <Paragraphs>82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PosterExample</vt:lpstr>
      <vt:lpstr>Equation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 Gummeson</dc:creator>
  <cp:lastModifiedBy>Addison Mayberry</cp:lastModifiedBy>
  <cp:revision>177</cp:revision>
  <cp:lastPrinted>2013-02-09T01:37:30Z</cp:lastPrinted>
  <dcterms:created xsi:type="dcterms:W3CDTF">2013-02-09T11:45:26Z</dcterms:created>
  <dcterms:modified xsi:type="dcterms:W3CDTF">2014-10-20T23:18:22Z</dcterms:modified>
</cp:coreProperties>
</file>