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36576000" cy="36576000"/>
  <p:notesSz cx="6858000" cy="9144000"/>
  <p:defaultTextStyle>
    <a:defPPr>
      <a:defRPr lang="en-US"/>
    </a:defPPr>
    <a:lvl1pPr marL="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1pPr>
    <a:lvl2pPr marL="1828216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2pPr>
    <a:lvl3pPr marL="3656431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3pPr>
    <a:lvl4pPr marL="5484647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4pPr>
    <a:lvl5pPr marL="7312858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5pPr>
    <a:lvl6pPr marL="914107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6pPr>
    <a:lvl7pPr marL="1096929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7pPr>
    <a:lvl8pPr marL="1279750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8pPr>
    <a:lvl9pPr marL="1462572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/>
    <p:restoredTop sz="94718"/>
  </p:normalViewPr>
  <p:slideViewPr>
    <p:cSldViewPr snapToGrid="0" snapToObjects="1">
      <p:cViewPr varScale="1">
        <p:scale>
          <a:sx n="21" d="100"/>
          <a:sy n="21" d="100"/>
        </p:scale>
        <p:origin x="2656" y="192"/>
      </p:cViewPr>
      <p:guideLst>
        <p:guide orient="horz" pos="1152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E8B9-FFAC-AB42-844F-BBBEADE8BBFA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8B9-159C-0E4F-9C03-98278BC3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745793" y="747212"/>
            <a:ext cx="29666536" cy="3155591"/>
          </a:xfrm>
          <a:prstGeom prst="rect">
            <a:avLst/>
          </a:prstGeom>
          <a:noFill/>
        </p:spPr>
        <p:txBody>
          <a:bodyPr lIns="91428" tIns="45714" rIns="91428" bIns="45714">
            <a:norm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745793" y="5080834"/>
            <a:ext cx="29666536" cy="1079500"/>
          </a:xfrm>
          <a:prstGeom prst="rect">
            <a:avLst/>
          </a:prstGeom>
          <a:noFill/>
        </p:spPr>
        <p:txBody>
          <a:bodyPr lIns="91428" tIns="45714" rIns="91428" bIns="45714">
            <a:noAutofit/>
          </a:bodyPr>
          <a:lstStyle>
            <a:lvl1pPr algn="l">
              <a:buNone/>
              <a:defRPr sz="41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745793" y="4001336"/>
            <a:ext cx="29666536" cy="980965"/>
          </a:xfrm>
          <a:prstGeom prst="rect">
            <a:avLst/>
          </a:prstGeom>
          <a:noFill/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5166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745793" y="19827116"/>
            <a:ext cx="33333446" cy="5080000"/>
          </a:xfrm>
          <a:prstGeom prst="rect">
            <a:avLst/>
          </a:prstGeom>
          <a:noFill/>
        </p:spPr>
        <p:txBody>
          <a:bodyPr lIns="91428" tIns="45714" rIns="91428" bIns="45714" numCol="1">
            <a:normAutofit/>
          </a:bodyPr>
          <a:lstStyle>
            <a:lvl1pPr marL="226209" indent="0" algn="l">
              <a:buNone/>
              <a:tabLst/>
              <a:defRPr sz="5000">
                <a:solidFill>
                  <a:schemeClr val="tx1"/>
                </a:solidFill>
                <a:latin typeface="+mj-lt"/>
              </a:defRPr>
            </a:lvl1pPr>
            <a:lvl2pPr marL="1295193" indent="-609503" algn="l">
              <a:defRPr sz="4167">
                <a:solidFill>
                  <a:schemeClr val="tx1"/>
                </a:solidFill>
                <a:latin typeface="+mj-lt"/>
              </a:defRPr>
            </a:lvl2pPr>
            <a:lvl3pPr marL="1752319" indent="-380939" algn="l">
              <a:defRPr sz="3583">
                <a:solidFill>
                  <a:schemeClr val="tx1"/>
                </a:solidFill>
                <a:latin typeface="+mj-lt"/>
              </a:defRPr>
            </a:lvl3pPr>
            <a:lvl4pPr marL="2361822" indent="-533314" algn="l">
              <a:defRPr sz="3417">
                <a:solidFill>
                  <a:schemeClr val="tx1"/>
                </a:solidFill>
                <a:latin typeface="+mj-lt"/>
              </a:defRPr>
            </a:lvl4pPr>
            <a:lvl5pPr marL="2818950" indent="-380939" algn="l">
              <a:defRPr sz="3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Solution (technical approach , key innovations, new contributions)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1757494" y="25447332"/>
            <a:ext cx="10749893" cy="7644323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226210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2133259" indent="-609503">
              <a:defRPr sz="4000">
                <a:solidFill>
                  <a:schemeClr val="tx1"/>
                </a:solidFill>
              </a:defRPr>
            </a:lvl2pPr>
            <a:lvl3pPr marL="2590386" indent="-380939">
              <a:defRPr sz="3583">
                <a:solidFill>
                  <a:schemeClr val="tx1"/>
                </a:solidFill>
              </a:defRPr>
            </a:lvl3pPr>
            <a:lvl4pPr marL="3276076" indent="-380939">
              <a:defRPr sz="3000">
                <a:solidFill>
                  <a:schemeClr val="tx1"/>
                </a:solidFill>
              </a:defRPr>
            </a:lvl4pPr>
            <a:lvl5pPr marL="3657015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Broader Impact (impact on society </a:t>
            </a:r>
            <a:r>
              <a:rPr lang="mr-IN" dirty="0"/>
              <a:t>–</a:t>
            </a:r>
            <a:r>
              <a:rPr lang="en-US" dirty="0"/>
              <a:t> who will care)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745793" y="11670716"/>
            <a:ext cx="16153106" cy="774173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50806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1371380" indent="-609503">
              <a:defRPr sz="4000">
                <a:solidFill>
                  <a:schemeClr val="tx1"/>
                </a:solidFill>
              </a:defRPr>
            </a:lvl2pPr>
            <a:lvl3pPr marL="1828508" indent="-380939">
              <a:defRPr sz="3583">
                <a:solidFill>
                  <a:schemeClr val="tx1"/>
                </a:solidFill>
              </a:defRPr>
            </a:lvl3pPr>
            <a:lvl4pPr marL="2361822" indent="-380939">
              <a:defRPr sz="3000">
                <a:solidFill>
                  <a:schemeClr val="tx1"/>
                </a:solidFill>
              </a:defRPr>
            </a:lvl4pPr>
            <a:lvl5pPr marL="2742761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Add Challenge Content (Key problem(s) to be addressed and their significance)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18926133" y="11670716"/>
            <a:ext cx="16153106" cy="774173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226209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1371380" indent="-609503">
              <a:defRPr sz="4000">
                <a:solidFill>
                  <a:schemeClr val="tx1"/>
                </a:solidFill>
              </a:defRPr>
            </a:lvl2pPr>
            <a:lvl3pPr marL="1828508" indent="-380939">
              <a:defRPr sz="3583">
                <a:solidFill>
                  <a:schemeClr val="tx1"/>
                </a:solidFill>
              </a:defRPr>
            </a:lvl3pPr>
            <a:lvl4pPr marL="2361822" indent="-380939">
              <a:defRPr sz="3000">
                <a:solidFill>
                  <a:schemeClr val="tx1"/>
                </a:solidFill>
              </a:defRPr>
            </a:lvl4pPr>
            <a:lvl5pPr marL="2742761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Add Scientific Impact (How project contributions might generalize to other CPS research)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13053134" y="25487723"/>
            <a:ext cx="10749893" cy="7603932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226210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2133259" indent="-609503">
              <a:defRPr sz="4000">
                <a:solidFill>
                  <a:schemeClr val="tx1"/>
                </a:solidFill>
              </a:defRPr>
            </a:lvl2pPr>
            <a:lvl3pPr marL="2590386" indent="-380939">
              <a:defRPr sz="3583">
                <a:solidFill>
                  <a:schemeClr val="tx1"/>
                </a:solidFill>
              </a:defRPr>
            </a:lvl3pPr>
            <a:lvl4pPr marL="3276076" indent="-380939">
              <a:defRPr sz="3000">
                <a:solidFill>
                  <a:schemeClr val="tx1"/>
                </a:solidFill>
              </a:defRPr>
            </a:lvl4pPr>
            <a:lvl5pPr marL="3657015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Broader Impact (education and outreach)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24329347" y="25487723"/>
            <a:ext cx="10749893" cy="7603932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75404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2133259" indent="-609503">
              <a:defRPr sz="4000">
                <a:solidFill>
                  <a:schemeClr val="tx1"/>
                </a:solidFill>
              </a:defRPr>
            </a:lvl2pPr>
            <a:lvl3pPr marL="2590386" indent="-380939">
              <a:defRPr sz="3583">
                <a:solidFill>
                  <a:schemeClr val="tx1"/>
                </a:solidFill>
              </a:defRPr>
            </a:lvl3pPr>
            <a:lvl4pPr marL="3276076" indent="-380939">
              <a:defRPr sz="3000">
                <a:solidFill>
                  <a:schemeClr val="tx1"/>
                </a:solidFill>
              </a:defRPr>
            </a:lvl4pPr>
            <a:lvl5pPr marL="3657015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Broader Impact and Broader Participation (quantify potential impact)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745793" y="8096624"/>
            <a:ext cx="33333446" cy="308944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0" indent="0">
              <a:buNone/>
              <a:defRPr sz="5000">
                <a:solidFill>
                  <a:schemeClr val="tx1"/>
                </a:solidFill>
              </a:defRPr>
            </a:lvl1pPr>
            <a:lvl2pPr marL="1371380" indent="-609503">
              <a:defRPr sz="4000">
                <a:solidFill>
                  <a:srgbClr val="FFFFFF"/>
                </a:solidFill>
              </a:defRPr>
            </a:lvl2pPr>
            <a:lvl3pPr marL="1828508" indent="-380939">
              <a:defRPr sz="3583">
                <a:solidFill>
                  <a:srgbClr val="FFFFFF"/>
                </a:solidFill>
              </a:defRPr>
            </a:lvl3pPr>
            <a:lvl4pPr marL="2361822" indent="-380939">
              <a:defRPr sz="3000">
                <a:solidFill>
                  <a:srgbClr val="FFFFFF"/>
                </a:solidFill>
              </a:defRPr>
            </a:lvl4pPr>
            <a:lvl5pPr marL="2742761" indent="-380939">
              <a:defRPr sz="3000">
                <a:solidFill>
                  <a:srgbClr val="FFFFFF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Use this space as you wish, but consider this structure.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F0313-B2C5-834A-8F2C-4CCB40E7C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5405" y="34968368"/>
            <a:ext cx="22174201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3502" tIns="156751" rIns="313502" bIns="156751"/>
          <a:lstStyle>
            <a:lvl1pPr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Helvetica" pitchFamily="2" charset="0"/>
              </a:rPr>
              <a:t>The 5</a:t>
            </a:r>
            <a:r>
              <a:rPr lang="en-US" altLang="en-US" sz="3200" baseline="30000" dirty="0">
                <a:solidFill>
                  <a:schemeClr val="bg1"/>
                </a:solidFill>
                <a:latin typeface="Helvetica" pitchFamily="2" charset="0"/>
              </a:rPr>
              <a:t>th</a:t>
            </a:r>
            <a:r>
              <a:rPr lang="en-US" altLang="en-US" sz="3200" dirty="0">
                <a:solidFill>
                  <a:schemeClr val="bg1"/>
                </a:solidFill>
                <a:latin typeface="Helvetica" pitchFamily="2" charset="0"/>
              </a:rPr>
              <a:t> NSF Secure and Trustworthy Cyberspace Principal Investigator Meeting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Helvetica" pitchFamily="2" charset="0"/>
              </a:rPr>
              <a:t>June 1-2, 2022  |  Arlington, Virginia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B7185B3-508E-CC4B-88AD-57DA27ACD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2"/>
          <a:stretch/>
        </p:blipFill>
        <p:spPr bwMode="auto">
          <a:xfrm>
            <a:off x="656061" y="34968367"/>
            <a:ext cx="1395695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7FD6E7-6424-4345-9A70-E85EBC3B8D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412330" y="747212"/>
            <a:ext cx="3666910" cy="5413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r>
              <a:rPr lang="en-US" dirty="0"/>
              <a:t>Insert PI photo here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34562569"/>
            <a:ext cx="36575999" cy="20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828508" rtl="0" eaLnBrk="1" latinLnBrk="0" hangingPunct="1">
        <a:spcBef>
          <a:spcPct val="0"/>
        </a:spcBef>
        <a:buNone/>
        <a:defRPr sz="175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380" indent="-1371380" algn="l" defTabSz="1828508" rtl="0" eaLnBrk="1" latinLnBrk="0" hangingPunct="1">
        <a:spcBef>
          <a:spcPct val="20000"/>
        </a:spcBef>
        <a:buFont typeface="Arial"/>
        <a:buChar char="•"/>
        <a:defRPr sz="12833" kern="1200">
          <a:solidFill>
            <a:schemeClr val="tx1"/>
          </a:solidFill>
          <a:latin typeface="+mn-lt"/>
          <a:ea typeface="+mn-ea"/>
          <a:cs typeface="+mn-cs"/>
        </a:defRPr>
      </a:lvl1pPr>
      <a:lvl2pPr marL="2971324" indent="-1142818" algn="l" defTabSz="1828508" rtl="0" eaLnBrk="1" latinLnBrk="0" hangingPunct="1">
        <a:spcBef>
          <a:spcPct val="20000"/>
        </a:spcBef>
        <a:buFont typeface="Arial"/>
        <a:buChar char="–"/>
        <a:defRPr sz="11166" kern="1200">
          <a:solidFill>
            <a:schemeClr val="tx1"/>
          </a:solidFill>
          <a:latin typeface="+mn-lt"/>
          <a:ea typeface="+mn-ea"/>
          <a:cs typeface="+mn-cs"/>
        </a:defRPr>
      </a:lvl2pPr>
      <a:lvl3pPr marL="4571269" indent="-914253" algn="l" defTabSz="1828508" rtl="0" eaLnBrk="1" latinLnBrk="0" hangingPunct="1">
        <a:spcBef>
          <a:spcPct val="20000"/>
        </a:spcBef>
        <a:buFont typeface="Arial"/>
        <a:buChar char="•"/>
        <a:defRPr sz="9583" kern="1200">
          <a:solidFill>
            <a:schemeClr val="tx1"/>
          </a:solidFill>
          <a:latin typeface="+mn-lt"/>
          <a:ea typeface="+mn-ea"/>
          <a:cs typeface="+mn-cs"/>
        </a:defRPr>
      </a:lvl3pPr>
      <a:lvl4pPr marL="6399776" indent="-914253" algn="l" defTabSz="1828508" rtl="0" eaLnBrk="1" latinLnBrk="0" hangingPunct="1">
        <a:spcBef>
          <a:spcPct val="20000"/>
        </a:spcBef>
        <a:buFont typeface="Arial"/>
        <a:buChar char="–"/>
        <a:defRPr sz="8083" kern="1200">
          <a:solidFill>
            <a:schemeClr val="tx1"/>
          </a:solidFill>
          <a:latin typeface="+mn-lt"/>
          <a:ea typeface="+mn-ea"/>
          <a:cs typeface="+mn-cs"/>
        </a:defRPr>
      </a:lvl4pPr>
      <a:lvl5pPr marL="8228283" indent="-914253" algn="l" defTabSz="1828508" rtl="0" eaLnBrk="1" latinLnBrk="0" hangingPunct="1">
        <a:spcBef>
          <a:spcPct val="20000"/>
        </a:spcBef>
        <a:buFont typeface="Arial"/>
        <a:buChar char="»"/>
        <a:defRPr sz="8083" kern="1200">
          <a:solidFill>
            <a:schemeClr val="tx1"/>
          </a:solidFill>
          <a:latin typeface="+mn-lt"/>
          <a:ea typeface="+mn-ea"/>
          <a:cs typeface="+mn-cs"/>
        </a:defRPr>
      </a:lvl5pPr>
      <a:lvl6pPr marL="10056790" indent="-914253" algn="l" defTabSz="1828508" rtl="0" eaLnBrk="1" latinLnBrk="0" hangingPunct="1">
        <a:spcBef>
          <a:spcPct val="20000"/>
        </a:spcBef>
        <a:buFont typeface="Arial"/>
        <a:buChar char="•"/>
        <a:defRPr sz="8083" kern="1200">
          <a:solidFill>
            <a:schemeClr val="tx1"/>
          </a:solidFill>
          <a:latin typeface="+mn-lt"/>
          <a:ea typeface="+mn-ea"/>
          <a:cs typeface="+mn-cs"/>
        </a:defRPr>
      </a:lvl6pPr>
      <a:lvl7pPr marL="11885298" indent="-914253" algn="l" defTabSz="1828508" rtl="0" eaLnBrk="1" latinLnBrk="0" hangingPunct="1">
        <a:spcBef>
          <a:spcPct val="20000"/>
        </a:spcBef>
        <a:buFont typeface="Arial"/>
        <a:buChar char="•"/>
        <a:defRPr sz="8083" kern="1200">
          <a:solidFill>
            <a:schemeClr val="tx1"/>
          </a:solidFill>
          <a:latin typeface="+mn-lt"/>
          <a:ea typeface="+mn-ea"/>
          <a:cs typeface="+mn-cs"/>
        </a:defRPr>
      </a:lvl7pPr>
      <a:lvl8pPr marL="13713806" indent="-914253" algn="l" defTabSz="1828508" rtl="0" eaLnBrk="1" latinLnBrk="0" hangingPunct="1">
        <a:spcBef>
          <a:spcPct val="20000"/>
        </a:spcBef>
        <a:buFont typeface="Arial"/>
        <a:buChar char="•"/>
        <a:defRPr sz="8083" kern="1200">
          <a:solidFill>
            <a:schemeClr val="tx1"/>
          </a:solidFill>
          <a:latin typeface="+mn-lt"/>
          <a:ea typeface="+mn-ea"/>
          <a:cs typeface="+mn-cs"/>
        </a:defRPr>
      </a:lvl8pPr>
      <a:lvl9pPr marL="15542312" indent="-914253" algn="l" defTabSz="1828508" rtl="0" eaLnBrk="1" latinLnBrk="0" hangingPunct="1">
        <a:spcBef>
          <a:spcPct val="20000"/>
        </a:spcBef>
        <a:buFont typeface="Arial"/>
        <a:buChar char="•"/>
        <a:defRPr sz="8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1pPr>
      <a:lvl2pPr marL="1828508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2pPr>
      <a:lvl3pPr marL="3657015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3pPr>
      <a:lvl4pPr marL="5485522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4pPr>
      <a:lvl5pPr marL="7314030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5pPr>
      <a:lvl6pPr marL="9142538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6pPr>
      <a:lvl7pPr marL="10971045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7pPr>
      <a:lvl8pPr marL="12799551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8pPr>
      <a:lvl9pPr marL="14628059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9017078-4B12-9245-882C-7504E078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BBDF55-3C22-6C45-97D6-C341840652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5BA45-653D-A740-9AE6-B08AF807E6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800D70B-D3D9-B747-91C3-742ABBD61BF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2CA2ED7-343B-5E4D-8E26-7D30B108F679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691B863-EED5-7640-B34C-B389DD69C3C6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8E915D-4082-2441-B0A3-F40619ABE1D0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40800FA-972E-B04D-A145-322861F30463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7A5D4FD-9CC3-2D48-826B-8D1C4F4DC0B3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5021A7A-D49B-AE44-A9A4-A42E89A41938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31A29-0E76-F844-B404-A7F3A9B151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916437" y="30335220"/>
            <a:ext cx="8062420" cy="117348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582060" indent="-423316" algn="l" defTabSz="1828508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5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33259" indent="-609503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590386" indent="-380939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358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76076" indent="-380939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015" indent="-380939" algn="l" defTabSz="1828508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0056790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5298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3806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2312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44" indent="0">
              <a:buNone/>
            </a:pPr>
            <a:r>
              <a:rPr lang="en-US" sz="3600" dirty="0"/>
              <a:t>Add Your Logo and/or project info here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916437" y="30881320"/>
            <a:ext cx="7162800" cy="112268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582060" indent="-423316" algn="l" defTabSz="1828508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5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33259" indent="-609503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590386" indent="-380939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358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76076" indent="-380939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015" indent="-380939" algn="l" defTabSz="1828508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0056790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5298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3806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2312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44" indent="0">
              <a:buNone/>
            </a:pPr>
            <a:r>
              <a:rPr lang="en-US" sz="3600"/>
              <a:t>Award ID#: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020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12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46</cp:revision>
  <dcterms:created xsi:type="dcterms:W3CDTF">2015-11-02T16:42:22Z</dcterms:created>
  <dcterms:modified xsi:type="dcterms:W3CDTF">2022-03-28T14:00:21Z</dcterms:modified>
</cp:coreProperties>
</file>