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aleway"/>
      <p:regular r:id="rId12"/>
      <p:bold r:id="rId13"/>
      <p:italic r:id="rId14"/>
      <p:boldItalic r:id="rId15"/>
    </p:embeddedFont>
    <p:embeddedFont>
      <p:font typeface="La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bold.fntdata"/><Relationship Id="rId12" Type="http://schemas.openxmlformats.org/officeDocument/2006/relationships/font" Target="fonts/Ralew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boldItalic.fntdata"/><Relationship Id="rId14" Type="http://schemas.openxmlformats.org/officeDocument/2006/relationships/font" Target="fonts/Raleway-italic.fntdata"/><Relationship Id="rId17" Type="http://schemas.openxmlformats.org/officeDocument/2006/relationships/font" Target="fonts/Lato-bold.fntdata"/><Relationship Id="rId16" Type="http://schemas.openxmlformats.org/officeDocument/2006/relationships/font" Target="fonts/La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boldItalic.fntdata"/><Relationship Id="rId6" Type="http://schemas.openxmlformats.org/officeDocument/2006/relationships/slide" Target="slides/slide1.xml"/><Relationship Id="rId18" Type="http://schemas.openxmlformats.org/officeDocument/2006/relationships/font" Target="fonts/La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8d4b3ceda4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8d4b3ceda4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 are widely used open source simulators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8d4b3ceda4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8d4b3ceda4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network attacks, variable delivery time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8d4b3cf03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8d4b3cf03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verage"/>
              <a:buChar char="●"/>
            </a:pPr>
            <a:r>
              <a:rPr lang="en" sz="1500">
                <a:latin typeface="Lato"/>
                <a:ea typeface="Lato"/>
                <a:cs typeface="Lato"/>
                <a:sym typeface="Lato"/>
              </a:rPr>
              <a:t>The design of these buffers will be extensible such that thousands of messages in a single GridLAB-D timestep could be stored if necessary</a:t>
            </a:r>
            <a:endParaRPr sz="1500">
              <a:latin typeface="Lato"/>
              <a:ea typeface="Lato"/>
              <a:cs typeface="Lato"/>
              <a:sym typeface="Lato"/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verage"/>
              <a:buChar char="●"/>
            </a:pPr>
            <a:r>
              <a:rPr lang="en" sz="1500">
                <a:latin typeface="Lato"/>
                <a:ea typeface="Lato"/>
                <a:cs typeface="Lato"/>
                <a:sym typeface="Lato"/>
              </a:rPr>
              <a:t>The order of messages is preserved in both directions</a:t>
            </a:r>
            <a:endParaRPr sz="15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8d4b3ceda4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8d4b3ceda4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f349a676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f349a676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scott.h.phillips@vanderbilt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197575" y="1678950"/>
            <a:ext cx="8752200" cy="178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Networked Grid Simulation by Co-simulating GridLAB-D and OMNeT++</a:t>
            </a:r>
            <a:endParaRPr sz="3600"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Scott Phillips 7/31/2020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Advised by Himanshu Neema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scott.h.phillips@vanderbilt.edu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266025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GridLAB-D and OMNeT++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190352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en" sz="1500">
                <a:solidFill>
                  <a:srgbClr val="000000"/>
                </a:solidFill>
              </a:rPr>
              <a:t>GridLAB-D is a power distribution system simulation and analysis tool developed by the </a:t>
            </a:r>
            <a:r>
              <a:rPr lang="en" sz="1500">
                <a:solidFill>
                  <a:srgbClr val="000000"/>
                </a:solidFill>
              </a:rPr>
              <a:t>US Department of Energy (DOE) </a:t>
            </a:r>
            <a:r>
              <a:rPr lang="en" sz="1500">
                <a:solidFill>
                  <a:srgbClr val="000000"/>
                </a:solidFill>
              </a:rPr>
              <a:t>and PNNL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en" sz="1500">
                <a:solidFill>
                  <a:srgbClr val="000000"/>
                </a:solidFill>
              </a:rPr>
              <a:t>GridLAB-D functions as a core simulator that interacts with various modules 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○"/>
            </a:pPr>
            <a:r>
              <a:rPr lang="en" sz="1500">
                <a:solidFill>
                  <a:srgbClr val="000000"/>
                </a:solidFill>
              </a:rPr>
              <a:t>These modules  contain implementations for objects that are relevant for distribution system simulations (e.g. Market, Powerflow)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●"/>
            </a:pPr>
            <a:r>
              <a:rPr lang="en" sz="1500">
                <a:solidFill>
                  <a:srgbClr val="000000"/>
                </a:solidFill>
              </a:rPr>
              <a:t>OMNeT++ is a simulation library and framework used for building communication network simulators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4" name="Google Shape;9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6325" y="4032725"/>
            <a:ext cx="2340000" cy="728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1651" y="3729876"/>
            <a:ext cx="1334625" cy="133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727650" y="118710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Motivation for Co-simulating GridLAB-D with OMNeT++</a:t>
            </a:r>
            <a:endParaRPr sz="2200"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727650" y="1722300"/>
            <a:ext cx="49284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Lato"/>
              <a:buChar char="●"/>
            </a:pPr>
            <a:r>
              <a:rPr lang="en" sz="1500">
                <a:solidFill>
                  <a:srgbClr val="000000"/>
                </a:solidFill>
              </a:rPr>
              <a:t>GridLAB-D has instant communication between entities that would communicate over a network in the real world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Lato"/>
              <a:buChar char="●"/>
            </a:pPr>
            <a:r>
              <a:rPr lang="en" sz="1500">
                <a:solidFill>
                  <a:srgbClr val="000000"/>
                </a:solidFill>
              </a:rPr>
              <a:t>Using a network simulator would allow us to model network attacks</a:t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500">
              <a:solidFill>
                <a:srgbClr val="000000"/>
              </a:solidFill>
            </a:endParaRPr>
          </a:p>
        </p:txBody>
      </p:sp>
      <p:pic>
        <p:nvPicPr>
          <p:cNvPr id="102" name="Google Shape;10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31550" y="2045550"/>
            <a:ext cx="2384811" cy="226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Implementing Co-simulation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Lato"/>
              <a:buChar char="●"/>
            </a:pPr>
            <a:r>
              <a:rPr lang="en" sz="1500">
                <a:solidFill>
                  <a:srgbClr val="000000"/>
                </a:solidFill>
              </a:rPr>
              <a:t>Enable data exchange between GridLAB-D and OMNeT++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Lato"/>
              <a:buChar char="○"/>
            </a:pPr>
            <a:r>
              <a:rPr lang="en" sz="1500">
                <a:solidFill>
                  <a:srgbClr val="000000"/>
                </a:solidFill>
              </a:rPr>
              <a:t>Create buffers in GridLAB-D for messages to be stored in</a:t>
            </a:r>
            <a:endParaRPr sz="1500">
              <a:solidFill>
                <a:srgbClr val="000000"/>
              </a:solidFill>
            </a:endParaRPr>
          </a:p>
          <a:p>
            <a:pPr indent="-323850" lvl="2" marL="13716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Lato"/>
              <a:buChar char="■"/>
            </a:pPr>
            <a:r>
              <a:rPr lang="en" sz="1500">
                <a:solidFill>
                  <a:srgbClr val="000000"/>
                </a:solidFill>
              </a:rPr>
              <a:t>GLDInBuf, GLDOutBuf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verage"/>
              <a:buChar char="○"/>
            </a:pPr>
            <a:r>
              <a:rPr lang="en" sz="1500">
                <a:solidFill>
                  <a:srgbClr val="000000"/>
                </a:solidFill>
              </a:rPr>
              <a:t>The order of messages is preserved in both directions</a:t>
            </a:r>
            <a:endParaRPr sz="1500">
              <a:solidFill>
                <a:srgbClr val="000000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verage"/>
              <a:buChar char="●"/>
            </a:pPr>
            <a:r>
              <a:rPr lang="en" sz="1500">
                <a:solidFill>
                  <a:srgbClr val="000000"/>
                </a:solidFill>
              </a:rPr>
              <a:t>Prevent GridLAB-D from internally delivering data that is sent over network</a:t>
            </a:r>
            <a:endParaRPr sz="1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659150" y="0"/>
            <a:ext cx="7688700" cy="47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Co-simulation timestep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659150" y="82522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5" name="Google Shape;115;p17"/>
          <p:cNvPicPr preferRelativeResize="0"/>
          <p:nvPr/>
        </p:nvPicPr>
        <p:blipFill rotWithShape="1">
          <a:blip r:embed="rId3">
            <a:alphaModFix/>
          </a:blip>
          <a:srcRect b="7391" l="0" r="0" t="4190"/>
          <a:stretch/>
        </p:blipFill>
        <p:spPr>
          <a:xfrm>
            <a:off x="821275" y="580950"/>
            <a:ext cx="6795300" cy="429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  <p:sp>
        <p:nvSpPr>
          <p:cNvPr id="121" name="Google Shape;121;p18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