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9" r:id="rId2"/>
    <p:sldId id="261" r:id="rId3"/>
    <p:sldId id="264" r:id="rId4"/>
    <p:sldId id="262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1C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595" autoAdjust="0"/>
  </p:normalViewPr>
  <p:slideViewPr>
    <p:cSldViewPr snapToGrid="0" snapToObjects="1">
      <p:cViewPr varScale="1">
        <p:scale>
          <a:sx n="90" d="100"/>
          <a:sy n="90" d="100"/>
        </p:scale>
        <p:origin x="123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B8905-4EB3-3F48-990F-1B6C3892205F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74EED-FA26-AB4E-8BB0-FE19749F8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3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5207" t="3035" r="2141" b="5914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6461" y="1279952"/>
            <a:ext cx="7086599" cy="14700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2260" y="2749977"/>
            <a:ext cx="64008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34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IS_PPT_P1_r2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8418"/>
            <a:ext cx="8229600" cy="6683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76832"/>
            <a:ext cx="8229600" cy="452596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6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53698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698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9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 flip="none" rotWithShape="1"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IS_PPT_P1_r2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8418"/>
            <a:ext cx="8229600" cy="764526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6832"/>
            <a:ext cx="8229600" cy="4525963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  <a:lvl2pPr>
              <a:defRPr>
                <a:solidFill>
                  <a:srgbClr val="0E1C58"/>
                </a:solidFill>
              </a:defRPr>
            </a:lvl2pPr>
            <a:lvl3pPr>
              <a:defRPr>
                <a:solidFill>
                  <a:srgbClr val="0E1C58"/>
                </a:solidFill>
              </a:defRPr>
            </a:lvl3pPr>
            <a:lvl4pPr>
              <a:defRPr>
                <a:solidFill>
                  <a:srgbClr val="0E1C58"/>
                </a:solidFill>
              </a:defRPr>
            </a:lvl4pPr>
            <a:lvl5pPr>
              <a:defRPr>
                <a:solidFill>
                  <a:srgbClr val="0E1C5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8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IS_PPT_P1_r2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6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IS_PPT_P1_r2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907"/>
            <a:ext cx="8229600" cy="726038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34564"/>
            <a:ext cx="4038600" cy="4525963"/>
          </a:xfrm>
        </p:spPr>
        <p:txBody>
          <a:bodyPr/>
          <a:lstStyle>
            <a:lvl1pPr>
              <a:defRPr sz="2800">
                <a:solidFill>
                  <a:srgbClr val="0E1C58"/>
                </a:solidFill>
              </a:defRPr>
            </a:lvl1pPr>
            <a:lvl2pPr>
              <a:defRPr sz="2400">
                <a:solidFill>
                  <a:srgbClr val="0E1C58"/>
                </a:solidFill>
              </a:defRPr>
            </a:lvl2pPr>
            <a:lvl3pPr>
              <a:defRPr sz="2000">
                <a:solidFill>
                  <a:srgbClr val="0E1C58"/>
                </a:solidFill>
              </a:defRPr>
            </a:lvl3pPr>
            <a:lvl4pPr>
              <a:defRPr sz="1800">
                <a:solidFill>
                  <a:srgbClr val="0E1C58"/>
                </a:solidFill>
              </a:defRPr>
            </a:lvl4pPr>
            <a:lvl5pPr>
              <a:defRPr sz="1800">
                <a:solidFill>
                  <a:srgbClr val="0E1C5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34564"/>
            <a:ext cx="4038600" cy="4525963"/>
          </a:xfrm>
        </p:spPr>
        <p:txBody>
          <a:bodyPr/>
          <a:lstStyle>
            <a:lvl1pPr>
              <a:defRPr sz="2800">
                <a:solidFill>
                  <a:srgbClr val="0E1C58"/>
                </a:solidFill>
              </a:defRPr>
            </a:lvl1pPr>
            <a:lvl2pPr>
              <a:defRPr sz="2400">
                <a:solidFill>
                  <a:srgbClr val="0E1C58"/>
                </a:solidFill>
              </a:defRPr>
            </a:lvl2pPr>
            <a:lvl3pPr>
              <a:defRPr sz="2000">
                <a:solidFill>
                  <a:srgbClr val="0E1C58"/>
                </a:solidFill>
              </a:defRPr>
            </a:lvl3pPr>
            <a:lvl4pPr>
              <a:defRPr sz="1800">
                <a:solidFill>
                  <a:srgbClr val="0E1C58"/>
                </a:solidFill>
              </a:defRPr>
            </a:lvl4pPr>
            <a:lvl5pPr>
              <a:defRPr sz="1800">
                <a:solidFill>
                  <a:srgbClr val="0E1C5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0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SIS_PPT_P1_r2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8418"/>
            <a:ext cx="8229600" cy="783770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23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E1C5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89995"/>
            <a:ext cx="4040188" cy="3951288"/>
          </a:xfrm>
        </p:spPr>
        <p:txBody>
          <a:bodyPr/>
          <a:lstStyle>
            <a:lvl1pPr>
              <a:defRPr sz="2400">
                <a:solidFill>
                  <a:srgbClr val="0E1C58"/>
                </a:solidFill>
              </a:defRPr>
            </a:lvl1pPr>
            <a:lvl2pPr>
              <a:defRPr sz="2000">
                <a:solidFill>
                  <a:srgbClr val="0E1C58"/>
                </a:solidFill>
              </a:defRPr>
            </a:lvl2pPr>
            <a:lvl3pPr>
              <a:defRPr sz="1800">
                <a:solidFill>
                  <a:srgbClr val="0E1C58"/>
                </a:solidFill>
              </a:defRPr>
            </a:lvl3pPr>
            <a:lvl4pPr>
              <a:defRPr sz="1600">
                <a:solidFill>
                  <a:srgbClr val="0E1C58"/>
                </a:solidFill>
              </a:defRPr>
            </a:lvl4pPr>
            <a:lvl5pPr>
              <a:defRPr sz="1600">
                <a:solidFill>
                  <a:srgbClr val="0E1C58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23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E1C5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89995"/>
            <a:ext cx="4041775" cy="3951288"/>
          </a:xfrm>
        </p:spPr>
        <p:txBody>
          <a:bodyPr/>
          <a:lstStyle>
            <a:lvl1pPr>
              <a:defRPr sz="2400">
                <a:solidFill>
                  <a:srgbClr val="0E1C58"/>
                </a:solidFill>
              </a:defRPr>
            </a:lvl1pPr>
            <a:lvl2pPr>
              <a:defRPr sz="2000">
                <a:solidFill>
                  <a:srgbClr val="0E1C58"/>
                </a:solidFill>
              </a:defRPr>
            </a:lvl2pPr>
            <a:lvl3pPr>
              <a:defRPr sz="1800">
                <a:solidFill>
                  <a:srgbClr val="0E1C58"/>
                </a:solidFill>
              </a:defRPr>
            </a:lvl3pPr>
            <a:lvl4pPr>
              <a:defRPr sz="1600">
                <a:solidFill>
                  <a:srgbClr val="0E1C58"/>
                </a:solidFill>
              </a:defRPr>
            </a:lvl4pPr>
            <a:lvl5pPr>
              <a:defRPr sz="1600">
                <a:solidFill>
                  <a:srgbClr val="0E1C58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1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SIS_PPT_P1_r2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174"/>
            <a:ext cx="8229600" cy="783770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41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ISIS_PPT_P1_r2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79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60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8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FFB1D-2CDD-CF44-93B1-657627E239FD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854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Eye-Tracking Patterns for Enhanced Understanding and Intervention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2260" y="3351110"/>
            <a:ext cx="6400800" cy="1752600"/>
          </a:xfrm>
        </p:spPr>
        <p:txBody>
          <a:bodyPr/>
          <a:lstStyle/>
          <a:p>
            <a:r>
              <a:rPr lang="en-US" dirty="0"/>
              <a:t>Janice Chung</a:t>
            </a:r>
          </a:p>
          <a:p>
            <a:r>
              <a:rPr lang="en-US" dirty="0"/>
              <a:t>PI: Prof. Yu Huang</a:t>
            </a:r>
          </a:p>
          <a:p>
            <a:r>
              <a:rPr lang="en-US" dirty="0"/>
              <a:t>Mentor: Zihan Fang</a:t>
            </a:r>
          </a:p>
        </p:txBody>
      </p:sp>
    </p:spTree>
    <p:extLst>
      <p:ext uri="{BB962C8B-B14F-4D97-AF65-F5344CB8AC3E}">
        <p14:creationId xmlns:p14="http://schemas.microsoft.com/office/powerpoint/2010/main" val="239086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D887B-A868-AFC1-4554-6D99A4594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9F689-6DD7-2D77-3609-AE407122D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purpose is to eye-tracking to understand how reading comprehension affects programming</a:t>
            </a:r>
          </a:p>
          <a:p>
            <a:r>
              <a:rPr lang="en-US" dirty="0"/>
              <a:t>Develop more accessible &amp; effective tools for education</a:t>
            </a:r>
          </a:p>
          <a:p>
            <a:r>
              <a:rPr lang="en-US" dirty="0"/>
              <a:t>Study entails:</a:t>
            </a:r>
          </a:p>
          <a:p>
            <a:pPr marL="971550" lvl="1" indent="-514350">
              <a:buAutoNum type="arabicPeriod"/>
            </a:pPr>
            <a:r>
              <a:rPr lang="en-US" dirty="0"/>
              <a:t>Reading comprehension assessment</a:t>
            </a:r>
          </a:p>
          <a:p>
            <a:pPr marL="971550" lvl="1" indent="-514350">
              <a:buAutoNum type="arabicPeriod"/>
            </a:pPr>
            <a:r>
              <a:rPr lang="en-US" dirty="0"/>
              <a:t>4 Training Sessions</a:t>
            </a:r>
          </a:p>
          <a:p>
            <a:pPr marL="971550" lvl="1" indent="-514350">
              <a:buAutoNum type="arabicPeriod"/>
            </a:pPr>
            <a:r>
              <a:rPr lang="en-US" dirty="0"/>
              <a:t>Eye-tracking stimuli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664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CF646-086E-1CFF-3DF8-CBADA9662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88F72-3A11-1075-385A-50BE1C4B5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332" y="1323691"/>
            <a:ext cx="5283200" cy="4453501"/>
          </a:xfrm>
        </p:spPr>
        <p:txBody>
          <a:bodyPr>
            <a:normAutofit/>
          </a:bodyPr>
          <a:lstStyle/>
          <a:p>
            <a:r>
              <a:rPr lang="en-US" sz="2800" dirty="0"/>
              <a:t>Finding ways to assess reading comprehension</a:t>
            </a:r>
          </a:p>
          <a:p>
            <a:pPr lvl="1"/>
            <a:r>
              <a:rPr lang="en-US" dirty="0"/>
              <a:t>TOWRE-2 and Gray Silent Reading Tests (GSRT)</a:t>
            </a:r>
          </a:p>
          <a:p>
            <a:r>
              <a:rPr lang="en-US" sz="2800" dirty="0"/>
              <a:t>Developing eye-tracking stimuli</a:t>
            </a:r>
          </a:p>
          <a:p>
            <a:r>
              <a:rPr lang="en-US" sz="2800" dirty="0"/>
              <a:t>Creating Training Sessions</a:t>
            </a:r>
          </a:p>
          <a:p>
            <a:pPr lvl="1"/>
            <a:r>
              <a:rPr lang="en-US" dirty="0"/>
              <a:t>Slides, script, post-exercises</a:t>
            </a:r>
          </a:p>
          <a:p>
            <a:r>
              <a:rPr lang="en-US" sz="2800" dirty="0"/>
              <a:t>Recruitment &amp; Conducting</a:t>
            </a:r>
          </a:p>
          <a:p>
            <a:r>
              <a:rPr lang="en-US" sz="2800" dirty="0"/>
              <a:t>Onboard University of Wisconsin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BDF693-A600-D9EA-1AAC-E4DD0F7AE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5975" y="2723573"/>
            <a:ext cx="2961878" cy="16537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7A65FA1-C928-4593-DE71-A8F22ECC87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161" y="4198953"/>
            <a:ext cx="2577105" cy="15233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137C2A-263A-40D6-80F3-F526C85CB4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988" y="1162351"/>
            <a:ext cx="3053865" cy="1687003"/>
          </a:xfrm>
          <a:prstGeom prst="rect">
            <a:avLst/>
          </a:prstGeom>
        </p:spPr>
      </p:pic>
      <p:pic>
        <p:nvPicPr>
          <p:cNvPr id="1026" name="Picture 2" descr="Gray Silent Reading Tests (GSRT) - Prasad Psycho">
            <a:extLst>
              <a:ext uri="{FF2B5EF4-FFF2-40B4-BE49-F238E27FC236}">
                <a16:creationId xmlns:a16="http://schemas.microsoft.com/office/drawing/2014/main" id="{708B2426-2444-0841-7142-A315AD666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399" y="1135674"/>
            <a:ext cx="1446934" cy="204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38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B8635-922B-17AB-1F8E-C18E2D648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FC6B6-B03F-0370-5204-F95BD5DC5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456232"/>
            <a:ext cx="4690534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Continue collaborating with University of Wisconsin</a:t>
            </a:r>
          </a:p>
          <a:p>
            <a:pPr lvl="1"/>
            <a:r>
              <a:rPr lang="en-US" dirty="0"/>
              <a:t>Larger pool of participants</a:t>
            </a:r>
          </a:p>
          <a:p>
            <a:r>
              <a:rPr lang="en-US" dirty="0"/>
              <a:t>Continue recruiting</a:t>
            </a:r>
          </a:p>
          <a:p>
            <a:r>
              <a:rPr lang="en-US" dirty="0"/>
              <a:t>Analyze data</a:t>
            </a:r>
          </a:p>
          <a:p>
            <a:pPr lvl="1"/>
            <a:r>
              <a:rPr lang="en-US" dirty="0"/>
              <a:t>Regression, fixation count, duration</a:t>
            </a:r>
          </a:p>
        </p:txBody>
      </p:sp>
      <p:pic>
        <p:nvPicPr>
          <p:cNvPr id="2050" name="Picture 2" descr="University of Wisconsin logo and symbol, meaning, history, PNG">
            <a:extLst>
              <a:ext uri="{FF2B5EF4-FFF2-40B4-BE49-F238E27FC236}">
                <a16:creationId xmlns:a16="http://schemas.microsoft.com/office/drawing/2014/main" id="{1944359C-07FD-C558-6D60-83AD89822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733" y="1325035"/>
            <a:ext cx="3745548" cy="229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roup Of People Images Clipart | Free download on ClipArtMag">
            <a:extLst>
              <a:ext uri="{FF2B5EF4-FFF2-40B4-BE49-F238E27FC236}">
                <a16:creationId xmlns:a16="http://schemas.microsoft.com/office/drawing/2014/main" id="{09F04B16-B7EA-4F5B-3164-CAA812595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973" y="3205128"/>
            <a:ext cx="2777067" cy="277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099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Challenges Faced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Creating programming stimuli</a:t>
            </a:r>
          </a:p>
          <a:p>
            <a:pPr marL="0" indent="0">
              <a:buNone/>
            </a:pPr>
            <a:r>
              <a:rPr lang="en-US" dirty="0"/>
              <a:t>What went well?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More participants than believed</a:t>
            </a:r>
          </a:p>
          <a:p>
            <a:pPr marL="0" indent="0">
              <a:buNone/>
            </a:pPr>
            <a:r>
              <a:rPr lang="en-US" dirty="0"/>
              <a:t>Lessons Learned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Have an open mind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Communication is key!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 descr="Vector illustration of a communication concept. The word communication ...">
            <a:extLst>
              <a:ext uri="{FF2B5EF4-FFF2-40B4-BE49-F238E27FC236}">
                <a16:creationId xmlns:a16="http://schemas.microsoft.com/office/drawing/2014/main" id="{2BAAC9A3-41DD-526E-9A24-84B0CF664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066" y="2370665"/>
            <a:ext cx="2269067" cy="226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137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Thank you for listening!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151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4518</TotalTime>
  <Words>136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Eye-Tracking Patterns for Enhanced Understanding and Intervention</vt:lpstr>
      <vt:lpstr>Overview</vt:lpstr>
      <vt:lpstr>Tasks</vt:lpstr>
      <vt:lpstr>Next Steps</vt:lpstr>
      <vt:lpstr>Reflection</vt:lpstr>
      <vt:lpstr>Thank you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Soloman, Darrell N</dc:creator>
  <cp:lastModifiedBy>Chung, Janice</cp:lastModifiedBy>
  <cp:revision>8</cp:revision>
  <dcterms:created xsi:type="dcterms:W3CDTF">2014-01-24T16:26:32Z</dcterms:created>
  <dcterms:modified xsi:type="dcterms:W3CDTF">2024-08-01T21:02:16Z</dcterms:modified>
</cp:coreProperties>
</file>