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9" r:id="rId2"/>
    <p:sldId id="270" r:id="rId3"/>
    <p:sldId id="271" r:id="rId4"/>
    <p:sldId id="263" r:id="rId5"/>
    <p:sldId id="265" r:id="rId6"/>
    <p:sldId id="261" r:id="rId7"/>
    <p:sldId id="269" r:id="rId8"/>
    <p:sldId id="264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C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11" autoAdjust="0"/>
    <p:restoredTop sz="82618" autoAdjust="0"/>
  </p:normalViewPr>
  <p:slideViewPr>
    <p:cSldViewPr snapToGrid="0" snapToObjects="1">
      <p:cViewPr varScale="1">
        <p:scale>
          <a:sx n="131" d="100"/>
          <a:sy n="131" d="100"/>
        </p:scale>
        <p:origin x="33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B8905-4EB3-3F48-990F-1B6C3892205F}" type="datetimeFigureOut">
              <a:rPr lang="en-US" smtClean="0"/>
              <a:t>7/31/24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74EED-FA26-AB4E-8BB0-FE19749F8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9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51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14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52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90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44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72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83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9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461" y="1279952"/>
            <a:ext cx="7086599" cy="1470025"/>
          </a:xfrm>
        </p:spPr>
        <p:txBody>
          <a:bodyPr/>
          <a:lstStyle>
            <a:lvl1pPr algn="r"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0" y="2749977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rgbClr val="0E1C5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/>
          <a:srcRect l="628" b="5118"/>
          <a:stretch/>
        </p:blipFill>
        <p:spPr>
          <a:xfrm>
            <a:off x="0" y="489409"/>
            <a:ext cx="9144000" cy="636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4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668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6832"/>
            <a:ext cx="8229600" cy="4525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698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698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9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174"/>
            <a:ext cx="8229600" cy="764526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525963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  <a:lvl2pPr>
              <a:defRPr>
                <a:solidFill>
                  <a:srgbClr val="0E1C58"/>
                </a:solidFill>
              </a:defRPr>
            </a:lvl2pPr>
            <a:lvl3pPr>
              <a:defRPr>
                <a:solidFill>
                  <a:srgbClr val="0E1C58"/>
                </a:solidFill>
              </a:defRPr>
            </a:lvl3pPr>
            <a:lvl4pPr>
              <a:defRPr>
                <a:solidFill>
                  <a:srgbClr val="0E1C58"/>
                </a:solidFill>
              </a:defRPr>
            </a:lvl4pPr>
            <a:lvl5pPr>
              <a:defRPr>
                <a:solidFill>
                  <a:srgbClr val="0E1C5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8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0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3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9995"/>
            <a:ext cx="4040188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23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9995"/>
            <a:ext cx="4041775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1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1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7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6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8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FB1D-2CDD-CF44-93B1-657627E239FD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5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hassan.mustafa@vanderbilt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vaibhav.Gupta.1@Vanderbilt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CASTLE Competition Web Application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5756" y="4800600"/>
            <a:ext cx="6027303" cy="1212574"/>
          </a:xfrm>
        </p:spPr>
        <p:txBody>
          <a:bodyPr>
            <a:normAutofit/>
          </a:bodyPr>
          <a:lstStyle/>
          <a:p>
            <a:r>
              <a:rPr lang="en-US" dirty="0"/>
              <a:t>Hassan Mustafa and Vaibhav Gupta</a:t>
            </a:r>
          </a:p>
          <a:p>
            <a:r>
              <a:rPr lang="en-US" dirty="0"/>
              <a:t>PI – Dr. Daniel Balasubramanian</a:t>
            </a:r>
          </a:p>
        </p:txBody>
      </p:sp>
    </p:spTree>
    <p:extLst>
      <p:ext uri="{BB962C8B-B14F-4D97-AF65-F5344CB8AC3E}">
        <p14:creationId xmlns:p14="http://schemas.microsoft.com/office/powerpoint/2010/main" val="239086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8388" y="2415822"/>
            <a:ext cx="7086599" cy="2944813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  <a:br>
              <a:rPr lang="en-US" dirty="0"/>
            </a:br>
            <a:r>
              <a:rPr lang="en-US" sz="2700" dirty="0"/>
              <a:t>Please feel to reach out with questions:</a:t>
            </a:r>
            <a:br>
              <a:rPr lang="en-US" sz="2700" dirty="0"/>
            </a:br>
            <a:r>
              <a:rPr lang="en-US" sz="2700" dirty="0">
                <a:hlinkClick r:id="rId3"/>
              </a:rPr>
              <a:t>hassan.mustafa@vanderbilt.edu</a:t>
            </a:r>
            <a:br>
              <a:rPr lang="en-US" sz="2700" dirty="0"/>
            </a:br>
            <a:r>
              <a:rPr lang="en-US" sz="2700" dirty="0">
                <a:hlinkClick r:id="rId4"/>
              </a:rPr>
              <a:t>vaibhav.gupta.1@vanderbilt.edu</a:t>
            </a:r>
            <a:br>
              <a:rPr lang="en-US" sz="2700" dirty="0"/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00529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C7E76-F380-A4A3-AA0A-2493B24FF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Interface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92AD71D-5829-5EEB-907A-C1B5856C85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253" y="1297822"/>
            <a:ext cx="7705493" cy="42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4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D00A9-44ED-2C73-0C67-E68B06FBE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Tech Stack Overview: MERN + Docker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1ADB36F-B4D2-6C3D-F109-F0D6FA6503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199" y="1189840"/>
            <a:ext cx="8229600" cy="39731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1665D1-9718-CDF9-99EA-864099E73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539" y="4534606"/>
            <a:ext cx="2562921" cy="143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19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MongoDB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301857"/>
            <a:ext cx="8229601" cy="44945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5200" dirty="0"/>
              <a:t>What is MongoDB?</a:t>
            </a:r>
          </a:p>
          <a:p>
            <a:endParaRPr lang="en-US" sz="2500" dirty="0"/>
          </a:p>
          <a:p>
            <a:r>
              <a:rPr lang="en-US" sz="2800" dirty="0"/>
              <a:t>A NoSQL database</a:t>
            </a:r>
          </a:p>
          <a:p>
            <a:r>
              <a:rPr lang="en-US" sz="2800" dirty="0"/>
              <a:t>Document-Oriented Storage</a:t>
            </a:r>
          </a:p>
          <a:p>
            <a:r>
              <a:rPr lang="en-US" sz="2800" dirty="0"/>
              <a:t>Schema-less database unlike SQL-style databases</a:t>
            </a:r>
          </a:p>
          <a:p>
            <a:endParaRPr lang="en-US" sz="2500" dirty="0"/>
          </a:p>
          <a:p>
            <a:pPr marL="0" indent="0">
              <a:buNone/>
            </a:pPr>
            <a:r>
              <a:rPr lang="en-US" sz="5200" dirty="0"/>
              <a:t>Usage</a:t>
            </a:r>
          </a:p>
          <a:p>
            <a:endParaRPr lang="en-US" sz="2500" dirty="0"/>
          </a:p>
          <a:p>
            <a:r>
              <a:rPr lang="en-US" sz="2800" dirty="0"/>
              <a:t>Data Logging for real-time data processing</a:t>
            </a:r>
          </a:p>
          <a:p>
            <a:r>
              <a:rPr lang="en-US" sz="2800" dirty="0"/>
              <a:t>Mongoose Integration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99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39864"/>
            <a:ext cx="8229600" cy="4649492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19200" dirty="0"/>
              <a:t>What is React?</a:t>
            </a:r>
          </a:p>
          <a:p>
            <a:pPr marL="0" indent="0">
              <a:buNone/>
            </a:pPr>
            <a:endParaRPr lang="en-US" sz="4800" dirty="0"/>
          </a:p>
          <a:p>
            <a:r>
              <a:rPr lang="en-US" sz="10800" dirty="0"/>
              <a:t>A JavaScript library</a:t>
            </a:r>
          </a:p>
          <a:p>
            <a:r>
              <a:rPr lang="en-US" sz="10800" dirty="0"/>
              <a:t>Component-based framework</a:t>
            </a:r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19200" dirty="0"/>
              <a:t>Usage</a:t>
            </a:r>
          </a:p>
          <a:p>
            <a:pPr marL="0" indent="0">
              <a:buNone/>
            </a:pPr>
            <a:endParaRPr lang="en-US" sz="4800" dirty="0"/>
          </a:p>
          <a:p>
            <a:r>
              <a:rPr lang="en-US" sz="10800" dirty="0"/>
              <a:t>Interactive user interface</a:t>
            </a:r>
          </a:p>
          <a:p>
            <a:r>
              <a:rPr lang="en-US" sz="10800" dirty="0"/>
              <a:t>State management</a:t>
            </a:r>
          </a:p>
          <a:p>
            <a:r>
              <a:rPr lang="en-US" sz="10800" dirty="0"/>
              <a:t>Component Reusability</a:t>
            </a:r>
          </a:p>
        </p:txBody>
      </p:sp>
    </p:spTree>
    <p:extLst>
      <p:ext uri="{BB962C8B-B14F-4D97-AF65-F5344CB8AC3E}">
        <p14:creationId xmlns:p14="http://schemas.microsoft.com/office/powerpoint/2010/main" val="2408353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87B9B-2D25-CEA5-82EB-50D2A32ED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 and Node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98C93-6F0C-C31C-6A76-A3A220B82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9639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JWT Web Authentication: </a:t>
            </a:r>
          </a:p>
          <a:p>
            <a:r>
              <a:rPr lang="en-US" dirty="0"/>
              <a:t>  - Implemented secure user authentication using JSON Web Tokens (JWT).</a:t>
            </a:r>
          </a:p>
          <a:p>
            <a:r>
              <a:rPr lang="en-US" dirty="0"/>
              <a:t>  - Ensured secure session management and data integrity throughout user interactions.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Xterm.js for In-Browser Terminal:</a:t>
            </a:r>
          </a:p>
          <a:p>
            <a:r>
              <a:rPr lang="en-US" dirty="0"/>
              <a:t>  - Integrated xterm.js to provide a real-time terminal interface within the web browser.</a:t>
            </a:r>
          </a:p>
          <a:p>
            <a:r>
              <a:rPr lang="en-US" dirty="0"/>
              <a:t>  - Enhanced user experience by enabling direct interaction with server-side processes.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Child Process for Python Game:</a:t>
            </a:r>
          </a:p>
          <a:p>
            <a:r>
              <a:rPr lang="en-US" dirty="0"/>
              <a:t>  - Utilized Node.js’s `</a:t>
            </a:r>
            <a:r>
              <a:rPr lang="en-US" dirty="0" err="1"/>
              <a:t>child_process</a:t>
            </a:r>
            <a:r>
              <a:rPr lang="en-US" dirty="0"/>
              <a:t>` module to run Python game scripts dynamically.</a:t>
            </a:r>
          </a:p>
          <a:p>
            <a:r>
              <a:rPr lang="en-US" dirty="0"/>
              <a:t>  - Enabled real-time game logic execution and data handling, supporting interactive gaming experiences.</a:t>
            </a:r>
          </a:p>
        </p:txBody>
      </p:sp>
    </p:spTree>
    <p:extLst>
      <p:ext uri="{BB962C8B-B14F-4D97-AF65-F5344CB8AC3E}">
        <p14:creationId xmlns:p14="http://schemas.microsoft.com/office/powerpoint/2010/main" val="330173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27DE2-39CC-C11F-9DB3-2DAB473C0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DF8E3-4CAC-F8D9-3807-8B9C545A5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Dockerized</a:t>
            </a:r>
            <a:r>
              <a:rPr lang="en-US" b="1" dirty="0"/>
              <a:t> Environment Setup</a:t>
            </a:r>
            <a:r>
              <a:rPr lang="en-US" dirty="0"/>
              <a:t>: Utilizes the `node:18-bullseye` base image to ensure a stable and consistent Node.js environment, simplifying development and deployment processes across different systems.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Service Orchestration with Docker Compose</a:t>
            </a:r>
            <a:r>
              <a:rPr lang="en-US" dirty="0"/>
              <a:t>: Manages multiple services, including the Node.js application and MongoDB, with Docker Compose, ensuring seamless interaction and network isolation with defined ports and custom networks.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Persistent Data Management</a:t>
            </a:r>
            <a:r>
              <a:rPr lang="en-US" dirty="0"/>
              <a:t>: Implements Docker volumes for MongoDB to maintain data persistence across container restarts, safeguarding critical application data.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Integrated Dependency Management: </a:t>
            </a:r>
            <a:r>
              <a:rPr lang="en-US" dirty="0"/>
              <a:t>Automates the installation of all dependencies, including Node.js and Python libraries within Docker containers, enhancing reproducibility and reducing setup time for new developers.</a:t>
            </a:r>
          </a:p>
        </p:txBody>
      </p:sp>
    </p:spTree>
    <p:extLst>
      <p:ext uri="{BB962C8B-B14F-4D97-AF65-F5344CB8AC3E}">
        <p14:creationId xmlns:p14="http://schemas.microsoft.com/office/powerpoint/2010/main" val="1281683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B58CD-68EB-D6F2-161F-E76C2E974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LLMs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73E18-AE13-7D23-3540-D6F086BEE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Implemented </a:t>
            </a:r>
            <a:r>
              <a:rPr lang="en-US" b="1" dirty="0" err="1"/>
              <a:t>Ollama</a:t>
            </a:r>
            <a:r>
              <a:rPr lang="en-US" b="1" dirty="0"/>
              <a:t> for Local LLMS Hosting</a:t>
            </a:r>
            <a:r>
              <a:rPr lang="en-US" dirty="0"/>
              <a:t>: Utilized </a:t>
            </a:r>
            <a:r>
              <a:rPr lang="en-US" dirty="0" err="1"/>
              <a:t>Ollama</a:t>
            </a:r>
            <a:r>
              <a:rPr lang="en-US" dirty="0"/>
              <a:t> to locally host and rigorously test the LLMs in our game.</a:t>
            </a:r>
          </a:p>
          <a:p>
            <a:r>
              <a:rPr lang="en-US" b="1" dirty="0"/>
              <a:t>Integration with Llama3 and Mistral: </a:t>
            </a:r>
            <a:r>
              <a:rPr lang="en-US" dirty="0"/>
              <a:t>Deployed Llama3 and </a:t>
            </a:r>
            <a:r>
              <a:rPr lang="en-US" dirty="0" err="1"/>
              <a:t>Mistrall</a:t>
            </a:r>
            <a:r>
              <a:rPr lang="en-US" dirty="0"/>
              <a:t> to the game , feeding observations and asking for next step in the game.</a:t>
            </a:r>
          </a:p>
          <a:p>
            <a:r>
              <a:rPr lang="en-US" b="1" dirty="0"/>
              <a:t>Performance Evaluation</a:t>
            </a:r>
            <a:r>
              <a:rPr lang="en-US" dirty="0"/>
              <a:t>: Evaluated the effectiveness of LLMs in penetrating a system.</a:t>
            </a:r>
          </a:p>
        </p:txBody>
      </p:sp>
    </p:spTree>
    <p:extLst>
      <p:ext uri="{BB962C8B-B14F-4D97-AF65-F5344CB8AC3E}">
        <p14:creationId xmlns:p14="http://schemas.microsoft.com/office/powerpoint/2010/main" val="1221543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574"/>
            <a:ext cx="8229600" cy="854126"/>
          </a:xfrm>
        </p:spPr>
        <p:txBody>
          <a:bodyPr>
            <a:normAutofit/>
          </a:bodyPr>
          <a:lstStyle/>
          <a:p>
            <a:r>
              <a:rPr lang="en-US" i="0" u="none" strike="noStrike" dirty="0">
                <a:effectLst/>
                <a:latin typeface="__Inter_aaf875"/>
              </a:rPr>
              <a:t>Key Takeaways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/>
              <a:t>Lessons Learned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/>
              <a:t>System integration with authentication mechanisms</a:t>
            </a:r>
          </a:p>
          <a:p>
            <a:r>
              <a:rPr lang="en-US" sz="2400" dirty="0"/>
              <a:t>Database management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4000" dirty="0"/>
              <a:t>Challenges Faced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/>
              <a:t>WebSocket integration</a:t>
            </a:r>
          </a:p>
          <a:p>
            <a:r>
              <a:rPr lang="en-US" sz="2400" dirty="0"/>
              <a:t>Python subprocess management</a:t>
            </a:r>
          </a:p>
        </p:txBody>
      </p:sp>
    </p:spTree>
    <p:extLst>
      <p:ext uri="{BB962C8B-B14F-4D97-AF65-F5344CB8AC3E}">
        <p14:creationId xmlns:p14="http://schemas.microsoft.com/office/powerpoint/2010/main" val="1178231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419</Words>
  <Application>Microsoft Macintosh PowerPoint</Application>
  <PresentationFormat>On-screen Show (4:3)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__Inter_aaf875</vt:lpstr>
      <vt:lpstr>Arial</vt:lpstr>
      <vt:lpstr>Calibri</vt:lpstr>
      <vt:lpstr>Office Theme</vt:lpstr>
      <vt:lpstr>CASTLE Competition Web Application</vt:lpstr>
      <vt:lpstr>Application Interface</vt:lpstr>
      <vt:lpstr>Tech Stack Overview: MERN + Docker</vt:lpstr>
      <vt:lpstr>MongoDB</vt:lpstr>
      <vt:lpstr>React</vt:lpstr>
      <vt:lpstr>Express and Node</vt:lpstr>
      <vt:lpstr>Docker</vt:lpstr>
      <vt:lpstr>LLMs</vt:lpstr>
      <vt:lpstr>Key Takeaways</vt:lpstr>
      <vt:lpstr>Thank You! Please feel to reach out with questions: hassan.mustafa@vanderbilt.edu vaibhav.gupta.1@vanderbilt.edu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Soloman, Darrell N</dc:creator>
  <cp:lastModifiedBy>Gupta, Vaibhav</cp:lastModifiedBy>
  <cp:revision>28</cp:revision>
  <dcterms:created xsi:type="dcterms:W3CDTF">2014-01-24T16:26:32Z</dcterms:created>
  <dcterms:modified xsi:type="dcterms:W3CDTF">2024-07-31T23:43:59Z</dcterms:modified>
</cp:coreProperties>
</file>