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3" roundtripDataSignature="AMtx7mi6ntEp0Bdi6eOzIDsAPVBui5Hj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efd4324fa4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2efd4324fa4_1_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efd4324fa4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efd4324fa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2efd4324fa4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efd4324fa4_1_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efd4324fa4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2efd4324fa4_1_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efd4324fa4_1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efd4324fa4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2efd4324fa4_1_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efd4324fa4_0_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efd4324fa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2efd4324fa4_0_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ctrTitle"/>
          </p:nvPr>
        </p:nvSpPr>
        <p:spPr>
          <a:xfrm>
            <a:off x="1266461" y="1279952"/>
            <a:ext cx="7086599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ts val="4400"/>
              <a:buFont typeface="Calibri"/>
              <a:buNone/>
              <a:defRPr>
                <a:solidFill>
                  <a:srgbClr val="0E1C5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subTitle"/>
          </p:nvPr>
        </p:nvSpPr>
        <p:spPr>
          <a:xfrm>
            <a:off x="1952260" y="2749977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640"/>
              </a:spcBef>
              <a:spcAft>
                <a:spcPts val="0"/>
              </a:spcAft>
              <a:buClr>
                <a:srgbClr val="0E1C58"/>
              </a:buClr>
              <a:buSzPts val="3200"/>
              <a:buNone/>
              <a:defRPr>
                <a:solidFill>
                  <a:srgbClr val="0E1C5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2">
            <a:alphaModFix/>
          </a:blip>
          <a:srcRect b="5117" l="628" r="0" t="0"/>
          <a:stretch/>
        </p:blipFill>
        <p:spPr>
          <a:xfrm>
            <a:off x="0" y="489409"/>
            <a:ext cx="9144000" cy="63685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SIS_PPT_P1_r2.pdf" id="82" name="Google Shape;82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4"/>
          <p:cNvSpPr txBox="1"/>
          <p:nvPr>
            <p:ph type="title"/>
          </p:nvPr>
        </p:nvSpPr>
        <p:spPr>
          <a:xfrm>
            <a:off x="457200" y="178418"/>
            <a:ext cx="8229600" cy="6683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" type="body"/>
          </p:nvPr>
        </p:nvSpPr>
        <p:spPr>
          <a:xfrm rot="5400000">
            <a:off x="2309019" y="-674987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SIS_PPT_P1_r2.pdf" id="89" name="Google Shape;89;p15"/>
          <p:cNvPicPr preferRelativeResize="0"/>
          <p:nvPr/>
        </p:nvPicPr>
        <p:blipFill rotWithShape="1">
          <a:blip r:embed="rId2">
            <a:alphaModFix/>
          </a:blip>
          <a:srcRect b="0" l="0" r="0"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/>
          <p:nvPr>
            <p:ph type="title"/>
          </p:nvPr>
        </p:nvSpPr>
        <p:spPr>
          <a:xfrm rot="5400000">
            <a:off x="4889609" y="2014430"/>
            <a:ext cx="5536982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" type="body"/>
          </p:nvPr>
        </p:nvSpPr>
        <p:spPr>
          <a:xfrm rot="5400000">
            <a:off x="698608" y="33229"/>
            <a:ext cx="5536983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bg>
      <p:bgPr>
        <a:solidFill>
          <a:schemeClr val="lt1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457200" y="159174"/>
            <a:ext cx="8229600" cy="764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ts val="4400"/>
              <a:buFont typeface="Calibri"/>
              <a:buNone/>
              <a:defRPr>
                <a:solidFill>
                  <a:srgbClr val="0E1C5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" type="body"/>
          </p:nvPr>
        </p:nvSpPr>
        <p:spPr>
          <a:xfrm>
            <a:off x="457200" y="117683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rgbClr val="0E1C58"/>
              </a:buClr>
              <a:buSzPts val="3200"/>
              <a:buChar char="•"/>
              <a:defRPr>
                <a:solidFill>
                  <a:srgbClr val="0E1C58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rgbClr val="0E1C58"/>
              </a:buClr>
              <a:buSzPts val="2800"/>
              <a:buChar char="–"/>
              <a:defRPr>
                <a:solidFill>
                  <a:srgbClr val="0E1C58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rgbClr val="0E1C58"/>
              </a:buClr>
              <a:buSzPts val="2400"/>
              <a:buChar char="•"/>
              <a:defRPr>
                <a:solidFill>
                  <a:srgbClr val="0E1C58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rgbClr val="0E1C58"/>
              </a:buClr>
              <a:buSzPts val="2000"/>
              <a:buChar char="–"/>
              <a:defRPr>
                <a:solidFill>
                  <a:srgbClr val="0E1C58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rgbClr val="0E1C58"/>
              </a:buClr>
              <a:buSzPts val="2000"/>
              <a:buChar char="»"/>
              <a:defRPr>
                <a:solidFill>
                  <a:srgbClr val="0E1C58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" name="Google Shape;28;p6"/>
          <p:cNvPicPr preferRelativeResize="0"/>
          <p:nvPr/>
        </p:nvPicPr>
        <p:blipFill rotWithShape="1">
          <a:blip r:embed="rId2">
            <a:alphaModFix/>
          </a:blip>
          <a:srcRect b="0" l="2258" r="0" t="0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ts val="4000"/>
              <a:buFont typeface="Calibri"/>
              <a:buNone/>
              <a:defRPr b="1" sz="4000" cap="none">
                <a:solidFill>
                  <a:srgbClr val="0E1C5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2" name="Google Shape;32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5" name="Google Shape;35;p7"/>
          <p:cNvPicPr preferRelativeResize="0"/>
          <p:nvPr/>
        </p:nvPicPr>
        <p:blipFill rotWithShape="1">
          <a:blip r:embed="rId2">
            <a:alphaModFix/>
          </a:blip>
          <a:srcRect b="0" l="2258" r="0" t="0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57200" y="178419"/>
            <a:ext cx="8229600" cy="7260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ts val="4400"/>
              <a:buFont typeface="Calibri"/>
              <a:buNone/>
              <a:defRPr>
                <a:solidFill>
                  <a:srgbClr val="0E1C5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457200" y="1234564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0E1C58"/>
              </a:buClr>
              <a:buSzPts val="2800"/>
              <a:buChar char="•"/>
              <a:defRPr sz="2800">
                <a:solidFill>
                  <a:srgbClr val="0E1C58"/>
                </a:solidFill>
              </a:defRPr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0E1C58"/>
              </a:buClr>
              <a:buSzPts val="2400"/>
              <a:buChar char="–"/>
              <a:defRPr sz="2400">
                <a:solidFill>
                  <a:srgbClr val="0E1C58"/>
                </a:solidFill>
              </a:defRPr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0E1C58"/>
              </a:buClr>
              <a:buSzPts val="2000"/>
              <a:buChar char="•"/>
              <a:defRPr sz="2000">
                <a:solidFill>
                  <a:srgbClr val="0E1C58"/>
                </a:solidFill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0E1C58"/>
              </a:buClr>
              <a:buSzPts val="1800"/>
              <a:buChar char="–"/>
              <a:defRPr sz="1800">
                <a:solidFill>
                  <a:srgbClr val="0E1C58"/>
                </a:solidFill>
              </a:defRPr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0E1C58"/>
              </a:buClr>
              <a:buSzPts val="1800"/>
              <a:buChar char="»"/>
              <a:defRPr sz="1800">
                <a:solidFill>
                  <a:srgbClr val="0E1C58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4648200" y="1234564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0E1C58"/>
              </a:buClr>
              <a:buSzPts val="2800"/>
              <a:buChar char="•"/>
              <a:defRPr sz="2800">
                <a:solidFill>
                  <a:srgbClr val="0E1C58"/>
                </a:solidFill>
              </a:defRPr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0E1C58"/>
              </a:buClr>
              <a:buSzPts val="2400"/>
              <a:buChar char="–"/>
              <a:defRPr sz="2400">
                <a:solidFill>
                  <a:srgbClr val="0E1C58"/>
                </a:solidFill>
              </a:defRPr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0E1C58"/>
              </a:buClr>
              <a:buSzPts val="2000"/>
              <a:buChar char="•"/>
              <a:defRPr sz="2000">
                <a:solidFill>
                  <a:srgbClr val="0E1C58"/>
                </a:solidFill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0E1C58"/>
              </a:buClr>
              <a:buSzPts val="1800"/>
              <a:buChar char="–"/>
              <a:defRPr sz="1800">
                <a:solidFill>
                  <a:srgbClr val="0E1C58"/>
                </a:solidFill>
              </a:defRPr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0E1C58"/>
              </a:buClr>
              <a:buSzPts val="1800"/>
              <a:buChar char="»"/>
              <a:defRPr sz="1800">
                <a:solidFill>
                  <a:srgbClr val="0E1C58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3" name="Google Shape;43;p8"/>
          <p:cNvPicPr preferRelativeResize="0"/>
          <p:nvPr/>
        </p:nvPicPr>
        <p:blipFill rotWithShape="1">
          <a:blip r:embed="rId2">
            <a:alphaModFix/>
          </a:blip>
          <a:srcRect b="0" l="2258" r="0" t="0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/>
          <p:nvPr>
            <p:ph type="title"/>
          </p:nvPr>
        </p:nvSpPr>
        <p:spPr>
          <a:xfrm>
            <a:off x="457200" y="139930"/>
            <a:ext cx="8229600" cy="783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ts val="4400"/>
              <a:buFont typeface="Calibri"/>
              <a:buNone/>
              <a:defRPr>
                <a:solidFill>
                  <a:srgbClr val="0E1C5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" type="body"/>
          </p:nvPr>
        </p:nvSpPr>
        <p:spPr>
          <a:xfrm>
            <a:off x="457200" y="115023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0E1C58"/>
              </a:buClr>
              <a:buSzPts val="2400"/>
              <a:buNone/>
              <a:defRPr b="1" sz="2400">
                <a:solidFill>
                  <a:srgbClr val="0E1C58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57200" y="178999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0E1C58"/>
              </a:buClr>
              <a:buSzPts val="2400"/>
              <a:buChar char="•"/>
              <a:defRPr sz="2400">
                <a:solidFill>
                  <a:srgbClr val="0E1C58"/>
                </a:solidFill>
              </a:defRPr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0E1C58"/>
              </a:buClr>
              <a:buSzPts val="2000"/>
              <a:buChar char="–"/>
              <a:defRPr sz="2000">
                <a:solidFill>
                  <a:srgbClr val="0E1C58"/>
                </a:solidFill>
              </a:defRPr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0E1C58"/>
              </a:buClr>
              <a:buSzPts val="1800"/>
              <a:buChar char="•"/>
              <a:defRPr sz="1800">
                <a:solidFill>
                  <a:srgbClr val="0E1C58"/>
                </a:solidFill>
              </a:defRPr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0E1C58"/>
              </a:buClr>
              <a:buSzPts val="1600"/>
              <a:buChar char="–"/>
              <a:defRPr sz="1600">
                <a:solidFill>
                  <a:srgbClr val="0E1C58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0E1C58"/>
              </a:buClr>
              <a:buSzPts val="1600"/>
              <a:buChar char="»"/>
              <a:defRPr sz="1600">
                <a:solidFill>
                  <a:srgbClr val="0E1C58"/>
                </a:solidFill>
              </a:defRPr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9"/>
          <p:cNvSpPr txBox="1"/>
          <p:nvPr>
            <p:ph idx="3" type="body"/>
          </p:nvPr>
        </p:nvSpPr>
        <p:spPr>
          <a:xfrm>
            <a:off x="4645025" y="115023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0E1C58"/>
              </a:buClr>
              <a:buSzPts val="2400"/>
              <a:buNone/>
              <a:defRPr b="1" sz="2400">
                <a:solidFill>
                  <a:srgbClr val="0E1C58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9"/>
          <p:cNvSpPr txBox="1"/>
          <p:nvPr>
            <p:ph idx="4" type="body"/>
          </p:nvPr>
        </p:nvSpPr>
        <p:spPr>
          <a:xfrm>
            <a:off x="4645025" y="178999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0E1C58"/>
              </a:buClr>
              <a:buSzPts val="2400"/>
              <a:buChar char="•"/>
              <a:defRPr sz="2400">
                <a:solidFill>
                  <a:srgbClr val="0E1C58"/>
                </a:solidFill>
              </a:defRPr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0E1C58"/>
              </a:buClr>
              <a:buSzPts val="2000"/>
              <a:buChar char="–"/>
              <a:defRPr sz="2000">
                <a:solidFill>
                  <a:srgbClr val="0E1C58"/>
                </a:solidFill>
              </a:defRPr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0E1C58"/>
              </a:buClr>
              <a:buSzPts val="1800"/>
              <a:buChar char="•"/>
              <a:defRPr sz="1800">
                <a:solidFill>
                  <a:srgbClr val="0E1C58"/>
                </a:solidFill>
              </a:defRPr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0E1C58"/>
              </a:buClr>
              <a:buSzPts val="1600"/>
              <a:buChar char="–"/>
              <a:defRPr sz="1600">
                <a:solidFill>
                  <a:srgbClr val="0E1C58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0E1C58"/>
              </a:buClr>
              <a:buSzPts val="1600"/>
              <a:buChar char="»"/>
              <a:defRPr sz="1600">
                <a:solidFill>
                  <a:srgbClr val="0E1C58"/>
                </a:solidFill>
              </a:defRPr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3" name="Google Shape;53;p9"/>
          <p:cNvPicPr preferRelativeResize="0"/>
          <p:nvPr/>
        </p:nvPicPr>
        <p:blipFill rotWithShape="1">
          <a:blip r:embed="rId2">
            <a:alphaModFix/>
          </a:blip>
          <a:srcRect b="0" l="2258" r="0" t="0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457200" y="139930"/>
            <a:ext cx="8229600" cy="783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ts val="4400"/>
              <a:buFont typeface="Calibri"/>
              <a:buNone/>
              <a:defRPr>
                <a:solidFill>
                  <a:srgbClr val="0E1C5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9" name="Google Shape;59;p10"/>
          <p:cNvPicPr preferRelativeResize="0"/>
          <p:nvPr/>
        </p:nvPicPr>
        <p:blipFill rotWithShape="1">
          <a:blip r:embed="rId2">
            <a:alphaModFix/>
          </a:blip>
          <a:srcRect b="0" l="2258" r="0" t="0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4" name="Google Shape;64;p11"/>
          <p:cNvPicPr preferRelativeResize="0"/>
          <p:nvPr/>
        </p:nvPicPr>
        <p:blipFill rotWithShape="1">
          <a:blip r:embed="rId2">
            <a:alphaModFix/>
          </a:blip>
          <a:srcRect b="0" l="2258" r="0" t="0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8" name="Google Shape;68;p1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ISIS_PPT_P1_r2.pdf" id="72" name="Google Shape;72;p12"/>
          <p:cNvPicPr preferRelativeResize="0"/>
          <p:nvPr/>
        </p:nvPicPr>
        <p:blipFill rotWithShape="1">
          <a:blip r:embed="rId2">
            <a:alphaModFix/>
          </a:blip>
          <a:srcRect b="0" l="0" r="0"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1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ISIS_PPT_P1_r2.pdf" id="80" name="Google Shape;80;p13"/>
          <p:cNvPicPr preferRelativeResize="0"/>
          <p:nvPr/>
        </p:nvPicPr>
        <p:blipFill rotWithShape="1">
          <a:blip r:embed="rId2">
            <a:alphaModFix/>
          </a:blip>
          <a:srcRect b="0" l="0" r="0"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 txBox="1"/>
          <p:nvPr>
            <p:ph type="ctrTitle"/>
          </p:nvPr>
        </p:nvSpPr>
        <p:spPr>
          <a:xfrm>
            <a:off x="1266461" y="1279952"/>
            <a:ext cx="7086599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ct val="100000"/>
              <a:buFont typeface="Calibri"/>
              <a:buNone/>
            </a:pPr>
            <a:r>
              <a:rPr lang="en-US"/>
              <a:t>Adviser: A Cloud Computing Platform for Simulation Scientists</a:t>
            </a:r>
            <a:endParaRPr/>
          </a:p>
        </p:txBody>
      </p:sp>
      <p:sp>
        <p:nvSpPr>
          <p:cNvPr id="100" name="Google Shape;100;p1"/>
          <p:cNvSpPr txBox="1"/>
          <p:nvPr>
            <p:ph idx="1" type="subTitle"/>
          </p:nvPr>
        </p:nvSpPr>
        <p:spPr>
          <a:xfrm>
            <a:off x="1952260" y="2749977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ts val="3200"/>
              <a:buNone/>
            </a:pPr>
            <a:r>
              <a:rPr lang="en-US"/>
              <a:t>PI: David Hyde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5583712" y="4769708"/>
            <a:ext cx="2769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E1C58"/>
                </a:solidFill>
                <a:latin typeface="Calibri"/>
                <a:ea typeface="Calibri"/>
                <a:cs typeface="Calibri"/>
                <a:sym typeface="Calibri"/>
              </a:rPr>
              <a:t>Jiashu (Harry) Huang &amp; </a:t>
            </a:r>
            <a:endParaRPr>
              <a:solidFill>
                <a:srgbClr val="0E1C58"/>
              </a:solidFill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E1C58"/>
                </a:solidFill>
                <a:latin typeface="Calibri"/>
                <a:ea typeface="Calibri"/>
                <a:cs typeface="Calibri"/>
                <a:sym typeface="Calibri"/>
              </a:rPr>
              <a:t>Siri (Timmy) Suntichaiwakin</a:t>
            </a:r>
            <a:endParaRPr b="0" i="0" sz="1800" u="none" cap="none" strike="noStrike">
              <a:solidFill>
                <a:srgbClr val="0E1C5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"/>
          <p:cNvSpPr txBox="1"/>
          <p:nvPr>
            <p:ph type="title"/>
          </p:nvPr>
        </p:nvSpPr>
        <p:spPr>
          <a:xfrm>
            <a:off x="457200" y="159174"/>
            <a:ext cx="8229600" cy="764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ts val="4400"/>
              <a:buFont typeface="Calibri"/>
              <a:buNone/>
            </a:pPr>
            <a:r>
              <a:rPr lang="en-US"/>
              <a:t>Project Background</a:t>
            </a:r>
            <a:endParaRPr/>
          </a:p>
        </p:txBody>
      </p:sp>
      <p:sp>
        <p:nvSpPr>
          <p:cNvPr id="107" name="Google Shape;107;p2"/>
          <p:cNvSpPr txBox="1"/>
          <p:nvPr>
            <p:ph idx="1" type="body"/>
          </p:nvPr>
        </p:nvSpPr>
        <p:spPr>
          <a:xfrm>
            <a:off x="457200" y="117683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2700" lvl="0" marL="127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• </a:t>
            </a:r>
            <a:r>
              <a:rPr i="1" lang="en-US" sz="2700">
                <a:solidFill>
                  <a:schemeClr val="dk1"/>
                </a:solidFill>
              </a:rPr>
              <a:t>ADVISER</a:t>
            </a:r>
            <a:r>
              <a:rPr lang="en-US" sz="2700">
                <a:solidFill>
                  <a:schemeClr val="dk1"/>
                </a:solidFill>
              </a:rPr>
              <a:t> is an advanced cloud-based simulation environment. </a:t>
            </a:r>
            <a:endParaRPr sz="2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2700">
              <a:solidFill>
                <a:schemeClr val="dk1"/>
              </a:solidFill>
            </a:endParaRPr>
          </a:p>
          <a:p>
            <a:pPr indent="-12700" lvl="0" marL="127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• </a:t>
            </a:r>
            <a:r>
              <a:rPr i="1" lang="en-US" sz="2700">
                <a:solidFill>
                  <a:schemeClr val="dk1"/>
                </a:solidFill>
              </a:rPr>
              <a:t>ADVISER</a:t>
            </a:r>
            <a:r>
              <a:rPr lang="en-US" sz="2700">
                <a:solidFill>
                  <a:schemeClr val="dk1"/>
                </a:solidFill>
              </a:rPr>
              <a:t> is meant to provide an environment for simulations so that developers can focus on writing simulation code rather than learning how to run them on the cloud.</a:t>
            </a:r>
            <a:endParaRPr sz="2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efd4324fa4_1_19"/>
          <p:cNvSpPr txBox="1"/>
          <p:nvPr>
            <p:ph type="title"/>
          </p:nvPr>
        </p:nvSpPr>
        <p:spPr>
          <a:xfrm>
            <a:off x="457200" y="159174"/>
            <a:ext cx="8229600" cy="7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E1C58"/>
              </a:buClr>
              <a:buSzPts val="4400"/>
              <a:buFont typeface="Calibri"/>
              <a:buNone/>
            </a:pPr>
            <a:r>
              <a:rPr lang="en-US"/>
              <a:t>Tech Stack</a:t>
            </a:r>
            <a:endParaRPr/>
          </a:p>
        </p:txBody>
      </p:sp>
      <p:sp>
        <p:nvSpPr>
          <p:cNvPr id="113" name="Google Shape;113;g2efd4324fa4_1_19"/>
          <p:cNvSpPr txBox="1"/>
          <p:nvPr>
            <p:ph idx="1" type="body"/>
          </p:nvPr>
        </p:nvSpPr>
        <p:spPr>
          <a:xfrm>
            <a:off x="457200" y="1176832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2700" lvl="0" marL="127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• CLI: Python</a:t>
            </a:r>
            <a:endParaRPr sz="2700">
              <a:solidFill>
                <a:schemeClr val="dk1"/>
              </a:solidFill>
            </a:endParaRPr>
          </a:p>
          <a:p>
            <a:pPr indent="-12700" lvl="0" marL="127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• Backend: Node.js</a:t>
            </a:r>
            <a:endParaRPr sz="2700">
              <a:solidFill>
                <a:schemeClr val="dk1"/>
              </a:solidFill>
            </a:endParaRPr>
          </a:p>
          <a:p>
            <a:pPr indent="-12700" lvl="0" marL="127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• MySQL: Database</a:t>
            </a:r>
            <a:endParaRPr sz="2700">
              <a:solidFill>
                <a:schemeClr val="dk1"/>
              </a:solidFill>
            </a:endParaRPr>
          </a:p>
          <a:p>
            <a:pPr indent="-12700" lvl="0" marL="127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• SkyPilot: Python library for automating cluster provisioning</a:t>
            </a:r>
            <a:endParaRPr sz="2700">
              <a:solidFill>
                <a:schemeClr val="dk1"/>
              </a:solidFill>
            </a:endParaRPr>
          </a:p>
          <a:p>
            <a:pPr indent="-12700" lvl="0" marL="127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• Auth0: Authentication platform</a:t>
            </a:r>
            <a:endParaRPr sz="2700">
              <a:solidFill>
                <a:schemeClr val="dk1"/>
              </a:solidFill>
            </a:endParaRPr>
          </a:p>
          <a:p>
            <a:pPr indent="-12700" lvl="0" marL="127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2700">
                <a:solidFill>
                  <a:schemeClr val="dk1"/>
                </a:solidFill>
              </a:rPr>
              <a:t>• Stripe: Billing platform</a:t>
            </a:r>
            <a:endParaRPr sz="2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efd4324fa4_0_0"/>
          <p:cNvSpPr txBox="1"/>
          <p:nvPr>
            <p:ph type="title"/>
          </p:nvPr>
        </p:nvSpPr>
        <p:spPr>
          <a:xfrm>
            <a:off x="457200" y="159174"/>
            <a:ext cx="8229600" cy="76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Architecture</a:t>
            </a:r>
            <a:endParaRPr/>
          </a:p>
        </p:txBody>
      </p:sp>
      <p:sp>
        <p:nvSpPr>
          <p:cNvPr id="120" name="Google Shape;120;g2efd4324fa4_0_0"/>
          <p:cNvSpPr txBox="1"/>
          <p:nvPr>
            <p:ph idx="1" type="body"/>
          </p:nvPr>
        </p:nvSpPr>
        <p:spPr>
          <a:xfrm>
            <a:off x="457200" y="1176832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1" name="Google Shape;121;g2efd4324fa4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7738"/>
            <a:ext cx="9144000" cy="494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efd4324fa4_1_2"/>
          <p:cNvSpPr txBox="1"/>
          <p:nvPr>
            <p:ph type="title"/>
          </p:nvPr>
        </p:nvSpPr>
        <p:spPr>
          <a:xfrm>
            <a:off x="457200" y="159174"/>
            <a:ext cx="8229600" cy="76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Backend CI/CD Pipeline</a:t>
            </a:r>
            <a:endParaRPr/>
          </a:p>
        </p:txBody>
      </p:sp>
      <p:pic>
        <p:nvPicPr>
          <p:cNvPr id="128" name="Google Shape;128;g2efd4324fa4_1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4775" y="877925"/>
            <a:ext cx="5906825" cy="5389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efd4324fa4_1_12"/>
          <p:cNvSpPr txBox="1"/>
          <p:nvPr>
            <p:ph type="title"/>
          </p:nvPr>
        </p:nvSpPr>
        <p:spPr>
          <a:xfrm>
            <a:off x="457200" y="159174"/>
            <a:ext cx="8229600" cy="76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Backend CI/CD Pipeline</a:t>
            </a:r>
            <a:endParaRPr/>
          </a:p>
        </p:txBody>
      </p:sp>
      <p:pic>
        <p:nvPicPr>
          <p:cNvPr id="135" name="Google Shape;135;g2efd4324fa4_1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8225" y="923575"/>
            <a:ext cx="6927545" cy="5380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efd4324fa4_0_6"/>
          <p:cNvSpPr txBox="1"/>
          <p:nvPr>
            <p:ph type="title"/>
          </p:nvPr>
        </p:nvSpPr>
        <p:spPr>
          <a:xfrm>
            <a:off x="457200" y="159174"/>
            <a:ext cx="8229600" cy="76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Reflections</a:t>
            </a:r>
            <a:endParaRPr/>
          </a:p>
        </p:txBody>
      </p:sp>
      <p:sp>
        <p:nvSpPr>
          <p:cNvPr id="142" name="Google Shape;142;g2efd4324fa4_0_6"/>
          <p:cNvSpPr txBox="1"/>
          <p:nvPr>
            <p:ph idx="1" type="body"/>
          </p:nvPr>
        </p:nvSpPr>
        <p:spPr>
          <a:xfrm>
            <a:off x="457200" y="1176832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191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-US" sz="3000"/>
              <a:t>Challenges</a:t>
            </a:r>
            <a:endParaRPr sz="3000"/>
          </a:p>
          <a:p>
            <a:pPr indent="-3937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600"/>
              <a:t>Jiashu: F</a:t>
            </a:r>
            <a:r>
              <a:rPr lang="en-US" sz="2600"/>
              <a:t>inding the right tool to isolate computing resources among users. Solved by AWS Organization.</a:t>
            </a:r>
            <a:endParaRPr sz="2600"/>
          </a:p>
          <a:p>
            <a:pPr indent="-3937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600"/>
              <a:t>Timmy: Compiling python program into a single executable file. Done with pyinstaller.</a:t>
            </a:r>
            <a:endParaRPr sz="2600"/>
          </a:p>
          <a:p>
            <a:pPr indent="-3937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600"/>
              <a:t>Lessons Learned:</a:t>
            </a:r>
            <a:endParaRPr sz="2600"/>
          </a:p>
          <a:p>
            <a:pPr indent="-3937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600"/>
              <a:t>Jiashu: Integration of Auth0 and backend. Familiar with several AWS tools. Experience with CI/CD. </a:t>
            </a:r>
            <a:endParaRPr sz="2600"/>
          </a:p>
          <a:p>
            <a:pPr indent="-3937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en-US" sz="2600"/>
              <a:t>Timmy: Creating the basic commands (signup, login, run) and connecting them with backend. Writing security checks. Familiar with EC2 and S3 in AWS. </a:t>
            </a:r>
            <a:endParaRPr sz="2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2014-01-24T16:26:32Z</dcterms:created>
  <dc:creator>Soloman, Darrell N</dc:creator>
</cp:coreProperties>
</file>