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9" r:id="rId5"/>
    <p:sldId id="258" r:id="rId6"/>
    <p:sldId id="265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C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595" autoAdjust="0"/>
  </p:normalViewPr>
  <p:slideViewPr>
    <p:cSldViewPr snapToGrid="0" snapToObjects="1">
      <p:cViewPr varScale="1">
        <p:scale>
          <a:sx n="87" d="100"/>
          <a:sy n="87" d="100"/>
        </p:scale>
        <p:origin x="12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B8905-4EB3-3F48-990F-1B6C3892205F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74EED-FA26-AB4E-8BB0-FE19749F8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461" y="1279952"/>
            <a:ext cx="7086599" cy="14700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0" y="2749977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1666" r="1710"/>
          <a:stretch/>
        </p:blipFill>
        <p:spPr>
          <a:xfrm>
            <a:off x="-1" y="0"/>
            <a:ext cx="9169659" cy="687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4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668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6832"/>
            <a:ext cx="8229600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69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69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9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174"/>
            <a:ext cx="8229600" cy="764526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525963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  <a:lvl2pPr>
              <a:defRPr>
                <a:solidFill>
                  <a:srgbClr val="0E1C58"/>
                </a:solidFill>
              </a:defRPr>
            </a:lvl2pPr>
            <a:lvl3pPr>
              <a:defRPr>
                <a:solidFill>
                  <a:srgbClr val="0E1C58"/>
                </a:solidFill>
              </a:defRPr>
            </a:lvl3pPr>
            <a:lvl4pPr>
              <a:defRPr>
                <a:solidFill>
                  <a:srgbClr val="0E1C58"/>
                </a:solidFill>
              </a:defRPr>
            </a:lvl4pPr>
            <a:lvl5pPr>
              <a:defRPr>
                <a:solidFill>
                  <a:srgbClr val="0E1C5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8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E1C5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0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3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9995"/>
            <a:ext cx="4040188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23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9995"/>
            <a:ext cx="4041775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1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1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7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6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8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FB1D-2CDD-CF44-93B1-657627E239FD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5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8595" y="1279952"/>
            <a:ext cx="7684466" cy="1470025"/>
          </a:xfrm>
        </p:spPr>
        <p:txBody>
          <a:bodyPr>
            <a:normAutofit/>
          </a:bodyPr>
          <a:lstStyle/>
          <a:p>
            <a:r>
              <a:rPr lang="en-US" sz="2800" dirty="0"/>
              <a:t>Enhancing Data Collection for the NSF Smart and Connected Community (S&amp;CC VO): Integrating Manual Effort with Automation.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59" y="2749978"/>
            <a:ext cx="6700127" cy="2559442"/>
          </a:xfrm>
        </p:spPr>
        <p:txBody>
          <a:bodyPr>
            <a:noAutofit/>
          </a:bodyPr>
          <a:lstStyle/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Sandra Sahla </a:t>
            </a:r>
          </a:p>
          <a:p>
            <a:r>
              <a:rPr lang="en-US" sz="2400"/>
              <a:t>PI: Dan Work</a:t>
            </a:r>
          </a:p>
          <a:p>
            <a:r>
              <a:rPr lang="en-US" sz="2400"/>
              <a:t>Date: 08/02/2024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086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Project Objective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346575-4509-B8E9-FB04-55D21AE5E91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376989" y="904457"/>
            <a:ext cx="7528560" cy="45259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/>
              </a:rPr>
              <a:t>Primary Goal: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effectLst/>
              </a:rPr>
              <a:t> Enhance the informational completeness of the S&amp;CC VO website.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0" i="0" u="none" strike="noStrike" dirty="0">
                <a:effectLst/>
              </a:rPr>
              <a:t>The S&amp;CC VO is an NSF-funded virtual organization for researchers in the Smart and Connected Communities program with 1000+ members involved.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/>
              </a:rPr>
              <a:t>Specific Tasks: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effectLst/>
              </a:rPr>
              <a:t> Identify and fill in missing data (photos, URLs, bios) for community members. </a:t>
            </a:r>
          </a:p>
          <a:p>
            <a:pPr marL="0" indent="0" defTabSz="91440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61D33E-A69B-52C9-FF7C-8922197EA6C8}"/>
              </a:ext>
            </a:extLst>
          </p:cNvPr>
          <p:cNvGrpSpPr/>
          <p:nvPr/>
        </p:nvGrpSpPr>
        <p:grpSpPr>
          <a:xfrm>
            <a:off x="626328" y="4001932"/>
            <a:ext cx="6988785" cy="2167832"/>
            <a:chOff x="0" y="-7850"/>
            <a:chExt cx="4541520" cy="2431010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6F77691-0269-D5FC-F051-1A7763A913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2" r="23974" b="12258"/>
            <a:stretch/>
          </p:blipFill>
          <p:spPr bwMode="auto">
            <a:xfrm>
              <a:off x="2346960" y="0"/>
              <a:ext cx="2194560" cy="24231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 descr="A screenshot of a social media account&#10;&#10;Description automatically generated">
              <a:extLst>
                <a:ext uri="{FF2B5EF4-FFF2-40B4-BE49-F238E27FC236}">
                  <a16:creationId xmlns:a16="http://schemas.microsoft.com/office/drawing/2014/main" id="{F2DB336B-C4F8-AAA2-E27A-343BDCA074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7" t="7613" r="23206"/>
            <a:stretch/>
          </p:blipFill>
          <p:spPr bwMode="auto">
            <a:xfrm>
              <a:off x="0" y="-7850"/>
              <a:ext cx="2278380" cy="241554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3613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2901-6001-58E3-969D-C009D9BB8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Methodologies and Challenges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8951335-249C-DCCA-8A13-81653510786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272672" y="904457"/>
            <a:ext cx="8598655" cy="517061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400" b="1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1200" i="0" u="none" strike="noStrike" cap="none" normalizeH="0" baseline="0" dirty="0">
                <a:ln>
                  <a:noFill/>
                </a:ln>
                <a:effectLst/>
              </a:rPr>
              <a:t>The main challenge was how to obtain </a:t>
            </a:r>
            <a:r>
              <a:rPr lang="en-US" altLang="en-US" sz="11200" dirty="0"/>
              <a:t>the missing information for hundreds of profiles without sending a mass email.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lang="en-US" altLang="en-US" sz="11200" dirty="0"/>
              <a:t> </a:t>
            </a:r>
            <a:endParaRPr kumimoji="0" lang="en-US" altLang="en-US" sz="1120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1200" b="1" i="0" u="none" strike="noStrike" cap="none" normalizeH="0" baseline="0" dirty="0">
                <a:ln>
                  <a:noFill/>
                </a:ln>
                <a:effectLst/>
              </a:rPr>
              <a:t>Manual Search</a:t>
            </a:r>
            <a:endParaRPr kumimoji="0" lang="en-US" altLang="en-US" sz="11200" b="0" i="0" u="none" strike="noStrike" cap="none" normalizeH="0" baseline="0" dirty="0">
              <a:ln>
                <a:noFill/>
              </a:ln>
              <a:effectLst/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11200" b="0" i="0" u="none" strike="noStrike" cap="none" normalizeH="0" baseline="0" dirty="0">
                <a:ln>
                  <a:noFill/>
                </a:ln>
                <a:effectLst/>
              </a:rPr>
              <a:t>Time-consuming, and inefficient for large datasets.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kumimoji="0" lang="en-US" altLang="en-US" sz="11200" b="1" i="0" u="none" strike="noStrike" cap="none" normalizeH="0" baseline="0" dirty="0">
                <a:ln>
                  <a:noFill/>
                </a:ln>
                <a:effectLst/>
              </a:rPr>
              <a:t>ChatGPT Assisted Search:</a:t>
            </a:r>
            <a:endParaRPr kumimoji="0" lang="en-US" altLang="en-US" sz="11200" b="0" i="0" u="none" strike="noStrike" cap="none" normalizeH="0" baseline="0" dirty="0">
              <a:ln>
                <a:noFill/>
              </a:ln>
              <a:effectLst/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11200" b="0" i="0" u="none" strike="noStrike" cap="none" normalizeH="0" baseline="0" dirty="0">
                <a:ln>
                  <a:noFill/>
                </a:ln>
                <a:effectLst/>
              </a:rPr>
              <a:t>Significant manual input, and limitations in direct link retrieval and image download. 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200" dirty="0"/>
              <a:t>Combining manual and automated processes</a:t>
            </a:r>
            <a:endParaRPr kumimoji="0" lang="en-US" altLang="en-US" sz="112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1200" b="1" i="0" u="none" strike="noStrike" cap="none" normalizeH="0" baseline="0" dirty="0">
                <a:ln>
                  <a:noFill/>
                </a:ln>
                <a:effectLst/>
              </a:rPr>
              <a:t>Automated Scripting:</a:t>
            </a:r>
            <a:endParaRPr kumimoji="0" lang="en-US" altLang="en-US" sz="11200" b="0" i="0" u="none" strike="noStrike" cap="none" normalizeH="0" baseline="0" dirty="0">
              <a:ln>
                <a:noFill/>
              </a:ln>
              <a:effectLst/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altLang="en-US" sz="11200" b="0" i="0" u="none" strike="noStrike" cap="none" normalizeH="0" baseline="0" dirty="0">
                <a:ln>
                  <a:noFill/>
                </a:ln>
                <a:effectLst/>
              </a:rPr>
              <a:t>Speed improvements, and  Open AI privacy policy challenges.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1200" dirty="0"/>
              <a:t>Ensuring correctness.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3907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88041-0AAA-D09F-2720-B45C9EF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dirty="0"/>
              <a:t>CSV and Script-based Data Enrichment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346676B-CD84-EB2B-F664-CAF3307129A8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810427" y="796374"/>
            <a:ext cx="4608926" cy="507881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effectLst/>
              </a:rPr>
              <a:t>Process: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20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20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20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20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15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15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15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 sz="1500" b="1" dirty="0"/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15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15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indent="0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34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1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E3A6D2-F3B8-C33E-2E5A-D86CB95F78E2}"/>
              </a:ext>
            </a:extLst>
          </p:cNvPr>
          <p:cNvGrpSpPr/>
          <p:nvPr/>
        </p:nvGrpSpPr>
        <p:grpSpPr>
          <a:xfrm>
            <a:off x="268817" y="1235623"/>
            <a:ext cx="5904437" cy="5026281"/>
            <a:chOff x="-21095" y="-56652"/>
            <a:chExt cx="3825428" cy="2982732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F41228A0-0D58-CDE0-E9ED-5A2BB468B37E}"/>
                </a:ext>
              </a:extLst>
            </p:cNvPr>
            <p:cNvSpPr/>
            <p:nvPr/>
          </p:nvSpPr>
          <p:spPr>
            <a:xfrm>
              <a:off x="7620" y="2385060"/>
              <a:ext cx="3756660" cy="5410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C2870F07-C659-48D8-7242-0BFCC57AA3E1}"/>
                </a:ext>
              </a:extLst>
            </p:cNvPr>
            <p:cNvSpPr/>
            <p:nvPr/>
          </p:nvSpPr>
          <p:spPr>
            <a:xfrm>
              <a:off x="1764030" y="2141220"/>
              <a:ext cx="289560" cy="236220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654F34-F224-8574-9DE7-3A1518C77FC1}"/>
                </a:ext>
              </a:extLst>
            </p:cNvPr>
            <p:cNvGrpSpPr/>
            <p:nvPr/>
          </p:nvGrpSpPr>
          <p:grpSpPr>
            <a:xfrm>
              <a:off x="-21095" y="-56652"/>
              <a:ext cx="3825428" cy="2182632"/>
              <a:chOff x="-21095" y="-56652"/>
              <a:chExt cx="3825428" cy="2182632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B04C3EE3-D9C4-790C-9332-B84CEEA844D2}"/>
                  </a:ext>
                </a:extLst>
              </p:cNvPr>
              <p:cNvSpPr/>
              <p:nvPr/>
            </p:nvSpPr>
            <p:spPr>
              <a:xfrm>
                <a:off x="7620" y="1584960"/>
                <a:ext cx="3756660" cy="5410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F974B710-E4A6-56B3-078E-5646321DA986}"/>
                  </a:ext>
                </a:extLst>
              </p:cNvPr>
              <p:cNvSpPr/>
              <p:nvPr/>
            </p:nvSpPr>
            <p:spPr>
              <a:xfrm>
                <a:off x="1756410" y="1341120"/>
                <a:ext cx="289560" cy="236220"/>
              </a:xfrm>
              <a:prstGeom prst="down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2B90BBF-CB0E-B5E0-3551-5792A10D468E}"/>
                  </a:ext>
                </a:extLst>
              </p:cNvPr>
              <p:cNvGrpSpPr/>
              <p:nvPr/>
            </p:nvGrpSpPr>
            <p:grpSpPr>
              <a:xfrm>
                <a:off x="-21095" y="-56652"/>
                <a:ext cx="3825428" cy="1382532"/>
                <a:chOff x="-21095" y="-56652"/>
                <a:chExt cx="3825428" cy="1382532"/>
              </a:xfrm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02075089-2F88-C553-1501-C4D013AE304E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756660" cy="54102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67F8AC6D-B0D5-DF2D-7462-7F702105ED8D}"/>
                    </a:ext>
                  </a:extLst>
                </p:cNvPr>
                <p:cNvSpPr/>
                <p:nvPr/>
              </p:nvSpPr>
              <p:spPr>
                <a:xfrm>
                  <a:off x="7620" y="784860"/>
                  <a:ext cx="3756660" cy="54102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Arrow: Down 14">
                  <a:extLst>
                    <a:ext uri="{FF2B5EF4-FFF2-40B4-BE49-F238E27FC236}">
                      <a16:creationId xmlns:a16="http://schemas.microsoft.com/office/drawing/2014/main" id="{69E64785-FA55-CFA2-1D8A-A879F7E2B683}"/>
                    </a:ext>
                  </a:extLst>
                </p:cNvPr>
                <p:cNvSpPr/>
                <p:nvPr/>
              </p:nvSpPr>
              <p:spPr>
                <a:xfrm>
                  <a:off x="1756410" y="548640"/>
                  <a:ext cx="289560" cy="236220"/>
                </a:xfrm>
                <a:prstGeom prst="downArrow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Text Box 2">
                  <a:extLst>
                    <a:ext uri="{FF2B5EF4-FFF2-40B4-BE49-F238E27FC236}">
                      <a16:creationId xmlns:a16="http://schemas.microsoft.com/office/drawing/2014/main" id="{20FD6AD3-F3C1-B671-C2EF-F5D5EECB05B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1095" y="-56652"/>
                  <a:ext cx="3806287" cy="5138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3000" kern="100" dirty="0">
                      <a:effectLst/>
                      <a:latin typeface="Aptos" panose="020B000402020202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Create a CSV from S&amp;CC VO data</a:t>
                  </a:r>
                  <a:r>
                    <a:rPr lang="en-US" sz="3000" kern="100" dirty="0">
                      <a:latin typeface="Aptos" panose="020B000402020202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 (with name, email, school)</a:t>
                  </a:r>
                  <a:endParaRPr lang="en-US" sz="30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Text Box 2">
                  <a:extLst>
                    <a:ext uri="{FF2B5EF4-FFF2-40B4-BE49-F238E27FC236}">
                      <a16:creationId xmlns:a16="http://schemas.microsoft.com/office/drawing/2014/main" id="{85BE5AD9-4901-C9D0-AAE4-F98118D6C4C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1954" y="711792"/>
                  <a:ext cx="3806287" cy="4375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3200" dirty="0"/>
                    <a:t>Use a ChatGPT query to find missing information (bio and URL)</a:t>
                  </a:r>
                  <a:endParaRPr lang="en-US" sz="30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Text Box 2">
                <a:extLst>
                  <a:ext uri="{FF2B5EF4-FFF2-40B4-BE49-F238E27FC236}">
                    <a16:creationId xmlns:a16="http://schemas.microsoft.com/office/drawing/2014/main" id="{E064EB18-F92D-6142-14CC-CF1F3CCD9C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20" y="1668780"/>
                <a:ext cx="3630457" cy="350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30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Update CSV with bio and URL </a:t>
                </a:r>
              </a:p>
            </p:txBody>
          </p:sp>
        </p:grpSp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6F24FF58-5C47-7DA0-5408-A104D6E48E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90" y="2343526"/>
              <a:ext cx="3749040" cy="44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0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Upload CSV to server to populate profiles</a:t>
              </a:r>
            </a:p>
          </p:txBody>
        </p:sp>
      </p:grpSp>
      <p:sp>
        <p:nvSpPr>
          <p:cNvPr id="20" name="Rectangle 1">
            <a:extLst>
              <a:ext uri="{FF2B5EF4-FFF2-40B4-BE49-F238E27FC236}">
                <a16:creationId xmlns:a16="http://schemas.microsoft.com/office/drawing/2014/main" id="{9E5C1647-9368-759E-3A8E-6BE91D5C7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6763" y="258559"/>
            <a:ext cx="3093983" cy="50788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/>
              <a:buNone/>
            </a:pPr>
            <a:endParaRPr lang="en-US" altLang="en-US" sz="1500" b="1" dirty="0"/>
          </a:p>
          <a:p>
            <a:pPr marL="0" indent="0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/>
              <a:buNone/>
            </a:pPr>
            <a:endParaRPr lang="en-US" altLang="en-US" sz="1500" b="1" dirty="0"/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3000" b="1" dirty="0"/>
              <a:t>Outcomes:</a:t>
            </a:r>
            <a:endParaRPr lang="en-US" altLang="en-US" sz="3000" dirty="0"/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3200" dirty="0"/>
              <a:t>Streamlined bulk processing.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3200" dirty="0"/>
              <a:t>Reduced manual checks for accuracy</a:t>
            </a:r>
            <a:r>
              <a:rPr lang="en-US" altLang="en-US" sz="3000" dirty="0"/>
              <a:t>.</a:t>
            </a:r>
          </a:p>
          <a:p>
            <a:pPr marL="0" indent="0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/>
              <a:buNone/>
            </a:pPr>
            <a:endParaRPr lang="en-US" altLang="en-US" sz="3400" dirty="0"/>
          </a:p>
          <a:p>
            <a:pPr marL="0" indent="0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360790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6467D-3A15-094E-B79E-2476866F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Handling Image Data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727D6B9-AC89-88EF-975F-36095F2B712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304800" y="904457"/>
            <a:ext cx="8229600" cy="4525963"/>
          </a:xfrm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/>
              </a:rPr>
              <a:t>Method: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400" b="1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en-US" altLang="en-US" sz="2400" b="1" dirty="0"/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en-US" altLang="en-US" sz="24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400" b="1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sz="26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A510FF-09E8-8AF2-930E-090E578A293C}"/>
              </a:ext>
            </a:extLst>
          </p:cNvPr>
          <p:cNvGrpSpPr/>
          <p:nvPr/>
        </p:nvGrpSpPr>
        <p:grpSpPr>
          <a:xfrm>
            <a:off x="5445760" y="1057857"/>
            <a:ext cx="3402494" cy="4895686"/>
            <a:chOff x="5131877" y="-4037219"/>
            <a:chExt cx="2423160" cy="5271659"/>
          </a:xfrm>
        </p:grpSpPr>
        <p:pic>
          <p:nvPicPr>
            <p:cNvPr id="6" name="Picture 5" descr="A screenshot of a website&#10;&#10;Description automatically generated">
              <a:extLst>
                <a:ext uri="{FF2B5EF4-FFF2-40B4-BE49-F238E27FC236}">
                  <a16:creationId xmlns:a16="http://schemas.microsoft.com/office/drawing/2014/main" id="{8AE5E7F7-99A7-0131-5523-C24BF78289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37" t="10196" r="8077"/>
            <a:stretch/>
          </p:blipFill>
          <p:spPr bwMode="auto">
            <a:xfrm>
              <a:off x="5131877" y="-4037219"/>
              <a:ext cx="2423160" cy="24841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 descr="A screenshot of a profile&#10;&#10;Description automatically generated">
              <a:extLst>
                <a:ext uri="{FF2B5EF4-FFF2-40B4-BE49-F238E27FC236}">
                  <a16:creationId xmlns:a16="http://schemas.microsoft.com/office/drawing/2014/main" id="{40D3E3D1-B649-15FA-9454-24823062C6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1" t="15569" r="2914" b="9659"/>
            <a:stretch/>
          </p:blipFill>
          <p:spPr bwMode="auto">
            <a:xfrm>
              <a:off x="5131877" y="-1234440"/>
              <a:ext cx="2423160" cy="246888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058887-1BDC-186F-B2AD-10E48343F36A}"/>
              </a:ext>
            </a:extLst>
          </p:cNvPr>
          <p:cNvGrpSpPr/>
          <p:nvPr/>
        </p:nvGrpSpPr>
        <p:grpSpPr>
          <a:xfrm>
            <a:off x="461088" y="1342425"/>
            <a:ext cx="4892800" cy="4611118"/>
            <a:chOff x="0" y="0"/>
            <a:chExt cx="3811431" cy="211348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081CC67-E524-C054-4A10-45E62D1329CC}"/>
                </a:ext>
              </a:extLst>
            </p:cNvPr>
            <p:cNvSpPr/>
            <p:nvPr/>
          </p:nvSpPr>
          <p:spPr>
            <a:xfrm>
              <a:off x="7620" y="1572466"/>
              <a:ext cx="3756660" cy="5410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30F90B72-82BE-B07D-89C6-C0613EF04F9A}"/>
                </a:ext>
              </a:extLst>
            </p:cNvPr>
            <p:cNvSpPr/>
            <p:nvPr/>
          </p:nvSpPr>
          <p:spPr>
            <a:xfrm>
              <a:off x="1756410" y="1328626"/>
              <a:ext cx="289560" cy="236220"/>
            </a:xfrm>
            <a:prstGeom prst="down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CA700B1-A5A6-7B65-3796-30B25E1E2E0C}"/>
                </a:ext>
              </a:extLst>
            </p:cNvPr>
            <p:cNvGrpSpPr/>
            <p:nvPr/>
          </p:nvGrpSpPr>
          <p:grpSpPr>
            <a:xfrm>
              <a:off x="0" y="0"/>
              <a:ext cx="3811431" cy="1334474"/>
              <a:chOff x="0" y="0"/>
              <a:chExt cx="3811431" cy="1334474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03CF37E7-C0E7-A474-ABBF-48D2C664AA8B}"/>
                  </a:ext>
                </a:extLst>
              </p:cNvPr>
              <p:cNvSpPr/>
              <p:nvPr/>
            </p:nvSpPr>
            <p:spPr>
              <a:xfrm>
                <a:off x="0" y="0"/>
                <a:ext cx="3756660" cy="5410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F9B93CEF-330E-70D7-375D-B73FCFCB58BA}"/>
                  </a:ext>
                </a:extLst>
              </p:cNvPr>
              <p:cNvSpPr/>
              <p:nvPr/>
            </p:nvSpPr>
            <p:spPr>
              <a:xfrm>
                <a:off x="7620" y="784860"/>
                <a:ext cx="3756660" cy="5410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" name="Arrow: Down 16">
                <a:extLst>
                  <a:ext uri="{FF2B5EF4-FFF2-40B4-BE49-F238E27FC236}">
                    <a16:creationId xmlns:a16="http://schemas.microsoft.com/office/drawing/2014/main" id="{18EEB0E1-336D-171B-DE1D-167BFF275B5A}"/>
                  </a:ext>
                </a:extLst>
              </p:cNvPr>
              <p:cNvSpPr/>
              <p:nvPr/>
            </p:nvSpPr>
            <p:spPr>
              <a:xfrm>
                <a:off x="1756410" y="548640"/>
                <a:ext cx="289560" cy="236220"/>
              </a:xfrm>
              <a:prstGeom prst="down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" name="Text Box 2">
                <a:extLst>
                  <a:ext uri="{FF2B5EF4-FFF2-40B4-BE49-F238E27FC236}">
                    <a16:creationId xmlns:a16="http://schemas.microsoft.com/office/drawing/2014/main" id="{A319F485-4B9C-0BF1-7F5F-F64DD5AD2A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41" y="27784"/>
                <a:ext cx="3709039" cy="429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9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Manually collect Images and save in a word document</a:t>
                </a:r>
              </a:p>
            </p:txBody>
          </p:sp>
          <p:sp>
            <p:nvSpPr>
              <p:cNvPr id="19" name="Text Box 2">
                <a:extLst>
                  <a:ext uri="{FF2B5EF4-FFF2-40B4-BE49-F238E27FC236}">
                    <a16:creationId xmlns:a16="http://schemas.microsoft.com/office/drawing/2014/main" id="{C952898A-5AB7-A432-FE85-454C7BFE97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20" y="790709"/>
                <a:ext cx="3803811" cy="5437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9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Use python  script to organize images into a zip folder </a:t>
                </a:r>
              </a:p>
            </p:txBody>
          </p:sp>
        </p:grpSp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2A15FB9C-51FA-31AC-1FD2-0200BEB1EF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1" y="1572466"/>
              <a:ext cx="3669854" cy="488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9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Upload zip to server to populate profiles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9035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FC14F88-3DC7-8D0D-18AE-8B7649A89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174"/>
            <a:ext cx="8229600" cy="764526"/>
          </a:xfrm>
        </p:spPr>
        <p:txBody>
          <a:bodyPr anchor="ctr">
            <a:normAutofit/>
          </a:bodyPr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B6134-7F6F-2E1C-292A-E56B5ADC2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Lessons Learned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Limited retrieval capabilities and privacy restrictions of Open AI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Smaller batches improve accuracy.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Adapting methods as needed.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Gained expertise in web scraping, Python programming, and data handling.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Working in a lab setup, enhancing teamwork and practical skills.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In progress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Develop articles about researchers' projects.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Publish the generated stories on the S&amp;CC VO website.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Regularly update profiles and data. </a:t>
            </a:r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5807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8098F-7D6B-7762-31EE-1D263D354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900" b="1" dirty="0"/>
              <a:t>Conclusion</a:t>
            </a:r>
            <a:br>
              <a:rPr lang="en-US" sz="2100" b="1" dirty="0"/>
            </a:br>
            <a:endParaRPr lang="en-US" sz="2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7A18D-4BA4-05D5-B9E3-BC70C5C3D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04458"/>
            <a:ext cx="6207760" cy="52929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3800" b="1" dirty="0"/>
              <a:t>Summary of Achievements:</a:t>
            </a:r>
            <a:endParaRPr lang="en-US" sz="3800" dirty="0"/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800" dirty="0"/>
              <a:t>Enhanced SCCVO website with more complete profiles.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800" dirty="0"/>
              <a:t>Created reusable scripts for future automation and data collection.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300" dirty="0"/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endParaRPr lang="en-US" sz="1300" dirty="0"/>
          </a:p>
          <a:p>
            <a:pPr marL="0" lvl="1" indent="0">
              <a:lnSpc>
                <a:spcPct val="90000"/>
              </a:lnSpc>
              <a:buNone/>
            </a:pPr>
            <a:r>
              <a:rPr lang="en-US" sz="3200" dirty="0"/>
              <a:t>Thank you for your time and attention!</a:t>
            </a:r>
          </a:p>
          <a:p>
            <a:pPr marL="0" lvl="1" indent="0">
              <a:lnSpc>
                <a:spcPct val="90000"/>
              </a:lnSpc>
              <a:buNone/>
            </a:pPr>
            <a:r>
              <a:rPr lang="en-US" sz="3200" dirty="0"/>
              <a:t>I am happy to answer any questions you may have.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300" dirty="0"/>
          </a:p>
          <a:p>
            <a:pPr marL="0" indent="0">
              <a:lnSpc>
                <a:spcPct val="90000"/>
              </a:lnSpc>
              <a:buNone/>
            </a:pPr>
            <a:endParaRPr lang="en-US" sz="1300" dirty="0"/>
          </a:p>
          <a:p>
            <a:pPr marL="0" indent="0">
              <a:lnSpc>
                <a:spcPct val="90000"/>
              </a:lnSpc>
              <a:buNone/>
            </a:pPr>
            <a:endParaRPr lang="en-US" sz="1300" dirty="0"/>
          </a:p>
          <a:p>
            <a:pPr marL="0" indent="0">
              <a:lnSpc>
                <a:spcPct val="90000"/>
              </a:lnSpc>
              <a:buNone/>
            </a:pPr>
            <a:endParaRPr lang="en-US" sz="13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600" dirty="0"/>
              <a:t>Completed website: sccvo.org/community-members</a:t>
            </a:r>
          </a:p>
          <a:p>
            <a:pPr marL="0" indent="0">
              <a:lnSpc>
                <a:spcPct val="90000"/>
              </a:lnSpc>
              <a:buNone/>
            </a:pPr>
            <a:endParaRPr lang="en-US" sz="2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600" dirty="0"/>
              <a:t>Email: Sandra.d.sahla@vanderbilt.edu</a:t>
            </a:r>
          </a:p>
        </p:txBody>
      </p:sp>
      <p:pic>
        <p:nvPicPr>
          <p:cNvPr id="5126" name="Picture 6" descr="Multimedia Gallery - NSF logo | NSF - National Science Foundation">
            <a:extLst>
              <a:ext uri="{FF2B5EF4-FFF2-40B4-BE49-F238E27FC236}">
                <a16:creationId xmlns:a16="http://schemas.microsoft.com/office/drawing/2014/main" id="{16BB52C9-D09B-BB06-6A2E-8A02A650E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005" y="904458"/>
            <a:ext cx="33337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205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8c8a051-3052-4a41-92c5-422cbc6195a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9F43913F84404287C11250FA266888" ma:contentTypeVersion="8" ma:contentTypeDescription="Create a new document." ma:contentTypeScope="" ma:versionID="5e8250867f9c093ac7a40903f7a0c055">
  <xsd:schema xmlns:xsd="http://www.w3.org/2001/XMLSchema" xmlns:xs="http://www.w3.org/2001/XMLSchema" xmlns:p="http://schemas.microsoft.com/office/2006/metadata/properties" xmlns:ns3="68c8a051-3052-4a41-92c5-422cbc6195a2" xmlns:ns4="e14c802c-1722-49aa-9c1f-a9f140d14e21" targetNamespace="http://schemas.microsoft.com/office/2006/metadata/properties" ma:root="true" ma:fieldsID="a0e485bfc8951b04904cd71a611dd992" ns3:_="" ns4:_="">
    <xsd:import namespace="68c8a051-3052-4a41-92c5-422cbc6195a2"/>
    <xsd:import namespace="e14c802c-1722-49aa-9c1f-a9f140d14e21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c8a051-3052-4a41-92c5-422cbc6195a2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c802c-1722-49aa-9c1f-a9f140d14e21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71283D-AA65-43C8-9F41-C67F717C1466}">
  <ds:schemaRefs>
    <ds:schemaRef ds:uri="http://purl.org/dc/dcmitype/"/>
    <ds:schemaRef ds:uri="http://schemas.microsoft.com/office/2006/metadata/properties"/>
    <ds:schemaRef ds:uri="68c8a051-3052-4a41-92c5-422cbc6195a2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14c802c-1722-49aa-9c1f-a9f140d14e21"/>
  </ds:schemaRefs>
</ds:datastoreItem>
</file>

<file path=customXml/itemProps2.xml><?xml version="1.0" encoding="utf-8"?>
<ds:datastoreItem xmlns:ds="http://schemas.openxmlformats.org/officeDocument/2006/customXml" ds:itemID="{584E8375-67E9-4BBA-AFDD-E608F8BD67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69F336-82BA-4B39-9CD2-614AD0729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c8a051-3052-4a41-92c5-422cbc6195a2"/>
    <ds:schemaRef ds:uri="e14c802c-1722-49aa-9c1f-a9f140d14e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SandraSahla_Summer presentation </Template>
  <TotalTime>18</TotalTime>
  <Words>396</Words>
  <Application>Microsoft Office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Wingdings</vt:lpstr>
      <vt:lpstr>Office Theme</vt:lpstr>
      <vt:lpstr>Enhancing Data Collection for the NSF Smart and Connected Community (S&amp;CC VO): Integrating Manual Effort with Automation.</vt:lpstr>
      <vt:lpstr>Project Objective</vt:lpstr>
      <vt:lpstr>Methodologies and Challenges </vt:lpstr>
      <vt:lpstr>CSV and Script-based Data Enrichment</vt:lpstr>
      <vt:lpstr>Handling Image Data</vt:lpstr>
      <vt:lpstr>Lessons Learned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Sahla, Sandra D</dc:creator>
  <cp:lastModifiedBy>Sahla, Sandra D</cp:lastModifiedBy>
  <cp:revision>4</cp:revision>
  <dcterms:created xsi:type="dcterms:W3CDTF">2024-08-02T03:57:29Z</dcterms:created>
  <dcterms:modified xsi:type="dcterms:W3CDTF">2024-08-02T04:20:19Z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0x0101000F9F43913F84404287C11250FA266888</vt:lpwstr>
  </property>
</Properties>
</file>