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efc808f23d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efc808f23d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efc808f23d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efc808f23d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efc808f23d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efc808f23d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efc808f23d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efc808f23d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efc808f23d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efc808f23d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91353" y="1443258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 Re-identification in embodied learning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91350" y="3230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Frank Li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5034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Goals &amp; Steps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228150"/>
            <a:ext cx="7505700" cy="4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Analyze students’ behavior in embodied learning environment using multimodal machine learning.</a:t>
            </a:r>
            <a:endParaRPr sz="1500"/>
          </a:p>
        </p:txBody>
      </p:sp>
      <p:sp>
        <p:nvSpPr>
          <p:cNvPr id="136" name="Google Shape;136;p14"/>
          <p:cNvSpPr/>
          <p:nvPr/>
        </p:nvSpPr>
        <p:spPr>
          <a:xfrm>
            <a:off x="3107525" y="1653100"/>
            <a:ext cx="30096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Collecting Classroom Data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4"/>
          <p:cNvSpPr/>
          <p:nvPr/>
        </p:nvSpPr>
        <p:spPr>
          <a:xfrm>
            <a:off x="1280625" y="2288900"/>
            <a:ext cx="30096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Video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4"/>
          <p:cNvSpPr/>
          <p:nvPr/>
        </p:nvSpPr>
        <p:spPr>
          <a:xfrm>
            <a:off x="4761200" y="2288900"/>
            <a:ext cx="30096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Audio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4"/>
          <p:cNvSpPr/>
          <p:nvPr/>
        </p:nvSpPr>
        <p:spPr>
          <a:xfrm>
            <a:off x="1280625" y="2946175"/>
            <a:ext cx="30096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Detection &amp; Tracking &amp; Re-ID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4"/>
          <p:cNvSpPr/>
          <p:nvPr/>
        </p:nvSpPr>
        <p:spPr>
          <a:xfrm>
            <a:off x="4761200" y="2946175"/>
            <a:ext cx="30096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Processing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4"/>
          <p:cNvSpPr/>
          <p:nvPr/>
        </p:nvSpPr>
        <p:spPr>
          <a:xfrm>
            <a:off x="928150" y="3603450"/>
            <a:ext cx="12780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Gaze Analysis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4"/>
          <p:cNvSpPr/>
          <p:nvPr/>
        </p:nvSpPr>
        <p:spPr>
          <a:xfrm>
            <a:off x="2354875" y="3603450"/>
            <a:ext cx="12780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Pose Analysis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4"/>
          <p:cNvSpPr/>
          <p:nvPr/>
        </p:nvSpPr>
        <p:spPr>
          <a:xfrm>
            <a:off x="3781600" y="3603450"/>
            <a:ext cx="12780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Emotion Analysis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4"/>
          <p:cNvSpPr/>
          <p:nvPr/>
        </p:nvSpPr>
        <p:spPr>
          <a:xfrm>
            <a:off x="819150" y="3560500"/>
            <a:ext cx="4866900" cy="52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4"/>
          <p:cNvSpPr txBox="1"/>
          <p:nvPr/>
        </p:nvSpPr>
        <p:spPr>
          <a:xfrm>
            <a:off x="5154600" y="3646175"/>
            <a:ext cx="399900" cy="2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4"/>
          <p:cNvSpPr/>
          <p:nvPr/>
        </p:nvSpPr>
        <p:spPr>
          <a:xfrm>
            <a:off x="3107525" y="4283450"/>
            <a:ext cx="3442800" cy="44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Generate High Level Feedback with LLM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4"/>
          <p:cNvSpPr/>
          <p:nvPr/>
        </p:nvSpPr>
        <p:spPr>
          <a:xfrm>
            <a:off x="2724375" y="2760788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4"/>
          <p:cNvSpPr/>
          <p:nvPr/>
        </p:nvSpPr>
        <p:spPr>
          <a:xfrm>
            <a:off x="6204950" y="2760788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4"/>
          <p:cNvSpPr/>
          <p:nvPr/>
        </p:nvSpPr>
        <p:spPr>
          <a:xfrm>
            <a:off x="2724375" y="3396588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4"/>
          <p:cNvSpPr/>
          <p:nvPr/>
        </p:nvSpPr>
        <p:spPr>
          <a:xfrm>
            <a:off x="3910425" y="4107975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4"/>
          <p:cNvSpPr/>
          <p:nvPr/>
        </p:nvSpPr>
        <p:spPr>
          <a:xfrm rot="1378617">
            <a:off x="6273903" y="3441368"/>
            <a:ext cx="122195" cy="81392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4"/>
          <p:cNvSpPr/>
          <p:nvPr/>
        </p:nvSpPr>
        <p:spPr>
          <a:xfrm>
            <a:off x="748650" y="2887000"/>
            <a:ext cx="3694200" cy="562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028" y="2946186"/>
            <a:ext cx="430801" cy="39982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4"/>
          <p:cNvSpPr/>
          <p:nvPr/>
        </p:nvSpPr>
        <p:spPr>
          <a:xfrm>
            <a:off x="3429100" y="2114238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4"/>
          <p:cNvSpPr/>
          <p:nvPr/>
        </p:nvSpPr>
        <p:spPr>
          <a:xfrm>
            <a:off x="5838700" y="2114238"/>
            <a:ext cx="122100" cy="154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5"/>
          <p:cNvSpPr txBox="1"/>
          <p:nvPr>
            <p:ph type="title"/>
          </p:nvPr>
        </p:nvSpPr>
        <p:spPr>
          <a:xfrm>
            <a:off x="819150" y="562800"/>
            <a:ext cx="7505700" cy="73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Pipeline Overview</a:t>
            </a:r>
            <a:endParaRPr/>
          </a:p>
        </p:txBody>
      </p:sp>
      <p:sp>
        <p:nvSpPr>
          <p:cNvPr id="161" name="Google Shape;161;p15"/>
          <p:cNvSpPr/>
          <p:nvPr/>
        </p:nvSpPr>
        <p:spPr>
          <a:xfrm>
            <a:off x="2166650" y="1624350"/>
            <a:ext cx="1735500" cy="215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Using Yolo v8 to obtain the bounding boxes for each person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5"/>
          <p:cNvSpPr/>
          <p:nvPr/>
        </p:nvSpPr>
        <p:spPr>
          <a:xfrm>
            <a:off x="938225" y="2521925"/>
            <a:ext cx="549000" cy="3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5"/>
          <p:cNvSpPr/>
          <p:nvPr/>
        </p:nvSpPr>
        <p:spPr>
          <a:xfrm>
            <a:off x="995750" y="2592975"/>
            <a:ext cx="549000" cy="3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5"/>
          <p:cNvSpPr/>
          <p:nvPr/>
        </p:nvSpPr>
        <p:spPr>
          <a:xfrm>
            <a:off x="1073575" y="2657275"/>
            <a:ext cx="549000" cy="3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5"/>
          <p:cNvSpPr txBox="1"/>
          <p:nvPr/>
        </p:nvSpPr>
        <p:spPr>
          <a:xfrm>
            <a:off x="755200" y="2106800"/>
            <a:ext cx="969300" cy="2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Input Video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5"/>
          <p:cNvSpPr txBox="1"/>
          <p:nvPr/>
        </p:nvSpPr>
        <p:spPr>
          <a:xfrm>
            <a:off x="2481950" y="1719250"/>
            <a:ext cx="11049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Detection</a:t>
            </a:r>
            <a:endParaRPr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5"/>
          <p:cNvSpPr/>
          <p:nvPr/>
        </p:nvSpPr>
        <p:spPr>
          <a:xfrm>
            <a:off x="4276438" y="1624350"/>
            <a:ext cx="1735500" cy="215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Use ByteTracker to track the people based on movement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5"/>
          <p:cNvSpPr txBox="1"/>
          <p:nvPr/>
        </p:nvSpPr>
        <p:spPr>
          <a:xfrm>
            <a:off x="4591738" y="1719250"/>
            <a:ext cx="11049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 Tracking</a:t>
            </a:r>
            <a:endParaRPr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5"/>
          <p:cNvSpPr/>
          <p:nvPr/>
        </p:nvSpPr>
        <p:spPr>
          <a:xfrm>
            <a:off x="6482688" y="1624350"/>
            <a:ext cx="1735500" cy="215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Use OSNET-AIN and gallery matching to map the tracklet based on appearance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5"/>
          <p:cNvSpPr txBox="1"/>
          <p:nvPr/>
        </p:nvSpPr>
        <p:spPr>
          <a:xfrm>
            <a:off x="6579450" y="1719250"/>
            <a:ext cx="15456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Re-identification</a:t>
            </a:r>
            <a:endParaRPr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1871050" y="2592975"/>
            <a:ext cx="216900" cy="191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5"/>
          <p:cNvSpPr/>
          <p:nvPr/>
        </p:nvSpPr>
        <p:spPr>
          <a:xfrm>
            <a:off x="3980850" y="2592975"/>
            <a:ext cx="216900" cy="191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5"/>
          <p:cNvSpPr/>
          <p:nvPr/>
        </p:nvSpPr>
        <p:spPr>
          <a:xfrm>
            <a:off x="6138875" y="2592975"/>
            <a:ext cx="216900" cy="191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938" y="408363"/>
            <a:ext cx="7712123" cy="432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6"/>
          <p:cNvSpPr txBox="1"/>
          <p:nvPr>
            <p:ph type="title"/>
          </p:nvPr>
        </p:nvSpPr>
        <p:spPr>
          <a:xfrm>
            <a:off x="819150" y="5609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Re-identification details</a:t>
            </a:r>
            <a:endParaRPr/>
          </a:p>
        </p:txBody>
      </p:sp>
      <p:sp>
        <p:nvSpPr>
          <p:cNvPr id="180" name="Google Shape;180;p16"/>
          <p:cNvSpPr txBox="1"/>
          <p:nvPr>
            <p:ph idx="1" type="body"/>
          </p:nvPr>
        </p:nvSpPr>
        <p:spPr>
          <a:xfrm>
            <a:off x="819150" y="1515525"/>
            <a:ext cx="7505700" cy="292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Finetune OSNET-AIN on classroom data.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Create a gallery of 8-10 images per person with every angle of the each </a:t>
            </a:r>
            <a:r>
              <a:rPr lang="en" sz="1500"/>
              <a:t>person.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Use OSNET-AIN to extract appearance features of each person in the gallery.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Whenever a new tracklet appears, extract the appearance feature with OSNET-AIN. 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Compare the cosine similarity of the new tracklet feature to each person in the gallery and map it to the person with the highest similarity.</a:t>
            </a:r>
            <a:endParaRPr sz="1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"/>
          <p:cNvSpPr txBox="1"/>
          <p:nvPr>
            <p:ph type="title"/>
          </p:nvPr>
        </p:nvSpPr>
        <p:spPr>
          <a:xfrm>
            <a:off x="819150" y="564175"/>
            <a:ext cx="7505700" cy="73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Results</a:t>
            </a:r>
            <a:endParaRPr sz="3100"/>
          </a:p>
        </p:txBody>
      </p:sp>
      <p:sp>
        <p:nvSpPr>
          <p:cNvPr id="186" name="Google Shape;186;p17"/>
          <p:cNvSpPr txBox="1"/>
          <p:nvPr>
            <p:ph idx="1" type="body"/>
          </p:nvPr>
        </p:nvSpPr>
        <p:spPr>
          <a:xfrm>
            <a:off x="819150" y="1393500"/>
            <a:ext cx="7505700" cy="5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Currently, two methods have achieved substantial performances.</a:t>
            </a:r>
            <a:endParaRPr/>
          </a:p>
        </p:txBody>
      </p:sp>
      <p:sp>
        <p:nvSpPr>
          <p:cNvPr id="187" name="Google Shape;187;p17"/>
          <p:cNvSpPr/>
          <p:nvPr/>
        </p:nvSpPr>
        <p:spPr>
          <a:xfrm>
            <a:off x="999450" y="1883800"/>
            <a:ext cx="3070500" cy="2426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4.75 seconds to process 1 second of video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Discarded 12.4% tracklets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95.2 % Rank-1 accuracy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7"/>
          <p:cNvSpPr txBox="1"/>
          <p:nvPr/>
        </p:nvSpPr>
        <p:spPr>
          <a:xfrm>
            <a:off x="1378950" y="1944900"/>
            <a:ext cx="23115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Comparing Appearance Features Every Frame</a:t>
            </a:r>
            <a:endParaRPr b="1"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4852850" y="1944900"/>
            <a:ext cx="3070500" cy="2426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1.73 seconds to process 1 second of video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Discarded 10.2% tracklets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91.6 % Rank-1 accuracy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7"/>
          <p:cNvSpPr txBox="1"/>
          <p:nvPr/>
        </p:nvSpPr>
        <p:spPr>
          <a:xfrm>
            <a:off x="5232350" y="2006000"/>
            <a:ext cx="2311500" cy="4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Comparing Appearance Features Every  5 Frame</a:t>
            </a:r>
            <a:endParaRPr b="1" sz="15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 txBox="1"/>
          <p:nvPr>
            <p:ph type="title"/>
          </p:nvPr>
        </p:nvSpPr>
        <p:spPr>
          <a:xfrm>
            <a:off x="819150" y="4660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Populating the gallery (continued)</a:t>
            </a:r>
            <a:endParaRPr/>
          </a:p>
        </p:txBody>
      </p:sp>
      <p:sp>
        <p:nvSpPr>
          <p:cNvPr id="196" name="Google Shape;196;p18"/>
          <p:cNvSpPr txBox="1"/>
          <p:nvPr>
            <p:ph idx="1" type="body"/>
          </p:nvPr>
        </p:nvSpPr>
        <p:spPr>
          <a:xfrm>
            <a:off x="819150" y="1307625"/>
            <a:ext cx="7505700" cy="31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Need to </a:t>
            </a:r>
            <a:r>
              <a:rPr b="1" lang="en" sz="1400"/>
              <a:t>images of the body</a:t>
            </a:r>
            <a:r>
              <a:rPr lang="en" sz="1400"/>
              <a:t> for every person </a:t>
            </a:r>
            <a:r>
              <a:rPr b="1" lang="en" sz="1400"/>
              <a:t>facing every direction</a:t>
            </a:r>
            <a:r>
              <a:rPr lang="en" sz="1400"/>
              <a:t> for robust re-id.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Clothes changes everyday which will influence the features but </a:t>
            </a:r>
            <a:r>
              <a:rPr b="1" lang="en" sz="1400"/>
              <a:t>face is static</a:t>
            </a:r>
            <a:r>
              <a:rPr lang="en" sz="1400"/>
              <a:t>.</a:t>
            </a:r>
            <a:endParaRPr sz="1400"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700"/>
              <a:t>Idea:</a:t>
            </a:r>
            <a:endParaRPr b="1" sz="1700"/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Maintaining</a:t>
            </a:r>
            <a:r>
              <a:rPr b="1" lang="en" sz="1400"/>
              <a:t> a face gallery</a:t>
            </a:r>
            <a:r>
              <a:rPr lang="en" sz="1400"/>
              <a:t> of each participants throughout the study.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Use yolo v8 to extract poses and compute the </a:t>
            </a:r>
            <a:r>
              <a:rPr b="1" lang="en" sz="1400"/>
              <a:t>direction each person is facing</a:t>
            </a:r>
            <a:r>
              <a:rPr lang="en" sz="1400"/>
              <a:t>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When a frontal face is identified, use </a:t>
            </a:r>
            <a:r>
              <a:rPr b="1" lang="en" sz="1400"/>
              <a:t>face re-id</a:t>
            </a:r>
            <a:r>
              <a:rPr lang="en" sz="1400"/>
              <a:t> by matching face to gallery, and then </a:t>
            </a:r>
            <a:r>
              <a:rPr b="1" lang="en" sz="1400"/>
              <a:t>add the body image to the gallery</a:t>
            </a:r>
            <a:r>
              <a:rPr lang="en" sz="1400"/>
              <a:t>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Throughout the video, whenever a person appears with high similarity and is facing a </a:t>
            </a:r>
            <a:r>
              <a:rPr b="1" lang="en" sz="1400"/>
              <a:t>different direction</a:t>
            </a:r>
            <a:r>
              <a:rPr lang="en" sz="1400"/>
              <a:t> to all existing images in the gallery, populate the gallery.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