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5143500" cx="9144000"/>
  <p:notesSz cx="6858000" cy="9144000"/>
  <p:embeddedFontLst>
    <p:embeddedFont>
      <p:font typeface="Roboto"/>
      <p:regular r:id="rId16"/>
      <p:bold r:id="rId17"/>
      <p:italic r:id="rId18"/>
      <p:boldItalic r:id="rId19"/>
    </p:embeddedFont>
    <p:embeddedFont>
      <p:font typeface="Karla"/>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Karla-regular.fntdata"/><Relationship Id="rId11" Type="http://schemas.openxmlformats.org/officeDocument/2006/relationships/slide" Target="slides/slide5.xml"/><Relationship Id="rId22" Type="http://schemas.openxmlformats.org/officeDocument/2006/relationships/font" Target="fonts/Karla-italic.fntdata"/><Relationship Id="rId10" Type="http://schemas.openxmlformats.org/officeDocument/2006/relationships/slide" Target="slides/slide4.xml"/><Relationship Id="rId21" Type="http://schemas.openxmlformats.org/officeDocument/2006/relationships/font" Target="fonts/Karla-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Karla-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Roboto-bold.fntdata"/><Relationship Id="rId16" Type="http://schemas.openxmlformats.org/officeDocument/2006/relationships/font" Target="fonts/Roboto-regular.fntdata"/><Relationship Id="rId5" Type="http://schemas.openxmlformats.org/officeDocument/2006/relationships/slideMaster" Target="slideMasters/slideMaster2.xml"/><Relationship Id="rId19" Type="http://schemas.openxmlformats.org/officeDocument/2006/relationships/font" Target="fonts/Roboto-boldItalic.fntdata"/><Relationship Id="rId6" Type="http://schemas.openxmlformats.org/officeDocument/2006/relationships/notesMaster" Target="notesMasters/notesMaster1.xml"/><Relationship Id="rId18" Type="http://schemas.openxmlformats.org/officeDocument/2006/relationships/font" Target="fonts/Roboto-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f003bed02f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2f003bed02f_1_8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f003bed02f_1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To begin, I'd like to provide some background on the challenges we face in cybersecurity and the motivation behind our study.</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computer systems are increasingly vulnerable to unauthorized access attempts, leading to significant costs in defense efforts. When these attacks succeed, the consequences can be devastating. Traditional defense strategies, such as intrusion detection systems, firewalls, and encryption, have been developed to protect these systems. However, these methods primarily focus on safeguarding the infrastructure rather than understanding the attackers themselves.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Our study takes a different approach by shifting the focus to the human factors in cybersecurity. Specifically, we are investigating how cognitive biases influence attackers' behaviors as they explore a system. By understanding these psychological factors, we hope to gain insights that could lead to more effective defense strategies.</a:t>
            </a:r>
            <a:endParaRPr>
              <a:solidFill>
                <a:schemeClr val="dk1"/>
              </a:solidFill>
            </a:endParaRPr>
          </a:p>
          <a:p>
            <a:pPr indent="0" lvl="0" marL="0" rtl="0" algn="l">
              <a:spcBef>
                <a:spcPts val="1200"/>
              </a:spcBef>
              <a:spcAft>
                <a:spcPts val="0"/>
              </a:spcAft>
              <a:buNone/>
            </a:pPr>
            <a:r>
              <a:t/>
            </a:r>
            <a:endParaRPr>
              <a:solidFill>
                <a:schemeClr val="dk1"/>
              </a:solidFill>
            </a:endParaRPr>
          </a:p>
        </p:txBody>
      </p:sp>
      <p:sp>
        <p:nvSpPr>
          <p:cNvPr id="144" name="Google Shape;144;g2f003bed02f_1_9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effd9c929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Before diving into our experimental design, it's important to understand the two cognitive biases we are focusing on in this study. The first bias we observed is Loss Aversion. Loss Aversion is a concept that suggests the value function is steeper for losses than for gains. In other words, the psychological impact of losing something is more intense than the pleasure derived from gaining an equivalent amount. For example, consider a scenario where an individual is given a choice: they can either receive a guaranteed $100 or take a 50% chance of winning $200 or nothing at all. Most people tend to choose the guaranteed $100 because the potential loss of ending up with nothing outweighs the potential gain of winning $200.</a:t>
            </a:r>
            <a:endParaRPr/>
          </a:p>
        </p:txBody>
      </p:sp>
      <p:sp>
        <p:nvSpPr>
          <p:cNvPr id="152" name="Google Shape;152;g2effd9c929d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effd9c929d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500"/>
              </a:spcBef>
              <a:spcAft>
                <a:spcPts val="0"/>
              </a:spcAft>
              <a:buNone/>
            </a:pPr>
            <a:r>
              <a:rPr lang="en" sz="1200">
                <a:solidFill>
                  <a:schemeClr val="dk1"/>
                </a:solidFill>
                <a:latin typeface="Roboto"/>
                <a:ea typeface="Roboto"/>
                <a:cs typeface="Roboto"/>
                <a:sym typeface="Roboto"/>
              </a:rPr>
              <a:t>This phenomenon refers to the tendency of observers to stop searching for additional items once they have found one or more targets, even when more targets may still be present. This bias, known as Satisfaction of Search, can lead to a failure to detect additional important targets and is considered a form of attentional bias.</a:t>
            </a:r>
            <a:endParaRPr sz="1200">
              <a:solidFill>
                <a:schemeClr val="dk1"/>
              </a:solidFill>
              <a:latin typeface="Roboto"/>
              <a:ea typeface="Roboto"/>
              <a:cs typeface="Roboto"/>
              <a:sym typeface="Roboto"/>
            </a:endParaRPr>
          </a:p>
          <a:p>
            <a:pPr indent="0" lvl="0" marL="0" rtl="0" algn="l">
              <a:lnSpc>
                <a:spcPct val="115000"/>
              </a:lnSpc>
              <a:spcBef>
                <a:spcPts val="1500"/>
              </a:spcBef>
              <a:spcAft>
                <a:spcPts val="0"/>
              </a:spcAft>
              <a:buNone/>
            </a:pPr>
            <a:r>
              <a:rPr lang="en" sz="1200">
                <a:solidFill>
                  <a:schemeClr val="dk1"/>
                </a:solidFill>
                <a:latin typeface="Roboto"/>
                <a:ea typeface="Roboto"/>
                <a:cs typeface="Roboto"/>
                <a:sym typeface="Roboto"/>
              </a:rPr>
              <a:t>To illustrate this, imagine a radiologist reviewing an X-ray image of a patient's chest. Upon detecting a lung nodule in the upper lobe, the radiologist might become overly focused on analyzing and diagnosing that specific nodule. As a result, they may overlook other nodules or abnormalities present in the lower lobe.</a:t>
            </a:r>
            <a:endParaRPr sz="1200">
              <a:solidFill>
                <a:schemeClr val="dk1"/>
              </a:solidFill>
              <a:latin typeface="Roboto"/>
              <a:ea typeface="Roboto"/>
              <a:cs typeface="Roboto"/>
              <a:sym typeface="Roboto"/>
            </a:endParaRPr>
          </a:p>
        </p:txBody>
      </p:sp>
      <p:sp>
        <p:nvSpPr>
          <p:cNvPr id="164" name="Google Shape;164;g2effd9c929d_0_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effd9c929d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t>Now, let me outline our general experimental design. The participants will complete sections focused on Loss Aversion (LA) and Satisfaction of Search (SoS) in a random order. To track their emotional and cognitive responses throughout the experiment, participants will complete a series of surveys: a pre-survey before they begin, an intermediate survey between the sections, and a post-survey at the end of the experiment.</a:t>
            </a:r>
            <a:endParaRPr/>
          </a:p>
          <a:p>
            <a:pPr indent="0" lvl="0" marL="0" rtl="0" algn="l">
              <a:lnSpc>
                <a:spcPct val="115000"/>
              </a:lnSpc>
              <a:spcBef>
                <a:spcPts val="1200"/>
              </a:spcBef>
              <a:spcAft>
                <a:spcPts val="0"/>
              </a:spcAft>
              <a:buClr>
                <a:schemeClr val="dk1"/>
              </a:buClr>
              <a:buSzPts val="1100"/>
              <a:buFont typeface="Arial"/>
              <a:buNone/>
            </a:pPr>
            <a:r>
              <a:rPr lang="en"/>
              <a:t>For our surveys, we use the PANAS (Positive and Negative Affect Schedule) and NASA Task Load Index, both well-established tools in psychology. These instruments allow us to measure participants' emotional changes and their self-evaluated performance during the experiment.</a:t>
            </a:r>
            <a:endParaRPr/>
          </a:p>
          <a:p>
            <a:pPr indent="0" lvl="0" marL="0" rtl="0" algn="l">
              <a:lnSpc>
                <a:spcPct val="115000"/>
              </a:lnSpc>
              <a:spcBef>
                <a:spcPts val="1200"/>
              </a:spcBef>
              <a:spcAft>
                <a:spcPts val="1200"/>
              </a:spcAft>
              <a:buNone/>
            </a:pPr>
            <a:r>
              <a:rPr lang="en"/>
              <a:t>Additionally, after the experiment, we will collect demographic information from the participants and provide them with a debrief form. </a:t>
            </a:r>
            <a:endParaRPr/>
          </a:p>
        </p:txBody>
      </p:sp>
      <p:sp>
        <p:nvSpPr>
          <p:cNvPr id="171" name="Google Shape;171;g2effd9c929d_0_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effd9c929d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t>Since we may recruit more participants in the future, I won't be sharing the detailed experimental process here. Instead, I'll provide some screenshots of our tasks to give you a sense of what participants engage with.</a:t>
            </a:r>
            <a:endParaRPr/>
          </a:p>
          <a:p>
            <a:pPr indent="0" lvl="0" marL="0" rtl="0" algn="l">
              <a:lnSpc>
                <a:spcPct val="115000"/>
              </a:lnSpc>
              <a:spcBef>
                <a:spcPts val="1200"/>
              </a:spcBef>
              <a:spcAft>
                <a:spcPts val="0"/>
              </a:spcAft>
              <a:buClr>
                <a:schemeClr val="dk1"/>
              </a:buClr>
              <a:buSzPts val="1100"/>
              <a:buFont typeface="Arial"/>
              <a:buNone/>
            </a:pPr>
            <a:r>
              <a:rPr lang="en"/>
              <a:t>Our tasks are inspired by Capture the Flag (CTF) competitions, where participants explore a system to identify vulnerabilities. On the top right, you can see a screenshot of our 'Postbook' application. </a:t>
            </a:r>
            <a:endParaRPr/>
          </a:p>
          <a:p>
            <a:pPr indent="0" lvl="0" marL="0" rtl="0" algn="l">
              <a:lnSpc>
                <a:spcPct val="115000"/>
              </a:lnSpc>
              <a:spcBef>
                <a:spcPts val="1200"/>
              </a:spcBef>
              <a:spcAft>
                <a:spcPts val="1200"/>
              </a:spcAft>
              <a:buNone/>
            </a:pPr>
            <a:r>
              <a:rPr lang="en"/>
              <a:t>On the left, we have a screenshot of a bank page that we designed. Here, participants can interact with various functions while searching for hidden vulnerabilities. These tasks simulate real-world scenarios, encouraging participants to apply their skills in detecting security flaws.</a:t>
            </a:r>
            <a:endParaRPr/>
          </a:p>
        </p:txBody>
      </p:sp>
      <p:sp>
        <p:nvSpPr>
          <p:cNvPr id="178" name="Google Shape;178;g2effd9c929d_0_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effd9c929d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recruited 21 participants and collected 16 valid data points for our analysis. Our research focuses on the following key questions:</a:t>
            </a:r>
            <a:endParaRPr/>
          </a:p>
          <a:p>
            <a:pPr indent="0" lvl="0" marL="0" rtl="0" algn="l">
              <a:spcBef>
                <a:spcPts val="0"/>
              </a:spcBef>
              <a:spcAft>
                <a:spcPts val="0"/>
              </a:spcAft>
              <a:buClr>
                <a:schemeClr val="dk1"/>
              </a:buClr>
              <a:buSzPts val="1100"/>
              <a:buFont typeface="Arial"/>
              <a:buNone/>
            </a:pPr>
            <a:r>
              <a:rPr lang="en" sz="1000">
                <a:solidFill>
                  <a:schemeClr val="dk1"/>
                </a:solidFill>
              </a:rPr>
              <a:t>(RQ1) Do attackers exhibit Satisfaction of Search when exploring a system?</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(RQ2) Do attackers exhibit Loss Aversion when exploring a system? </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(RQ3) How do Satisfaction of Search and Loss Aversion influence the performance of participants?</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(RQ4) How do participants' emotional states change when they are exploring a system? </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(RQ5) What cognitive patterns do participants exhibit when they are exploring a system?</a:t>
            </a:r>
            <a:endParaRPr sz="1000"/>
          </a:p>
        </p:txBody>
      </p:sp>
      <p:sp>
        <p:nvSpPr>
          <p:cNvPr id="185" name="Google Shape;185;g2effd9c929d_0_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effd9c929d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effd9c929d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effd9c929d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effd9c929d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6" name="Shape 56"/>
        <p:cNvGrpSpPr/>
        <p:nvPr/>
      </p:nvGrpSpPr>
      <p:grpSpPr>
        <a:xfrm>
          <a:off x="0" y="0"/>
          <a:ext cx="0" cy="0"/>
          <a:chOff x="0" y="0"/>
          <a:chExt cx="0" cy="0"/>
        </a:xfrm>
      </p:grpSpPr>
      <p:sp>
        <p:nvSpPr>
          <p:cNvPr id="57" name="Google Shape;57;p14"/>
          <p:cNvSpPr txBox="1"/>
          <p:nvPr>
            <p:ph type="ctrTitle"/>
          </p:nvPr>
        </p:nvSpPr>
        <p:spPr>
          <a:xfrm>
            <a:off x="1266461" y="959964"/>
            <a:ext cx="7086599" cy="1102519"/>
          </a:xfrm>
          <a:prstGeom prst="rect">
            <a:avLst/>
          </a:prstGeom>
          <a:noFill/>
          <a:ln>
            <a:noFill/>
          </a:ln>
        </p:spPr>
        <p:txBody>
          <a:bodyPr anchorCtr="0" anchor="ctr" bIns="45700" lIns="91425" spcFirstLastPara="1" rIns="91425" wrap="square" tIns="45700">
            <a:normAutofit/>
          </a:bodyPr>
          <a:lstStyle>
            <a:lvl1pPr lvl="0" algn="r">
              <a:spcBef>
                <a:spcPts val="0"/>
              </a:spcBef>
              <a:spcAft>
                <a:spcPts val="0"/>
              </a:spcAft>
              <a:buClr>
                <a:srgbClr val="0E1C58"/>
              </a:buClr>
              <a:buSzPts val="4400"/>
              <a:buFont typeface="Calibri"/>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4"/>
          <p:cNvSpPr txBox="1"/>
          <p:nvPr>
            <p:ph idx="1" type="subTitle"/>
          </p:nvPr>
        </p:nvSpPr>
        <p:spPr>
          <a:xfrm>
            <a:off x="1952260" y="2062483"/>
            <a:ext cx="6400800" cy="1314450"/>
          </a:xfrm>
          <a:prstGeom prst="rect">
            <a:avLst/>
          </a:prstGeom>
          <a:noFill/>
          <a:ln>
            <a:noFill/>
          </a:ln>
        </p:spPr>
        <p:txBody>
          <a:bodyPr anchorCtr="0" anchor="t" bIns="45700" lIns="91425" spcFirstLastPara="1" rIns="91425" wrap="square" tIns="45700">
            <a:normAutofit/>
          </a:bodyPr>
          <a:lstStyle>
            <a:lvl1pPr lvl="0" algn="r">
              <a:spcBef>
                <a:spcPts val="640"/>
              </a:spcBef>
              <a:spcAft>
                <a:spcPts val="0"/>
              </a:spcAft>
              <a:buClr>
                <a:srgbClr val="0E1C58"/>
              </a:buClr>
              <a:buSzPts val="3200"/>
              <a:buNone/>
              <a:defRPr>
                <a:solidFill>
                  <a:srgbClr val="0E1C5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59" name="Google Shape;59;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62" name="Google Shape;62;p14"/>
          <p:cNvPicPr preferRelativeResize="0"/>
          <p:nvPr/>
        </p:nvPicPr>
        <p:blipFill rotWithShape="1">
          <a:blip r:embed="rId2">
            <a:alphaModFix/>
          </a:blip>
          <a:srcRect b="5117" l="628" r="0" t="0"/>
          <a:stretch/>
        </p:blipFill>
        <p:spPr>
          <a:xfrm>
            <a:off x="0" y="367057"/>
            <a:ext cx="6858000" cy="477644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457200" y="119380"/>
            <a:ext cx="8229600" cy="57339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0E1C58"/>
              </a:buClr>
              <a:buSzPts val="4400"/>
              <a:buFont typeface="Calibri"/>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5"/>
          <p:cNvSpPr txBox="1"/>
          <p:nvPr>
            <p:ph idx="1" type="body"/>
          </p:nvPr>
        </p:nvSpPr>
        <p:spPr>
          <a:xfrm>
            <a:off x="457200" y="882624"/>
            <a:ext cx="8229600" cy="3394472"/>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rgbClr val="0E1C58"/>
              </a:buClr>
              <a:buSzPts val="3200"/>
              <a:buChar char="•"/>
              <a:defRPr>
                <a:solidFill>
                  <a:srgbClr val="0E1C58"/>
                </a:solidFill>
              </a:defRPr>
            </a:lvl1pPr>
            <a:lvl2pPr indent="-406400" lvl="1" marL="914400" algn="l">
              <a:spcBef>
                <a:spcPts val="560"/>
              </a:spcBef>
              <a:spcAft>
                <a:spcPts val="0"/>
              </a:spcAft>
              <a:buClr>
                <a:srgbClr val="0E1C58"/>
              </a:buClr>
              <a:buSzPts val="2800"/>
              <a:buChar char="–"/>
              <a:defRPr>
                <a:solidFill>
                  <a:srgbClr val="0E1C58"/>
                </a:solidFill>
              </a:defRPr>
            </a:lvl2pPr>
            <a:lvl3pPr indent="-381000" lvl="2" marL="1371600" algn="l">
              <a:spcBef>
                <a:spcPts val="480"/>
              </a:spcBef>
              <a:spcAft>
                <a:spcPts val="0"/>
              </a:spcAft>
              <a:buClr>
                <a:srgbClr val="0E1C58"/>
              </a:buClr>
              <a:buSzPts val="2400"/>
              <a:buChar char="•"/>
              <a:defRPr>
                <a:solidFill>
                  <a:srgbClr val="0E1C58"/>
                </a:solidFill>
              </a:defRPr>
            </a:lvl3pPr>
            <a:lvl4pPr indent="-355600" lvl="3" marL="1828800" algn="l">
              <a:spcBef>
                <a:spcPts val="400"/>
              </a:spcBef>
              <a:spcAft>
                <a:spcPts val="0"/>
              </a:spcAft>
              <a:buClr>
                <a:srgbClr val="0E1C58"/>
              </a:buClr>
              <a:buSzPts val="2000"/>
              <a:buChar char="–"/>
              <a:defRPr>
                <a:solidFill>
                  <a:srgbClr val="0E1C58"/>
                </a:solidFill>
              </a:defRPr>
            </a:lvl4pPr>
            <a:lvl5pPr indent="-355600" lvl="4" marL="2286000" algn="l">
              <a:spcBef>
                <a:spcPts val="400"/>
              </a:spcBef>
              <a:spcAft>
                <a:spcPts val="0"/>
              </a:spcAft>
              <a:buClr>
                <a:srgbClr val="0E1C58"/>
              </a:buClr>
              <a:buSzPts val="2000"/>
              <a:buChar char="»"/>
              <a:defRPr>
                <a:solidFill>
                  <a:srgbClr val="0E1C58"/>
                </a:solidFill>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6" name="Google Shape;66;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69" name="Google Shape;69;p15"/>
          <p:cNvPicPr preferRelativeResize="0"/>
          <p:nvPr/>
        </p:nvPicPr>
        <p:blipFill rotWithShape="1">
          <a:blip r:embed="rId2">
            <a:alphaModFix/>
          </a:blip>
          <a:srcRect b="0" l="2258" r="0" t="0"/>
          <a:stretch/>
        </p:blipFill>
        <p:spPr>
          <a:xfrm>
            <a:off x="0" y="606901"/>
            <a:ext cx="6872430" cy="450565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0" name="Shape 70"/>
        <p:cNvGrpSpPr/>
        <p:nvPr/>
      </p:nvGrpSpPr>
      <p:grpSpPr>
        <a:xfrm>
          <a:off x="0" y="0"/>
          <a:ext cx="0" cy="0"/>
          <a:chOff x="0" y="0"/>
          <a:chExt cx="0" cy="0"/>
        </a:xfrm>
      </p:grpSpPr>
      <p:sp>
        <p:nvSpPr>
          <p:cNvPr id="71" name="Google Shape;71;p16"/>
          <p:cNvSpPr txBox="1"/>
          <p:nvPr>
            <p:ph type="title"/>
          </p:nvPr>
        </p:nvSpPr>
        <p:spPr>
          <a:xfrm>
            <a:off x="722313" y="3305175"/>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0E1C58"/>
              </a:buClr>
              <a:buSzPts val="4000"/>
              <a:buFont typeface="Calibri"/>
              <a:buNone/>
              <a:defRPr b="1" sz="4000" cap="none">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6"/>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73" name="Google Shape;73;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76" name="Google Shape;76;p16"/>
          <p:cNvPicPr preferRelativeResize="0"/>
          <p:nvPr/>
        </p:nvPicPr>
        <p:blipFill rotWithShape="1">
          <a:blip r:embed="rId2">
            <a:alphaModFix/>
          </a:blip>
          <a:srcRect b="0" l="2258" r="0" t="0"/>
          <a:stretch/>
        </p:blipFill>
        <p:spPr>
          <a:xfrm>
            <a:off x="0" y="606901"/>
            <a:ext cx="6872430" cy="4505651"/>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7" name="Shape 77"/>
        <p:cNvGrpSpPr/>
        <p:nvPr/>
      </p:nvGrpSpPr>
      <p:grpSpPr>
        <a:xfrm>
          <a:off x="0" y="0"/>
          <a:ext cx="0" cy="0"/>
          <a:chOff x="0" y="0"/>
          <a:chExt cx="0" cy="0"/>
        </a:xfrm>
      </p:grpSpPr>
      <p:sp>
        <p:nvSpPr>
          <p:cNvPr id="78" name="Google Shape;78;p17"/>
          <p:cNvSpPr txBox="1"/>
          <p:nvPr>
            <p:ph type="title"/>
          </p:nvPr>
        </p:nvSpPr>
        <p:spPr>
          <a:xfrm>
            <a:off x="457200" y="133814"/>
            <a:ext cx="8229600" cy="54452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0E1C58"/>
              </a:buClr>
              <a:buSzPts val="4400"/>
              <a:buFont typeface="Calibri"/>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7"/>
          <p:cNvSpPr txBox="1"/>
          <p:nvPr>
            <p:ph idx="1" type="body"/>
          </p:nvPr>
        </p:nvSpPr>
        <p:spPr>
          <a:xfrm>
            <a:off x="457200" y="925923"/>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rgbClr val="0E1C58"/>
              </a:buClr>
              <a:buSzPts val="2800"/>
              <a:buChar char="•"/>
              <a:defRPr sz="2800">
                <a:solidFill>
                  <a:srgbClr val="0E1C58"/>
                </a:solidFill>
              </a:defRPr>
            </a:lvl1pPr>
            <a:lvl2pPr indent="-381000" lvl="1" marL="914400" algn="l">
              <a:spcBef>
                <a:spcPts val="480"/>
              </a:spcBef>
              <a:spcAft>
                <a:spcPts val="0"/>
              </a:spcAft>
              <a:buClr>
                <a:srgbClr val="0E1C58"/>
              </a:buClr>
              <a:buSzPts val="2400"/>
              <a:buChar char="–"/>
              <a:defRPr sz="2400">
                <a:solidFill>
                  <a:srgbClr val="0E1C58"/>
                </a:solidFill>
              </a:defRPr>
            </a:lvl2pPr>
            <a:lvl3pPr indent="-355600" lvl="2" marL="1371600" algn="l">
              <a:spcBef>
                <a:spcPts val="400"/>
              </a:spcBef>
              <a:spcAft>
                <a:spcPts val="0"/>
              </a:spcAft>
              <a:buClr>
                <a:srgbClr val="0E1C58"/>
              </a:buClr>
              <a:buSzPts val="2000"/>
              <a:buChar char="•"/>
              <a:defRPr sz="2000">
                <a:solidFill>
                  <a:srgbClr val="0E1C58"/>
                </a:solidFill>
              </a:defRPr>
            </a:lvl3pPr>
            <a:lvl4pPr indent="-342900" lvl="3" marL="1828800" algn="l">
              <a:spcBef>
                <a:spcPts val="360"/>
              </a:spcBef>
              <a:spcAft>
                <a:spcPts val="0"/>
              </a:spcAft>
              <a:buClr>
                <a:srgbClr val="0E1C58"/>
              </a:buClr>
              <a:buSzPts val="1800"/>
              <a:buChar char="–"/>
              <a:defRPr sz="1800">
                <a:solidFill>
                  <a:srgbClr val="0E1C58"/>
                </a:solidFill>
              </a:defRPr>
            </a:lvl4pPr>
            <a:lvl5pPr indent="-342900" lvl="4" marL="2286000" algn="l">
              <a:spcBef>
                <a:spcPts val="360"/>
              </a:spcBef>
              <a:spcAft>
                <a:spcPts val="0"/>
              </a:spcAft>
              <a:buClr>
                <a:srgbClr val="0E1C58"/>
              </a:buClr>
              <a:buSzPts val="1800"/>
              <a:buChar char="»"/>
              <a:defRPr sz="1800">
                <a:solidFill>
                  <a:srgbClr val="0E1C58"/>
                </a:solidFill>
              </a:defRPr>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80" name="Google Shape;80;p17"/>
          <p:cNvSpPr txBox="1"/>
          <p:nvPr>
            <p:ph idx="2" type="body"/>
          </p:nvPr>
        </p:nvSpPr>
        <p:spPr>
          <a:xfrm>
            <a:off x="4648200" y="925923"/>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rgbClr val="0E1C58"/>
              </a:buClr>
              <a:buSzPts val="2800"/>
              <a:buChar char="•"/>
              <a:defRPr sz="2800">
                <a:solidFill>
                  <a:srgbClr val="0E1C58"/>
                </a:solidFill>
              </a:defRPr>
            </a:lvl1pPr>
            <a:lvl2pPr indent="-381000" lvl="1" marL="914400" algn="l">
              <a:spcBef>
                <a:spcPts val="480"/>
              </a:spcBef>
              <a:spcAft>
                <a:spcPts val="0"/>
              </a:spcAft>
              <a:buClr>
                <a:srgbClr val="0E1C58"/>
              </a:buClr>
              <a:buSzPts val="2400"/>
              <a:buChar char="–"/>
              <a:defRPr sz="2400">
                <a:solidFill>
                  <a:srgbClr val="0E1C58"/>
                </a:solidFill>
              </a:defRPr>
            </a:lvl2pPr>
            <a:lvl3pPr indent="-355600" lvl="2" marL="1371600" algn="l">
              <a:spcBef>
                <a:spcPts val="400"/>
              </a:spcBef>
              <a:spcAft>
                <a:spcPts val="0"/>
              </a:spcAft>
              <a:buClr>
                <a:srgbClr val="0E1C58"/>
              </a:buClr>
              <a:buSzPts val="2000"/>
              <a:buChar char="•"/>
              <a:defRPr sz="2000">
                <a:solidFill>
                  <a:srgbClr val="0E1C58"/>
                </a:solidFill>
              </a:defRPr>
            </a:lvl3pPr>
            <a:lvl4pPr indent="-342900" lvl="3" marL="1828800" algn="l">
              <a:spcBef>
                <a:spcPts val="360"/>
              </a:spcBef>
              <a:spcAft>
                <a:spcPts val="0"/>
              </a:spcAft>
              <a:buClr>
                <a:srgbClr val="0E1C58"/>
              </a:buClr>
              <a:buSzPts val="1800"/>
              <a:buChar char="–"/>
              <a:defRPr sz="1800">
                <a:solidFill>
                  <a:srgbClr val="0E1C58"/>
                </a:solidFill>
              </a:defRPr>
            </a:lvl4pPr>
            <a:lvl5pPr indent="-342900" lvl="4" marL="2286000" algn="l">
              <a:spcBef>
                <a:spcPts val="360"/>
              </a:spcBef>
              <a:spcAft>
                <a:spcPts val="0"/>
              </a:spcAft>
              <a:buClr>
                <a:srgbClr val="0E1C58"/>
              </a:buClr>
              <a:buSzPts val="1800"/>
              <a:buChar char="»"/>
              <a:defRPr sz="1800">
                <a:solidFill>
                  <a:srgbClr val="0E1C58"/>
                </a:solidFill>
              </a:defRPr>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81" name="Google Shape;81;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84" name="Google Shape;84;p17"/>
          <p:cNvPicPr preferRelativeResize="0"/>
          <p:nvPr/>
        </p:nvPicPr>
        <p:blipFill rotWithShape="1">
          <a:blip r:embed="rId2">
            <a:alphaModFix/>
          </a:blip>
          <a:srcRect b="0" l="2258" r="0" t="0"/>
          <a:stretch/>
        </p:blipFill>
        <p:spPr>
          <a:xfrm>
            <a:off x="0" y="606901"/>
            <a:ext cx="6872430" cy="4505651"/>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8"/>
          <p:cNvSpPr txBox="1"/>
          <p:nvPr>
            <p:ph type="title"/>
          </p:nvPr>
        </p:nvSpPr>
        <p:spPr>
          <a:xfrm>
            <a:off x="457200" y="104948"/>
            <a:ext cx="8229600" cy="58782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0E1C58"/>
              </a:buClr>
              <a:buSzPts val="4400"/>
              <a:buFont typeface="Calibri"/>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8"/>
          <p:cNvSpPr txBox="1"/>
          <p:nvPr>
            <p:ph idx="1" type="body"/>
          </p:nvPr>
        </p:nvSpPr>
        <p:spPr>
          <a:xfrm>
            <a:off x="457200" y="862675"/>
            <a:ext cx="4040188" cy="479821"/>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rgbClr val="0E1C58"/>
              </a:buClr>
              <a:buSzPts val="2400"/>
              <a:buNone/>
              <a:defRPr b="1" sz="2400">
                <a:solidFill>
                  <a:srgbClr val="0E1C58"/>
                </a:solidFill>
              </a:defRPr>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88" name="Google Shape;88;p18"/>
          <p:cNvSpPr txBox="1"/>
          <p:nvPr>
            <p:ph idx="2" type="body"/>
          </p:nvPr>
        </p:nvSpPr>
        <p:spPr>
          <a:xfrm>
            <a:off x="457200" y="134249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rgbClr val="0E1C58"/>
              </a:buClr>
              <a:buSzPts val="2400"/>
              <a:buChar char="•"/>
              <a:defRPr sz="2400">
                <a:solidFill>
                  <a:srgbClr val="0E1C58"/>
                </a:solidFill>
              </a:defRPr>
            </a:lvl1pPr>
            <a:lvl2pPr indent="-355600" lvl="1" marL="914400" algn="l">
              <a:spcBef>
                <a:spcPts val="400"/>
              </a:spcBef>
              <a:spcAft>
                <a:spcPts val="0"/>
              </a:spcAft>
              <a:buClr>
                <a:srgbClr val="0E1C58"/>
              </a:buClr>
              <a:buSzPts val="2000"/>
              <a:buChar char="–"/>
              <a:defRPr sz="2000">
                <a:solidFill>
                  <a:srgbClr val="0E1C58"/>
                </a:solidFill>
              </a:defRPr>
            </a:lvl2pPr>
            <a:lvl3pPr indent="-342900" lvl="2" marL="1371600" algn="l">
              <a:spcBef>
                <a:spcPts val="360"/>
              </a:spcBef>
              <a:spcAft>
                <a:spcPts val="0"/>
              </a:spcAft>
              <a:buClr>
                <a:srgbClr val="0E1C58"/>
              </a:buClr>
              <a:buSzPts val="1800"/>
              <a:buChar char="•"/>
              <a:defRPr sz="1800">
                <a:solidFill>
                  <a:srgbClr val="0E1C58"/>
                </a:solidFill>
              </a:defRPr>
            </a:lvl3pPr>
            <a:lvl4pPr indent="-330200" lvl="3" marL="1828800" algn="l">
              <a:spcBef>
                <a:spcPts val="320"/>
              </a:spcBef>
              <a:spcAft>
                <a:spcPts val="0"/>
              </a:spcAft>
              <a:buClr>
                <a:srgbClr val="0E1C58"/>
              </a:buClr>
              <a:buSzPts val="1600"/>
              <a:buChar char="–"/>
              <a:defRPr sz="1600">
                <a:solidFill>
                  <a:srgbClr val="0E1C58"/>
                </a:solidFill>
              </a:defRPr>
            </a:lvl4pPr>
            <a:lvl5pPr indent="-330200" lvl="4" marL="2286000" algn="l">
              <a:spcBef>
                <a:spcPts val="320"/>
              </a:spcBef>
              <a:spcAft>
                <a:spcPts val="0"/>
              </a:spcAft>
              <a:buClr>
                <a:srgbClr val="0E1C58"/>
              </a:buClr>
              <a:buSzPts val="1600"/>
              <a:buChar char="»"/>
              <a:defRPr sz="1600">
                <a:solidFill>
                  <a:srgbClr val="0E1C58"/>
                </a:solidFill>
              </a:defRPr>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89" name="Google Shape;89;p18"/>
          <p:cNvSpPr txBox="1"/>
          <p:nvPr>
            <p:ph idx="3" type="body"/>
          </p:nvPr>
        </p:nvSpPr>
        <p:spPr>
          <a:xfrm>
            <a:off x="4645025" y="862675"/>
            <a:ext cx="4041775" cy="479821"/>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rgbClr val="0E1C58"/>
              </a:buClr>
              <a:buSzPts val="2400"/>
              <a:buNone/>
              <a:defRPr b="1" sz="2400">
                <a:solidFill>
                  <a:srgbClr val="0E1C58"/>
                </a:solidFill>
              </a:defRPr>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90" name="Google Shape;90;p18"/>
          <p:cNvSpPr txBox="1"/>
          <p:nvPr>
            <p:ph idx="4" type="body"/>
          </p:nvPr>
        </p:nvSpPr>
        <p:spPr>
          <a:xfrm>
            <a:off x="4645025" y="134249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rgbClr val="0E1C58"/>
              </a:buClr>
              <a:buSzPts val="2400"/>
              <a:buChar char="•"/>
              <a:defRPr sz="2400">
                <a:solidFill>
                  <a:srgbClr val="0E1C58"/>
                </a:solidFill>
              </a:defRPr>
            </a:lvl1pPr>
            <a:lvl2pPr indent="-355600" lvl="1" marL="914400" algn="l">
              <a:spcBef>
                <a:spcPts val="400"/>
              </a:spcBef>
              <a:spcAft>
                <a:spcPts val="0"/>
              </a:spcAft>
              <a:buClr>
                <a:srgbClr val="0E1C58"/>
              </a:buClr>
              <a:buSzPts val="2000"/>
              <a:buChar char="–"/>
              <a:defRPr sz="2000">
                <a:solidFill>
                  <a:srgbClr val="0E1C58"/>
                </a:solidFill>
              </a:defRPr>
            </a:lvl2pPr>
            <a:lvl3pPr indent="-342900" lvl="2" marL="1371600" algn="l">
              <a:spcBef>
                <a:spcPts val="360"/>
              </a:spcBef>
              <a:spcAft>
                <a:spcPts val="0"/>
              </a:spcAft>
              <a:buClr>
                <a:srgbClr val="0E1C58"/>
              </a:buClr>
              <a:buSzPts val="1800"/>
              <a:buChar char="•"/>
              <a:defRPr sz="1800">
                <a:solidFill>
                  <a:srgbClr val="0E1C58"/>
                </a:solidFill>
              </a:defRPr>
            </a:lvl3pPr>
            <a:lvl4pPr indent="-330200" lvl="3" marL="1828800" algn="l">
              <a:spcBef>
                <a:spcPts val="320"/>
              </a:spcBef>
              <a:spcAft>
                <a:spcPts val="0"/>
              </a:spcAft>
              <a:buClr>
                <a:srgbClr val="0E1C58"/>
              </a:buClr>
              <a:buSzPts val="1600"/>
              <a:buChar char="–"/>
              <a:defRPr sz="1600">
                <a:solidFill>
                  <a:srgbClr val="0E1C58"/>
                </a:solidFill>
              </a:defRPr>
            </a:lvl4pPr>
            <a:lvl5pPr indent="-330200" lvl="4" marL="2286000" algn="l">
              <a:spcBef>
                <a:spcPts val="320"/>
              </a:spcBef>
              <a:spcAft>
                <a:spcPts val="0"/>
              </a:spcAft>
              <a:buClr>
                <a:srgbClr val="0E1C58"/>
              </a:buClr>
              <a:buSzPts val="1600"/>
              <a:buChar char="»"/>
              <a:defRPr sz="1600">
                <a:solidFill>
                  <a:srgbClr val="0E1C58"/>
                </a:solidFill>
              </a:defRPr>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91" name="Google Shape;91;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94" name="Google Shape;94;p18"/>
          <p:cNvPicPr preferRelativeResize="0"/>
          <p:nvPr/>
        </p:nvPicPr>
        <p:blipFill rotWithShape="1">
          <a:blip r:embed="rId2">
            <a:alphaModFix/>
          </a:blip>
          <a:srcRect b="0" l="2258" r="0" t="0"/>
          <a:stretch/>
        </p:blipFill>
        <p:spPr>
          <a:xfrm>
            <a:off x="0" y="606901"/>
            <a:ext cx="6872430" cy="4505651"/>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5" name="Shape 95"/>
        <p:cNvGrpSpPr/>
        <p:nvPr/>
      </p:nvGrpSpPr>
      <p:grpSpPr>
        <a:xfrm>
          <a:off x="0" y="0"/>
          <a:ext cx="0" cy="0"/>
          <a:chOff x="0" y="0"/>
          <a:chExt cx="0" cy="0"/>
        </a:xfrm>
      </p:grpSpPr>
      <p:sp>
        <p:nvSpPr>
          <p:cNvPr id="96" name="Google Shape;96;p19"/>
          <p:cNvSpPr txBox="1"/>
          <p:nvPr>
            <p:ph type="title"/>
          </p:nvPr>
        </p:nvSpPr>
        <p:spPr>
          <a:xfrm>
            <a:off x="457200" y="104948"/>
            <a:ext cx="8229600" cy="587827"/>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rgbClr val="0E1C58"/>
              </a:buClr>
              <a:buSzPts val="4400"/>
              <a:buFont typeface="Calibri"/>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100" name="Google Shape;100;p19"/>
          <p:cNvPicPr preferRelativeResize="0"/>
          <p:nvPr/>
        </p:nvPicPr>
        <p:blipFill rotWithShape="1">
          <a:blip r:embed="rId2">
            <a:alphaModFix/>
          </a:blip>
          <a:srcRect b="0" l="2258" r="0" t="0"/>
          <a:stretch/>
        </p:blipFill>
        <p:spPr>
          <a:xfrm>
            <a:off x="0" y="606901"/>
            <a:ext cx="6872430" cy="4505651"/>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105" name="Google Shape;105;p20"/>
          <p:cNvPicPr preferRelativeResize="0"/>
          <p:nvPr/>
        </p:nvPicPr>
        <p:blipFill rotWithShape="1">
          <a:blip r:embed="rId2">
            <a:alphaModFix/>
          </a:blip>
          <a:srcRect b="0" l="2258" r="0" t="0"/>
          <a:stretch/>
        </p:blipFill>
        <p:spPr>
          <a:xfrm>
            <a:off x="0" y="606901"/>
            <a:ext cx="6872430" cy="4505651"/>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1"/>
          <p:cNvSpPr txBox="1"/>
          <p:nvPr>
            <p:ph type="title"/>
          </p:nvPr>
        </p:nvSpPr>
        <p:spPr>
          <a:xfrm>
            <a:off x="457200" y="204788"/>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21"/>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09" name="Google Shape;109;p21"/>
          <p:cNvSpPr txBox="1"/>
          <p:nvPr>
            <p:ph idx="2" type="body"/>
          </p:nvPr>
        </p:nvSpPr>
        <p:spPr>
          <a:xfrm>
            <a:off x="457200" y="1076325"/>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10" name="Google Shape;110;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descr="ISIS_PPT_P1_r2.pdf" id="113" name="Google Shape;113;p21"/>
          <p:cNvPicPr preferRelativeResize="0"/>
          <p:nvPr/>
        </p:nvPicPr>
        <p:blipFill rotWithShape="1">
          <a:blip r:embed="rId2">
            <a:alphaModFix/>
          </a:blip>
          <a:srcRect b="0" l="0" r="0" t="17959"/>
          <a:stretch/>
        </p:blipFill>
        <p:spPr>
          <a:xfrm>
            <a:off x="0" y="923701"/>
            <a:ext cx="6858000" cy="421979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4" name="Shape 114"/>
        <p:cNvGrpSpPr/>
        <p:nvPr/>
      </p:nvGrpSpPr>
      <p:grpSpPr>
        <a:xfrm>
          <a:off x="0" y="0"/>
          <a:ext cx="0" cy="0"/>
          <a:chOff x="0" y="0"/>
          <a:chExt cx="0" cy="0"/>
        </a:xfrm>
      </p:grpSpPr>
      <p:sp>
        <p:nvSpPr>
          <p:cNvPr id="115" name="Google Shape;115;p22"/>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22"/>
          <p:cNvSpPr/>
          <p:nvPr>
            <p:ph idx="2" type="pic"/>
          </p:nvPr>
        </p:nvSpPr>
        <p:spPr>
          <a:xfrm>
            <a:off x="1792288" y="459581"/>
            <a:ext cx="5486400" cy="3086100"/>
          </a:xfrm>
          <a:prstGeom prst="rect">
            <a:avLst/>
          </a:prstGeom>
          <a:noFill/>
          <a:ln>
            <a:noFill/>
          </a:ln>
        </p:spPr>
      </p:sp>
      <p:sp>
        <p:nvSpPr>
          <p:cNvPr id="117" name="Google Shape;117;p22"/>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18" name="Google Shape;118;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descr="ISIS_PPT_P1_r2.pdf" id="121" name="Google Shape;121;p22"/>
          <p:cNvPicPr preferRelativeResize="0"/>
          <p:nvPr/>
        </p:nvPicPr>
        <p:blipFill rotWithShape="1">
          <a:blip r:embed="rId2">
            <a:alphaModFix/>
          </a:blip>
          <a:srcRect b="0" l="0" r="0" t="17959"/>
          <a:stretch/>
        </p:blipFill>
        <p:spPr>
          <a:xfrm>
            <a:off x="0" y="923701"/>
            <a:ext cx="6858000" cy="4219798"/>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2" name="Shape 122"/>
        <p:cNvGrpSpPr/>
        <p:nvPr/>
      </p:nvGrpSpPr>
      <p:grpSpPr>
        <a:xfrm>
          <a:off x="0" y="0"/>
          <a:ext cx="0" cy="0"/>
          <a:chOff x="0" y="0"/>
          <a:chExt cx="0" cy="0"/>
        </a:xfrm>
      </p:grpSpPr>
      <p:pic>
        <p:nvPicPr>
          <p:cNvPr descr="ISIS_PPT_P1_r2.pdf" id="123" name="Google Shape;123;p23"/>
          <p:cNvPicPr preferRelativeResize="0"/>
          <p:nvPr/>
        </p:nvPicPr>
        <p:blipFill rotWithShape="1">
          <a:blip r:embed="rId2">
            <a:alphaModFix/>
          </a:blip>
          <a:srcRect b="0" l="0" r="0" t="0"/>
          <a:stretch/>
        </p:blipFill>
        <p:spPr>
          <a:xfrm>
            <a:off x="0" y="0"/>
            <a:ext cx="6858000" cy="5143500"/>
          </a:xfrm>
          <a:prstGeom prst="rect">
            <a:avLst/>
          </a:prstGeom>
          <a:noFill/>
          <a:ln>
            <a:noFill/>
          </a:ln>
        </p:spPr>
      </p:pic>
      <p:sp>
        <p:nvSpPr>
          <p:cNvPr id="124" name="Google Shape;124;p23"/>
          <p:cNvSpPr txBox="1"/>
          <p:nvPr>
            <p:ph type="title"/>
          </p:nvPr>
        </p:nvSpPr>
        <p:spPr>
          <a:xfrm>
            <a:off x="457200" y="133814"/>
            <a:ext cx="8229600" cy="50123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5" name="Google Shape;125;p23"/>
          <p:cNvSpPr txBox="1"/>
          <p:nvPr>
            <p:ph idx="1" type="body"/>
          </p:nvPr>
        </p:nvSpPr>
        <p:spPr>
          <a:xfrm rot="5400000">
            <a:off x="2874764" y="-1534940"/>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26" name="Google Shape;126;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9" name="Shape 129"/>
        <p:cNvGrpSpPr/>
        <p:nvPr/>
      </p:nvGrpSpPr>
      <p:grpSpPr>
        <a:xfrm>
          <a:off x="0" y="0"/>
          <a:ext cx="0" cy="0"/>
          <a:chOff x="0" y="0"/>
          <a:chExt cx="0" cy="0"/>
        </a:xfrm>
      </p:grpSpPr>
      <p:pic>
        <p:nvPicPr>
          <p:cNvPr descr="ISIS_PPT_P1_r2.pdf" id="130" name="Google Shape;130;p24"/>
          <p:cNvPicPr preferRelativeResize="0"/>
          <p:nvPr/>
        </p:nvPicPr>
        <p:blipFill rotWithShape="1">
          <a:blip r:embed="rId2">
            <a:alphaModFix/>
          </a:blip>
          <a:srcRect b="0" l="0" r="0" t="17959"/>
          <a:stretch/>
        </p:blipFill>
        <p:spPr>
          <a:xfrm>
            <a:off x="0" y="923701"/>
            <a:ext cx="6858000" cy="4219798"/>
          </a:xfrm>
          <a:prstGeom prst="rect">
            <a:avLst/>
          </a:prstGeom>
          <a:noFill/>
          <a:ln>
            <a:noFill/>
          </a:ln>
        </p:spPr>
      </p:pic>
      <p:sp>
        <p:nvSpPr>
          <p:cNvPr id="131" name="Google Shape;131;p24"/>
          <p:cNvSpPr txBox="1"/>
          <p:nvPr>
            <p:ph type="title"/>
          </p:nvPr>
        </p:nvSpPr>
        <p:spPr>
          <a:xfrm rot="5400000">
            <a:off x="5581732" y="1253647"/>
            <a:ext cx="4152737"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24"/>
          <p:cNvSpPr txBox="1"/>
          <p:nvPr>
            <p:ph idx="1" type="body"/>
          </p:nvPr>
        </p:nvSpPr>
        <p:spPr>
          <a:xfrm rot="5400000">
            <a:off x="1390731" y="-727553"/>
            <a:ext cx="4152737"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33" name="Google Shape;133;p2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2" name="Google Shape;52;p13"/>
          <p:cNvSpPr txBox="1"/>
          <p:nvPr>
            <p:ph idx="1" type="body"/>
          </p:nvPr>
        </p:nvSpPr>
        <p:spPr>
          <a:xfrm>
            <a:off x="457200" y="1200150"/>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2.png"/><Relationship Id="rId5" Type="http://schemas.openxmlformats.org/officeDocument/2006/relationships/image" Target="../media/image1.png"/><Relationship Id="rId6"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5"/>
          <p:cNvSpPr txBox="1"/>
          <p:nvPr>
            <p:ph type="ctrTitle"/>
          </p:nvPr>
        </p:nvSpPr>
        <p:spPr>
          <a:xfrm>
            <a:off x="1266461" y="959964"/>
            <a:ext cx="7086599" cy="110251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0000"/>
              </a:buClr>
              <a:buSzPts val="5200"/>
              <a:buFont typeface="Arial"/>
              <a:buNone/>
            </a:pPr>
            <a:r>
              <a:rPr lang="en" sz="3700"/>
              <a:t>Investigating the Impact of Cognitive Biases on Web Application Security</a:t>
            </a:r>
            <a:endParaRPr sz="4600"/>
          </a:p>
        </p:txBody>
      </p:sp>
      <p:sp>
        <p:nvSpPr>
          <p:cNvPr id="141" name="Google Shape;141;p25"/>
          <p:cNvSpPr txBox="1"/>
          <p:nvPr>
            <p:ph idx="1" type="subTitle"/>
          </p:nvPr>
        </p:nvSpPr>
        <p:spPr>
          <a:xfrm>
            <a:off x="1952260" y="2667608"/>
            <a:ext cx="6400800" cy="1314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000000"/>
              </a:buClr>
              <a:buSzPts val="1400"/>
              <a:buFont typeface="Arial"/>
              <a:buNone/>
            </a:pPr>
            <a:r>
              <a:rPr lang="en" sz="2000"/>
              <a:t>Yuwei Yang</a:t>
            </a:r>
            <a:endParaRPr sz="2000"/>
          </a:p>
          <a:p>
            <a:pPr indent="0" lvl="0" marL="0" rtl="0" algn="ctr">
              <a:spcBef>
                <a:spcPts val="0"/>
              </a:spcBef>
              <a:spcAft>
                <a:spcPts val="0"/>
              </a:spcAft>
              <a:buClr>
                <a:srgbClr val="000000"/>
              </a:buClr>
              <a:buSzPts val="1400"/>
              <a:buFont typeface="Arial"/>
              <a:buNone/>
            </a:pPr>
            <a:r>
              <a:rPr lang="en" sz="2000"/>
              <a:t>PI: Dr. Yu Huang &amp; Dr. Kevin Leach</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6"/>
          <p:cNvSpPr/>
          <p:nvPr/>
        </p:nvSpPr>
        <p:spPr>
          <a:xfrm>
            <a:off x="713225" y="510300"/>
            <a:ext cx="7704000" cy="632100"/>
          </a:xfrm>
          <a:prstGeom prst="snip2DiagRect">
            <a:avLst>
              <a:gd fmla="val 0" name="adj1"/>
              <a:gd fmla="val 22148" name="adj2"/>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26"/>
          <p:cNvSpPr txBox="1"/>
          <p:nvPr>
            <p:ph type="title"/>
          </p:nvPr>
        </p:nvSpPr>
        <p:spPr>
          <a:xfrm>
            <a:off x="342975" y="0"/>
            <a:ext cx="7705800" cy="572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800"/>
              <a:buNone/>
            </a:pPr>
            <a:r>
              <a:rPr lang="en"/>
              <a:t>Overview: background</a:t>
            </a:r>
            <a:endParaRPr/>
          </a:p>
        </p:txBody>
      </p:sp>
      <p:sp>
        <p:nvSpPr>
          <p:cNvPr id="148" name="Google Shape;148;p26"/>
          <p:cNvSpPr txBox="1"/>
          <p:nvPr>
            <p:ph idx="1" type="body"/>
          </p:nvPr>
        </p:nvSpPr>
        <p:spPr>
          <a:xfrm>
            <a:off x="598975" y="817627"/>
            <a:ext cx="7704000" cy="2965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t/>
            </a:r>
            <a:endParaRPr sz="500">
              <a:solidFill>
                <a:schemeClr val="lt1"/>
              </a:solidFill>
            </a:endParaRPr>
          </a:p>
          <a:p>
            <a:pPr indent="-355600" lvl="0" marL="457200" rtl="0" algn="l">
              <a:lnSpc>
                <a:spcPct val="100000"/>
              </a:lnSpc>
              <a:spcBef>
                <a:spcPts val="0"/>
              </a:spcBef>
              <a:spcAft>
                <a:spcPts val="0"/>
              </a:spcAft>
              <a:buSzPts val="2000"/>
              <a:buChar char="-"/>
            </a:pPr>
            <a:r>
              <a:rPr lang="en" sz="2000"/>
              <a:t>Computer systems facing unauthorized access attempts</a:t>
            </a:r>
            <a:endParaRPr sz="2000"/>
          </a:p>
          <a:p>
            <a:pPr indent="-355600" lvl="0" marL="457200" rtl="0" algn="l">
              <a:lnSpc>
                <a:spcPct val="100000"/>
              </a:lnSpc>
              <a:spcBef>
                <a:spcPts val="0"/>
              </a:spcBef>
              <a:spcAft>
                <a:spcPts val="0"/>
              </a:spcAft>
              <a:buSzPts val="2000"/>
              <a:buChar char="-"/>
            </a:pPr>
            <a:r>
              <a:rPr lang="en" sz="2000"/>
              <a:t>Costly hacking campaigns</a:t>
            </a:r>
            <a:endParaRPr sz="2000"/>
          </a:p>
          <a:p>
            <a:pPr indent="-355600" lvl="0" marL="457200" rtl="0" algn="l">
              <a:lnSpc>
                <a:spcPct val="100000"/>
              </a:lnSpc>
              <a:spcBef>
                <a:spcPts val="0"/>
              </a:spcBef>
              <a:spcAft>
                <a:spcPts val="0"/>
              </a:spcAft>
              <a:buSzPts val="2000"/>
              <a:buChar char="-"/>
            </a:pPr>
            <a:r>
              <a:rPr lang="en" sz="2000"/>
              <a:t>Human influence</a:t>
            </a:r>
            <a:endParaRPr sz="2000"/>
          </a:p>
          <a:p>
            <a:pPr indent="-355600" lvl="0" marL="457200" rtl="0" algn="l">
              <a:lnSpc>
                <a:spcPct val="100000"/>
              </a:lnSpc>
              <a:spcBef>
                <a:spcPts val="0"/>
              </a:spcBef>
              <a:spcAft>
                <a:spcPts val="0"/>
              </a:spcAft>
              <a:buSzPts val="2000"/>
              <a:buChar char="-"/>
            </a:pPr>
            <a:r>
              <a:rPr lang="en" sz="2000"/>
              <a:t>Cognitive bias</a:t>
            </a:r>
            <a:endParaRPr sz="2000"/>
          </a:p>
          <a:p>
            <a:pPr indent="-355600" lvl="1" marL="914400" rtl="0" algn="l">
              <a:lnSpc>
                <a:spcPct val="100000"/>
              </a:lnSpc>
              <a:spcBef>
                <a:spcPts val="0"/>
              </a:spcBef>
              <a:spcAft>
                <a:spcPts val="0"/>
              </a:spcAft>
              <a:buSzPts val="2000"/>
              <a:buChar char="-"/>
            </a:pPr>
            <a:r>
              <a:rPr lang="en" sz="2000"/>
              <a:t>Satisfaction Of Search </a:t>
            </a:r>
            <a:endParaRPr sz="2000"/>
          </a:p>
          <a:p>
            <a:pPr indent="-355600" lvl="1" marL="914400" rtl="0" algn="l">
              <a:lnSpc>
                <a:spcPct val="100000"/>
              </a:lnSpc>
              <a:spcBef>
                <a:spcPts val="0"/>
              </a:spcBef>
              <a:spcAft>
                <a:spcPts val="0"/>
              </a:spcAft>
              <a:buSzPts val="2000"/>
              <a:buChar char="-"/>
            </a:pPr>
            <a:r>
              <a:rPr lang="en" sz="2000"/>
              <a:t>Loss Aversion</a:t>
            </a:r>
            <a:endParaRPr sz="2000"/>
          </a:p>
          <a:p>
            <a:pPr indent="-228600" lvl="0" marL="457200" rtl="0" algn="l">
              <a:lnSpc>
                <a:spcPct val="100000"/>
              </a:lnSpc>
              <a:spcBef>
                <a:spcPts val="0"/>
              </a:spcBef>
              <a:spcAft>
                <a:spcPts val="0"/>
              </a:spcAft>
              <a:buSzPts val="700"/>
              <a:buNone/>
            </a:pPr>
            <a:r>
              <a:t/>
            </a:r>
            <a:endParaRPr sz="500"/>
          </a:p>
        </p:txBody>
      </p:sp>
      <p:pic>
        <p:nvPicPr>
          <p:cNvPr descr="A diagram of a cyber attack&#10;&#10;Description automatically generated" id="149" name="Google Shape;149;p26"/>
          <p:cNvPicPr preferRelativeResize="0"/>
          <p:nvPr/>
        </p:nvPicPr>
        <p:blipFill rotWithShape="1">
          <a:blip r:embed="rId3">
            <a:alphaModFix/>
          </a:blip>
          <a:srcRect b="0" l="0" r="0" t="0"/>
          <a:stretch/>
        </p:blipFill>
        <p:spPr>
          <a:xfrm>
            <a:off x="4572001" y="1323925"/>
            <a:ext cx="4240414" cy="29781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7"/>
          <p:cNvSpPr txBox="1"/>
          <p:nvPr>
            <p:ph type="title"/>
          </p:nvPr>
        </p:nvSpPr>
        <p:spPr>
          <a:xfrm>
            <a:off x="457200" y="119381"/>
            <a:ext cx="8229600" cy="5733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0E1C58"/>
              </a:buClr>
              <a:buSzPct val="100000"/>
              <a:buFont typeface="Calibri"/>
              <a:buNone/>
            </a:pPr>
            <a:r>
              <a:rPr lang="en"/>
              <a:t>Loss Aversion</a:t>
            </a:r>
            <a:endParaRPr/>
          </a:p>
        </p:txBody>
      </p:sp>
      <p:pic>
        <p:nvPicPr>
          <p:cNvPr id="155" name="Google Shape;155;p27"/>
          <p:cNvPicPr preferRelativeResize="0"/>
          <p:nvPr/>
        </p:nvPicPr>
        <p:blipFill rotWithShape="1">
          <a:blip r:embed="rId3">
            <a:alphaModFix/>
          </a:blip>
          <a:srcRect b="0" l="0" r="0" t="0"/>
          <a:stretch/>
        </p:blipFill>
        <p:spPr>
          <a:xfrm>
            <a:off x="4918912" y="1063600"/>
            <a:ext cx="2193379" cy="1096699"/>
          </a:xfrm>
          <a:prstGeom prst="rect">
            <a:avLst/>
          </a:prstGeom>
          <a:noFill/>
          <a:ln>
            <a:noFill/>
          </a:ln>
        </p:spPr>
      </p:pic>
      <p:sp>
        <p:nvSpPr>
          <p:cNvPr id="156" name="Google Shape;156;p27"/>
          <p:cNvSpPr txBox="1"/>
          <p:nvPr>
            <p:ph idx="4294967295" type="subTitle"/>
          </p:nvPr>
        </p:nvSpPr>
        <p:spPr>
          <a:xfrm rot="328">
            <a:off x="729726" y="1506350"/>
            <a:ext cx="3145500" cy="10653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SzPts val="2000"/>
              <a:buFont typeface="Arial"/>
              <a:buChar char="-"/>
            </a:pPr>
            <a:r>
              <a:rPr lang="en" sz="2000">
                <a:latin typeface="Arial"/>
                <a:ea typeface="Arial"/>
                <a:cs typeface="Arial"/>
                <a:sym typeface="Arial"/>
              </a:rPr>
              <a:t>Avoiding losses vs. Acquiring gains</a:t>
            </a:r>
            <a:endParaRPr sz="2000">
              <a:latin typeface="Arial"/>
              <a:ea typeface="Arial"/>
              <a:cs typeface="Arial"/>
              <a:sym typeface="Arial"/>
            </a:endParaRPr>
          </a:p>
          <a:p>
            <a:pPr indent="-355600" lvl="0" marL="457200" rtl="0" algn="l">
              <a:lnSpc>
                <a:spcPct val="100000"/>
              </a:lnSpc>
              <a:spcBef>
                <a:spcPts val="0"/>
              </a:spcBef>
              <a:spcAft>
                <a:spcPts val="0"/>
              </a:spcAft>
              <a:buSzPts val="2000"/>
              <a:buFont typeface="Arial"/>
              <a:buChar char="-"/>
            </a:pPr>
            <a:r>
              <a:rPr lang="en" sz="2000">
                <a:latin typeface="Arial"/>
                <a:ea typeface="Arial"/>
                <a:cs typeface="Arial"/>
                <a:sym typeface="Arial"/>
              </a:rPr>
              <a:t>Pain vs. Pleasure</a:t>
            </a:r>
            <a:endParaRPr sz="2000">
              <a:latin typeface="Arial"/>
              <a:ea typeface="Arial"/>
              <a:cs typeface="Arial"/>
              <a:sym typeface="Arial"/>
            </a:endParaRPr>
          </a:p>
          <a:p>
            <a:pPr indent="0" lvl="0" marL="0" rtl="0" algn="l">
              <a:lnSpc>
                <a:spcPct val="100000"/>
              </a:lnSpc>
              <a:spcBef>
                <a:spcPts val="0"/>
              </a:spcBef>
              <a:spcAft>
                <a:spcPts val="1200"/>
              </a:spcAft>
              <a:buSzPts val="1400"/>
              <a:buNone/>
            </a:pPr>
            <a:r>
              <a:t/>
            </a:r>
            <a:endParaRPr/>
          </a:p>
        </p:txBody>
      </p:sp>
      <p:pic>
        <p:nvPicPr>
          <p:cNvPr id="157" name="Google Shape;157;p27"/>
          <p:cNvPicPr preferRelativeResize="0"/>
          <p:nvPr/>
        </p:nvPicPr>
        <p:blipFill rotWithShape="1">
          <a:blip r:embed="rId4">
            <a:alphaModFix/>
          </a:blip>
          <a:srcRect b="0" l="0" r="0" t="0"/>
          <a:stretch/>
        </p:blipFill>
        <p:spPr>
          <a:xfrm>
            <a:off x="3574850" y="2920876"/>
            <a:ext cx="707724" cy="707724"/>
          </a:xfrm>
          <a:prstGeom prst="rect">
            <a:avLst/>
          </a:prstGeom>
          <a:noFill/>
          <a:ln>
            <a:noFill/>
          </a:ln>
        </p:spPr>
      </p:pic>
      <p:pic>
        <p:nvPicPr>
          <p:cNvPr id="158" name="Google Shape;158;p27"/>
          <p:cNvPicPr preferRelativeResize="0"/>
          <p:nvPr/>
        </p:nvPicPr>
        <p:blipFill rotWithShape="1">
          <a:blip r:embed="rId5">
            <a:alphaModFix/>
          </a:blip>
          <a:srcRect b="0" l="0" r="0" t="0"/>
          <a:stretch/>
        </p:blipFill>
        <p:spPr>
          <a:xfrm>
            <a:off x="7586863" y="1858450"/>
            <a:ext cx="707725" cy="707725"/>
          </a:xfrm>
          <a:prstGeom prst="rect">
            <a:avLst/>
          </a:prstGeom>
          <a:noFill/>
          <a:ln>
            <a:noFill/>
          </a:ln>
        </p:spPr>
      </p:pic>
      <p:pic>
        <p:nvPicPr>
          <p:cNvPr id="159" name="Google Shape;159;p27"/>
          <p:cNvPicPr preferRelativeResize="0"/>
          <p:nvPr/>
        </p:nvPicPr>
        <p:blipFill>
          <a:blip r:embed="rId6">
            <a:alphaModFix/>
          </a:blip>
          <a:stretch>
            <a:fillRect/>
          </a:stretch>
        </p:blipFill>
        <p:spPr>
          <a:xfrm>
            <a:off x="1219050" y="2691342"/>
            <a:ext cx="2193400" cy="1096733"/>
          </a:xfrm>
          <a:prstGeom prst="rect">
            <a:avLst/>
          </a:prstGeom>
          <a:noFill/>
          <a:ln>
            <a:noFill/>
          </a:ln>
        </p:spPr>
      </p:pic>
      <p:pic>
        <p:nvPicPr>
          <p:cNvPr id="160" name="Google Shape;160;p27"/>
          <p:cNvPicPr preferRelativeResize="0"/>
          <p:nvPr/>
        </p:nvPicPr>
        <p:blipFill>
          <a:blip r:embed="rId6">
            <a:alphaModFix/>
          </a:blip>
          <a:stretch>
            <a:fillRect/>
          </a:stretch>
        </p:blipFill>
        <p:spPr>
          <a:xfrm>
            <a:off x="5021922" y="1858450"/>
            <a:ext cx="1880899" cy="940450"/>
          </a:xfrm>
          <a:prstGeom prst="rect">
            <a:avLst/>
          </a:prstGeom>
          <a:noFill/>
          <a:ln>
            <a:noFill/>
          </a:ln>
        </p:spPr>
      </p:pic>
      <p:pic>
        <p:nvPicPr>
          <p:cNvPr id="161" name="Google Shape;161;p27"/>
          <p:cNvPicPr preferRelativeResize="0"/>
          <p:nvPr/>
        </p:nvPicPr>
        <p:blipFill>
          <a:blip r:embed="rId6">
            <a:alphaModFix/>
          </a:blip>
          <a:stretch>
            <a:fillRect/>
          </a:stretch>
        </p:blipFill>
        <p:spPr>
          <a:xfrm>
            <a:off x="5707475" y="2438500"/>
            <a:ext cx="1880899" cy="940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457200" y="119381"/>
            <a:ext cx="8229600" cy="5733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0E1C58"/>
              </a:buClr>
              <a:buSzPct val="100000"/>
              <a:buFont typeface="Calibri"/>
              <a:buNone/>
            </a:pPr>
            <a:r>
              <a:rPr lang="en"/>
              <a:t>Satisfaction of Search</a:t>
            </a:r>
            <a:endParaRPr/>
          </a:p>
        </p:txBody>
      </p:sp>
      <p:sp>
        <p:nvSpPr>
          <p:cNvPr id="167" name="Google Shape;167;p28"/>
          <p:cNvSpPr txBox="1"/>
          <p:nvPr/>
        </p:nvSpPr>
        <p:spPr>
          <a:xfrm>
            <a:off x="242050" y="750350"/>
            <a:ext cx="3000000" cy="17238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chemeClr val="dk1"/>
              </a:buClr>
              <a:buSzPts val="2000"/>
              <a:buFont typeface="Karla"/>
              <a:buChar char="-"/>
            </a:pPr>
            <a:r>
              <a:rPr lang="en" sz="2000">
                <a:solidFill>
                  <a:schemeClr val="dk1"/>
                </a:solidFill>
                <a:latin typeface="Karla"/>
                <a:ea typeface="Karla"/>
                <a:cs typeface="Karla"/>
                <a:sym typeface="Karla"/>
              </a:rPr>
              <a:t>Tendency to stop searching after finding one case</a:t>
            </a:r>
            <a:endParaRPr sz="2000">
              <a:solidFill>
                <a:schemeClr val="dk1"/>
              </a:solidFill>
              <a:latin typeface="Karla"/>
              <a:ea typeface="Karla"/>
              <a:cs typeface="Karla"/>
              <a:sym typeface="Karla"/>
            </a:endParaRPr>
          </a:p>
          <a:p>
            <a:pPr indent="-355600" lvl="0" marL="457200" rtl="0" algn="l">
              <a:spcBef>
                <a:spcPts val="0"/>
              </a:spcBef>
              <a:spcAft>
                <a:spcPts val="0"/>
              </a:spcAft>
              <a:buClr>
                <a:schemeClr val="dk1"/>
              </a:buClr>
              <a:buSzPts val="2000"/>
              <a:buFont typeface="Karla"/>
              <a:buChar char="-"/>
            </a:pPr>
            <a:r>
              <a:rPr lang="en" sz="2000">
                <a:solidFill>
                  <a:schemeClr val="dk1"/>
                </a:solidFill>
                <a:latin typeface="Karla"/>
                <a:ea typeface="Karla"/>
                <a:cs typeface="Karla"/>
                <a:sym typeface="Karla"/>
              </a:rPr>
              <a:t>First introduced in radiology </a:t>
            </a:r>
            <a:endParaRPr sz="1500">
              <a:solidFill>
                <a:schemeClr val="dk1"/>
              </a:solidFill>
            </a:endParaRPr>
          </a:p>
        </p:txBody>
      </p:sp>
      <p:pic>
        <p:nvPicPr>
          <p:cNvPr id="168" name="Google Shape;168;p28"/>
          <p:cNvPicPr preferRelativeResize="0"/>
          <p:nvPr/>
        </p:nvPicPr>
        <p:blipFill rotWithShape="1">
          <a:blip r:embed="rId3">
            <a:alphaModFix/>
          </a:blip>
          <a:srcRect b="0" l="0" r="0" t="0"/>
          <a:stretch/>
        </p:blipFill>
        <p:spPr>
          <a:xfrm>
            <a:off x="4493725" y="750350"/>
            <a:ext cx="3045473" cy="3248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9"/>
          <p:cNvSpPr txBox="1"/>
          <p:nvPr>
            <p:ph type="title"/>
          </p:nvPr>
        </p:nvSpPr>
        <p:spPr>
          <a:xfrm>
            <a:off x="457200" y="119381"/>
            <a:ext cx="8229600" cy="5733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0E1C58"/>
              </a:buClr>
              <a:buSzPct val="100000"/>
              <a:buFont typeface="Calibri"/>
              <a:buNone/>
            </a:pPr>
            <a:r>
              <a:rPr lang="en"/>
              <a:t>Experimental design</a:t>
            </a:r>
            <a:endParaRPr/>
          </a:p>
        </p:txBody>
      </p:sp>
      <p:sp>
        <p:nvSpPr>
          <p:cNvPr id="174" name="Google Shape;174;p29"/>
          <p:cNvSpPr/>
          <p:nvPr/>
        </p:nvSpPr>
        <p:spPr>
          <a:xfrm>
            <a:off x="4419600" y="2419350"/>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descr="A screenshot of a computer screen&#10;&#10;Description automatically generated" id="175" name="Google Shape;175;p29"/>
          <p:cNvPicPr preferRelativeResize="0"/>
          <p:nvPr/>
        </p:nvPicPr>
        <p:blipFill rotWithShape="1">
          <a:blip r:embed="rId3">
            <a:alphaModFix/>
          </a:blip>
          <a:srcRect b="0" l="0" r="0" t="0"/>
          <a:stretch/>
        </p:blipFill>
        <p:spPr>
          <a:xfrm>
            <a:off x="0" y="914585"/>
            <a:ext cx="9144002" cy="331434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0"/>
          <p:cNvSpPr txBox="1"/>
          <p:nvPr>
            <p:ph type="title"/>
          </p:nvPr>
        </p:nvSpPr>
        <p:spPr>
          <a:xfrm>
            <a:off x="457200" y="119381"/>
            <a:ext cx="8229600" cy="5733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0E1C58"/>
              </a:buClr>
              <a:buSzPct val="100000"/>
              <a:buFont typeface="Calibri"/>
              <a:buNone/>
            </a:pPr>
            <a:r>
              <a:rPr lang="en"/>
              <a:t>Example of Tasks</a:t>
            </a:r>
            <a:endParaRPr/>
          </a:p>
        </p:txBody>
      </p:sp>
      <p:pic>
        <p:nvPicPr>
          <p:cNvPr descr="A screenshot of a credit card statement&#10;&#10;Description automatically generated" id="181" name="Google Shape;181;p30"/>
          <p:cNvPicPr preferRelativeResize="0"/>
          <p:nvPr/>
        </p:nvPicPr>
        <p:blipFill rotWithShape="1">
          <a:blip r:embed="rId3">
            <a:alphaModFix/>
          </a:blip>
          <a:srcRect b="0" l="0" r="0" t="0"/>
          <a:stretch/>
        </p:blipFill>
        <p:spPr>
          <a:xfrm>
            <a:off x="457196" y="1952823"/>
            <a:ext cx="3911078" cy="2245815"/>
          </a:xfrm>
          <a:prstGeom prst="rect">
            <a:avLst/>
          </a:prstGeom>
          <a:noFill/>
          <a:ln>
            <a:noFill/>
          </a:ln>
        </p:spPr>
      </p:pic>
      <p:pic>
        <p:nvPicPr>
          <p:cNvPr descr="A screenshot of a computer&#10;&#10;Description automatically generated" id="182" name="Google Shape;182;p30"/>
          <p:cNvPicPr preferRelativeResize="0"/>
          <p:nvPr/>
        </p:nvPicPr>
        <p:blipFill rotWithShape="1">
          <a:blip r:embed="rId4">
            <a:alphaModFix/>
          </a:blip>
          <a:srcRect b="0" l="0" r="0" t="0"/>
          <a:stretch/>
        </p:blipFill>
        <p:spPr>
          <a:xfrm>
            <a:off x="4760152" y="987862"/>
            <a:ext cx="3846141" cy="202209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1"/>
          <p:cNvSpPr txBox="1"/>
          <p:nvPr>
            <p:ph type="title"/>
          </p:nvPr>
        </p:nvSpPr>
        <p:spPr>
          <a:xfrm>
            <a:off x="275675" y="5"/>
            <a:ext cx="8229600" cy="5733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0E1C58"/>
              </a:buClr>
              <a:buSzPct val="100000"/>
              <a:buFont typeface="Calibri"/>
              <a:buNone/>
            </a:pPr>
            <a:r>
              <a:rPr lang="en"/>
              <a:t>Evaluation</a:t>
            </a:r>
            <a:endParaRPr/>
          </a:p>
        </p:txBody>
      </p:sp>
      <p:sp>
        <p:nvSpPr>
          <p:cNvPr id="188" name="Google Shape;188;p31"/>
          <p:cNvSpPr txBox="1"/>
          <p:nvPr/>
        </p:nvSpPr>
        <p:spPr>
          <a:xfrm>
            <a:off x="701925" y="1040800"/>
            <a:ext cx="76002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t>(RQ1) Do attackers exhibit Satisfaction of Search when exploring a system?</a:t>
            </a:r>
            <a:endParaRPr sz="2000"/>
          </a:p>
          <a:p>
            <a:pPr indent="0" lvl="0" marL="0" rtl="0" algn="l">
              <a:spcBef>
                <a:spcPts val="0"/>
              </a:spcBef>
              <a:spcAft>
                <a:spcPts val="0"/>
              </a:spcAft>
              <a:buNone/>
            </a:pPr>
            <a:r>
              <a:rPr lang="en" sz="2000"/>
              <a:t>(RQ2) Do attackers exhibit Loss Aversion when exploring a system? </a:t>
            </a:r>
            <a:endParaRPr sz="2000"/>
          </a:p>
          <a:p>
            <a:pPr indent="0" lvl="0" marL="0" rtl="0" algn="l">
              <a:spcBef>
                <a:spcPts val="0"/>
              </a:spcBef>
              <a:spcAft>
                <a:spcPts val="0"/>
              </a:spcAft>
              <a:buNone/>
            </a:pPr>
            <a:r>
              <a:rPr lang="en" sz="2000"/>
              <a:t>(RQ3) How do Satisfaction of Search and Loss Aversion influence the performance of participants?</a:t>
            </a:r>
            <a:endParaRPr sz="2000"/>
          </a:p>
          <a:p>
            <a:pPr indent="0" lvl="0" marL="0" rtl="0" algn="l">
              <a:spcBef>
                <a:spcPts val="0"/>
              </a:spcBef>
              <a:spcAft>
                <a:spcPts val="0"/>
              </a:spcAft>
              <a:buNone/>
            </a:pPr>
            <a:r>
              <a:rPr lang="en" sz="2000"/>
              <a:t>(RQ4) How do participants' emotional states change when they are exploring a system? </a:t>
            </a:r>
            <a:endParaRPr sz="2000"/>
          </a:p>
          <a:p>
            <a:pPr indent="0" lvl="0" marL="0" rtl="0" algn="l">
              <a:spcBef>
                <a:spcPts val="0"/>
              </a:spcBef>
              <a:spcAft>
                <a:spcPts val="0"/>
              </a:spcAft>
              <a:buNone/>
            </a:pPr>
            <a:r>
              <a:rPr lang="en" sz="2000"/>
              <a:t>(RQ5) What cognitive patterns do participants exhibit when they are exploring a system?</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2"/>
          <p:cNvSpPr txBox="1"/>
          <p:nvPr/>
        </p:nvSpPr>
        <p:spPr>
          <a:xfrm>
            <a:off x="242025" y="986400"/>
            <a:ext cx="8520000" cy="3170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t>Participants did not significantly exhibit Loss Aversion, likely due to their motivation to explore outweighing concerns about risks.</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Participants exhibiting Satisfaction of Search (SoS) found 22.5% fewer flags on average compared to those without this bias.</a:t>
            </a:r>
            <a:r>
              <a:rPr lang="en" sz="2000"/>
              <a:t>There is a significant increase in positive emotions in the SoS group.</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Most participants attempt SQL injection first and tend to continue exploring the same type of vulnerability throughout the process.</a:t>
            </a:r>
            <a:endParaRPr sz="2000"/>
          </a:p>
          <a:p>
            <a:pPr indent="0" lvl="0" marL="0" rtl="0" algn="l">
              <a:spcBef>
                <a:spcPts val="0"/>
              </a:spcBef>
              <a:spcAft>
                <a:spcPts val="0"/>
              </a:spcAft>
              <a:buNone/>
            </a:pPr>
            <a:r>
              <a:t/>
            </a:r>
            <a:endParaRPr/>
          </a:p>
        </p:txBody>
      </p:sp>
      <p:sp>
        <p:nvSpPr>
          <p:cNvPr id="194" name="Google Shape;194;p32"/>
          <p:cNvSpPr txBox="1"/>
          <p:nvPr>
            <p:ph type="title"/>
          </p:nvPr>
        </p:nvSpPr>
        <p:spPr>
          <a:xfrm>
            <a:off x="275675" y="5"/>
            <a:ext cx="8229600" cy="5733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rgbClr val="0E1C58"/>
              </a:buClr>
              <a:buSzPct val="100000"/>
              <a:buFont typeface="Calibri"/>
              <a:buNone/>
            </a:pPr>
            <a:r>
              <a:rPr lang="en"/>
              <a:t>Evaluation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3"/>
          <p:cNvSpPr txBox="1"/>
          <p:nvPr>
            <p:ph type="title"/>
          </p:nvPr>
        </p:nvSpPr>
        <p:spPr>
          <a:xfrm>
            <a:off x="457200" y="119381"/>
            <a:ext cx="8229600" cy="5733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 sz="3000"/>
              <a:t> lessons learned, challenges, and what went well</a:t>
            </a:r>
            <a:endParaRPr sz="3000"/>
          </a:p>
        </p:txBody>
      </p:sp>
      <p:sp>
        <p:nvSpPr>
          <p:cNvPr id="200" name="Google Shape;200;p33"/>
          <p:cNvSpPr txBox="1"/>
          <p:nvPr/>
        </p:nvSpPr>
        <p:spPr>
          <a:xfrm>
            <a:off x="5726425" y="1367600"/>
            <a:ext cx="3000000" cy="16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latin typeface="Calibri"/>
                <a:ea typeface="Calibri"/>
                <a:cs typeface="Calibri"/>
                <a:sym typeface="Calibri"/>
              </a:rPr>
              <a:t>What went well:</a:t>
            </a:r>
            <a:endParaRPr sz="2000">
              <a:solidFill>
                <a:schemeClr val="dk1"/>
              </a:solidFill>
              <a:latin typeface="Calibri"/>
              <a:ea typeface="Calibri"/>
              <a:cs typeface="Calibri"/>
              <a:sym typeface="Calibri"/>
            </a:endParaRPr>
          </a:p>
          <a:p>
            <a:pPr indent="0" lvl="0" marL="0" rtl="0" algn="l">
              <a:spcBef>
                <a:spcPts val="0"/>
              </a:spcBef>
              <a:spcAft>
                <a:spcPts val="0"/>
              </a:spcAft>
              <a:buNone/>
            </a:pPr>
            <a:r>
              <a:rPr lang="en" sz="2000">
                <a:solidFill>
                  <a:schemeClr val="dk1"/>
                </a:solidFill>
                <a:latin typeface="Calibri"/>
                <a:ea typeface="Calibri"/>
                <a:cs typeface="Calibri"/>
                <a:sym typeface="Calibri"/>
              </a:rPr>
              <a:t>Drafted a manuscript </a:t>
            </a:r>
            <a:endParaRPr sz="2000">
              <a:solidFill>
                <a:schemeClr val="dk1"/>
              </a:solidFill>
              <a:latin typeface="Calibri"/>
              <a:ea typeface="Calibri"/>
              <a:cs typeface="Calibri"/>
              <a:sym typeface="Calibri"/>
            </a:endParaRPr>
          </a:p>
        </p:txBody>
      </p:sp>
      <p:sp>
        <p:nvSpPr>
          <p:cNvPr id="201" name="Google Shape;201;p33"/>
          <p:cNvSpPr txBox="1"/>
          <p:nvPr/>
        </p:nvSpPr>
        <p:spPr>
          <a:xfrm>
            <a:off x="308600" y="1337300"/>
            <a:ext cx="30000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dk1"/>
                </a:solidFill>
                <a:latin typeface="Calibri"/>
                <a:ea typeface="Calibri"/>
                <a:cs typeface="Calibri"/>
                <a:sym typeface="Calibri"/>
              </a:rPr>
              <a:t>Lessons Learned:</a:t>
            </a:r>
            <a:endParaRPr sz="2000">
              <a:solidFill>
                <a:schemeClr val="dk1"/>
              </a:solidFill>
              <a:latin typeface="Calibri"/>
              <a:ea typeface="Calibri"/>
              <a:cs typeface="Calibri"/>
              <a:sym typeface="Calibri"/>
            </a:endParaRPr>
          </a:p>
          <a:p>
            <a:pPr indent="0" lvl="0" marL="0" rtl="0" algn="l">
              <a:spcBef>
                <a:spcPts val="0"/>
              </a:spcBef>
              <a:spcAft>
                <a:spcPts val="0"/>
              </a:spcAft>
              <a:buNone/>
            </a:pPr>
            <a:r>
              <a:rPr lang="en" sz="2000">
                <a:solidFill>
                  <a:schemeClr val="dk1"/>
                </a:solidFill>
                <a:latin typeface="Calibri"/>
                <a:ea typeface="Calibri"/>
                <a:cs typeface="Calibri"/>
                <a:sym typeface="Calibri"/>
              </a:rPr>
              <a:t>Web application vulnerabilities</a:t>
            </a:r>
            <a:endParaRPr sz="2000">
              <a:solidFill>
                <a:schemeClr val="dk1"/>
              </a:solidFill>
              <a:latin typeface="Calibri"/>
              <a:ea typeface="Calibri"/>
              <a:cs typeface="Calibri"/>
              <a:sym typeface="Calibri"/>
            </a:endParaRPr>
          </a:p>
          <a:p>
            <a:pPr indent="0" lvl="0" marL="0" rtl="0" algn="l">
              <a:spcBef>
                <a:spcPts val="0"/>
              </a:spcBef>
              <a:spcAft>
                <a:spcPts val="0"/>
              </a:spcAft>
              <a:buNone/>
            </a:pPr>
            <a:r>
              <a:rPr lang="en" sz="2000">
                <a:solidFill>
                  <a:schemeClr val="dk1"/>
                </a:solidFill>
                <a:latin typeface="Calibri"/>
                <a:ea typeface="Calibri"/>
                <a:cs typeface="Calibri"/>
                <a:sym typeface="Calibri"/>
              </a:rPr>
              <a:t>Human study process</a:t>
            </a:r>
            <a:endParaRPr sz="2000">
              <a:solidFill>
                <a:schemeClr val="dk1"/>
              </a:solidFill>
              <a:latin typeface="Calibri"/>
              <a:ea typeface="Calibri"/>
              <a:cs typeface="Calibri"/>
              <a:sym typeface="Calibri"/>
            </a:endParaRPr>
          </a:p>
          <a:p>
            <a:pPr indent="0" lvl="0" marL="0" rtl="0" algn="l">
              <a:spcBef>
                <a:spcPts val="0"/>
              </a:spcBef>
              <a:spcAft>
                <a:spcPts val="0"/>
              </a:spcAft>
              <a:buNone/>
            </a:pPr>
            <a:r>
              <a:rPr lang="en" sz="2000">
                <a:solidFill>
                  <a:schemeClr val="dk1"/>
                </a:solidFill>
                <a:latin typeface="Calibri"/>
                <a:ea typeface="Calibri"/>
                <a:cs typeface="Calibri"/>
                <a:sym typeface="Calibri"/>
              </a:rPr>
              <a:t>Data analysis</a:t>
            </a:r>
            <a:endParaRPr/>
          </a:p>
        </p:txBody>
      </p:sp>
      <p:sp>
        <p:nvSpPr>
          <p:cNvPr id="202" name="Google Shape;202;p33"/>
          <p:cNvSpPr txBox="1"/>
          <p:nvPr/>
        </p:nvSpPr>
        <p:spPr>
          <a:xfrm>
            <a:off x="2837475" y="1337300"/>
            <a:ext cx="30000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dk1"/>
                </a:solidFill>
                <a:latin typeface="Calibri"/>
                <a:ea typeface="Calibri"/>
                <a:cs typeface="Calibri"/>
                <a:sym typeface="Calibri"/>
              </a:rPr>
              <a:t>Challenges:</a:t>
            </a:r>
            <a:endParaRPr sz="2000">
              <a:solidFill>
                <a:schemeClr val="dk1"/>
              </a:solidFill>
              <a:latin typeface="Calibri"/>
              <a:ea typeface="Calibri"/>
              <a:cs typeface="Calibri"/>
              <a:sym typeface="Calibri"/>
            </a:endParaRPr>
          </a:p>
          <a:p>
            <a:pPr indent="0" lvl="0" marL="0" rtl="0" algn="l">
              <a:spcBef>
                <a:spcPts val="0"/>
              </a:spcBef>
              <a:spcAft>
                <a:spcPts val="0"/>
              </a:spcAft>
              <a:buNone/>
            </a:pPr>
            <a:r>
              <a:rPr lang="en" sz="2000">
                <a:solidFill>
                  <a:schemeClr val="dk1"/>
                </a:solidFill>
                <a:latin typeface="Calibri"/>
                <a:ea typeface="Calibri"/>
                <a:cs typeface="Calibri"/>
                <a:sym typeface="Calibri"/>
              </a:rPr>
              <a:t>Recruiting participants</a:t>
            </a:r>
            <a:endParaRPr sz="2000">
              <a:solidFill>
                <a:schemeClr val="dk1"/>
              </a:solidFill>
              <a:latin typeface="Calibri"/>
              <a:ea typeface="Calibri"/>
              <a:cs typeface="Calibri"/>
              <a:sym typeface="Calibri"/>
            </a:endParaRPr>
          </a:p>
          <a:p>
            <a:pPr indent="0" lvl="0" marL="0" rtl="0" algn="l">
              <a:spcBef>
                <a:spcPts val="0"/>
              </a:spcBef>
              <a:spcAft>
                <a:spcPts val="0"/>
              </a:spcAft>
              <a:buNone/>
            </a:pPr>
            <a:r>
              <a:t/>
            </a:r>
            <a:endParaRPr sz="20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