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9" r:id="rId2"/>
    <p:sldId id="258" r:id="rId3"/>
    <p:sldId id="260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1C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70" autoAdjust="0"/>
    <p:restoredTop sz="94681" autoAdjust="0"/>
  </p:normalViewPr>
  <p:slideViewPr>
    <p:cSldViewPr snapToGrid="0" snapToObjects="1">
      <p:cViewPr varScale="1">
        <p:scale>
          <a:sx n="239" d="100"/>
          <a:sy n="239" d="100"/>
        </p:scale>
        <p:origin x="2552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B8905-4EB3-3F48-990F-1B6C3892205F}" type="datetimeFigureOut">
              <a:rPr lang="en-US" smtClean="0"/>
              <a:t>7/26/24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74EED-FA26-AB4E-8BB0-FE19749F8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23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374EED-FA26-AB4E-8BB0-FE19749F85A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35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6461" y="1279952"/>
            <a:ext cx="7086599" cy="1470025"/>
          </a:xfrm>
        </p:spPr>
        <p:txBody>
          <a:bodyPr/>
          <a:lstStyle>
            <a:lvl1pPr algn="r">
              <a:defRPr>
                <a:solidFill>
                  <a:srgbClr val="0E1C5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2260" y="2749977"/>
            <a:ext cx="6400800" cy="1752600"/>
          </a:xfrm>
        </p:spPr>
        <p:txBody>
          <a:bodyPr/>
          <a:lstStyle>
            <a:lvl1pPr marL="0" indent="0" algn="r">
              <a:buNone/>
              <a:defRPr>
                <a:solidFill>
                  <a:srgbClr val="0E1C5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7/26/24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/>
          <a:srcRect l="628" b="5118"/>
          <a:stretch/>
        </p:blipFill>
        <p:spPr>
          <a:xfrm>
            <a:off x="0" y="489409"/>
            <a:ext cx="9144000" cy="636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344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SIS_PPT_P1_r2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8418"/>
            <a:ext cx="8229600" cy="66830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76832"/>
            <a:ext cx="8229600" cy="4525963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7/26/24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68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SIS_PPT_P1_r2.pdf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59"/>
          <a:stretch/>
        </p:blipFill>
        <p:spPr>
          <a:xfrm>
            <a:off x="0" y="1231602"/>
            <a:ext cx="9144000" cy="562639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53698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36983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7/26/24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993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9174"/>
            <a:ext cx="8229600" cy="764526"/>
          </a:xfrm>
        </p:spPr>
        <p:txBody>
          <a:bodyPr/>
          <a:lstStyle>
            <a:lvl1pPr>
              <a:defRPr>
                <a:solidFill>
                  <a:srgbClr val="0E1C5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6832"/>
            <a:ext cx="8229600" cy="4525963"/>
          </a:xfrm>
        </p:spPr>
        <p:txBody>
          <a:bodyPr/>
          <a:lstStyle>
            <a:lvl1pPr>
              <a:defRPr>
                <a:solidFill>
                  <a:srgbClr val="0E1C58"/>
                </a:solidFill>
              </a:defRPr>
            </a:lvl1pPr>
            <a:lvl2pPr>
              <a:defRPr>
                <a:solidFill>
                  <a:srgbClr val="0E1C58"/>
                </a:solidFill>
              </a:defRPr>
            </a:lvl2pPr>
            <a:lvl3pPr>
              <a:defRPr>
                <a:solidFill>
                  <a:srgbClr val="0E1C58"/>
                </a:solidFill>
              </a:defRPr>
            </a:lvl3pPr>
            <a:lvl4pPr>
              <a:defRPr>
                <a:solidFill>
                  <a:srgbClr val="0E1C58"/>
                </a:solidFill>
              </a:defRPr>
            </a:lvl4pPr>
            <a:lvl5pPr>
              <a:defRPr>
                <a:solidFill>
                  <a:srgbClr val="0E1C58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7/26/24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/>
          <a:srcRect l="2258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781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E1C5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7/26/24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258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16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8419"/>
            <a:ext cx="8229600" cy="726038"/>
          </a:xfrm>
        </p:spPr>
        <p:txBody>
          <a:bodyPr/>
          <a:lstStyle>
            <a:lvl1pPr>
              <a:defRPr>
                <a:solidFill>
                  <a:srgbClr val="0E1C5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34564"/>
            <a:ext cx="4038600" cy="4525963"/>
          </a:xfrm>
        </p:spPr>
        <p:txBody>
          <a:bodyPr/>
          <a:lstStyle>
            <a:lvl1pPr>
              <a:defRPr sz="2800">
                <a:solidFill>
                  <a:srgbClr val="0E1C58"/>
                </a:solidFill>
              </a:defRPr>
            </a:lvl1pPr>
            <a:lvl2pPr>
              <a:defRPr sz="2400">
                <a:solidFill>
                  <a:srgbClr val="0E1C58"/>
                </a:solidFill>
              </a:defRPr>
            </a:lvl2pPr>
            <a:lvl3pPr>
              <a:defRPr sz="2000">
                <a:solidFill>
                  <a:srgbClr val="0E1C58"/>
                </a:solidFill>
              </a:defRPr>
            </a:lvl3pPr>
            <a:lvl4pPr>
              <a:defRPr sz="1800">
                <a:solidFill>
                  <a:srgbClr val="0E1C58"/>
                </a:solidFill>
              </a:defRPr>
            </a:lvl4pPr>
            <a:lvl5pPr>
              <a:defRPr sz="1800">
                <a:solidFill>
                  <a:srgbClr val="0E1C58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34564"/>
            <a:ext cx="4038600" cy="4525963"/>
          </a:xfrm>
        </p:spPr>
        <p:txBody>
          <a:bodyPr/>
          <a:lstStyle>
            <a:lvl1pPr>
              <a:defRPr sz="2800">
                <a:solidFill>
                  <a:srgbClr val="0E1C58"/>
                </a:solidFill>
              </a:defRPr>
            </a:lvl1pPr>
            <a:lvl2pPr>
              <a:defRPr sz="2400">
                <a:solidFill>
                  <a:srgbClr val="0E1C58"/>
                </a:solidFill>
              </a:defRPr>
            </a:lvl2pPr>
            <a:lvl3pPr>
              <a:defRPr sz="2000">
                <a:solidFill>
                  <a:srgbClr val="0E1C58"/>
                </a:solidFill>
              </a:defRPr>
            </a:lvl3pPr>
            <a:lvl4pPr>
              <a:defRPr sz="1800">
                <a:solidFill>
                  <a:srgbClr val="0E1C58"/>
                </a:solidFill>
              </a:defRPr>
            </a:lvl4pPr>
            <a:lvl5pPr>
              <a:defRPr sz="1800">
                <a:solidFill>
                  <a:srgbClr val="0E1C58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7/26/24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2258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006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9930"/>
            <a:ext cx="8229600" cy="783770"/>
          </a:xfrm>
        </p:spPr>
        <p:txBody>
          <a:bodyPr/>
          <a:lstStyle>
            <a:lvl1pPr>
              <a:defRPr>
                <a:solidFill>
                  <a:srgbClr val="0E1C5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23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E1C5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89995"/>
            <a:ext cx="4040188" cy="3951288"/>
          </a:xfrm>
        </p:spPr>
        <p:txBody>
          <a:bodyPr/>
          <a:lstStyle>
            <a:lvl1pPr>
              <a:defRPr sz="2400">
                <a:solidFill>
                  <a:srgbClr val="0E1C58"/>
                </a:solidFill>
              </a:defRPr>
            </a:lvl1pPr>
            <a:lvl2pPr>
              <a:defRPr sz="2000">
                <a:solidFill>
                  <a:srgbClr val="0E1C58"/>
                </a:solidFill>
              </a:defRPr>
            </a:lvl2pPr>
            <a:lvl3pPr>
              <a:defRPr sz="1800">
                <a:solidFill>
                  <a:srgbClr val="0E1C58"/>
                </a:solidFill>
              </a:defRPr>
            </a:lvl3pPr>
            <a:lvl4pPr>
              <a:defRPr sz="1600">
                <a:solidFill>
                  <a:srgbClr val="0E1C58"/>
                </a:solidFill>
              </a:defRPr>
            </a:lvl4pPr>
            <a:lvl5pPr>
              <a:defRPr sz="1600">
                <a:solidFill>
                  <a:srgbClr val="0E1C58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23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E1C5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89995"/>
            <a:ext cx="4041775" cy="3951288"/>
          </a:xfrm>
        </p:spPr>
        <p:txBody>
          <a:bodyPr/>
          <a:lstStyle>
            <a:lvl1pPr>
              <a:defRPr sz="2400">
                <a:solidFill>
                  <a:srgbClr val="0E1C58"/>
                </a:solidFill>
              </a:defRPr>
            </a:lvl1pPr>
            <a:lvl2pPr>
              <a:defRPr sz="2000">
                <a:solidFill>
                  <a:srgbClr val="0E1C58"/>
                </a:solidFill>
              </a:defRPr>
            </a:lvl2pPr>
            <a:lvl3pPr>
              <a:defRPr sz="1800">
                <a:solidFill>
                  <a:srgbClr val="0E1C58"/>
                </a:solidFill>
              </a:defRPr>
            </a:lvl3pPr>
            <a:lvl4pPr>
              <a:defRPr sz="1600">
                <a:solidFill>
                  <a:srgbClr val="0E1C58"/>
                </a:solidFill>
              </a:defRPr>
            </a:lvl4pPr>
            <a:lvl5pPr>
              <a:defRPr sz="1600">
                <a:solidFill>
                  <a:srgbClr val="0E1C58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7/26/24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/>
          <a:srcRect l="2258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017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9930"/>
            <a:ext cx="8229600" cy="783770"/>
          </a:xfrm>
        </p:spPr>
        <p:txBody>
          <a:bodyPr/>
          <a:lstStyle>
            <a:lvl1pPr>
              <a:defRPr>
                <a:solidFill>
                  <a:srgbClr val="0E1C5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7/26/24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l="2258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41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7/26/24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l="2258"/>
          <a:stretch/>
        </p:blipFill>
        <p:spPr>
          <a:xfrm>
            <a:off x="0" y="809202"/>
            <a:ext cx="9163240" cy="600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579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7/26/24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ISIS_PPT_P1_r2.pdf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59"/>
          <a:stretch/>
        </p:blipFill>
        <p:spPr>
          <a:xfrm>
            <a:off x="0" y="1231602"/>
            <a:ext cx="9144000" cy="562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360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FFB1D-2CDD-CF44-93B1-657627E239FD}" type="datetimeFigureOut">
              <a:rPr lang="en-US" smtClean="0"/>
              <a:t>7/26/24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ISIS_PPT_P1_r2.pdf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59"/>
          <a:stretch/>
        </p:blipFill>
        <p:spPr>
          <a:xfrm>
            <a:off x="0" y="1231602"/>
            <a:ext cx="9144000" cy="562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582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FFB1D-2CDD-CF44-93B1-657627E239FD}" type="datetimeFigureOut">
              <a:rPr lang="en-US" smtClean="0"/>
              <a:t>7/26/24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2AB70-ACF7-B149-9279-6350C00E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854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52259" y="1279952"/>
            <a:ext cx="6400801" cy="2796102"/>
          </a:xfrm>
        </p:spPr>
        <p:txBody>
          <a:bodyPr>
            <a:normAutofit/>
          </a:bodyPr>
          <a:lstStyle/>
          <a:p>
            <a:r>
              <a:rPr lang="en-US" dirty="0"/>
              <a:t>Symbiotic Design of Cyber Physical Systems with Large Language Models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2261" y="4578777"/>
            <a:ext cx="6400800" cy="1752600"/>
          </a:xfrm>
        </p:spPr>
        <p:txBody>
          <a:bodyPr/>
          <a:lstStyle/>
          <a:p>
            <a:r>
              <a:rPr lang="en-US" dirty="0"/>
              <a:t>By: Carlos Ortiz</a:t>
            </a:r>
          </a:p>
        </p:txBody>
      </p:sp>
    </p:spTree>
    <p:extLst>
      <p:ext uri="{BB962C8B-B14F-4D97-AF65-F5344CB8AC3E}">
        <p14:creationId xmlns:p14="http://schemas.microsoft.com/office/powerpoint/2010/main" val="239086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27122" y="1162952"/>
            <a:ext cx="4114800" cy="764526"/>
          </a:xfrm>
        </p:spPr>
        <p:txBody>
          <a:bodyPr>
            <a:normAutofit/>
          </a:bodyPr>
          <a:lstStyle/>
          <a:p>
            <a:r>
              <a:rPr lang="en-US" dirty="0"/>
              <a:t>The Objective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3019" y="1927478"/>
            <a:ext cx="3626603" cy="4246536"/>
          </a:xfrm>
        </p:spPr>
        <p:txBody>
          <a:bodyPr>
            <a:no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</a:rPr>
              <a:t>Investigate the potential of Large Language Models (LLMs) in Design of CPS:</a:t>
            </a:r>
          </a:p>
          <a:p>
            <a:pPr marL="742950" lvl="1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</a:rPr>
              <a:t>Explore the ability of LLMs to interpret and assist in using modeling software like Simulink.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</a:rPr>
              <a:t>Determine if an LLM can accurately interpret user prompts for Modeling Tasks:</a:t>
            </a:r>
          </a:p>
          <a:p>
            <a:pPr marL="742950" lvl="1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</a:rPr>
              <a:t>Assess the LLM's capability to identify necessary Simulink blocks and create appropriate connections for a functioning model.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</a:rPr>
              <a:t>Ensure the generation of reliable and verifiable information in the Context of Blocks Utilized:</a:t>
            </a:r>
          </a:p>
          <a:p>
            <a:pPr marL="742950" lvl="1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</a:rPr>
              <a:t>Obtain and reference appropriate documentation to validate the LLM's outputs.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</a:rPr>
              <a:t>Develop a robust system that can iteratively improve the Model:</a:t>
            </a:r>
          </a:p>
          <a:p>
            <a:pPr marL="742950" lvl="1" indent="-285750" rtl="0" fontAlgn="base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</a:rPr>
              <a:t>Create a system capable of handling failures or unexpected responses from ChatGPT, ensuring reliability and consistency in the modeling process.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200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A3B0C5-2333-FDE1-8009-5337D629184C}"/>
              </a:ext>
            </a:extLst>
          </p:cNvPr>
          <p:cNvSpPr txBox="1"/>
          <p:nvPr/>
        </p:nvSpPr>
        <p:spPr>
          <a:xfrm>
            <a:off x="4401973" y="1958377"/>
            <a:ext cx="3878575" cy="38318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General Prompt: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"Model a cruise control system that accelerates from 0 mph to a set speed of 60 mph on a flat road and maintains that speed."</a:t>
            </a:r>
          </a:p>
          <a:p>
            <a:r>
              <a:rPr lang="en-US" sz="1200" b="1" dirty="0"/>
              <a:t>Specific Prompt:</a:t>
            </a: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"Design a PID controller for a system with transfer function one over one thousand s plus fifty, approximating Ku equals two hundred and Pu equals ten seconds and model a cruise control system that accelerates from zero mph to a set speed of sixty mph on a flat road and maintains that speed.</a:t>
            </a:r>
          </a:p>
          <a:p>
            <a:r>
              <a:rPr lang="en-US" sz="1200" b="1" dirty="0"/>
              <a:t>Variation 1:</a:t>
            </a: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"Model a cruise control system that changes the set speed from 60 mph to 80 mph while maintaining the new speed on a flat road."</a:t>
            </a:r>
          </a:p>
          <a:p>
            <a:r>
              <a:rPr lang="en-US" sz="1200" b="1" dirty="0"/>
              <a:t>Variation 2:</a:t>
            </a: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"Model a cruise control system that maintains a set speed of 60 mph despite wind resistance varying between 0 N and 100 N."</a:t>
            </a:r>
          </a:p>
          <a:p>
            <a:endParaRPr lang="en-US" sz="150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59D3F970-8BE1-CC7E-6474-D8F489C5376D}"/>
              </a:ext>
            </a:extLst>
          </p:cNvPr>
          <p:cNvSpPr txBox="1">
            <a:spLocks/>
          </p:cNvSpPr>
          <p:nvPr/>
        </p:nvSpPr>
        <p:spPr>
          <a:xfrm>
            <a:off x="4196985" y="1155204"/>
            <a:ext cx="4114800" cy="764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E1C58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2E0C4B19-4FFB-287B-F968-B23114F6FA2D}"/>
              </a:ext>
            </a:extLst>
          </p:cNvPr>
          <p:cNvSpPr txBox="1">
            <a:spLocks/>
          </p:cNvSpPr>
          <p:nvPr/>
        </p:nvSpPr>
        <p:spPr>
          <a:xfrm>
            <a:off x="4579749" y="2045776"/>
            <a:ext cx="4114800" cy="3657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0E1C5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0E1C5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E1C5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E1C5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0E1C5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Bef>
                <a:spcPts val="0"/>
              </a:spcBef>
              <a:buNone/>
            </a:pPr>
            <a:endParaRPr lang="en-US" sz="11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12B747B8-8AC5-A95A-1CF9-FDDF7CF5EA3F}"/>
              </a:ext>
            </a:extLst>
          </p:cNvPr>
          <p:cNvSpPr txBox="1">
            <a:spLocks/>
          </p:cNvSpPr>
          <p:nvPr/>
        </p:nvSpPr>
        <p:spPr>
          <a:xfrm>
            <a:off x="4307819" y="1162952"/>
            <a:ext cx="4114800" cy="764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E1C5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The Problem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E428AFF8-F7FE-2267-4895-77C7A4A58374}"/>
              </a:ext>
            </a:extLst>
          </p:cNvPr>
          <p:cNvSpPr txBox="1">
            <a:spLocks/>
          </p:cNvSpPr>
          <p:nvPr/>
        </p:nvSpPr>
        <p:spPr>
          <a:xfrm>
            <a:off x="4527960" y="1927478"/>
            <a:ext cx="3626603" cy="4246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0E1C5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0E1C5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E1C5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E1C5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0E1C5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1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137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1C639-FE2E-8A3B-DE9D-F836A20E9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8419"/>
            <a:ext cx="8229600" cy="72603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The Approach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C7D60814-A345-2DCB-E08F-7E8C1E0E18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284717"/>
            <a:ext cx="3039035" cy="2288565"/>
          </a:xfrm>
        </p:spPr>
        <p:txBody>
          <a:bodyPr>
            <a:normAutofit/>
          </a:bodyPr>
          <a:lstStyle/>
          <a:p>
            <a:pPr rtl="0" fontAlgn="base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500" b="0" i="0" u="none" strike="noStrike" dirty="0">
                <a:effectLst/>
              </a:rPr>
              <a:t>Specs - Create Documentation DB if not already done so.</a:t>
            </a:r>
          </a:p>
          <a:p>
            <a:pPr rtl="0" fontAlgn="base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500" b="0" i="0" u="none" strike="noStrike" dirty="0">
                <a:effectLst/>
              </a:rPr>
              <a:t>Syntactically Correct:</a:t>
            </a:r>
          </a:p>
          <a:p>
            <a:pPr marL="742950" lvl="1" indent="-285750" rtl="0" fontAlgn="base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500" b="0" i="0" u="none" strike="noStrike" dirty="0">
                <a:effectLst/>
              </a:rPr>
              <a:t>6a. ⇒ 3. To create a cycle (if needed)</a:t>
            </a:r>
          </a:p>
          <a:p>
            <a:pPr rtl="0" fontAlgn="base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500" b="0" i="0" u="none" strike="noStrike" dirty="0">
                <a:effectLst/>
              </a:rPr>
              <a:t>Semantically Correct:</a:t>
            </a:r>
          </a:p>
          <a:p>
            <a:pPr marL="742950" lvl="1" indent="-285750" rtl="0" fontAlgn="base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00" b="0" i="0" u="none" strike="noStrike" dirty="0">
                <a:effectLst/>
              </a:rPr>
              <a:t>10b. ⇒ 11. ⇒ 7. To  create a cycle (if needed)</a:t>
            </a:r>
          </a:p>
        </p:txBody>
      </p:sp>
      <p:pic>
        <p:nvPicPr>
          <p:cNvPr id="6" name="Picture 5" descr="A diagram of a diagram&#10;&#10;Description automatically generated">
            <a:extLst>
              <a:ext uri="{FF2B5EF4-FFF2-40B4-BE49-F238E27FC236}">
                <a16:creationId xmlns:a16="http://schemas.microsoft.com/office/drawing/2014/main" id="{B210F697-E7F7-E675-501D-CFE3921B17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3699" y="1168578"/>
            <a:ext cx="5163101" cy="452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415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78419"/>
            <a:ext cx="8229600" cy="72603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Experiment &amp; Results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759759" y="851939"/>
            <a:ext cx="7624482" cy="2123397"/>
          </a:xfrm>
        </p:spPr>
        <p:txBody>
          <a:bodyPr>
            <a:noAutofit/>
          </a:bodyPr>
          <a:lstStyle/>
          <a:p>
            <a:pPr marL="342900" marR="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rgbClr val="0E1C58"/>
                </a:solidFill>
                <a:effectLst/>
              </a:rPr>
              <a:t>Given General goals:</a:t>
            </a:r>
          </a:p>
          <a:p>
            <a:pPr lvl="1" indent="-342900" fontAlgn="base">
              <a:lnSpc>
                <a:spcPct val="90000"/>
              </a:lnSpc>
              <a:spcAft>
                <a:spcPct val="0"/>
              </a:spcAft>
              <a:buFont typeface="Arial"/>
              <a:buChar char="•"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E1C58"/>
                </a:solidFill>
                <a:effectLst/>
              </a:rPr>
              <a:t>ChatGPT performs better due to having more flexibility.</a:t>
            </a:r>
          </a:p>
          <a:p>
            <a:pPr lvl="1" indent="-342900" fontAlgn="base">
              <a:lnSpc>
                <a:spcPct val="90000"/>
              </a:lnSpc>
              <a:spcAft>
                <a:spcPct val="0"/>
              </a:spcAft>
              <a:buFont typeface="Arial"/>
              <a:buChar char="•"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E1C58"/>
                </a:solidFill>
                <a:effectLst/>
              </a:rPr>
              <a:t>If graph produced is completely going in wrong direction, will not be able to fix it and thus requires a rerun and recalculation of blocks used</a:t>
            </a:r>
          </a:p>
          <a:p>
            <a:pPr lvl="1" indent="-342900" fontAlgn="base">
              <a:lnSpc>
                <a:spcPct val="90000"/>
              </a:lnSpc>
              <a:spcAft>
                <a:spcPct val="0"/>
              </a:spcAft>
              <a:buFont typeface="Arial"/>
              <a:buChar char="•"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E1C58"/>
                </a:solidFill>
                <a:effectLst/>
              </a:rPr>
              <a:t>If somewhat accurate can for example, make overshoot less, and can learn from its past conversations to produce a somewhat accurate PID controller</a:t>
            </a:r>
          </a:p>
          <a:p>
            <a:pPr marL="342900" marR="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rgbClr val="0E1C58"/>
                </a:solidFill>
                <a:effectLst/>
              </a:rPr>
              <a:t>Given Specific goals:</a:t>
            </a:r>
          </a:p>
          <a:p>
            <a:pPr lvl="1" indent="-342900" fontAlgn="base">
              <a:lnSpc>
                <a:spcPct val="90000"/>
              </a:lnSpc>
              <a:spcAft>
                <a:spcPct val="0"/>
              </a:spcAft>
              <a:buFont typeface="Arial"/>
              <a:buChar char="•"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E1C58"/>
                </a:solidFill>
                <a:effectLst/>
              </a:rPr>
              <a:t>ChatGPT has less data to reference, causing very inaccurate results or syntax errors if Prompt/Situation given incorrectly.</a:t>
            </a:r>
          </a:p>
          <a:p>
            <a:pPr lvl="1" indent="-342900" fontAlgn="base">
              <a:lnSpc>
                <a:spcPct val="90000"/>
              </a:lnSpc>
              <a:spcAft>
                <a:spcPct val="0"/>
              </a:spcAft>
              <a:buFont typeface="Arial"/>
              <a:buChar char="•"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E1C58"/>
                </a:solidFill>
                <a:effectLst/>
              </a:rPr>
              <a:t>This may lead to an endless loop of debugging attempts.</a:t>
            </a:r>
          </a:p>
          <a:p>
            <a:pPr lvl="1" indent="-342900" fontAlgn="base">
              <a:lnSpc>
                <a:spcPct val="90000"/>
              </a:lnSpc>
              <a:spcAft>
                <a:spcPct val="0"/>
              </a:spcAft>
              <a:buFont typeface="Arial"/>
              <a:buChar char="•"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E1C58"/>
                </a:solidFill>
                <a:effectLst/>
              </a:rPr>
              <a:t>Most often than not, inaccurate graphs are plotted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C8582C5-2EEE-B240-4FF3-E1668E57F77E}"/>
              </a:ext>
            </a:extLst>
          </p:cNvPr>
          <p:cNvSpPr txBox="1"/>
          <p:nvPr/>
        </p:nvSpPr>
        <p:spPr>
          <a:xfrm>
            <a:off x="1841043" y="3024453"/>
            <a:ext cx="1156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Attempt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169744-E17B-4380-A1F5-20E8E68BD20A}"/>
              </a:ext>
            </a:extLst>
          </p:cNvPr>
          <p:cNvSpPr txBox="1"/>
          <p:nvPr/>
        </p:nvSpPr>
        <p:spPr>
          <a:xfrm>
            <a:off x="6146510" y="2942704"/>
            <a:ext cx="1156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Attempt 4</a:t>
            </a:r>
          </a:p>
        </p:txBody>
      </p:sp>
      <p:pic>
        <p:nvPicPr>
          <p:cNvPr id="10" name="Picture 9" descr="A graph with a yellow line&#10;&#10;Description automatically generated">
            <a:extLst>
              <a:ext uri="{FF2B5EF4-FFF2-40B4-BE49-F238E27FC236}">
                <a16:creationId xmlns:a16="http://schemas.microsoft.com/office/drawing/2014/main" id="{73E53512-6FE6-7760-AFC3-50A12183A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745" y="3393785"/>
            <a:ext cx="4051094" cy="2821916"/>
          </a:xfrm>
          <a:prstGeom prst="rect">
            <a:avLst/>
          </a:prstGeom>
        </p:spPr>
      </p:pic>
      <p:pic>
        <p:nvPicPr>
          <p:cNvPr id="12" name="Picture 11" descr="A graph with a line&#10;&#10;Description automatically generated">
            <a:extLst>
              <a:ext uri="{FF2B5EF4-FFF2-40B4-BE49-F238E27FC236}">
                <a16:creationId xmlns:a16="http://schemas.microsoft.com/office/drawing/2014/main" id="{96ED5EAA-FFDB-C318-029E-6328AF1E40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6213" y="3393785"/>
            <a:ext cx="4057040" cy="282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945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Title 1">
            <a:extLst>
              <a:ext uri="{FF2B5EF4-FFF2-40B4-BE49-F238E27FC236}">
                <a16:creationId xmlns:a16="http://schemas.microsoft.com/office/drawing/2014/main" id="{8D873314-2F9E-80CA-58A2-C3B92324C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8419"/>
            <a:ext cx="8229600" cy="72603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kumimoji="0" lang="en-US" altLang="en-US" b="0" i="0" u="none" strike="noStrike" kern="1200" cap="none" normalizeH="0" baseline="0">
                <a:ln>
                  <a:noFill/>
                </a:ln>
                <a:effectLst/>
                <a:latin typeface="+mj-lt"/>
                <a:ea typeface="+mj-ea"/>
                <a:cs typeface="+mj-cs"/>
              </a:rPr>
              <a:t>The Major Issues and Solutions</a:t>
            </a:r>
            <a:endParaRPr lang="en-US" kern="1200">
              <a:latin typeface="+mj-lt"/>
              <a:ea typeface="+mj-ea"/>
              <a:cs typeface="+mj-cs"/>
            </a:endParaRPr>
          </a:p>
        </p:txBody>
      </p:sp>
      <p:sp>
        <p:nvSpPr>
          <p:cNvPr id="4100" name="Rectangle 1">
            <a:extLst>
              <a:ext uri="{FF2B5EF4-FFF2-40B4-BE49-F238E27FC236}">
                <a16:creationId xmlns:a16="http://schemas.microsoft.com/office/drawing/2014/main" id="{9D732C3E-027A-3AD7-9399-C7EDA9602D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028092"/>
            <a:ext cx="3505200" cy="279009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Ctr="0" compatLnSpc="1">
            <a:prstTxWarp prst="textNoShape">
              <a:avLst/>
            </a:prstTxWarp>
            <a:normAutofit lnSpcReduction="10000"/>
          </a:bodyPr>
          <a:lstStyle/>
          <a:p>
            <a:pPr marL="342900" marR="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rgbClr val="0E1C58"/>
                </a:solidFill>
                <a:effectLst/>
              </a:rPr>
              <a:t>Misinformation by ChatGPT: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rgbClr val="0E1C58"/>
              </a:solidFill>
              <a:effectLst/>
            </a:endParaRPr>
          </a:p>
          <a:p>
            <a:pPr marL="800100" lvl="3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/>
              <a:buChar char="•"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E1C58"/>
                </a:solidFill>
                <a:effectLst/>
              </a:rPr>
              <a:t>Provided incorrect details on block types, library locations, parameter names, and case sensitivity.</a:t>
            </a:r>
          </a:p>
          <a:p>
            <a:pPr marL="800100" lvl="3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/>
              <a:buChar char="•"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E1C58"/>
                </a:solidFill>
                <a:effectLst/>
              </a:rPr>
              <a:t>Resolved through thorough verification and correction.</a:t>
            </a:r>
          </a:p>
          <a:p>
            <a:pPr marL="342900" marR="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rgbClr val="0E1C58"/>
                </a:solidFill>
                <a:effectLst/>
              </a:rPr>
              <a:t>ChatGPT Parameter Responses: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rgbClr val="0E1C58"/>
              </a:solidFill>
              <a:effectLst/>
            </a:endParaRPr>
          </a:p>
          <a:p>
            <a:pPr marL="800100" lvl="3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/>
              <a:buChar char="•"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E1C58"/>
                </a:solidFill>
                <a:effectLst/>
              </a:rPr>
              <a:t>Excessive documentation led to incorrect parameter handling.</a:t>
            </a:r>
          </a:p>
          <a:p>
            <a:pPr marL="800100" lvl="3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/>
              <a:buChar char="•"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E1C58"/>
                </a:solidFill>
                <a:effectLst/>
              </a:rPr>
              <a:t>Achieved successful compilation through iterative prompt engineering and refinement.</a:t>
            </a:r>
          </a:p>
          <a:p>
            <a:pPr marL="342900" marR="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rgbClr val="0E1C58"/>
                </a:solidFill>
                <a:effectLst/>
              </a:rPr>
              <a:t>Scope Output Issues: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rgbClr val="0E1C58"/>
              </a:solidFill>
              <a:effectLst/>
            </a:endParaRPr>
          </a:p>
          <a:p>
            <a:pPr marL="800100" lvl="3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/>
              <a:buChar char="•"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E1C58"/>
                </a:solidFill>
                <a:effectLst/>
              </a:rPr>
              <a:t>Frequently generated invalid PID graphs.</a:t>
            </a:r>
          </a:p>
          <a:p>
            <a:pPr marL="1257300" lvl="4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/>
              <a:buChar char="•"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E1C58"/>
                </a:solidFill>
                <a:effectLst/>
              </a:rPr>
              <a:t>Some unrecoverable</a:t>
            </a:r>
          </a:p>
          <a:p>
            <a:pPr marL="800100" lvl="3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/>
              <a:buChar char="•"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E1C58"/>
                </a:solidFill>
                <a:effectLst/>
              </a:rPr>
              <a:t>Investigated solutions like ChatGPT Vision 4.0, ultimately relied on manual input and feedback for accuracy.</a:t>
            </a:r>
            <a:b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E1C58"/>
                </a:solidFill>
                <a:effectLst/>
              </a:rPr>
            </a:b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E1C58"/>
                </a:solidFill>
                <a:effectLst/>
              </a:rPr>
              <a:t>         </a:t>
            </a:r>
          </a:p>
        </p:txBody>
      </p:sp>
      <p:pic>
        <p:nvPicPr>
          <p:cNvPr id="8" name="Picture 7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14F1F21A-0C50-AD21-F805-7523DB8300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0369" y="1033285"/>
            <a:ext cx="5345723" cy="2389853"/>
          </a:xfrm>
          <a:prstGeom prst="rect">
            <a:avLst/>
          </a:prstGeom>
        </p:spPr>
      </p:pic>
      <p:pic>
        <p:nvPicPr>
          <p:cNvPr id="10" name="Picture 9" descr="A graph with a line&#10;&#10;Description automatically generated">
            <a:extLst>
              <a:ext uri="{FF2B5EF4-FFF2-40B4-BE49-F238E27FC236}">
                <a16:creationId xmlns:a16="http://schemas.microsoft.com/office/drawing/2014/main" id="{7D66B2CA-16D3-17D1-2F3F-DFDBBB1FDA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0629" y="3573945"/>
            <a:ext cx="3505201" cy="248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047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87897-C342-CA9D-3AC3-C8D24D5D3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8419"/>
            <a:ext cx="8229600" cy="72603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Reflection &amp; Takeaways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1613D3F-BCBB-F665-F07D-D073DCFC92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34564"/>
            <a:ext cx="4038600" cy="4525963"/>
          </a:xfrm>
        </p:spPr>
        <p:txBody>
          <a:bodyPr>
            <a:normAutofit/>
          </a:bodyPr>
          <a:lstStyle/>
          <a:p>
            <a:pPr marL="342900" marR="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altLang="en-US" sz="1500" b="1" i="0" u="none" strike="noStrike" cap="none" normalizeH="0" baseline="0" dirty="0">
                <a:ln>
                  <a:noFill/>
                </a:ln>
                <a:effectLst/>
              </a:rPr>
              <a:t>Learned:</a:t>
            </a:r>
            <a:endParaRPr kumimoji="0" lang="en-US" altLang="en-US" sz="1500" b="0" i="0" u="none" strike="noStrike" cap="none" normalizeH="0" baseline="0" dirty="0">
              <a:ln>
                <a:noFill/>
              </a:ln>
              <a:effectLst/>
            </a:endParaRPr>
          </a:p>
          <a:p>
            <a:pPr marL="800100" lvl="2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/>
              <a:buChar char="•"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effectLst/>
              </a:rPr>
              <a:t>How to create a Vector DB using Chroma DB</a:t>
            </a:r>
          </a:p>
          <a:p>
            <a:pPr marL="800100" lvl="2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/>
              <a:buChar char="•"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effectLst/>
              </a:rPr>
              <a:t>The fundamentals and important points regarding Generative AI, including working with LLM’s</a:t>
            </a:r>
          </a:p>
          <a:p>
            <a:pPr marL="800100" lvl="2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/>
              <a:buChar char="•"/>
            </a:pPr>
            <a:r>
              <a:rPr lang="en-US" altLang="en-US" sz="1500" dirty="0"/>
              <a:t>Various other technologies and libraries to assist in the process such as </a:t>
            </a:r>
            <a:r>
              <a:rPr lang="en-US" altLang="en-US" sz="1500" dirty="0" err="1"/>
              <a:t>Langchain</a:t>
            </a:r>
            <a:r>
              <a:rPr lang="en-US" altLang="en-US" sz="1500" dirty="0"/>
              <a:t>, </a:t>
            </a:r>
            <a:r>
              <a:rPr lang="en-US" altLang="en-US" sz="1500" dirty="0" err="1"/>
              <a:t>Simuilnk</a:t>
            </a:r>
            <a:r>
              <a:rPr lang="en-US" altLang="en-US" sz="1500" dirty="0"/>
              <a:t> API, etc. </a:t>
            </a:r>
            <a:endParaRPr kumimoji="0" lang="en-US" altLang="en-US" sz="1500" b="0" i="0" u="none" strike="noStrike" cap="none" normalizeH="0" baseline="0" dirty="0">
              <a:ln>
                <a:noFill/>
              </a:ln>
              <a:effectLst/>
            </a:endParaRPr>
          </a:p>
          <a:p>
            <a:pPr marL="342900" marR="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altLang="en-US" sz="1500" b="1" i="0" u="none" strike="noStrike" cap="none" normalizeH="0" baseline="0" dirty="0">
                <a:ln>
                  <a:noFill/>
                </a:ln>
                <a:effectLst/>
              </a:rPr>
              <a:t>What went well:</a:t>
            </a:r>
            <a:endParaRPr kumimoji="0" lang="en-US" altLang="en-US" sz="1500" b="0" i="0" u="none" strike="noStrike" cap="none" normalizeH="0" baseline="0" dirty="0">
              <a:ln>
                <a:noFill/>
              </a:ln>
              <a:effectLst/>
            </a:endParaRPr>
          </a:p>
          <a:p>
            <a:pPr marL="800100" lvl="2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/>
              <a:buChar char="•"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effectLst/>
              </a:rPr>
              <a:t>Successfully configured the application, despite not being entirely correct in practice all the time.</a:t>
            </a:r>
          </a:p>
          <a:p>
            <a:pPr marL="800100" lvl="2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/>
              <a:buChar char="•"/>
            </a:pPr>
            <a:r>
              <a:rPr lang="en-US" altLang="en-US" sz="1500" dirty="0"/>
              <a:t>Got to meet some very intelligent interns and amazing people who helped me out when needed.</a:t>
            </a:r>
          </a:p>
          <a:p>
            <a:pPr marL="800100" lvl="2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/>
              <a:buChar char="•"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effectLst/>
              </a:rPr>
              <a:t>Got to get some insight into what CS research looks like.</a:t>
            </a:r>
          </a:p>
        </p:txBody>
      </p:sp>
      <p:pic>
        <p:nvPicPr>
          <p:cNvPr id="6146" name="Picture 2" descr="spending two hours learning ...">
            <a:extLst>
              <a:ext uri="{FF2B5EF4-FFF2-40B4-BE49-F238E27FC236}">
                <a16:creationId xmlns:a16="http://schemas.microsoft.com/office/drawing/2014/main" id="{1DF094DF-E93F-C083-17E7-B85F302B14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1851289"/>
            <a:ext cx="4038600" cy="3292513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855393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9FEFF-AFCD-C803-FB39-4506D8A9D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8419"/>
            <a:ext cx="8229600" cy="726038"/>
          </a:xfrm>
        </p:spPr>
        <p:txBody>
          <a:bodyPr anchor="ctr">
            <a:normAutofit/>
          </a:bodyPr>
          <a:lstStyle/>
          <a:p>
            <a:pPr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0" i="0" u="none" strike="noStrike">
                <a:effectLst/>
              </a:rPr>
              <a:t>Next Steps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9099FA-4773-6D52-919A-8142F0FF04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34564"/>
            <a:ext cx="4038600" cy="4525963"/>
          </a:xfrm>
        </p:spPr>
        <p:txBody>
          <a:bodyPr>
            <a:normAutofit/>
          </a:bodyPr>
          <a:lstStyle/>
          <a:p>
            <a:pPr rtl="0" fontAlgn="base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1" i="0" u="none" strike="noStrike" dirty="0">
                <a:effectLst/>
              </a:rPr>
              <a:t>Compare LLMs</a:t>
            </a:r>
            <a:r>
              <a:rPr lang="en-US" sz="2000" b="0" i="0" u="none" strike="noStrike" dirty="0">
                <a:effectLst/>
              </a:rPr>
              <a:t>: Assess the performance of different LLMs against ChatGPT in terms of accuracy and response time.</a:t>
            </a:r>
          </a:p>
          <a:p>
            <a:pPr rtl="0" fontAlgn="base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1" i="0" u="none" strike="noStrike" dirty="0">
                <a:effectLst/>
              </a:rPr>
              <a:t>Contextual Testing</a:t>
            </a:r>
            <a:r>
              <a:rPr lang="en-US" sz="2000" b="0" i="0" u="none" strike="noStrike" dirty="0">
                <a:effectLst/>
              </a:rPr>
              <a:t>: Test the application in various domains like Aerospace, Renewable Energy, and Telecommunications.</a:t>
            </a:r>
          </a:p>
          <a:p>
            <a:pPr rtl="0" fontAlgn="base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1" i="0" u="none" strike="noStrike" dirty="0">
                <a:effectLst/>
              </a:rPr>
              <a:t>Temperature Variation</a:t>
            </a:r>
            <a:r>
              <a:rPr lang="en-US" sz="2000" b="0" i="0" u="none" strike="noStrike" dirty="0">
                <a:effectLst/>
              </a:rPr>
              <a:t>: Adjust Chat GPT's temperature settings to see how it affects response creativity and coherence.</a:t>
            </a:r>
          </a:p>
          <a:p>
            <a:pPr rtl="0" fontAlgn="base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i="0" u="none" strike="noStrike" dirty="0">
                <a:effectLst/>
              </a:rPr>
              <a:t>Fine Tuning</a:t>
            </a:r>
            <a:r>
              <a:rPr lang="en-US" sz="2000" b="0" i="0" u="none" strike="noStrike" dirty="0">
                <a:effectLst/>
              </a:rPr>
              <a:t>: Fine Tune the model to be able to interpret and give more accurate results.</a:t>
            </a:r>
            <a:endParaRPr lang="en-US" sz="2000" b="1" i="0" u="none" strike="noStrike" dirty="0">
              <a:effectLst/>
            </a:endParaRPr>
          </a:p>
          <a:p>
            <a:pPr>
              <a:lnSpc>
                <a:spcPct val="90000"/>
              </a:lnSpc>
            </a:pPr>
            <a:endParaRPr lang="en-US" sz="2000" dirty="0"/>
          </a:p>
        </p:txBody>
      </p:sp>
      <p:pic>
        <p:nvPicPr>
          <p:cNvPr id="7170" name="Picture 2" descr="A hand writing on a blackboard&#10;&#10;Description automatically generated">
            <a:extLst>
              <a:ext uri="{FF2B5EF4-FFF2-40B4-BE49-F238E27FC236}">
                <a16:creationId xmlns:a16="http://schemas.microsoft.com/office/drawing/2014/main" id="{0B896785-874C-6317-D338-E4AB7C8D7D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2153793"/>
            <a:ext cx="4038600" cy="2687504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3829271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1593</TotalTime>
  <Words>708</Words>
  <Application>Microsoft Macintosh PowerPoint</Application>
  <PresentationFormat>On-screen Show (4:3)</PresentationFormat>
  <Paragraphs>63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Symbiotic Design of Cyber Physical Systems with Large Language Models</vt:lpstr>
      <vt:lpstr>The Objective</vt:lpstr>
      <vt:lpstr>The Approach</vt:lpstr>
      <vt:lpstr>Experiment &amp; Results</vt:lpstr>
      <vt:lpstr>The Major Issues and Solutions</vt:lpstr>
      <vt:lpstr>Reflection &amp; Takeaways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Soloman, Darrell N</dc:creator>
  <cp:lastModifiedBy>Ortiz, Carlos A</cp:lastModifiedBy>
  <cp:revision>13</cp:revision>
  <dcterms:created xsi:type="dcterms:W3CDTF">2014-01-24T16:26:32Z</dcterms:created>
  <dcterms:modified xsi:type="dcterms:W3CDTF">2024-07-26T18:45:28Z</dcterms:modified>
</cp:coreProperties>
</file>