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9" r:id="rId2"/>
    <p:sldId id="262" r:id="rId3"/>
    <p:sldId id="270" r:id="rId4"/>
    <p:sldId id="263" r:id="rId5"/>
    <p:sldId id="264" r:id="rId6"/>
    <p:sldId id="268" r:id="rId7"/>
    <p:sldId id="267" r:id="rId8"/>
    <p:sldId id="269"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1C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589" autoAdjust="0"/>
  </p:normalViewPr>
  <p:slideViewPr>
    <p:cSldViewPr snapToGrid="0" snapToObjects="1">
      <p:cViewPr>
        <p:scale>
          <a:sx n="135" d="100"/>
          <a:sy n="135" d="100"/>
        </p:scale>
        <p:origin x="1504"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3B8905-4EB3-3F48-990F-1B6C3892205F}" type="datetimeFigureOut">
              <a:rPr lang="en-US" smtClean="0"/>
              <a:t>7/31/24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374EED-FA26-AB4E-8BB0-FE19749F85A9}" type="slidenum">
              <a:rPr lang="en-US" smtClean="0"/>
              <a:t>‹#›</a:t>
            </a:fld>
            <a:endParaRPr lang="en-US"/>
          </a:p>
        </p:txBody>
      </p:sp>
    </p:spTree>
    <p:extLst>
      <p:ext uri="{BB962C8B-B14F-4D97-AF65-F5344CB8AC3E}">
        <p14:creationId xmlns:p14="http://schemas.microsoft.com/office/powerpoint/2010/main" val="26182375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374EED-FA26-AB4E-8BB0-FE19749F85A9}" type="slidenum">
              <a:rPr lang="en-US" smtClean="0"/>
              <a:t>5</a:t>
            </a:fld>
            <a:endParaRPr lang="en-US"/>
          </a:p>
        </p:txBody>
      </p:sp>
    </p:spTree>
    <p:extLst>
      <p:ext uri="{BB962C8B-B14F-4D97-AF65-F5344CB8AC3E}">
        <p14:creationId xmlns:p14="http://schemas.microsoft.com/office/powerpoint/2010/main" val="14424461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6461" y="1279952"/>
            <a:ext cx="7086599" cy="1470025"/>
          </a:xfrm>
        </p:spPr>
        <p:txBody>
          <a:bodyPr/>
          <a:lstStyle>
            <a:lvl1pPr algn="r">
              <a:defRPr>
                <a:solidFill>
                  <a:srgbClr val="0E1C58"/>
                </a:solidFill>
              </a:defRPr>
            </a:lvl1pPr>
          </a:lstStyle>
          <a:p>
            <a:r>
              <a:rPr lang="en-US" dirty="0"/>
              <a:t>Click to edit Master title style</a:t>
            </a:r>
          </a:p>
        </p:txBody>
      </p:sp>
      <p:sp>
        <p:nvSpPr>
          <p:cNvPr id="3" name="Subtitle 2"/>
          <p:cNvSpPr>
            <a:spLocks noGrp="1"/>
          </p:cNvSpPr>
          <p:nvPr>
            <p:ph type="subTitle" idx="1"/>
          </p:nvPr>
        </p:nvSpPr>
        <p:spPr>
          <a:xfrm>
            <a:off x="1952260" y="2749977"/>
            <a:ext cx="6400800" cy="1752600"/>
          </a:xfrm>
        </p:spPr>
        <p:txBody>
          <a:bodyPr/>
          <a:lstStyle>
            <a:lvl1pPr marL="0" indent="0" algn="r">
              <a:buNone/>
              <a:defRPr>
                <a:solidFill>
                  <a:srgbClr val="0E1C5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AB6FFB1D-2CDD-CF44-93B1-657627E239FD}" type="datetimeFigureOut">
              <a:rPr lang="en-US" smtClean="0"/>
              <a:t>7/31/24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52AB70-ACF7-B149-9279-6350C00EEE48}" type="slidenum">
              <a:rPr lang="en-US" smtClean="0"/>
              <a:t>‹#›</a:t>
            </a:fld>
            <a:endParaRPr lang="en-US"/>
          </a:p>
        </p:txBody>
      </p:sp>
      <p:pic>
        <p:nvPicPr>
          <p:cNvPr id="15" name="Picture 14"/>
          <p:cNvPicPr>
            <a:picLocks noChangeAspect="1"/>
          </p:cNvPicPr>
          <p:nvPr userDrawn="1"/>
        </p:nvPicPr>
        <p:blipFill rotWithShape="1">
          <a:blip r:embed="rId2"/>
          <a:srcRect l="628" b="5118"/>
          <a:stretch/>
        </p:blipFill>
        <p:spPr>
          <a:xfrm>
            <a:off x="0" y="489409"/>
            <a:ext cx="9144000" cy="6368591"/>
          </a:xfrm>
          <a:prstGeom prst="rect">
            <a:avLst/>
          </a:prstGeom>
        </p:spPr>
      </p:pic>
    </p:spTree>
    <p:extLst>
      <p:ext uri="{BB962C8B-B14F-4D97-AF65-F5344CB8AC3E}">
        <p14:creationId xmlns:p14="http://schemas.microsoft.com/office/powerpoint/2010/main" val="4294344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ISIS_PPT_P1_r2.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178418"/>
            <a:ext cx="8229600" cy="668307"/>
          </a:xfrm>
        </p:spPr>
        <p:txBody>
          <a:bodyPr/>
          <a:lstStyle/>
          <a:p>
            <a:r>
              <a:rPr lang="en-US" dirty="0"/>
              <a:t>Click to edit Master title style</a:t>
            </a:r>
          </a:p>
        </p:txBody>
      </p:sp>
      <p:sp>
        <p:nvSpPr>
          <p:cNvPr id="3" name="Vertical Text Placeholder 2"/>
          <p:cNvSpPr>
            <a:spLocks noGrp="1"/>
          </p:cNvSpPr>
          <p:nvPr>
            <p:ph type="body" orient="vert" idx="1"/>
          </p:nvPr>
        </p:nvSpPr>
        <p:spPr>
          <a:xfrm>
            <a:off x="457200" y="1176832"/>
            <a:ext cx="8229600" cy="4525963"/>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B6FFB1D-2CDD-CF44-93B1-657627E239FD}" type="datetimeFigureOut">
              <a:rPr lang="en-US" smtClean="0"/>
              <a:t>7/31/24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52AB70-ACF7-B149-9279-6350C00EEE48}" type="slidenum">
              <a:rPr lang="en-US" smtClean="0"/>
              <a:t>‹#›</a:t>
            </a:fld>
            <a:endParaRPr lang="en-US"/>
          </a:p>
        </p:txBody>
      </p:sp>
    </p:spTree>
    <p:extLst>
      <p:ext uri="{BB962C8B-B14F-4D97-AF65-F5344CB8AC3E}">
        <p14:creationId xmlns:p14="http://schemas.microsoft.com/office/powerpoint/2010/main" val="3033168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ISIS_PPT_P1_r2.pdf"/>
          <p:cNvPicPr>
            <a:picLocks noChangeAspect="1"/>
          </p:cNvPicPr>
          <p:nvPr userDrawn="1"/>
        </p:nvPicPr>
        <p:blipFill rotWithShape="1">
          <a:blip r:embed="rId2">
            <a:extLst>
              <a:ext uri="{28A0092B-C50C-407E-A947-70E740481C1C}">
                <a14:useLocalDpi xmlns:a14="http://schemas.microsoft.com/office/drawing/2010/main" val="0"/>
              </a:ext>
            </a:extLst>
          </a:blip>
          <a:srcRect t="17959"/>
          <a:stretch/>
        </p:blipFill>
        <p:spPr>
          <a:xfrm>
            <a:off x="0" y="1231602"/>
            <a:ext cx="9144000" cy="5626398"/>
          </a:xfrm>
          <a:prstGeom prst="rect">
            <a:avLst/>
          </a:prstGeom>
        </p:spPr>
      </p:pic>
      <p:sp>
        <p:nvSpPr>
          <p:cNvPr id="2" name="Vertical Title 1"/>
          <p:cNvSpPr>
            <a:spLocks noGrp="1"/>
          </p:cNvSpPr>
          <p:nvPr>
            <p:ph type="title" orient="vert"/>
          </p:nvPr>
        </p:nvSpPr>
        <p:spPr>
          <a:xfrm>
            <a:off x="6629400" y="274639"/>
            <a:ext cx="2057400" cy="553698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5536983"/>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B6FFB1D-2CDD-CF44-93B1-657627E239FD}" type="datetimeFigureOut">
              <a:rPr lang="en-US" smtClean="0"/>
              <a:t>7/31/24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52AB70-ACF7-B149-9279-6350C00EEE48}" type="slidenum">
              <a:rPr lang="en-US" smtClean="0"/>
              <a:t>‹#›</a:t>
            </a:fld>
            <a:endParaRPr lang="en-US"/>
          </a:p>
        </p:txBody>
      </p:sp>
    </p:spTree>
    <p:extLst>
      <p:ext uri="{BB962C8B-B14F-4D97-AF65-F5344CB8AC3E}">
        <p14:creationId xmlns:p14="http://schemas.microsoft.com/office/powerpoint/2010/main" val="3679993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9174"/>
            <a:ext cx="8229600" cy="764526"/>
          </a:xfrm>
        </p:spPr>
        <p:txBody>
          <a:bodyPr/>
          <a:lstStyle>
            <a:lvl1pPr>
              <a:defRPr>
                <a:solidFill>
                  <a:srgbClr val="0E1C58"/>
                </a:solidFill>
              </a:defRPr>
            </a:lvl1pPr>
          </a:lstStyle>
          <a:p>
            <a:r>
              <a:rPr lang="en-US" dirty="0"/>
              <a:t>Click to edit Master title style</a:t>
            </a:r>
          </a:p>
        </p:txBody>
      </p:sp>
      <p:sp>
        <p:nvSpPr>
          <p:cNvPr id="3" name="Content Placeholder 2"/>
          <p:cNvSpPr>
            <a:spLocks noGrp="1"/>
          </p:cNvSpPr>
          <p:nvPr>
            <p:ph idx="1"/>
          </p:nvPr>
        </p:nvSpPr>
        <p:spPr>
          <a:xfrm>
            <a:off x="457200" y="1176832"/>
            <a:ext cx="8229600" cy="4525963"/>
          </a:xfrm>
        </p:spPr>
        <p:txBody>
          <a:bodyPr/>
          <a:lstStyle>
            <a:lvl1pPr>
              <a:defRPr>
                <a:solidFill>
                  <a:srgbClr val="0E1C58"/>
                </a:solidFill>
              </a:defRPr>
            </a:lvl1pPr>
            <a:lvl2pPr>
              <a:defRPr>
                <a:solidFill>
                  <a:srgbClr val="0E1C58"/>
                </a:solidFill>
              </a:defRPr>
            </a:lvl2pPr>
            <a:lvl3pPr>
              <a:defRPr>
                <a:solidFill>
                  <a:srgbClr val="0E1C58"/>
                </a:solidFill>
              </a:defRPr>
            </a:lvl3pPr>
            <a:lvl4pPr>
              <a:defRPr>
                <a:solidFill>
                  <a:srgbClr val="0E1C58"/>
                </a:solidFill>
              </a:defRPr>
            </a:lvl4pPr>
            <a:lvl5pPr>
              <a:defRPr>
                <a:solidFill>
                  <a:srgbClr val="0E1C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B6FFB1D-2CDD-CF44-93B1-657627E239FD}" type="datetimeFigureOut">
              <a:rPr lang="en-US" smtClean="0"/>
              <a:t>7/31/24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52AB70-ACF7-B149-9279-6350C00EEE48}" type="slidenum">
              <a:rPr lang="en-US" smtClean="0"/>
              <a:t>‹#›</a:t>
            </a:fld>
            <a:endParaRPr lang="en-US"/>
          </a:p>
        </p:txBody>
      </p:sp>
      <p:pic>
        <p:nvPicPr>
          <p:cNvPr id="17" name="Picture 16"/>
          <p:cNvPicPr>
            <a:picLocks noChangeAspect="1"/>
          </p:cNvPicPr>
          <p:nvPr userDrawn="1"/>
        </p:nvPicPr>
        <p:blipFill rotWithShape="1">
          <a:blip r:embed="rId2"/>
          <a:srcRect l="2258"/>
          <a:stretch/>
        </p:blipFill>
        <p:spPr>
          <a:xfrm>
            <a:off x="0" y="809202"/>
            <a:ext cx="9163240" cy="6007534"/>
          </a:xfrm>
          <a:prstGeom prst="rect">
            <a:avLst/>
          </a:prstGeom>
        </p:spPr>
      </p:pic>
    </p:spTree>
    <p:extLst>
      <p:ext uri="{BB962C8B-B14F-4D97-AF65-F5344CB8AC3E}">
        <p14:creationId xmlns:p14="http://schemas.microsoft.com/office/powerpoint/2010/main" val="2979781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0E1C58"/>
                </a:solidFill>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6FFB1D-2CDD-CF44-93B1-657627E239FD}" type="datetimeFigureOut">
              <a:rPr lang="en-US" smtClean="0"/>
              <a:t>7/31/24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52AB70-ACF7-B149-9279-6350C00EEE48}" type="slidenum">
              <a:rPr lang="en-US" smtClean="0"/>
              <a:t>‹#›</a:t>
            </a:fld>
            <a:endParaRPr lang="en-US"/>
          </a:p>
        </p:txBody>
      </p:sp>
      <p:pic>
        <p:nvPicPr>
          <p:cNvPr id="8" name="Picture 7"/>
          <p:cNvPicPr>
            <a:picLocks noChangeAspect="1"/>
          </p:cNvPicPr>
          <p:nvPr userDrawn="1"/>
        </p:nvPicPr>
        <p:blipFill rotWithShape="1">
          <a:blip r:embed="rId2"/>
          <a:srcRect l="2258"/>
          <a:stretch/>
        </p:blipFill>
        <p:spPr>
          <a:xfrm>
            <a:off x="0" y="809202"/>
            <a:ext cx="9163240" cy="6007534"/>
          </a:xfrm>
          <a:prstGeom prst="rect">
            <a:avLst/>
          </a:prstGeom>
        </p:spPr>
      </p:pic>
    </p:spTree>
    <p:extLst>
      <p:ext uri="{BB962C8B-B14F-4D97-AF65-F5344CB8AC3E}">
        <p14:creationId xmlns:p14="http://schemas.microsoft.com/office/powerpoint/2010/main" val="4071163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78419"/>
            <a:ext cx="8229600" cy="726038"/>
          </a:xfrm>
        </p:spPr>
        <p:txBody>
          <a:bodyPr/>
          <a:lstStyle>
            <a:lvl1pPr>
              <a:defRPr>
                <a:solidFill>
                  <a:srgbClr val="0E1C58"/>
                </a:solidFill>
              </a:defRPr>
            </a:lvl1pPr>
          </a:lstStyle>
          <a:p>
            <a:r>
              <a:rPr lang="en-US" dirty="0"/>
              <a:t>Click to edit Master title style</a:t>
            </a:r>
          </a:p>
        </p:txBody>
      </p:sp>
      <p:sp>
        <p:nvSpPr>
          <p:cNvPr id="3" name="Content Placeholder 2"/>
          <p:cNvSpPr>
            <a:spLocks noGrp="1"/>
          </p:cNvSpPr>
          <p:nvPr>
            <p:ph sz="half" idx="1"/>
          </p:nvPr>
        </p:nvSpPr>
        <p:spPr>
          <a:xfrm>
            <a:off x="457200" y="1234564"/>
            <a:ext cx="4038600" cy="4525963"/>
          </a:xfrm>
        </p:spPr>
        <p:txBody>
          <a:bodyPr/>
          <a:lstStyle>
            <a:lvl1pPr>
              <a:defRPr sz="2800">
                <a:solidFill>
                  <a:srgbClr val="0E1C58"/>
                </a:solidFill>
              </a:defRPr>
            </a:lvl1pPr>
            <a:lvl2pPr>
              <a:defRPr sz="2400">
                <a:solidFill>
                  <a:srgbClr val="0E1C58"/>
                </a:solidFill>
              </a:defRPr>
            </a:lvl2pPr>
            <a:lvl3pPr>
              <a:defRPr sz="2000">
                <a:solidFill>
                  <a:srgbClr val="0E1C58"/>
                </a:solidFill>
              </a:defRPr>
            </a:lvl3pPr>
            <a:lvl4pPr>
              <a:defRPr sz="1800">
                <a:solidFill>
                  <a:srgbClr val="0E1C58"/>
                </a:solidFill>
              </a:defRPr>
            </a:lvl4pPr>
            <a:lvl5pPr>
              <a:defRPr sz="1800">
                <a:solidFill>
                  <a:srgbClr val="0E1C58"/>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234564"/>
            <a:ext cx="4038600" cy="4525963"/>
          </a:xfrm>
        </p:spPr>
        <p:txBody>
          <a:bodyPr/>
          <a:lstStyle>
            <a:lvl1pPr>
              <a:defRPr sz="2800">
                <a:solidFill>
                  <a:srgbClr val="0E1C58"/>
                </a:solidFill>
              </a:defRPr>
            </a:lvl1pPr>
            <a:lvl2pPr>
              <a:defRPr sz="2400">
                <a:solidFill>
                  <a:srgbClr val="0E1C58"/>
                </a:solidFill>
              </a:defRPr>
            </a:lvl2pPr>
            <a:lvl3pPr>
              <a:defRPr sz="2000">
                <a:solidFill>
                  <a:srgbClr val="0E1C58"/>
                </a:solidFill>
              </a:defRPr>
            </a:lvl3pPr>
            <a:lvl4pPr>
              <a:defRPr sz="1800">
                <a:solidFill>
                  <a:srgbClr val="0E1C58"/>
                </a:solidFill>
              </a:defRPr>
            </a:lvl4pPr>
            <a:lvl5pPr>
              <a:defRPr sz="1800">
                <a:solidFill>
                  <a:srgbClr val="0E1C58"/>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6FFB1D-2CDD-CF44-93B1-657627E239FD}" type="datetimeFigureOut">
              <a:rPr lang="en-US" smtClean="0"/>
              <a:t>7/31/24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52AB70-ACF7-B149-9279-6350C00EEE48}" type="slidenum">
              <a:rPr lang="en-US" smtClean="0"/>
              <a:t>‹#›</a:t>
            </a:fld>
            <a:endParaRPr lang="en-US"/>
          </a:p>
        </p:txBody>
      </p:sp>
      <p:pic>
        <p:nvPicPr>
          <p:cNvPr id="9" name="Picture 8"/>
          <p:cNvPicPr>
            <a:picLocks noChangeAspect="1"/>
          </p:cNvPicPr>
          <p:nvPr userDrawn="1"/>
        </p:nvPicPr>
        <p:blipFill rotWithShape="1">
          <a:blip r:embed="rId2"/>
          <a:srcRect l="2258"/>
          <a:stretch/>
        </p:blipFill>
        <p:spPr>
          <a:xfrm>
            <a:off x="0" y="809202"/>
            <a:ext cx="9163240" cy="6007534"/>
          </a:xfrm>
          <a:prstGeom prst="rect">
            <a:avLst/>
          </a:prstGeom>
        </p:spPr>
      </p:pic>
    </p:spTree>
    <p:extLst>
      <p:ext uri="{BB962C8B-B14F-4D97-AF65-F5344CB8AC3E}">
        <p14:creationId xmlns:p14="http://schemas.microsoft.com/office/powerpoint/2010/main" val="123600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39930"/>
            <a:ext cx="8229600" cy="783770"/>
          </a:xfrm>
        </p:spPr>
        <p:txBody>
          <a:bodyPr/>
          <a:lstStyle>
            <a:lvl1pPr>
              <a:defRPr>
                <a:solidFill>
                  <a:srgbClr val="0E1C58"/>
                </a:solidFill>
              </a:defRPr>
            </a:lvl1pPr>
          </a:lstStyle>
          <a:p>
            <a:r>
              <a:rPr lang="en-US" dirty="0"/>
              <a:t>Click to edit Master title style</a:t>
            </a:r>
          </a:p>
        </p:txBody>
      </p:sp>
      <p:sp>
        <p:nvSpPr>
          <p:cNvPr id="3" name="Text Placeholder 2"/>
          <p:cNvSpPr>
            <a:spLocks noGrp="1"/>
          </p:cNvSpPr>
          <p:nvPr>
            <p:ph type="body" idx="1"/>
          </p:nvPr>
        </p:nvSpPr>
        <p:spPr>
          <a:xfrm>
            <a:off x="457200" y="1150233"/>
            <a:ext cx="4040188" cy="639762"/>
          </a:xfrm>
        </p:spPr>
        <p:txBody>
          <a:bodyPr anchor="b"/>
          <a:lstStyle>
            <a:lvl1pPr marL="0" indent="0">
              <a:buNone/>
              <a:defRPr sz="2400" b="1">
                <a:solidFill>
                  <a:srgbClr val="0E1C5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9995"/>
            <a:ext cx="4040188" cy="3951288"/>
          </a:xfrm>
        </p:spPr>
        <p:txBody>
          <a:bodyPr/>
          <a:lstStyle>
            <a:lvl1pPr>
              <a:defRPr sz="2400">
                <a:solidFill>
                  <a:srgbClr val="0E1C58"/>
                </a:solidFill>
              </a:defRPr>
            </a:lvl1pPr>
            <a:lvl2pPr>
              <a:defRPr sz="2000">
                <a:solidFill>
                  <a:srgbClr val="0E1C58"/>
                </a:solidFill>
              </a:defRPr>
            </a:lvl2pPr>
            <a:lvl3pPr>
              <a:defRPr sz="1800">
                <a:solidFill>
                  <a:srgbClr val="0E1C58"/>
                </a:solidFill>
              </a:defRPr>
            </a:lvl3pPr>
            <a:lvl4pPr>
              <a:defRPr sz="1600">
                <a:solidFill>
                  <a:srgbClr val="0E1C58"/>
                </a:solidFill>
              </a:defRPr>
            </a:lvl4pPr>
            <a:lvl5pPr>
              <a:defRPr sz="1600">
                <a:solidFill>
                  <a:srgbClr val="0E1C58"/>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233"/>
            <a:ext cx="4041775" cy="639762"/>
          </a:xfrm>
        </p:spPr>
        <p:txBody>
          <a:bodyPr anchor="b"/>
          <a:lstStyle>
            <a:lvl1pPr marL="0" indent="0">
              <a:buNone/>
              <a:defRPr sz="2400" b="1">
                <a:solidFill>
                  <a:srgbClr val="0E1C5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789995"/>
            <a:ext cx="4041775" cy="3951288"/>
          </a:xfrm>
        </p:spPr>
        <p:txBody>
          <a:bodyPr/>
          <a:lstStyle>
            <a:lvl1pPr>
              <a:defRPr sz="2400">
                <a:solidFill>
                  <a:srgbClr val="0E1C58"/>
                </a:solidFill>
              </a:defRPr>
            </a:lvl1pPr>
            <a:lvl2pPr>
              <a:defRPr sz="2000">
                <a:solidFill>
                  <a:srgbClr val="0E1C58"/>
                </a:solidFill>
              </a:defRPr>
            </a:lvl2pPr>
            <a:lvl3pPr>
              <a:defRPr sz="1800">
                <a:solidFill>
                  <a:srgbClr val="0E1C58"/>
                </a:solidFill>
              </a:defRPr>
            </a:lvl3pPr>
            <a:lvl4pPr>
              <a:defRPr sz="1600">
                <a:solidFill>
                  <a:srgbClr val="0E1C58"/>
                </a:solidFill>
              </a:defRPr>
            </a:lvl4pPr>
            <a:lvl5pPr>
              <a:defRPr sz="1600">
                <a:solidFill>
                  <a:srgbClr val="0E1C58"/>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B6FFB1D-2CDD-CF44-93B1-657627E239FD}" type="datetimeFigureOut">
              <a:rPr lang="en-US" smtClean="0"/>
              <a:t>7/31/24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52AB70-ACF7-B149-9279-6350C00EEE48}" type="slidenum">
              <a:rPr lang="en-US" smtClean="0"/>
              <a:t>‹#›</a:t>
            </a:fld>
            <a:endParaRPr lang="en-US"/>
          </a:p>
        </p:txBody>
      </p:sp>
      <p:pic>
        <p:nvPicPr>
          <p:cNvPr id="11" name="Picture 10"/>
          <p:cNvPicPr>
            <a:picLocks noChangeAspect="1"/>
          </p:cNvPicPr>
          <p:nvPr userDrawn="1"/>
        </p:nvPicPr>
        <p:blipFill rotWithShape="1">
          <a:blip r:embed="rId2"/>
          <a:srcRect l="2258"/>
          <a:stretch/>
        </p:blipFill>
        <p:spPr>
          <a:xfrm>
            <a:off x="0" y="809202"/>
            <a:ext cx="9163240" cy="6007534"/>
          </a:xfrm>
          <a:prstGeom prst="rect">
            <a:avLst/>
          </a:prstGeom>
        </p:spPr>
      </p:pic>
    </p:spTree>
    <p:extLst>
      <p:ext uri="{BB962C8B-B14F-4D97-AF65-F5344CB8AC3E}">
        <p14:creationId xmlns:p14="http://schemas.microsoft.com/office/powerpoint/2010/main" val="2448017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39930"/>
            <a:ext cx="8229600" cy="783770"/>
          </a:xfrm>
        </p:spPr>
        <p:txBody>
          <a:bodyPr/>
          <a:lstStyle>
            <a:lvl1pPr>
              <a:defRPr>
                <a:solidFill>
                  <a:srgbClr val="0E1C58"/>
                </a:solidFill>
              </a:defRPr>
            </a:lvl1pPr>
          </a:lstStyle>
          <a:p>
            <a:r>
              <a:rPr lang="en-US" dirty="0"/>
              <a:t>Click to edit Master title style</a:t>
            </a:r>
          </a:p>
        </p:txBody>
      </p:sp>
      <p:sp>
        <p:nvSpPr>
          <p:cNvPr id="3" name="Date Placeholder 2"/>
          <p:cNvSpPr>
            <a:spLocks noGrp="1"/>
          </p:cNvSpPr>
          <p:nvPr>
            <p:ph type="dt" sz="half" idx="10"/>
          </p:nvPr>
        </p:nvSpPr>
        <p:spPr/>
        <p:txBody>
          <a:bodyPr/>
          <a:lstStyle/>
          <a:p>
            <a:fld id="{AB6FFB1D-2CDD-CF44-93B1-657627E239FD}" type="datetimeFigureOut">
              <a:rPr lang="en-US" smtClean="0"/>
              <a:t>7/31/24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52AB70-ACF7-B149-9279-6350C00EEE48}" type="slidenum">
              <a:rPr lang="en-US" smtClean="0"/>
              <a:t>‹#›</a:t>
            </a:fld>
            <a:endParaRPr lang="en-US"/>
          </a:p>
        </p:txBody>
      </p:sp>
      <p:pic>
        <p:nvPicPr>
          <p:cNvPr id="7" name="Picture 6"/>
          <p:cNvPicPr>
            <a:picLocks noChangeAspect="1"/>
          </p:cNvPicPr>
          <p:nvPr userDrawn="1"/>
        </p:nvPicPr>
        <p:blipFill rotWithShape="1">
          <a:blip r:embed="rId2"/>
          <a:srcRect l="2258"/>
          <a:stretch/>
        </p:blipFill>
        <p:spPr>
          <a:xfrm>
            <a:off x="0" y="809202"/>
            <a:ext cx="9163240" cy="6007534"/>
          </a:xfrm>
          <a:prstGeom prst="rect">
            <a:avLst/>
          </a:prstGeom>
        </p:spPr>
      </p:pic>
    </p:spTree>
    <p:extLst>
      <p:ext uri="{BB962C8B-B14F-4D97-AF65-F5344CB8AC3E}">
        <p14:creationId xmlns:p14="http://schemas.microsoft.com/office/powerpoint/2010/main" val="2584411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6FFB1D-2CDD-CF44-93B1-657627E239FD}" type="datetimeFigureOut">
              <a:rPr lang="en-US" smtClean="0"/>
              <a:t>7/31/24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52AB70-ACF7-B149-9279-6350C00EEE48}" type="slidenum">
              <a:rPr lang="en-US" smtClean="0"/>
              <a:t>‹#›</a:t>
            </a:fld>
            <a:endParaRPr lang="en-US"/>
          </a:p>
        </p:txBody>
      </p:sp>
      <p:pic>
        <p:nvPicPr>
          <p:cNvPr id="6" name="Picture 5"/>
          <p:cNvPicPr>
            <a:picLocks noChangeAspect="1"/>
          </p:cNvPicPr>
          <p:nvPr userDrawn="1"/>
        </p:nvPicPr>
        <p:blipFill rotWithShape="1">
          <a:blip r:embed="rId2"/>
          <a:srcRect l="2258"/>
          <a:stretch/>
        </p:blipFill>
        <p:spPr>
          <a:xfrm>
            <a:off x="0" y="809202"/>
            <a:ext cx="9163240" cy="6007534"/>
          </a:xfrm>
          <a:prstGeom prst="rect">
            <a:avLst/>
          </a:prstGeom>
        </p:spPr>
      </p:pic>
    </p:spTree>
    <p:extLst>
      <p:ext uri="{BB962C8B-B14F-4D97-AF65-F5344CB8AC3E}">
        <p14:creationId xmlns:p14="http://schemas.microsoft.com/office/powerpoint/2010/main" val="1360579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6FFB1D-2CDD-CF44-93B1-657627E239FD}" type="datetimeFigureOut">
              <a:rPr lang="en-US" smtClean="0"/>
              <a:t>7/31/24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52AB70-ACF7-B149-9279-6350C00EEE48}" type="slidenum">
              <a:rPr lang="en-US" smtClean="0"/>
              <a:t>‹#›</a:t>
            </a:fld>
            <a:endParaRPr lang="en-US"/>
          </a:p>
        </p:txBody>
      </p:sp>
      <p:pic>
        <p:nvPicPr>
          <p:cNvPr id="8" name="Picture 7" descr="ISIS_PPT_P1_r2.pdf"/>
          <p:cNvPicPr>
            <a:picLocks noChangeAspect="1"/>
          </p:cNvPicPr>
          <p:nvPr userDrawn="1"/>
        </p:nvPicPr>
        <p:blipFill rotWithShape="1">
          <a:blip r:embed="rId2">
            <a:extLst>
              <a:ext uri="{28A0092B-C50C-407E-A947-70E740481C1C}">
                <a14:useLocalDpi xmlns:a14="http://schemas.microsoft.com/office/drawing/2010/main" val="0"/>
              </a:ext>
            </a:extLst>
          </a:blip>
          <a:srcRect t="17959"/>
          <a:stretch/>
        </p:blipFill>
        <p:spPr>
          <a:xfrm>
            <a:off x="0" y="1231602"/>
            <a:ext cx="9144000" cy="5626398"/>
          </a:xfrm>
          <a:prstGeom prst="rect">
            <a:avLst/>
          </a:prstGeom>
        </p:spPr>
      </p:pic>
    </p:spTree>
    <p:extLst>
      <p:ext uri="{BB962C8B-B14F-4D97-AF65-F5344CB8AC3E}">
        <p14:creationId xmlns:p14="http://schemas.microsoft.com/office/powerpoint/2010/main" val="1710360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6FFB1D-2CDD-CF44-93B1-657627E239FD}" type="datetimeFigureOut">
              <a:rPr lang="en-US" smtClean="0"/>
              <a:t>7/31/24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52AB70-ACF7-B149-9279-6350C00EEE48}" type="slidenum">
              <a:rPr lang="en-US" smtClean="0"/>
              <a:t>‹#›</a:t>
            </a:fld>
            <a:endParaRPr lang="en-US"/>
          </a:p>
        </p:txBody>
      </p:sp>
      <p:pic>
        <p:nvPicPr>
          <p:cNvPr id="8" name="Picture 7" descr="ISIS_PPT_P1_r2.pdf"/>
          <p:cNvPicPr>
            <a:picLocks noChangeAspect="1"/>
          </p:cNvPicPr>
          <p:nvPr userDrawn="1"/>
        </p:nvPicPr>
        <p:blipFill rotWithShape="1">
          <a:blip r:embed="rId2">
            <a:extLst>
              <a:ext uri="{28A0092B-C50C-407E-A947-70E740481C1C}">
                <a14:useLocalDpi xmlns:a14="http://schemas.microsoft.com/office/drawing/2010/main" val="0"/>
              </a:ext>
            </a:extLst>
          </a:blip>
          <a:srcRect t="17959"/>
          <a:stretch/>
        </p:blipFill>
        <p:spPr>
          <a:xfrm>
            <a:off x="0" y="1231602"/>
            <a:ext cx="9144000" cy="5626398"/>
          </a:xfrm>
          <a:prstGeom prst="rect">
            <a:avLst/>
          </a:prstGeom>
        </p:spPr>
      </p:pic>
    </p:spTree>
    <p:extLst>
      <p:ext uri="{BB962C8B-B14F-4D97-AF65-F5344CB8AC3E}">
        <p14:creationId xmlns:p14="http://schemas.microsoft.com/office/powerpoint/2010/main" val="3270582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6FFB1D-2CDD-CF44-93B1-657627E239FD}" type="datetimeFigureOut">
              <a:rPr lang="en-US" smtClean="0"/>
              <a:t>7/31/24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52AB70-ACF7-B149-9279-6350C00EEE48}" type="slidenum">
              <a:rPr lang="en-US" smtClean="0"/>
              <a:t>‹#›</a:t>
            </a:fld>
            <a:endParaRPr lang="en-US"/>
          </a:p>
        </p:txBody>
      </p:sp>
    </p:spTree>
    <p:extLst>
      <p:ext uri="{BB962C8B-B14F-4D97-AF65-F5344CB8AC3E}">
        <p14:creationId xmlns:p14="http://schemas.microsoft.com/office/powerpoint/2010/main" val="3118854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6461" y="1567030"/>
            <a:ext cx="7086599" cy="1470025"/>
          </a:xfrm>
        </p:spPr>
        <p:txBody>
          <a:bodyPr>
            <a:normAutofit fontScale="90000"/>
          </a:bodyPr>
          <a:lstStyle/>
          <a:p>
            <a:r>
              <a:rPr lang="en-US" dirty="0"/>
              <a:t>Optimizing Business Process Logic System with LLM-Based Fault Detection and Analysis</a:t>
            </a:r>
            <a:br>
              <a:rPr lang="en-US" dirty="0"/>
            </a:br>
            <a:endParaRPr lang="en-US" dirty="0"/>
          </a:p>
        </p:txBody>
      </p:sp>
      <p:sp>
        <p:nvSpPr>
          <p:cNvPr id="3" name="Subtitle 2"/>
          <p:cNvSpPr>
            <a:spLocks noGrp="1"/>
          </p:cNvSpPr>
          <p:nvPr>
            <p:ph type="subTitle" idx="1"/>
          </p:nvPr>
        </p:nvSpPr>
        <p:spPr>
          <a:xfrm>
            <a:off x="1952260" y="3037055"/>
            <a:ext cx="6400800" cy="2128834"/>
          </a:xfrm>
        </p:spPr>
        <p:txBody>
          <a:bodyPr>
            <a:normAutofit fontScale="85000" lnSpcReduction="20000"/>
          </a:bodyPr>
          <a:lstStyle/>
          <a:p>
            <a:r>
              <a:rPr lang="en-US" sz="2400" dirty="0"/>
              <a:t>Presented by: Sunny Bhatt</a:t>
            </a:r>
          </a:p>
          <a:p>
            <a:endParaRPr lang="en-US" sz="2400" dirty="0"/>
          </a:p>
          <a:p>
            <a:r>
              <a:rPr lang="en-US" sz="2400" dirty="0"/>
              <a:t>Principal Investigator: Dr. Daniel Balasubramanian</a:t>
            </a:r>
          </a:p>
          <a:p>
            <a:r>
              <a:rPr lang="en-US" sz="2400" dirty="0"/>
              <a:t>Project Personnel: Dr. Himanshu </a:t>
            </a:r>
            <a:r>
              <a:rPr lang="en-US" sz="2400" dirty="0" err="1"/>
              <a:t>Neema</a:t>
            </a:r>
            <a:r>
              <a:rPr lang="en-US" sz="2400" dirty="0"/>
              <a:t>, Dr. Sandeep </a:t>
            </a:r>
            <a:r>
              <a:rPr lang="en-US" sz="2400" dirty="0" err="1"/>
              <a:t>Neema</a:t>
            </a:r>
            <a:r>
              <a:rPr lang="en-US" sz="2400" dirty="0"/>
              <a:t>, Mark </a:t>
            </a:r>
            <a:r>
              <a:rPr lang="en-US" sz="2400" dirty="0" err="1"/>
              <a:t>Wutka</a:t>
            </a:r>
            <a:r>
              <a:rPr lang="en-US" sz="2400" dirty="0"/>
              <a:t>, Harmon Nine</a:t>
            </a:r>
          </a:p>
          <a:p>
            <a:br>
              <a:rPr lang="en-US" sz="2400" dirty="0"/>
            </a:br>
            <a:endParaRPr lang="en-US" sz="2400" dirty="0"/>
          </a:p>
        </p:txBody>
      </p:sp>
    </p:spTree>
    <p:extLst>
      <p:ext uri="{BB962C8B-B14F-4D97-AF65-F5344CB8AC3E}">
        <p14:creationId xmlns:p14="http://schemas.microsoft.com/office/powerpoint/2010/main" val="2390868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86590-37DF-4F24-84FF-94AD8413DE52}"/>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82BE9967-F153-1B98-E1EC-0E5635C47E48}"/>
              </a:ext>
            </a:extLst>
          </p:cNvPr>
          <p:cNvSpPr>
            <a:spLocks noGrp="1"/>
          </p:cNvSpPr>
          <p:nvPr>
            <p:ph idx="1"/>
          </p:nvPr>
        </p:nvSpPr>
        <p:spPr/>
        <p:txBody>
          <a:bodyPr>
            <a:normAutofit/>
          </a:bodyPr>
          <a:lstStyle/>
          <a:p>
            <a:pPr algn="just"/>
            <a:r>
              <a:rPr lang="en-US" sz="2000" dirty="0"/>
              <a:t>The goal of this project was to leverage Natural Language Processing (NLP) and Large Language Models (LLMs) to enhance the analysis of Business Process Logic (BPL) systems. This involved two main objectives: identifying faults directly from various artifacts and extracting formal specifications for further analysis.</a:t>
            </a:r>
          </a:p>
          <a:p>
            <a:pPr algn="just"/>
            <a:endParaRPr lang="en-US" sz="2000" dirty="0"/>
          </a:p>
          <a:p>
            <a:pPr algn="just"/>
            <a:r>
              <a:rPr lang="en-US" sz="2000" dirty="0"/>
              <a:t>This integration leveraged NLP techniques to analyze various artifacts, including code, PDFs, images, spreadsheets, PowerPoint slides, and Word documents.</a:t>
            </a:r>
          </a:p>
          <a:p>
            <a:pPr marL="0" indent="0">
              <a:buNone/>
            </a:pPr>
            <a:endParaRPr lang="en-US" sz="2000" dirty="0"/>
          </a:p>
        </p:txBody>
      </p:sp>
    </p:spTree>
    <p:extLst>
      <p:ext uri="{BB962C8B-B14F-4D97-AF65-F5344CB8AC3E}">
        <p14:creationId xmlns:p14="http://schemas.microsoft.com/office/powerpoint/2010/main" val="2381033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FE851-F80F-864E-0136-3F4B9183F2B3}"/>
              </a:ext>
            </a:extLst>
          </p:cNvPr>
          <p:cNvSpPr>
            <a:spLocks noGrp="1"/>
          </p:cNvSpPr>
          <p:nvPr>
            <p:ph type="title"/>
          </p:nvPr>
        </p:nvSpPr>
        <p:spPr/>
        <p:txBody>
          <a:bodyPr/>
          <a:lstStyle/>
          <a:p>
            <a:r>
              <a:rPr lang="en-US" dirty="0"/>
              <a:t>Project Highlights</a:t>
            </a:r>
          </a:p>
        </p:txBody>
      </p:sp>
      <p:pic>
        <p:nvPicPr>
          <p:cNvPr id="5" name="Content Placeholder 4" descr="A screenshot of a computer&#10;&#10;Description automatically generated">
            <a:extLst>
              <a:ext uri="{FF2B5EF4-FFF2-40B4-BE49-F238E27FC236}">
                <a16:creationId xmlns:a16="http://schemas.microsoft.com/office/drawing/2014/main" id="{86EC4F9C-9298-CEA4-9A6D-4E12C7D476C6}"/>
              </a:ext>
            </a:extLst>
          </p:cNvPr>
          <p:cNvPicPr>
            <a:picLocks noGrp="1" noChangeAspect="1"/>
          </p:cNvPicPr>
          <p:nvPr>
            <p:ph idx="1"/>
          </p:nvPr>
        </p:nvPicPr>
        <p:blipFill>
          <a:blip r:embed="rId2"/>
          <a:stretch>
            <a:fillRect/>
          </a:stretch>
        </p:blipFill>
        <p:spPr>
          <a:xfrm>
            <a:off x="3906563" y="1742016"/>
            <a:ext cx="5237437" cy="3373967"/>
          </a:xfrm>
        </p:spPr>
      </p:pic>
      <p:pic>
        <p:nvPicPr>
          <p:cNvPr id="7" name="Picture 6" descr="A screenshot of a data sheet&#10;&#10;Description automatically generated">
            <a:extLst>
              <a:ext uri="{FF2B5EF4-FFF2-40B4-BE49-F238E27FC236}">
                <a16:creationId xmlns:a16="http://schemas.microsoft.com/office/drawing/2014/main" id="{3E7ECA81-EF47-53AC-C34B-88C0CBDDA4B8}"/>
              </a:ext>
            </a:extLst>
          </p:cNvPr>
          <p:cNvPicPr>
            <a:picLocks noChangeAspect="1"/>
          </p:cNvPicPr>
          <p:nvPr/>
        </p:nvPicPr>
        <p:blipFill>
          <a:blip r:embed="rId3"/>
          <a:stretch>
            <a:fillRect/>
          </a:stretch>
        </p:blipFill>
        <p:spPr>
          <a:xfrm>
            <a:off x="0" y="923700"/>
            <a:ext cx="4044099" cy="5204507"/>
          </a:xfrm>
          <a:prstGeom prst="rect">
            <a:avLst/>
          </a:prstGeom>
        </p:spPr>
      </p:pic>
    </p:spTree>
    <p:extLst>
      <p:ext uri="{BB962C8B-B14F-4D97-AF65-F5344CB8AC3E}">
        <p14:creationId xmlns:p14="http://schemas.microsoft.com/office/powerpoint/2010/main" val="2552485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DB7DE-A102-EC4D-F975-401A6B08100B}"/>
              </a:ext>
            </a:extLst>
          </p:cNvPr>
          <p:cNvSpPr>
            <a:spLocks noGrp="1"/>
          </p:cNvSpPr>
          <p:nvPr>
            <p:ph type="title"/>
          </p:nvPr>
        </p:nvSpPr>
        <p:spPr/>
        <p:txBody>
          <a:bodyPr/>
          <a:lstStyle/>
          <a:p>
            <a:r>
              <a:rPr lang="en-US" dirty="0"/>
              <a:t>Background and Challenges</a:t>
            </a:r>
          </a:p>
        </p:txBody>
      </p:sp>
      <p:sp>
        <p:nvSpPr>
          <p:cNvPr id="3" name="Content Placeholder 2">
            <a:extLst>
              <a:ext uri="{FF2B5EF4-FFF2-40B4-BE49-F238E27FC236}">
                <a16:creationId xmlns:a16="http://schemas.microsoft.com/office/drawing/2014/main" id="{A52125A7-F4C2-F52E-F04C-91F201ED66F0}"/>
              </a:ext>
            </a:extLst>
          </p:cNvPr>
          <p:cNvSpPr>
            <a:spLocks noGrp="1"/>
          </p:cNvSpPr>
          <p:nvPr>
            <p:ph idx="1"/>
          </p:nvPr>
        </p:nvSpPr>
        <p:spPr/>
        <p:txBody>
          <a:bodyPr>
            <a:normAutofit fontScale="62500" lnSpcReduction="20000"/>
          </a:bodyPr>
          <a:lstStyle/>
          <a:p>
            <a:pPr marL="0" indent="0">
              <a:buNone/>
            </a:pPr>
            <a:r>
              <a:rPr lang="en-US" dirty="0"/>
              <a:t>Business Process Logic (BPL) systems are crucial for managing and optimizing workflows within organizations. They ensure that business processes are executed efficiently, consistently, and correctly. Effective BPL systems are essential for maintaining operational integrity and achieving business goals. </a:t>
            </a:r>
          </a:p>
          <a:p>
            <a:endParaRPr lang="en-US" dirty="0"/>
          </a:p>
          <a:p>
            <a:pPr marL="0" indent="0">
              <a:buNone/>
            </a:pPr>
            <a:r>
              <a:rPr lang="en-US" b="1" dirty="0"/>
              <a:t>Challenges:</a:t>
            </a:r>
          </a:p>
          <a:p>
            <a:r>
              <a:rPr lang="en-US" dirty="0"/>
              <a:t>Current Business Process Logic (BPL) systems rely heavily on manual data handling, which results in slow processing times and a higher likelihood of human error.</a:t>
            </a:r>
          </a:p>
          <a:p>
            <a:r>
              <a:rPr lang="en-US" dirty="0"/>
              <a:t>Fault detection is complex due to the volume and diversity of data involved.</a:t>
            </a:r>
          </a:p>
          <a:p>
            <a:r>
              <a:rPr lang="en-US" dirty="0"/>
              <a:t>Integrating diverse data sources and maintaining data integrity poses significant challenges.</a:t>
            </a:r>
          </a:p>
          <a:p>
            <a:r>
              <a:rPr lang="en-US" dirty="0"/>
              <a:t>Extracting meaningful specifications from various artifacts such as PDFs, images, and JSON forms requires advanced NLP techniques.</a:t>
            </a:r>
          </a:p>
        </p:txBody>
      </p:sp>
    </p:spTree>
    <p:extLst>
      <p:ext uri="{BB962C8B-B14F-4D97-AF65-F5344CB8AC3E}">
        <p14:creationId xmlns:p14="http://schemas.microsoft.com/office/powerpoint/2010/main" val="3717390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6DA0E-FB78-778D-8456-470B506507E7}"/>
              </a:ext>
            </a:extLst>
          </p:cNvPr>
          <p:cNvSpPr>
            <a:spLocks noGrp="1"/>
          </p:cNvSpPr>
          <p:nvPr>
            <p:ph type="title"/>
          </p:nvPr>
        </p:nvSpPr>
        <p:spPr/>
        <p:txBody>
          <a:bodyPr/>
          <a:lstStyle/>
          <a:p>
            <a:r>
              <a:rPr lang="en-US" dirty="0"/>
              <a:t>Methodology</a:t>
            </a:r>
          </a:p>
        </p:txBody>
      </p:sp>
      <p:pic>
        <p:nvPicPr>
          <p:cNvPr id="17" name="Picture 16" descr="A diagram of a data flow&#10;&#10;Description automatically generated">
            <a:extLst>
              <a:ext uri="{FF2B5EF4-FFF2-40B4-BE49-F238E27FC236}">
                <a16:creationId xmlns:a16="http://schemas.microsoft.com/office/drawing/2014/main" id="{0AFB3307-7815-D9FA-B130-B06FF1C1E1AA}"/>
              </a:ext>
            </a:extLst>
          </p:cNvPr>
          <p:cNvPicPr>
            <a:picLocks noChangeAspect="1"/>
          </p:cNvPicPr>
          <p:nvPr/>
        </p:nvPicPr>
        <p:blipFill>
          <a:blip r:embed="rId3"/>
          <a:stretch>
            <a:fillRect/>
          </a:stretch>
        </p:blipFill>
        <p:spPr>
          <a:xfrm>
            <a:off x="126621" y="990215"/>
            <a:ext cx="8890758" cy="4877569"/>
          </a:xfrm>
          <a:prstGeom prst="rect">
            <a:avLst/>
          </a:prstGeom>
        </p:spPr>
      </p:pic>
    </p:spTree>
    <p:extLst>
      <p:ext uri="{BB962C8B-B14F-4D97-AF65-F5344CB8AC3E}">
        <p14:creationId xmlns:p14="http://schemas.microsoft.com/office/powerpoint/2010/main" val="933250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CEF1E-13EB-42FE-84E9-E3AB3B6B5360}"/>
              </a:ext>
            </a:extLst>
          </p:cNvPr>
          <p:cNvSpPr>
            <a:spLocks noGrp="1"/>
          </p:cNvSpPr>
          <p:nvPr>
            <p:ph type="title"/>
          </p:nvPr>
        </p:nvSpPr>
        <p:spPr/>
        <p:txBody>
          <a:bodyPr/>
          <a:lstStyle/>
          <a:p>
            <a:r>
              <a:rPr lang="en-US" dirty="0"/>
              <a:t>Results</a:t>
            </a:r>
          </a:p>
        </p:txBody>
      </p:sp>
      <p:sp>
        <p:nvSpPr>
          <p:cNvPr id="3" name="Content Placeholder 2">
            <a:extLst>
              <a:ext uri="{FF2B5EF4-FFF2-40B4-BE49-F238E27FC236}">
                <a16:creationId xmlns:a16="http://schemas.microsoft.com/office/drawing/2014/main" id="{35F43FC7-8202-0088-6288-E46E8688E815}"/>
              </a:ext>
            </a:extLst>
          </p:cNvPr>
          <p:cNvSpPr>
            <a:spLocks noGrp="1"/>
          </p:cNvSpPr>
          <p:nvPr>
            <p:ph idx="1"/>
          </p:nvPr>
        </p:nvSpPr>
        <p:spPr/>
        <p:txBody>
          <a:bodyPr>
            <a:normAutofit/>
          </a:bodyPr>
          <a:lstStyle/>
          <a:p>
            <a:r>
              <a:rPr lang="en-US" sz="1800" dirty="0"/>
              <a:t>Here is a demo of the PDF extraction process: This demonstration shows how text is extracted from a sample PDF, how </a:t>
            </a:r>
            <a:r>
              <a:rPr lang="en-US" sz="1800" dirty="0" err="1"/>
              <a:t>SpaCy</a:t>
            </a:r>
            <a:r>
              <a:rPr lang="en-US" sz="1800" dirty="0"/>
              <a:t> identifies key entities, and how custom parsing instructions structure the extracted information.</a:t>
            </a:r>
          </a:p>
          <a:p>
            <a:endParaRPr lang="en-US" sz="1800" dirty="0"/>
          </a:p>
          <a:p>
            <a:endParaRPr lang="en-US" sz="1800" dirty="0"/>
          </a:p>
        </p:txBody>
      </p:sp>
      <p:pic>
        <p:nvPicPr>
          <p:cNvPr id="4" name="Demo">
            <a:hlinkClick r:id="" action="ppaction://media"/>
            <a:extLst>
              <a:ext uri="{FF2B5EF4-FFF2-40B4-BE49-F238E27FC236}">
                <a16:creationId xmlns:a16="http://schemas.microsoft.com/office/drawing/2014/main" id="{58006192-92D6-42BF-0F66-F200F1E67AE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61913" y="2119579"/>
            <a:ext cx="6820174" cy="3836348"/>
          </a:xfrm>
          <a:prstGeom prst="rect">
            <a:avLst/>
          </a:prstGeom>
        </p:spPr>
      </p:pic>
    </p:spTree>
    <p:extLst>
      <p:ext uri="{BB962C8B-B14F-4D97-AF65-F5344CB8AC3E}">
        <p14:creationId xmlns:p14="http://schemas.microsoft.com/office/powerpoint/2010/main" val="2278500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9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560C6-CA99-22B1-84EA-C0674FC0D1DA}"/>
              </a:ext>
            </a:extLst>
          </p:cNvPr>
          <p:cNvSpPr>
            <a:spLocks noGrp="1"/>
          </p:cNvSpPr>
          <p:nvPr>
            <p:ph type="title"/>
          </p:nvPr>
        </p:nvSpPr>
        <p:spPr/>
        <p:txBody>
          <a:bodyPr/>
          <a:lstStyle/>
          <a:p>
            <a:r>
              <a:rPr lang="en-US" dirty="0"/>
              <a:t>Results</a:t>
            </a:r>
          </a:p>
        </p:txBody>
      </p:sp>
      <p:sp>
        <p:nvSpPr>
          <p:cNvPr id="3" name="Content Placeholder 2">
            <a:extLst>
              <a:ext uri="{FF2B5EF4-FFF2-40B4-BE49-F238E27FC236}">
                <a16:creationId xmlns:a16="http://schemas.microsoft.com/office/drawing/2014/main" id="{3316017C-AA5E-641D-38EB-27E9AF0C9971}"/>
              </a:ext>
            </a:extLst>
          </p:cNvPr>
          <p:cNvSpPr>
            <a:spLocks noGrp="1"/>
          </p:cNvSpPr>
          <p:nvPr>
            <p:ph idx="1"/>
          </p:nvPr>
        </p:nvSpPr>
        <p:spPr/>
        <p:txBody>
          <a:bodyPr>
            <a:normAutofit/>
          </a:bodyPr>
          <a:lstStyle/>
          <a:p>
            <a:pPr marL="0" indent="0">
              <a:buNone/>
            </a:pPr>
            <a:r>
              <a:rPr lang="en-US" sz="2000" b="1" dirty="0"/>
              <a:t>PDF Extraction:</a:t>
            </a:r>
          </a:p>
          <a:p>
            <a:r>
              <a:rPr lang="en-US" sz="2000" dirty="0"/>
              <a:t>Text Extraction: Achieved efficient extraction of text from both structured and unstructured PDFs using </a:t>
            </a:r>
            <a:r>
              <a:rPr lang="en-US" sz="2000" dirty="0" err="1"/>
              <a:t>pdfplumber</a:t>
            </a:r>
            <a:r>
              <a:rPr lang="en-US" sz="2000" dirty="0"/>
              <a:t> and Tesseract OCR.</a:t>
            </a:r>
          </a:p>
          <a:p>
            <a:r>
              <a:rPr lang="en-US" sz="2000" dirty="0"/>
              <a:t>NER and Parsing: </a:t>
            </a:r>
            <a:r>
              <a:rPr lang="en-US" sz="2000" dirty="0" err="1"/>
              <a:t>SpaCy's</a:t>
            </a:r>
            <a:r>
              <a:rPr lang="en-US" sz="2000" dirty="0"/>
              <a:t> named-entity recognition effectively identified key entities in the extracted text. Custom parsing instructions successfully processed and structured the extracted information.</a:t>
            </a:r>
          </a:p>
          <a:p>
            <a:pPr marL="0" indent="0">
              <a:buNone/>
            </a:pPr>
            <a:endParaRPr lang="en-US" sz="2000" dirty="0"/>
          </a:p>
          <a:p>
            <a:pPr marL="0" indent="0">
              <a:buNone/>
            </a:pPr>
            <a:r>
              <a:rPr lang="en-US" sz="2000" b="1" dirty="0"/>
              <a:t>Impact:</a:t>
            </a:r>
          </a:p>
          <a:p>
            <a:r>
              <a:rPr lang="en-US" sz="2000" dirty="0"/>
              <a:t>Streamlined workflows through automated extraction, processing, and analysis of text from PDFs.</a:t>
            </a:r>
          </a:p>
          <a:p>
            <a:r>
              <a:rPr lang="en-US" sz="2000" dirty="0"/>
              <a:t>Enhanced the overall reliability and effectiveness of business process management by leveraging advanced NLP and LLM techniques.</a:t>
            </a:r>
          </a:p>
          <a:p>
            <a:endParaRPr lang="en-US" sz="2000" dirty="0"/>
          </a:p>
        </p:txBody>
      </p:sp>
    </p:spTree>
    <p:extLst>
      <p:ext uri="{BB962C8B-B14F-4D97-AF65-F5344CB8AC3E}">
        <p14:creationId xmlns:p14="http://schemas.microsoft.com/office/powerpoint/2010/main" val="2304112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8BDD8-D405-DF0B-873C-29859833352C}"/>
              </a:ext>
            </a:extLst>
          </p:cNvPr>
          <p:cNvSpPr>
            <a:spLocks noGrp="1"/>
          </p:cNvSpPr>
          <p:nvPr>
            <p:ph type="title"/>
          </p:nvPr>
        </p:nvSpPr>
        <p:spPr/>
        <p:txBody>
          <a:bodyPr>
            <a:normAutofit fontScale="90000"/>
          </a:bodyPr>
          <a:lstStyle/>
          <a:p>
            <a:br>
              <a:rPr lang="en-US" dirty="0"/>
            </a:br>
            <a:r>
              <a:rPr lang="en-US" dirty="0"/>
              <a:t>Lessons Learned and Challenges faced</a:t>
            </a:r>
            <a:br>
              <a:rPr lang="en-US" dirty="0"/>
            </a:br>
            <a:endParaRPr lang="en-US" dirty="0"/>
          </a:p>
        </p:txBody>
      </p:sp>
      <p:sp>
        <p:nvSpPr>
          <p:cNvPr id="3" name="Content Placeholder 2">
            <a:extLst>
              <a:ext uri="{FF2B5EF4-FFF2-40B4-BE49-F238E27FC236}">
                <a16:creationId xmlns:a16="http://schemas.microsoft.com/office/drawing/2014/main" id="{A4CCF70B-E1BA-8F0C-B562-AA5EE014EF66}"/>
              </a:ext>
            </a:extLst>
          </p:cNvPr>
          <p:cNvSpPr>
            <a:spLocks noGrp="1"/>
          </p:cNvSpPr>
          <p:nvPr>
            <p:ph idx="1"/>
          </p:nvPr>
        </p:nvSpPr>
        <p:spPr/>
        <p:txBody>
          <a:bodyPr>
            <a:normAutofit fontScale="62500" lnSpcReduction="20000"/>
          </a:bodyPr>
          <a:lstStyle/>
          <a:p>
            <a:pPr marL="0" indent="0">
              <a:buNone/>
            </a:pPr>
            <a:r>
              <a:rPr lang="en-US" b="1" dirty="0"/>
              <a:t>Lessons Learned:</a:t>
            </a:r>
          </a:p>
          <a:p>
            <a:r>
              <a:rPr lang="en-US" dirty="0"/>
              <a:t>Ensuring data integrity and maintaining structured data formats are crucial for effective processing and analysis using NLP and LLM techniques.</a:t>
            </a:r>
          </a:p>
          <a:p>
            <a:r>
              <a:rPr lang="en-US" dirty="0"/>
              <a:t>Regular and iterative testing is essential to refine the extraction techniques and improve the accuracy of specification extraction.</a:t>
            </a:r>
          </a:p>
          <a:p>
            <a:r>
              <a:rPr lang="en-US" dirty="0"/>
              <a:t>Being adaptable and open to changing plans or approaches when encountering unexpected challenges can lead to better solutions.</a:t>
            </a:r>
          </a:p>
          <a:p>
            <a:pPr marL="0" indent="0">
              <a:buNone/>
            </a:pPr>
            <a:endParaRPr lang="en-US" dirty="0"/>
          </a:p>
          <a:p>
            <a:pPr marL="0" indent="0">
              <a:buNone/>
            </a:pPr>
            <a:r>
              <a:rPr lang="en-US" b="1" dirty="0"/>
              <a:t>Challenges faced:</a:t>
            </a:r>
          </a:p>
          <a:p>
            <a:r>
              <a:rPr lang="en-US" dirty="0"/>
              <a:t>Integrating diverse data sources, such as PDFs, images, and JSON forms, posed significant challenges in terms of preprocessing and standardization.</a:t>
            </a:r>
          </a:p>
          <a:p>
            <a:r>
              <a:rPr lang="en-US" dirty="0"/>
              <a:t>Integrating NLP and OCR tools smoothly into a unified workflow.</a:t>
            </a:r>
          </a:p>
          <a:p>
            <a:r>
              <a:rPr lang="en-US" dirty="0"/>
              <a:t>Scaling the processing pipeline to handle larger datasets without compromising performance.</a:t>
            </a:r>
          </a:p>
        </p:txBody>
      </p:sp>
    </p:spTree>
    <p:extLst>
      <p:ext uri="{BB962C8B-B14F-4D97-AF65-F5344CB8AC3E}">
        <p14:creationId xmlns:p14="http://schemas.microsoft.com/office/powerpoint/2010/main" val="1593136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779</TotalTime>
  <Words>498</Words>
  <Application>Microsoft Macintosh PowerPoint</Application>
  <PresentationFormat>On-screen Show (4:3)</PresentationFormat>
  <Paragraphs>41</Paragraphs>
  <Slides>8</Slides>
  <Notes>1</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Theme</vt:lpstr>
      <vt:lpstr>Optimizing Business Process Logic System with LLM-Based Fault Detection and Analysis </vt:lpstr>
      <vt:lpstr>Introduction</vt:lpstr>
      <vt:lpstr>Project Highlights</vt:lpstr>
      <vt:lpstr>Background and Challenges</vt:lpstr>
      <vt:lpstr>Methodology</vt:lpstr>
      <vt:lpstr>Results</vt:lpstr>
      <vt:lpstr>Results</vt:lpstr>
      <vt:lpstr> Lessons Learned and Challenges faced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Soloman, Darrell N</dc:creator>
  <cp:lastModifiedBy>Sunny Bhatt</cp:lastModifiedBy>
  <cp:revision>38</cp:revision>
  <dcterms:created xsi:type="dcterms:W3CDTF">2014-01-24T16:26:32Z</dcterms:created>
  <dcterms:modified xsi:type="dcterms:W3CDTF">2024-08-01T02:35:13Z</dcterms:modified>
</cp:coreProperties>
</file>