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9" r:id="rId2"/>
    <p:sldId id="258" r:id="rId3"/>
    <p:sldId id="261" r:id="rId4"/>
    <p:sldId id="262" r:id="rId5"/>
    <p:sldId id="263" r:id="rId6"/>
    <p:sldId id="260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1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F4A266-3A6B-4EA0-A165-625414F92867}" v="37" dt="2024-08-01T21:55:43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7" autoAdjust="0"/>
    <p:restoredTop sz="94595" autoAdjust="0"/>
  </p:normalViewPr>
  <p:slideViewPr>
    <p:cSldViewPr snapToGrid="0" snapToObjects="1"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B8905-4EB3-3F48-990F-1B6C3892205F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74EED-FA26-AB4E-8BB0-FE19749F8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3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374EED-FA26-AB4E-8BB0-FE19749F85A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07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6461" y="1279952"/>
            <a:ext cx="7086599" cy="147002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2260" y="2749977"/>
            <a:ext cx="64008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1666" r="1710"/>
          <a:stretch/>
        </p:blipFill>
        <p:spPr>
          <a:xfrm>
            <a:off x="-1" y="0"/>
            <a:ext cx="9169659" cy="687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44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SIS_PPT_P1_r2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418"/>
            <a:ext cx="8229600" cy="6683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76832"/>
            <a:ext cx="8229600" cy="452596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16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SIS_PPT_P1_r2.pdf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9"/>
          <a:stretch/>
        </p:blipFill>
        <p:spPr>
          <a:xfrm>
            <a:off x="0" y="1231602"/>
            <a:ext cx="9144000" cy="562639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3698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53698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9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9174"/>
            <a:ext cx="8229600" cy="764526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6832"/>
            <a:ext cx="8229600" cy="4525963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  <a:lvl2pPr>
              <a:defRPr>
                <a:solidFill>
                  <a:srgbClr val="0E1C58"/>
                </a:solidFill>
              </a:defRPr>
            </a:lvl2pPr>
            <a:lvl3pPr>
              <a:defRPr>
                <a:solidFill>
                  <a:srgbClr val="0E1C58"/>
                </a:solidFill>
              </a:defRPr>
            </a:lvl3pPr>
            <a:lvl4pPr>
              <a:defRPr>
                <a:solidFill>
                  <a:srgbClr val="0E1C58"/>
                </a:solidFill>
              </a:defRPr>
            </a:lvl4pPr>
            <a:lvl5pPr>
              <a:defRPr>
                <a:solidFill>
                  <a:srgbClr val="0E1C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/>
          <a:srcRect l="2258"/>
          <a:stretch/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78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E1C5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l="2258"/>
          <a:stretch/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63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8419"/>
            <a:ext cx="8229600" cy="726038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34564"/>
            <a:ext cx="4038600" cy="4525963"/>
          </a:xfrm>
        </p:spPr>
        <p:txBody>
          <a:bodyPr/>
          <a:lstStyle>
            <a:lvl1pPr>
              <a:defRPr sz="2800">
                <a:solidFill>
                  <a:srgbClr val="0E1C58"/>
                </a:solidFill>
              </a:defRPr>
            </a:lvl1pPr>
            <a:lvl2pPr>
              <a:defRPr sz="2400">
                <a:solidFill>
                  <a:srgbClr val="0E1C58"/>
                </a:solidFill>
              </a:defRPr>
            </a:lvl2pPr>
            <a:lvl3pPr>
              <a:defRPr sz="2000">
                <a:solidFill>
                  <a:srgbClr val="0E1C58"/>
                </a:solidFill>
              </a:defRPr>
            </a:lvl3pPr>
            <a:lvl4pPr>
              <a:defRPr sz="1800">
                <a:solidFill>
                  <a:srgbClr val="0E1C58"/>
                </a:solidFill>
              </a:defRPr>
            </a:lvl4pPr>
            <a:lvl5pPr>
              <a:defRPr sz="1800">
                <a:solidFill>
                  <a:srgbClr val="0E1C5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34564"/>
            <a:ext cx="4038600" cy="4525963"/>
          </a:xfrm>
        </p:spPr>
        <p:txBody>
          <a:bodyPr/>
          <a:lstStyle>
            <a:lvl1pPr>
              <a:defRPr sz="2800">
                <a:solidFill>
                  <a:srgbClr val="0E1C58"/>
                </a:solidFill>
              </a:defRPr>
            </a:lvl1pPr>
            <a:lvl2pPr>
              <a:defRPr sz="2400">
                <a:solidFill>
                  <a:srgbClr val="0E1C58"/>
                </a:solidFill>
              </a:defRPr>
            </a:lvl2pPr>
            <a:lvl3pPr>
              <a:defRPr sz="2000">
                <a:solidFill>
                  <a:srgbClr val="0E1C58"/>
                </a:solidFill>
              </a:defRPr>
            </a:lvl3pPr>
            <a:lvl4pPr>
              <a:defRPr sz="1800">
                <a:solidFill>
                  <a:srgbClr val="0E1C58"/>
                </a:solidFill>
              </a:defRPr>
            </a:lvl4pPr>
            <a:lvl5pPr>
              <a:defRPr sz="1800">
                <a:solidFill>
                  <a:srgbClr val="0E1C58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l="2258"/>
          <a:stretch/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0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930"/>
            <a:ext cx="8229600" cy="783770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23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E1C5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9995"/>
            <a:ext cx="4040188" cy="3951288"/>
          </a:xfrm>
        </p:spPr>
        <p:txBody>
          <a:bodyPr/>
          <a:lstStyle>
            <a:lvl1pPr>
              <a:defRPr sz="2400">
                <a:solidFill>
                  <a:srgbClr val="0E1C58"/>
                </a:solidFill>
              </a:defRPr>
            </a:lvl1pPr>
            <a:lvl2pPr>
              <a:defRPr sz="2000">
                <a:solidFill>
                  <a:srgbClr val="0E1C58"/>
                </a:solidFill>
              </a:defRPr>
            </a:lvl2pPr>
            <a:lvl3pPr>
              <a:defRPr sz="1800">
                <a:solidFill>
                  <a:srgbClr val="0E1C58"/>
                </a:solidFill>
              </a:defRPr>
            </a:lvl3pPr>
            <a:lvl4pPr>
              <a:defRPr sz="1600">
                <a:solidFill>
                  <a:srgbClr val="0E1C58"/>
                </a:solidFill>
              </a:defRPr>
            </a:lvl4pPr>
            <a:lvl5pPr>
              <a:defRPr sz="1600">
                <a:solidFill>
                  <a:srgbClr val="0E1C58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23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E1C58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9995"/>
            <a:ext cx="4041775" cy="3951288"/>
          </a:xfrm>
        </p:spPr>
        <p:txBody>
          <a:bodyPr/>
          <a:lstStyle>
            <a:lvl1pPr>
              <a:defRPr sz="2400">
                <a:solidFill>
                  <a:srgbClr val="0E1C58"/>
                </a:solidFill>
              </a:defRPr>
            </a:lvl1pPr>
            <a:lvl2pPr>
              <a:defRPr sz="2000">
                <a:solidFill>
                  <a:srgbClr val="0E1C58"/>
                </a:solidFill>
              </a:defRPr>
            </a:lvl2pPr>
            <a:lvl3pPr>
              <a:defRPr sz="1800">
                <a:solidFill>
                  <a:srgbClr val="0E1C58"/>
                </a:solidFill>
              </a:defRPr>
            </a:lvl3pPr>
            <a:lvl4pPr>
              <a:defRPr sz="1600">
                <a:solidFill>
                  <a:srgbClr val="0E1C58"/>
                </a:solidFill>
              </a:defRPr>
            </a:lvl4pPr>
            <a:lvl5pPr>
              <a:defRPr sz="1600">
                <a:solidFill>
                  <a:srgbClr val="0E1C58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/>
          <a:srcRect l="2258"/>
          <a:stretch/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1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930"/>
            <a:ext cx="8229600" cy="783770"/>
          </a:xfrm>
        </p:spPr>
        <p:txBody>
          <a:bodyPr/>
          <a:lstStyle>
            <a:lvl1pPr>
              <a:defRPr>
                <a:solidFill>
                  <a:srgbClr val="0E1C5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2258"/>
          <a:stretch/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411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/>
          <a:srcRect l="2258"/>
          <a:stretch/>
        </p:blipFill>
        <p:spPr>
          <a:xfrm>
            <a:off x="0" y="809202"/>
            <a:ext cx="9163240" cy="60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79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ISIS_PPT_P1_r2.pdf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9"/>
          <a:stretch/>
        </p:blipFill>
        <p:spPr>
          <a:xfrm>
            <a:off x="0" y="1231602"/>
            <a:ext cx="9144000" cy="562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60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ISIS_PPT_P1_r2.pdf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9"/>
          <a:stretch/>
        </p:blipFill>
        <p:spPr>
          <a:xfrm>
            <a:off x="0" y="1231602"/>
            <a:ext cx="9144000" cy="562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82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FFB1D-2CDD-CF44-93B1-657627E239FD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2AB70-ACF7-B149-9279-6350C00E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54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Interactive Real-Time Traffic Flow Dashboard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9456" y="2749977"/>
            <a:ext cx="5443604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Jorge Mendoza</a:t>
            </a:r>
          </a:p>
          <a:p>
            <a:r>
              <a:rPr lang="en-US" dirty="0"/>
              <a:t>Mentors: Dr. Daniel Work and William Barbour</a:t>
            </a:r>
          </a:p>
          <a:p>
            <a:r>
              <a:rPr lang="en-US" dirty="0"/>
              <a:t>Project Personnel: </a:t>
            </a:r>
            <a:r>
              <a:rPr lang="en-US" dirty="0" err="1"/>
              <a:t>Zhiyao</a:t>
            </a:r>
            <a:r>
              <a:rPr lang="en-US" dirty="0"/>
              <a:t> Zhang and Matthew Nice  </a:t>
            </a:r>
          </a:p>
        </p:txBody>
      </p:sp>
    </p:spTree>
    <p:extLst>
      <p:ext uri="{BB962C8B-B14F-4D97-AF65-F5344CB8AC3E}">
        <p14:creationId xmlns:p14="http://schemas.microsoft.com/office/powerpoint/2010/main" val="239086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78419"/>
            <a:ext cx="8229600" cy="726038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Project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199" y="1234564"/>
            <a:ext cx="6654801" cy="4525963"/>
          </a:xfrm>
        </p:spPr>
        <p:txBody>
          <a:bodyPr>
            <a:normAutofit/>
          </a:bodyPr>
          <a:lstStyle/>
          <a:p>
            <a:r>
              <a:rPr lang="en-US" b="1" dirty="0"/>
              <a:t>Mission</a:t>
            </a:r>
            <a:r>
              <a:rPr lang="en-US" dirty="0"/>
              <a:t>: To create a protype to better visualize the traffic data into the viewpoint of a state map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A map with blue dots&#10;&#10;Description automatically generated">
            <a:extLst>
              <a:ext uri="{FF2B5EF4-FFF2-40B4-BE49-F238E27FC236}">
                <a16:creationId xmlns:a16="http://schemas.microsoft.com/office/drawing/2014/main" id="{45ADA76C-F4E7-A416-6DD1-B1DF512A8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800" y="2799166"/>
            <a:ext cx="7001764" cy="24856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36137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68772-4754-5E9E-B69C-5484FABEA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with Road Geometries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93FDB-EA4F-E022-7BE8-F49A9B5583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Tracing</a:t>
            </a:r>
            <a:r>
              <a:rPr lang="en-US" dirty="0"/>
              <a:t>: </a:t>
            </a:r>
            <a:r>
              <a:rPr lang="en-US" sz="2800" dirty="0"/>
              <a:t>Road geometry was trace using line strings in QGIS and associate the road with the interstate and direction </a:t>
            </a:r>
          </a:p>
        </p:txBody>
      </p:sp>
      <p:pic>
        <p:nvPicPr>
          <p:cNvPr id="5" name="Picture 4" descr="A map with a route&#10;&#10;Description automatically generated">
            <a:extLst>
              <a:ext uri="{FF2B5EF4-FFF2-40B4-BE49-F238E27FC236}">
                <a16:creationId xmlns:a16="http://schemas.microsoft.com/office/drawing/2014/main" id="{16D8DAAD-356C-EAC8-A707-2A0B00780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004" y="3020388"/>
            <a:ext cx="5405801" cy="20235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 descr="A map with lines and dots&#10;&#10;Description automatically generated">
            <a:extLst>
              <a:ext uri="{FF2B5EF4-FFF2-40B4-BE49-F238E27FC236}">
                <a16:creationId xmlns:a16="http://schemas.microsoft.com/office/drawing/2014/main" id="{6CA285FB-7D7B-FBF5-F14C-3B3517CE6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1" y="3215699"/>
            <a:ext cx="3049192" cy="2794615"/>
          </a:xfrm>
          <a:prstGeom prst="flowChartConnector">
            <a:avLst/>
          </a:prstGeom>
          <a:solidFill>
            <a:srgbClr val="FFFFFF">
              <a:shade val="85000"/>
            </a:srgbClr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Flowchart: Connector 20">
            <a:extLst>
              <a:ext uri="{FF2B5EF4-FFF2-40B4-BE49-F238E27FC236}">
                <a16:creationId xmlns:a16="http://schemas.microsoft.com/office/drawing/2014/main" id="{549CBA56-8009-15B1-602C-E46872163258}"/>
              </a:ext>
            </a:extLst>
          </p:cNvPr>
          <p:cNvSpPr/>
          <p:nvPr/>
        </p:nvSpPr>
        <p:spPr>
          <a:xfrm rot="2028405">
            <a:off x="7486030" y="3565659"/>
            <a:ext cx="166255" cy="157019"/>
          </a:xfrm>
          <a:prstGeom prst="flowChartConnector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A4812D-6FB5-1ED1-94B4-1B5E8C47A57C}"/>
              </a:ext>
            </a:extLst>
          </p:cNvPr>
          <p:cNvCxnSpPr>
            <a:cxnSpLocks/>
            <a:stCxn id="21" idx="4"/>
            <a:endCxn id="9" idx="5"/>
          </p:cNvCxnSpPr>
          <p:nvPr/>
        </p:nvCxnSpPr>
        <p:spPr>
          <a:xfrm flipH="1">
            <a:off x="5345849" y="3709404"/>
            <a:ext cx="2179627" cy="1891648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7177A0B-9BD3-35D8-B35A-A02BD8583F88}"/>
              </a:ext>
            </a:extLst>
          </p:cNvPr>
          <p:cNvCxnSpPr>
            <a:cxnSpLocks/>
            <a:stCxn id="9" idx="0"/>
            <a:endCxn id="21" idx="2"/>
          </p:cNvCxnSpPr>
          <p:nvPr/>
        </p:nvCxnSpPr>
        <p:spPr>
          <a:xfrm>
            <a:off x="4267797" y="3215699"/>
            <a:ext cx="3232288" cy="382218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81B549D-58A0-1F81-5AA3-8BFEC3C291AB}"/>
              </a:ext>
            </a:extLst>
          </p:cNvPr>
          <p:cNvCxnSpPr>
            <a:cxnSpLocks/>
          </p:cNvCxnSpPr>
          <p:nvPr/>
        </p:nvCxnSpPr>
        <p:spPr>
          <a:xfrm>
            <a:off x="2322363" y="3976357"/>
            <a:ext cx="738482" cy="37414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880AAEFE-D972-4240-C317-DBC9A3ACB8ED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2153715" y="4613007"/>
            <a:ext cx="589486" cy="666668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7C7E033-B7FA-CA76-0531-79F1D5FBC83C}"/>
              </a:ext>
            </a:extLst>
          </p:cNvPr>
          <p:cNvCxnSpPr>
            <a:cxnSpLocks/>
          </p:cNvCxnSpPr>
          <p:nvPr/>
        </p:nvCxnSpPr>
        <p:spPr>
          <a:xfrm flipV="1">
            <a:off x="2153715" y="5477164"/>
            <a:ext cx="1152903" cy="41824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542FE345-DDE9-64F5-3EBA-1927FC3D2478}"/>
              </a:ext>
            </a:extLst>
          </p:cNvPr>
          <p:cNvCxnSpPr>
            <a:cxnSpLocks/>
          </p:cNvCxnSpPr>
          <p:nvPr/>
        </p:nvCxnSpPr>
        <p:spPr>
          <a:xfrm>
            <a:off x="3189745" y="3240808"/>
            <a:ext cx="793031" cy="1035628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697742D6-2E52-A4BF-5BC8-223C04C43069}"/>
              </a:ext>
            </a:extLst>
          </p:cNvPr>
          <p:cNvSpPr txBox="1"/>
          <p:nvPr/>
        </p:nvSpPr>
        <p:spPr>
          <a:xfrm>
            <a:off x="1616363" y="2678862"/>
            <a:ext cx="1163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51C46EC-8F28-4532-1CBD-54EC8AFFA3AF}"/>
              </a:ext>
            </a:extLst>
          </p:cNvPr>
          <p:cNvSpPr txBox="1"/>
          <p:nvPr/>
        </p:nvSpPr>
        <p:spPr>
          <a:xfrm>
            <a:off x="220340" y="3335431"/>
            <a:ext cx="210202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Line string opposite direction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BCB8F24-EF58-AF82-710B-39FB936164D7}"/>
              </a:ext>
            </a:extLst>
          </p:cNvPr>
          <p:cNvSpPr txBox="1"/>
          <p:nvPr/>
        </p:nvSpPr>
        <p:spPr>
          <a:xfrm>
            <a:off x="1605602" y="2871476"/>
            <a:ext cx="158414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Detector Node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A89091F-DEDF-ECD9-B690-EF70BA5767A6}"/>
              </a:ext>
            </a:extLst>
          </p:cNvPr>
          <p:cNvSpPr txBox="1"/>
          <p:nvPr/>
        </p:nvSpPr>
        <p:spPr>
          <a:xfrm>
            <a:off x="73773" y="4057448"/>
            <a:ext cx="157824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One line string represent one lane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5912A02-43A2-37E1-F204-2B41ADA86666}"/>
              </a:ext>
            </a:extLst>
          </p:cNvPr>
          <p:cNvSpPr txBox="1"/>
          <p:nvPr/>
        </p:nvSpPr>
        <p:spPr>
          <a:xfrm>
            <a:off x="820596" y="5263882"/>
            <a:ext cx="133311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First to the sixth lane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F53685F3-D89C-5C72-6219-58AF4C623C22}"/>
              </a:ext>
            </a:extLst>
          </p:cNvPr>
          <p:cNvCxnSpPr>
            <a:cxnSpLocks/>
            <a:stCxn id="81" idx="3"/>
            <a:endCxn id="9" idx="2"/>
          </p:cNvCxnSpPr>
          <p:nvPr/>
        </p:nvCxnSpPr>
        <p:spPr>
          <a:xfrm>
            <a:off x="1652019" y="4519113"/>
            <a:ext cx="1091182" cy="93894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128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35856-89A5-5E60-840A-428D94BBA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19"/>
            <a:ext cx="8229600" cy="726038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Coding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B8239-8689-EBA4-CF63-3D2568ACC1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364" y="1234565"/>
            <a:ext cx="9051636" cy="1702599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b="1" dirty="0"/>
              <a:t>Segmentation</a:t>
            </a:r>
            <a:r>
              <a:rPr lang="en-US" dirty="0"/>
              <a:t>: Assigning the roads to their respected detectors</a:t>
            </a:r>
          </a:p>
          <a:p>
            <a:pPr>
              <a:lnSpc>
                <a:spcPct val="90000"/>
              </a:lnSpc>
            </a:pPr>
            <a:r>
              <a:rPr lang="en-US" b="1" dirty="0"/>
              <a:t>Calculation</a:t>
            </a:r>
            <a:r>
              <a:rPr lang="en-US" sz="2600" dirty="0"/>
              <a:t>: </a:t>
            </a:r>
            <a:r>
              <a:rPr lang="en-US" dirty="0"/>
              <a:t>Average speed per hour in each specific lane</a:t>
            </a:r>
          </a:p>
          <a:p>
            <a:pPr>
              <a:lnSpc>
                <a:spcPct val="90000"/>
              </a:lnSpc>
            </a:pPr>
            <a:r>
              <a:rPr lang="en-US" b="1" dirty="0"/>
              <a:t>Plotting</a:t>
            </a:r>
            <a:r>
              <a:rPr lang="en-US" dirty="0"/>
              <a:t>: Display the interstate and assigned the color of the road corresponding to the speed value</a:t>
            </a:r>
            <a:endParaRPr lang="en-US" sz="2600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</p:txBody>
      </p:sp>
      <p:pic>
        <p:nvPicPr>
          <p:cNvPr id="7" name="Picture 6" descr="A map of a road&#10;&#10;Description automatically generated">
            <a:extLst>
              <a:ext uri="{FF2B5EF4-FFF2-40B4-BE49-F238E27FC236}">
                <a16:creationId xmlns:a16="http://schemas.microsoft.com/office/drawing/2014/main" id="{8D194735-A7BA-8C65-D852-CAEC65232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48" y="3053614"/>
            <a:ext cx="6492072" cy="295389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79599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8744E-0C41-DC31-EA79-DB1D128D6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Interactive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88575-6EA5-D5EC-E997-B40E09E04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071" y="1199118"/>
            <a:ext cx="2636984" cy="4767571"/>
          </a:xfrm>
        </p:spPr>
        <p:txBody>
          <a:bodyPr>
            <a:normAutofit/>
          </a:bodyPr>
          <a:lstStyle/>
          <a:p>
            <a:r>
              <a:rPr lang="en-US" b="1" dirty="0"/>
              <a:t>Time Slider</a:t>
            </a:r>
            <a:endParaRPr lang="en-US" dirty="0"/>
          </a:p>
          <a:p>
            <a:r>
              <a:rPr lang="en-US" b="1" dirty="0"/>
              <a:t>Zoom in</a:t>
            </a:r>
            <a:endParaRPr lang="en-US" dirty="0"/>
          </a:p>
          <a:p>
            <a:r>
              <a:rPr lang="en-US" b="1" dirty="0"/>
              <a:t>Color</a:t>
            </a:r>
          </a:p>
          <a:p>
            <a:r>
              <a:rPr lang="en-US" b="1" dirty="0"/>
              <a:t>Hover information</a:t>
            </a:r>
          </a:p>
          <a:p>
            <a:pPr lvl="1"/>
            <a:r>
              <a:rPr lang="en-US" sz="2400" dirty="0"/>
              <a:t>Detector ID</a:t>
            </a:r>
          </a:p>
          <a:p>
            <a:pPr lvl="1"/>
            <a:r>
              <a:rPr lang="en-US" sz="2400" dirty="0"/>
              <a:t>Direction</a:t>
            </a:r>
          </a:p>
          <a:p>
            <a:pPr lvl="1"/>
            <a:r>
              <a:rPr lang="en-US" sz="2400" dirty="0"/>
              <a:t>Speed</a:t>
            </a:r>
          </a:p>
          <a:p>
            <a:pPr lvl="1"/>
            <a:r>
              <a:rPr lang="en-US" sz="2400" dirty="0"/>
              <a:t>Hour</a:t>
            </a:r>
          </a:p>
          <a:p>
            <a:endParaRPr lang="en-US" dirty="0"/>
          </a:p>
        </p:txBody>
      </p:sp>
      <p:pic>
        <p:nvPicPr>
          <p:cNvPr id="11" name="Picture 10" descr="A map with red lines&#10;&#10;Description automatically generated">
            <a:extLst>
              <a:ext uri="{FF2B5EF4-FFF2-40B4-BE49-F238E27FC236}">
                <a16:creationId xmlns:a16="http://schemas.microsoft.com/office/drawing/2014/main" id="{3EF36D32-2552-0D96-0007-59FF4CB46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010" y="3890797"/>
            <a:ext cx="4419790" cy="20758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 descr="A map with a red line&#10;&#10;Description automatically generated">
            <a:extLst>
              <a:ext uri="{FF2B5EF4-FFF2-40B4-BE49-F238E27FC236}">
                <a16:creationId xmlns:a16="http://schemas.microsoft.com/office/drawing/2014/main" id="{D83A61F9-56E7-1775-6912-813F6183F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474" y="1032497"/>
            <a:ext cx="5850568" cy="2625104"/>
          </a:xfrm>
          <a:prstGeom prst="rect">
            <a:avLst/>
          </a:prstGeom>
          <a:ln>
            <a:solidFill>
              <a:schemeClr val="tx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634702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94E5C-484D-8F4B-F3C9-CBBDE5457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B7A81-23B4-1602-D1B3-48E1F3B98F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Segmentation</a:t>
            </a:r>
            <a:r>
              <a:rPr lang="en-US" dirty="0"/>
              <a:t>: Computing error between the detector midpoint from each other </a:t>
            </a:r>
          </a:p>
          <a:p>
            <a:pPr lvl="1"/>
            <a:r>
              <a:rPr lang="en-US" b="1" dirty="0"/>
              <a:t>Solution</a:t>
            </a:r>
            <a:r>
              <a:rPr lang="en-US" dirty="0"/>
              <a:t>: Using linear reference to calculated the segments, and predefining the road with some variables in QGIS</a:t>
            </a:r>
          </a:p>
          <a:p>
            <a:r>
              <a:rPr lang="en-US" b="1" dirty="0"/>
              <a:t>Memory Usage</a:t>
            </a:r>
            <a:r>
              <a:rPr lang="en-US" dirty="0"/>
              <a:t>: Unexpected problem of high memory usage and rendering</a:t>
            </a:r>
          </a:p>
          <a:p>
            <a:pPr lvl="1"/>
            <a:r>
              <a:rPr lang="en-US" b="1" dirty="0"/>
              <a:t>Solution</a:t>
            </a:r>
            <a:r>
              <a:rPr lang="en-US" dirty="0"/>
              <a:t>: Limiting time window on the interactive map and optimizing the loops callback in the code</a:t>
            </a:r>
          </a:p>
        </p:txBody>
      </p:sp>
    </p:spTree>
    <p:extLst>
      <p:ext uri="{BB962C8B-B14F-4D97-AF65-F5344CB8AC3E}">
        <p14:creationId xmlns:p14="http://schemas.microsoft.com/office/powerpoint/2010/main" val="3389910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D8470-BAB4-DBA6-CE72-ACBC65988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67FB0-6199-C70E-AC57-8AC795F01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Lessons learned</a:t>
            </a:r>
            <a:r>
              <a:rPr lang="en-US" dirty="0"/>
              <a:t>: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How to use the database in </a:t>
            </a:r>
            <a:r>
              <a:rPr lang="en-US" dirty="0" err="1"/>
              <a:t>pgAdmin</a:t>
            </a:r>
            <a:r>
              <a:rPr lang="en-US" dirty="0"/>
              <a:t> 4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Coding in Python 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Tracing geometries in QGIS </a:t>
            </a:r>
          </a:p>
          <a:p>
            <a:r>
              <a:rPr lang="en-US" b="1" dirty="0"/>
              <a:t>Broader Impact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It will be turn into a live map view of interstate traffic in Tennessee where radar is installed </a:t>
            </a:r>
          </a:p>
        </p:txBody>
      </p:sp>
      <p:pic>
        <p:nvPicPr>
          <p:cNvPr id="5" name="Picture 4" descr="A logo with text and numbers&#10;&#10;Description automatically generated">
            <a:extLst>
              <a:ext uri="{FF2B5EF4-FFF2-40B4-BE49-F238E27FC236}">
                <a16:creationId xmlns:a16="http://schemas.microsoft.com/office/drawing/2014/main" id="{747467E3-72B8-BAED-1E35-25C56CFEC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11" y="4892154"/>
            <a:ext cx="3153215" cy="1267002"/>
          </a:xfrm>
          <a:prstGeom prst="rect">
            <a:avLst/>
          </a:prstGeom>
        </p:spPr>
      </p:pic>
      <p:pic>
        <p:nvPicPr>
          <p:cNvPr id="1026" name="Picture 2" descr="I-24 Smart Corridor logo">
            <a:extLst>
              <a:ext uri="{FF2B5EF4-FFF2-40B4-BE49-F238E27FC236}">
                <a16:creationId xmlns:a16="http://schemas.microsoft.com/office/drawing/2014/main" id="{F65B6F25-B8A3-10DC-875D-38F3FEAA8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308" y="4729251"/>
            <a:ext cx="3325378" cy="134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789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</TotalTime>
  <Words>238</Words>
  <Application>Microsoft Office PowerPoint</Application>
  <PresentationFormat>On-screen Show (4:3)</PresentationFormat>
  <Paragraphs>38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Interactive Real-Time Traffic Flow Dashboard</vt:lpstr>
      <vt:lpstr>Project</vt:lpstr>
      <vt:lpstr>Process with Road Geometries</vt:lpstr>
      <vt:lpstr>Coding in Python</vt:lpstr>
      <vt:lpstr>Interactive Map</vt:lpstr>
      <vt:lpstr>Challenges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Jorge Menodza</dc:creator>
  <cp:lastModifiedBy>jorge mendoza</cp:lastModifiedBy>
  <cp:revision>13</cp:revision>
  <dcterms:created xsi:type="dcterms:W3CDTF">2014-01-24T16:26:32Z</dcterms:created>
  <dcterms:modified xsi:type="dcterms:W3CDTF">2024-08-01T21:55:43Z</dcterms:modified>
</cp:coreProperties>
</file>