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4"/>
  </p:notesMasterIdLst>
  <p:sldIdLst>
    <p:sldId id="259" r:id="rId3"/>
    <p:sldId id="265" r:id="rId5"/>
    <p:sldId id="258" r:id="rId6"/>
    <p:sldId id="262" r:id="rId7"/>
    <p:sldId id="261" r:id="rId8"/>
    <p:sldId id="271" r:id="rId9"/>
    <p:sldId id="264" r:id="rId10"/>
  </p:sldIdLst>
  <p:sldSz cx="9144000" cy="6858000" type="screen4x3"/>
  <p:notesSz cx="6858000" cy="9144000"/>
  <p:embeddedFontLst>
    <p:embeddedFont>
      <p:font typeface="WPS-Numbers" charset="0"/>
      <p:regular r:id="rId14"/>
    </p:embeddedFont>
    <p:embeddedFont>
      <p:font typeface="汉仪旗黑KW" panose="00020600040101010101" charset="-122"/>
      <p:regular r:id="rId1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1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595" autoAdjust="0"/>
  </p:normalViewPr>
  <p:slideViewPr>
    <p:cSldViewPr snapToGrid="0" snapToObjects="1" showGuides="1">
      <p:cViewPr>
        <p:scale>
          <a:sx n="66" d="100"/>
          <a:sy n="66" d="100"/>
        </p:scale>
        <p:origin x="-2256" y="-176"/>
      </p:cViewPr>
      <p:guideLst>
        <p:guide orient="horz" pos="216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font" Target="fonts/font2.fntdata"/><Relationship Id="rId14" Type="http://schemas.openxmlformats.org/officeDocument/2006/relationships/font" Target="fonts/font1.fntdata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3B8905-4EB3-3F48-990F-1B6C3892205F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374EED-FA26-AB4E-8BB0-FE19749F85A9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6461" y="1279952"/>
            <a:ext cx="7086599" cy="1470025"/>
          </a:xfrm>
        </p:spPr>
        <p:txBody>
          <a:bodyPr/>
          <a:lstStyle>
            <a:lvl1pPr algn="r">
              <a:defRPr>
                <a:solidFill>
                  <a:srgbClr val="0E1C58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2260" y="2749977"/>
            <a:ext cx="6400800" cy="1752600"/>
          </a:xfrm>
        </p:spPr>
        <p:txBody>
          <a:bodyPr/>
          <a:lstStyle>
            <a:lvl1pPr marL="0" indent="0" algn="r">
              <a:buNone/>
              <a:defRPr>
                <a:solidFill>
                  <a:srgbClr val="0E1C58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FFB1D-2CDD-CF44-93B1-657627E239FD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2AB70-ACF7-B149-9279-6350C00EEE48}" type="slidenum">
              <a:rPr lang="en-US" smtClean="0"/>
            </a:fld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2"/>
          <a:srcRect l="628" b="5118"/>
          <a:stretch>
            <a:fillRect/>
          </a:stretch>
        </p:blipFill>
        <p:spPr>
          <a:xfrm>
            <a:off x="0" y="489409"/>
            <a:ext cx="9144000" cy="63685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SIS_PPT_P1_r2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8418"/>
            <a:ext cx="8229600" cy="668307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76832"/>
            <a:ext cx="8229600" cy="4525963"/>
          </a:xfrm>
        </p:spPr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 smtClean="0"/>
          </a:p>
          <a:p>
            <a:pPr lvl="3"/>
            <a:r>
              <a:rPr lang="en-US" dirty="0" smtClean="0"/>
              <a:t>Fourth level</a:t>
            </a:r>
            <a:endParaRPr lang="en-US" dirty="0" smtClean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FFB1D-2CDD-CF44-93B1-657627E239FD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2AB70-ACF7-B149-9279-6350C00EEE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SIS_PPT_P1_r2.pdf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59"/>
          <a:stretch>
            <a:fillRect/>
          </a:stretch>
        </p:blipFill>
        <p:spPr>
          <a:xfrm>
            <a:off x="0" y="1231602"/>
            <a:ext cx="9144000" cy="5626398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536982"/>
          </a:xfrm>
        </p:spPr>
        <p:txBody>
          <a:bodyPr vert="eaVert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536983"/>
          </a:xfrm>
        </p:spPr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 smtClean="0"/>
          </a:p>
          <a:p>
            <a:pPr lvl="3"/>
            <a:r>
              <a:rPr lang="en-US" dirty="0" smtClean="0"/>
              <a:t>Fourth level</a:t>
            </a:r>
            <a:endParaRPr lang="en-US" dirty="0" smtClean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FFB1D-2CDD-CF44-93B1-657627E239FD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2AB70-ACF7-B149-9279-6350C00EEE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9174"/>
            <a:ext cx="8229600" cy="764526"/>
          </a:xfrm>
        </p:spPr>
        <p:txBody>
          <a:bodyPr/>
          <a:lstStyle>
            <a:lvl1pPr>
              <a:defRPr>
                <a:solidFill>
                  <a:srgbClr val="0E1C58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76832"/>
            <a:ext cx="8229600" cy="4525963"/>
          </a:xfrm>
        </p:spPr>
        <p:txBody>
          <a:bodyPr/>
          <a:lstStyle>
            <a:lvl1pPr>
              <a:defRPr>
                <a:solidFill>
                  <a:srgbClr val="0E1C58"/>
                </a:solidFill>
              </a:defRPr>
            </a:lvl1pPr>
            <a:lvl2pPr>
              <a:defRPr>
                <a:solidFill>
                  <a:srgbClr val="0E1C58"/>
                </a:solidFill>
              </a:defRPr>
            </a:lvl2pPr>
            <a:lvl3pPr>
              <a:defRPr>
                <a:solidFill>
                  <a:srgbClr val="0E1C58"/>
                </a:solidFill>
              </a:defRPr>
            </a:lvl3pPr>
            <a:lvl4pPr>
              <a:defRPr>
                <a:solidFill>
                  <a:srgbClr val="0E1C58"/>
                </a:solidFill>
              </a:defRPr>
            </a:lvl4pPr>
            <a:lvl5pPr>
              <a:defRPr>
                <a:solidFill>
                  <a:srgbClr val="0E1C58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 smtClean="0"/>
          </a:p>
          <a:p>
            <a:pPr lvl="3"/>
            <a:r>
              <a:rPr lang="en-US" dirty="0" smtClean="0"/>
              <a:t>Fourth level</a:t>
            </a:r>
            <a:endParaRPr lang="en-US" dirty="0" smtClean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FFB1D-2CDD-CF44-93B1-657627E239FD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2AB70-ACF7-B149-9279-6350C00EEE48}" type="slidenum">
              <a:rPr lang="en-US" smtClean="0"/>
            </a:fld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 rotWithShape="1">
          <a:blip r:embed="rId2"/>
          <a:srcRect l="2258"/>
          <a:stretch>
            <a:fillRect/>
          </a:stretch>
        </p:blipFill>
        <p:spPr>
          <a:xfrm>
            <a:off x="0" y="809202"/>
            <a:ext cx="9163240" cy="600753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0E1C58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FFB1D-2CDD-CF44-93B1-657627E239FD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2AB70-ACF7-B149-9279-6350C00EEE48}" type="slidenum">
              <a:rPr lang="en-US" smtClean="0"/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/>
          <a:srcRect l="2258"/>
          <a:stretch>
            <a:fillRect/>
          </a:stretch>
        </p:blipFill>
        <p:spPr>
          <a:xfrm>
            <a:off x="0" y="809202"/>
            <a:ext cx="9163240" cy="600753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8419"/>
            <a:ext cx="8229600" cy="726038"/>
          </a:xfrm>
        </p:spPr>
        <p:txBody>
          <a:bodyPr/>
          <a:lstStyle>
            <a:lvl1pPr>
              <a:defRPr>
                <a:solidFill>
                  <a:srgbClr val="0E1C58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34564"/>
            <a:ext cx="4038600" cy="4525963"/>
          </a:xfrm>
        </p:spPr>
        <p:txBody>
          <a:bodyPr/>
          <a:lstStyle>
            <a:lvl1pPr>
              <a:defRPr sz="2800">
                <a:solidFill>
                  <a:srgbClr val="0E1C58"/>
                </a:solidFill>
              </a:defRPr>
            </a:lvl1pPr>
            <a:lvl2pPr>
              <a:defRPr sz="2400">
                <a:solidFill>
                  <a:srgbClr val="0E1C58"/>
                </a:solidFill>
              </a:defRPr>
            </a:lvl2pPr>
            <a:lvl3pPr>
              <a:defRPr sz="2000">
                <a:solidFill>
                  <a:srgbClr val="0E1C58"/>
                </a:solidFill>
              </a:defRPr>
            </a:lvl3pPr>
            <a:lvl4pPr>
              <a:defRPr sz="1800">
                <a:solidFill>
                  <a:srgbClr val="0E1C58"/>
                </a:solidFill>
              </a:defRPr>
            </a:lvl4pPr>
            <a:lvl5pPr>
              <a:defRPr sz="1800">
                <a:solidFill>
                  <a:srgbClr val="0E1C58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 smtClean="0"/>
          </a:p>
          <a:p>
            <a:pPr lvl="3"/>
            <a:r>
              <a:rPr lang="en-US" dirty="0" smtClean="0"/>
              <a:t>Fourth level</a:t>
            </a:r>
            <a:endParaRPr lang="en-US" dirty="0" smtClean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34564"/>
            <a:ext cx="4038600" cy="4525963"/>
          </a:xfrm>
        </p:spPr>
        <p:txBody>
          <a:bodyPr/>
          <a:lstStyle>
            <a:lvl1pPr>
              <a:defRPr sz="2800">
                <a:solidFill>
                  <a:srgbClr val="0E1C58"/>
                </a:solidFill>
              </a:defRPr>
            </a:lvl1pPr>
            <a:lvl2pPr>
              <a:defRPr sz="2400">
                <a:solidFill>
                  <a:srgbClr val="0E1C58"/>
                </a:solidFill>
              </a:defRPr>
            </a:lvl2pPr>
            <a:lvl3pPr>
              <a:defRPr sz="2000">
                <a:solidFill>
                  <a:srgbClr val="0E1C58"/>
                </a:solidFill>
              </a:defRPr>
            </a:lvl3pPr>
            <a:lvl4pPr>
              <a:defRPr sz="1800">
                <a:solidFill>
                  <a:srgbClr val="0E1C58"/>
                </a:solidFill>
              </a:defRPr>
            </a:lvl4pPr>
            <a:lvl5pPr>
              <a:defRPr sz="1800">
                <a:solidFill>
                  <a:srgbClr val="0E1C58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FFB1D-2CDD-CF44-93B1-657627E239FD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2AB70-ACF7-B149-9279-6350C00EEE48}" type="slidenum">
              <a:rPr lang="en-US" smtClean="0"/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/>
          <a:srcRect l="2258"/>
          <a:stretch>
            <a:fillRect/>
          </a:stretch>
        </p:blipFill>
        <p:spPr>
          <a:xfrm>
            <a:off x="0" y="809202"/>
            <a:ext cx="9163240" cy="600753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9930"/>
            <a:ext cx="8229600" cy="783770"/>
          </a:xfrm>
        </p:spPr>
        <p:txBody>
          <a:bodyPr/>
          <a:lstStyle>
            <a:lvl1pPr>
              <a:defRPr>
                <a:solidFill>
                  <a:srgbClr val="0E1C58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23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E1C58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789995"/>
            <a:ext cx="4040188" cy="3951288"/>
          </a:xfrm>
        </p:spPr>
        <p:txBody>
          <a:bodyPr/>
          <a:lstStyle>
            <a:lvl1pPr>
              <a:defRPr sz="2400">
                <a:solidFill>
                  <a:srgbClr val="0E1C58"/>
                </a:solidFill>
              </a:defRPr>
            </a:lvl1pPr>
            <a:lvl2pPr>
              <a:defRPr sz="2000">
                <a:solidFill>
                  <a:srgbClr val="0E1C58"/>
                </a:solidFill>
              </a:defRPr>
            </a:lvl2pPr>
            <a:lvl3pPr>
              <a:defRPr sz="1800">
                <a:solidFill>
                  <a:srgbClr val="0E1C58"/>
                </a:solidFill>
              </a:defRPr>
            </a:lvl3pPr>
            <a:lvl4pPr>
              <a:defRPr sz="1600">
                <a:solidFill>
                  <a:srgbClr val="0E1C58"/>
                </a:solidFill>
              </a:defRPr>
            </a:lvl4pPr>
            <a:lvl5pPr>
              <a:defRPr sz="1600">
                <a:solidFill>
                  <a:srgbClr val="0E1C58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23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E1C58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789995"/>
            <a:ext cx="4041775" cy="3951288"/>
          </a:xfrm>
        </p:spPr>
        <p:txBody>
          <a:bodyPr/>
          <a:lstStyle>
            <a:lvl1pPr>
              <a:defRPr sz="2400">
                <a:solidFill>
                  <a:srgbClr val="0E1C58"/>
                </a:solidFill>
              </a:defRPr>
            </a:lvl1pPr>
            <a:lvl2pPr>
              <a:defRPr sz="2000">
                <a:solidFill>
                  <a:srgbClr val="0E1C58"/>
                </a:solidFill>
              </a:defRPr>
            </a:lvl2pPr>
            <a:lvl3pPr>
              <a:defRPr sz="1800">
                <a:solidFill>
                  <a:srgbClr val="0E1C58"/>
                </a:solidFill>
              </a:defRPr>
            </a:lvl3pPr>
            <a:lvl4pPr>
              <a:defRPr sz="1600">
                <a:solidFill>
                  <a:srgbClr val="0E1C58"/>
                </a:solidFill>
              </a:defRPr>
            </a:lvl4pPr>
            <a:lvl5pPr>
              <a:defRPr sz="1600">
                <a:solidFill>
                  <a:srgbClr val="0E1C58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FFB1D-2CDD-CF44-93B1-657627E239FD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2AB70-ACF7-B149-9279-6350C00EEE48}" type="slidenum">
              <a:rPr lang="en-US" smtClean="0"/>
            </a:fld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/>
          <a:srcRect l="2258"/>
          <a:stretch>
            <a:fillRect/>
          </a:stretch>
        </p:blipFill>
        <p:spPr>
          <a:xfrm>
            <a:off x="0" y="809202"/>
            <a:ext cx="9163240" cy="600753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9930"/>
            <a:ext cx="8229600" cy="783770"/>
          </a:xfrm>
        </p:spPr>
        <p:txBody>
          <a:bodyPr/>
          <a:lstStyle>
            <a:lvl1pPr>
              <a:defRPr>
                <a:solidFill>
                  <a:srgbClr val="0E1C58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FFB1D-2CDD-CF44-93B1-657627E239FD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2AB70-ACF7-B149-9279-6350C00EEE48}" type="slidenum">
              <a:rPr lang="en-US" smtClean="0"/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/>
          <a:srcRect l="2258"/>
          <a:stretch>
            <a:fillRect/>
          </a:stretch>
        </p:blipFill>
        <p:spPr>
          <a:xfrm>
            <a:off x="0" y="809202"/>
            <a:ext cx="9163240" cy="600753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FFB1D-2CDD-CF44-93B1-657627E239FD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2AB70-ACF7-B149-9279-6350C00EEE48}" type="slidenum">
              <a:rPr lang="en-US" smtClean="0"/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/>
          <a:srcRect l="2258"/>
          <a:stretch>
            <a:fillRect/>
          </a:stretch>
        </p:blipFill>
        <p:spPr>
          <a:xfrm>
            <a:off x="0" y="809202"/>
            <a:ext cx="9163240" cy="600753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FFB1D-2CDD-CF44-93B1-657627E239FD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2AB70-ACF7-B149-9279-6350C00EEE48}" type="slidenum">
              <a:rPr lang="en-US" smtClean="0"/>
            </a:fld>
            <a:endParaRPr lang="en-US"/>
          </a:p>
        </p:txBody>
      </p:sp>
      <p:pic>
        <p:nvPicPr>
          <p:cNvPr id="8" name="Picture 7" descr="ISIS_PPT_P1_r2.pdf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59"/>
          <a:stretch>
            <a:fillRect/>
          </a:stretch>
        </p:blipFill>
        <p:spPr>
          <a:xfrm>
            <a:off x="0" y="1231602"/>
            <a:ext cx="9144000" cy="56263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FFB1D-2CDD-CF44-93B1-657627E239FD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2AB70-ACF7-B149-9279-6350C00EEE48}" type="slidenum">
              <a:rPr lang="en-US" smtClean="0"/>
            </a:fld>
            <a:endParaRPr lang="en-US"/>
          </a:p>
        </p:txBody>
      </p:sp>
      <p:pic>
        <p:nvPicPr>
          <p:cNvPr id="8" name="Picture 7" descr="ISIS_PPT_P1_r2.pdf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59"/>
          <a:stretch>
            <a:fillRect/>
          </a:stretch>
        </p:blipFill>
        <p:spPr>
          <a:xfrm>
            <a:off x="0" y="1231602"/>
            <a:ext cx="9144000" cy="5626398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6FFB1D-2CDD-CF44-93B1-657627E239FD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52AB70-ACF7-B149-9279-6350C00EEE48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 panose="020B060402020209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 panose="020B060402020209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 panose="020B060402020209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 panose="020B060402020209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 panose="020B060402020209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9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9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9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9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4" Type="http://schemas.openxmlformats.org/officeDocument/2006/relationships/notesSlide" Target="../notesSlides/notesSlide3.x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9.png"/><Relationship Id="rId11" Type="http://schemas.openxmlformats.org/officeDocument/2006/relationships/image" Target="../media/image8.png"/><Relationship Id="rId10" Type="http://schemas.openxmlformats.org/officeDocument/2006/relationships/image" Target="../media/image7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91770" y="1318260"/>
            <a:ext cx="9773920" cy="1591945"/>
          </a:xfrm>
        </p:spPr>
        <p:txBody>
          <a:bodyPr>
            <a:normAutofit/>
          </a:bodyPr>
          <a:lstStyle/>
          <a:p>
            <a:pPr algn="ctr"/>
            <a:r>
              <a:rPr lang="en-US" sz="2400">
                <a:latin typeface="WPS-Numbers" charset="0"/>
                <a:ea typeface="汉仪旗黑KW" panose="00020600040101010101" charset="-122"/>
                <a:cs typeface="WPS-Numbers" charset="0"/>
              </a:rPr>
              <a:t> Interactive Video Streaming Platform </a:t>
            </a:r>
            <a:br>
              <a:rPr lang="en-US" sz="2400">
                <a:latin typeface="WPS-Numbers" charset="0"/>
                <a:ea typeface="汉仪旗黑KW" panose="00020600040101010101" charset="-122"/>
                <a:cs typeface="WPS-Numbers" charset="0"/>
              </a:rPr>
            </a:br>
            <a:r>
              <a:rPr lang="en-US" sz="2400">
                <a:latin typeface="WPS-Numbers" charset="0"/>
                <a:ea typeface="汉仪旗黑KW" panose="00020600040101010101" charset="-122"/>
                <a:cs typeface="WPS-Numbers" charset="0"/>
              </a:rPr>
              <a:t>for User Engagement and Reaction Analysis</a:t>
            </a:r>
            <a:endParaRPr lang="en-US" sz="2400">
              <a:latin typeface="WPS-Numbers" charset="0"/>
              <a:ea typeface="汉仪旗黑KW" panose="00020600040101010101" charset="-122"/>
              <a:cs typeface="WPS-Numbers" charset="0"/>
            </a:endParaRPr>
          </a:p>
        </p:txBody>
      </p:sp>
      <p:sp>
        <p:nvSpPr>
          <p:cNvPr id="4" name="Subtitle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124325" y="4940300"/>
            <a:ext cx="4773295" cy="811530"/>
          </a:xfrm>
          <a:prstGeom prst="rect">
            <a:avLst/>
          </a:prstGeom>
        </p:spPr>
        <p:txBody>
          <a:bodyPr vert="horz" lIns="91440" tIns="45720" rIns="91440" bIns="45720" rtlCol="0">
            <a:normAutofit fontScale="90000" lnSpcReduction="20000"/>
          </a:bodyPr>
          <a:lstStyle>
            <a:lvl1pPr marL="0" indent="0" algn="r" defTabSz="457200" rtl="0" eaLnBrk="1" latinLnBrk="0" hangingPunct="1">
              <a:spcBef>
                <a:spcPct val="20000"/>
              </a:spcBef>
              <a:buFont typeface="Arial" panose="020B0604020202090204"/>
              <a:buNone/>
              <a:defRPr sz="3200" kern="1200">
                <a:solidFill>
                  <a:srgbClr val="0E1C58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9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9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9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9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9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9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9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9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/>
              <a:t>PI : David Hyde</a:t>
            </a:r>
            <a:endParaRPr lang="en-US" sz="1800"/>
          </a:p>
          <a:p>
            <a:endParaRPr lang="en-US" sz="1800"/>
          </a:p>
          <a:p>
            <a:r>
              <a:rPr lang="en-US" sz="1800"/>
              <a:t>Presenter : Xiao Yang</a:t>
            </a:r>
            <a:endParaRPr lang="zh-CN" altLang="en-US" sz="18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555">
                <a:sym typeface="+mn-ea"/>
              </a:rPr>
              <a:t>Web-Microservice</a:t>
            </a:r>
            <a:r>
              <a:rPr lang="en-US" sz="3555">
                <a:sym typeface="+mn-ea"/>
              </a:rPr>
              <a:t>s</a:t>
            </a:r>
            <a:endParaRPr lang="en-US" sz="3555">
              <a:sym typeface="+mn-ea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457200" y="1724025"/>
            <a:ext cx="8229600" cy="4958080"/>
          </a:xfrm>
        </p:spPr>
        <p:txBody>
          <a:bodyPr>
            <a:normAutofit/>
            <a:scene3d>
              <a:camera prst="orthographicFront"/>
              <a:lightRig rig="threePt" dir="t"/>
            </a:scene3d>
          </a:bodyPr>
          <a:p>
            <a:pPr marL="0" indent="0">
              <a:buNone/>
            </a:pPr>
            <a:r>
              <a:rPr lang="en-US" sz="2800">
                <a:sym typeface="+mn-ea"/>
              </a:rPr>
              <a:t>Upload Service</a:t>
            </a:r>
            <a:endParaRPr lang="en-US" sz="2800">
              <a:sym typeface="+mn-ea"/>
            </a:endParaRPr>
          </a:p>
          <a:p>
            <a:pPr marL="0" indent="0">
              <a:buNone/>
            </a:pPr>
            <a:endParaRPr 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  <a:lumMod val="40000"/>
                  <a:lumOff val="60000"/>
                </a:schemeClr>
              </a:solidFill>
              <a:effectLst/>
            </a:endParaRPr>
          </a:p>
          <a:p>
            <a:pPr marL="0" indent="0">
              <a:buNone/>
            </a:pPr>
            <a:r>
              <a:rPr lang="en-US" sz="2800">
                <a:sym typeface="+mn-ea"/>
              </a:rPr>
              <a:t>Authentication Service</a:t>
            </a:r>
            <a:endParaRPr lang="en-US" sz="2800"/>
          </a:p>
          <a:p>
            <a:pPr marL="0" indent="0">
              <a:buNone/>
            </a:pPr>
            <a:endParaRPr 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  <a:lumMod val="40000"/>
                  <a:lumOff val="60000"/>
                </a:schemeClr>
              </a:solidFill>
              <a:effectLst/>
            </a:endParaRPr>
          </a:p>
          <a:p>
            <a:pPr marL="0" indent="0">
              <a:buNone/>
            </a:pPr>
            <a:r>
              <a:rPr lang="en-US" sz="2800">
                <a:sym typeface="+mn-ea"/>
              </a:rPr>
              <a:t>Content Interaction Service</a:t>
            </a:r>
            <a:endParaRPr lang="en-US" sz="2800">
              <a:sym typeface="+mn-ea"/>
            </a:endParaRPr>
          </a:p>
          <a:p>
            <a:pPr marL="0" indent="0">
              <a:buNone/>
            </a:pPr>
            <a:endParaRPr lang="en-US" sz="2800">
              <a:sym typeface="+mn-ea"/>
            </a:endParaRPr>
          </a:p>
          <a:p>
            <a:pPr marL="0" indent="0">
              <a:buNone/>
            </a:pPr>
            <a:r>
              <a:rPr lang="en-US" sz="2800">
                <a:sym typeface="+mn-ea"/>
              </a:rPr>
              <a:t>Real-Time Communication Service</a:t>
            </a:r>
            <a:endParaRPr 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Software P</a:t>
            </a:r>
            <a:r>
              <a:rPr lang="en-US"/>
              <a:t>art -- Plan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5995847"/>
            <a:ext cx="8229600" cy="4525963"/>
          </a:xfrm>
        </p:spPr>
        <p:txBody>
          <a:bodyPr/>
          <a:lstStyle/>
          <a:p>
            <a:r>
              <a:rPr lang="en-US" sz="1000"/>
              <a:t>Source: Anurag Yadav, 2021 NewTechWays.</a:t>
            </a:r>
            <a:r>
              <a:rPr lang="en-US" sz="1000"/>
              <a:t>com</a:t>
            </a:r>
            <a:endParaRPr lang="en-US" sz="1000"/>
          </a:p>
        </p:txBody>
      </p:sp>
      <p:pic>
        <p:nvPicPr>
          <p:cNvPr id="2" name="Picture 1" descr="IMG_8445"/>
          <p:cNvPicPr>
            <a:picLocks noChangeAspect="1"/>
          </p:cNvPicPr>
          <p:nvPr/>
        </p:nvPicPr>
        <p:blipFill>
          <a:blip r:embed="rId1"/>
          <a:srcRect t="13255"/>
          <a:stretch>
            <a:fillRect/>
          </a:stretch>
        </p:blipFill>
        <p:spPr>
          <a:xfrm>
            <a:off x="-217170" y="1060450"/>
            <a:ext cx="9144000" cy="4259580"/>
          </a:xfrm>
          <a:prstGeom prst="rect">
            <a:avLst/>
          </a:prstGeom>
        </p:spPr>
      </p:pic>
      <p:pic>
        <p:nvPicPr>
          <p:cNvPr id="4" name="Picture 3" descr="Screenshot 2024-07-31 at 7.16.09 PM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4475" y="3531235"/>
            <a:ext cx="346710" cy="313690"/>
          </a:xfrm>
          <a:prstGeom prst="rect">
            <a:avLst/>
          </a:prstGeom>
        </p:spPr>
      </p:pic>
      <p:pic>
        <p:nvPicPr>
          <p:cNvPr id="6" name="Picture 5" descr="Screenshot 2024-07-31 at 7.17.20 P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9530" y="1478915"/>
            <a:ext cx="432435" cy="222250"/>
          </a:xfrm>
          <a:prstGeom prst="rect">
            <a:avLst/>
          </a:prstGeom>
        </p:spPr>
      </p:pic>
      <p:pic>
        <p:nvPicPr>
          <p:cNvPr id="8" name="Picture 7" descr="Screenshot 2024-07-31 at 7.17.20 PM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99530" y="2442845"/>
            <a:ext cx="475615" cy="244475"/>
          </a:xfrm>
          <a:prstGeom prst="rect">
            <a:avLst/>
          </a:prstGeom>
        </p:spPr>
      </p:pic>
      <p:pic>
        <p:nvPicPr>
          <p:cNvPr id="9" name="Picture 8" descr="Screenshot 2024-07-31 at 7.17.20 PM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99530" y="3429000"/>
            <a:ext cx="432435" cy="222250"/>
          </a:xfrm>
          <a:prstGeom prst="rect">
            <a:avLst/>
          </a:prstGeom>
        </p:spPr>
      </p:pic>
      <p:pic>
        <p:nvPicPr>
          <p:cNvPr id="10" name="Picture 9" descr="Screenshot 2024-07-31 at 7.17.20 PM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99530" y="4443095"/>
            <a:ext cx="432435" cy="222250"/>
          </a:xfrm>
          <a:prstGeom prst="rect">
            <a:avLst/>
          </a:prstGeom>
        </p:spPr>
      </p:pic>
      <p:sp>
        <p:nvSpPr>
          <p:cNvPr id="11" name="Text Box 10"/>
          <p:cNvSpPr txBox="1"/>
          <p:nvPr/>
        </p:nvSpPr>
        <p:spPr>
          <a:xfrm>
            <a:off x="6395085" y="2803525"/>
            <a:ext cx="85407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800"/>
              <a:t>Authentication Service</a:t>
            </a:r>
            <a:endParaRPr lang="en-US" sz="800"/>
          </a:p>
        </p:txBody>
      </p:sp>
      <p:sp>
        <p:nvSpPr>
          <p:cNvPr id="12" name="Text Box 11"/>
          <p:cNvSpPr txBox="1"/>
          <p:nvPr>
            <p:custDataLst>
              <p:tags r:id="rId7"/>
            </p:custDataLst>
          </p:nvPr>
        </p:nvSpPr>
        <p:spPr>
          <a:xfrm>
            <a:off x="6395085" y="4867910"/>
            <a:ext cx="9404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800"/>
              <a:t>Real-Time Communication Service</a:t>
            </a:r>
            <a:endParaRPr lang="en-US" sz="800"/>
          </a:p>
        </p:txBody>
      </p:sp>
      <p:sp>
        <p:nvSpPr>
          <p:cNvPr id="13" name="Text Box 12"/>
          <p:cNvSpPr txBox="1"/>
          <p:nvPr>
            <p:custDataLst>
              <p:tags r:id="rId8"/>
            </p:custDataLst>
          </p:nvPr>
        </p:nvSpPr>
        <p:spPr>
          <a:xfrm>
            <a:off x="6538595" y="1817370"/>
            <a:ext cx="85407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800"/>
              <a:t>Upload Service</a:t>
            </a:r>
            <a:endParaRPr lang="en-US" sz="800"/>
          </a:p>
        </p:txBody>
      </p:sp>
      <p:sp>
        <p:nvSpPr>
          <p:cNvPr id="14" name="Text Box 13"/>
          <p:cNvSpPr txBox="1"/>
          <p:nvPr>
            <p:custDataLst>
              <p:tags r:id="rId9"/>
            </p:custDataLst>
          </p:nvPr>
        </p:nvSpPr>
        <p:spPr>
          <a:xfrm>
            <a:off x="6395085" y="3844925"/>
            <a:ext cx="9404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800"/>
              <a:t>Content Interaction Service</a:t>
            </a:r>
            <a:endParaRPr lang="en-US" sz="800"/>
          </a:p>
        </p:txBody>
      </p:sp>
      <p:pic>
        <p:nvPicPr>
          <p:cNvPr id="7" name="Picture 6" descr="Screenshot 2024-07-31 at 9.28.55 PM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03950" y="5544820"/>
            <a:ext cx="1322070" cy="460375"/>
          </a:xfrm>
          <a:prstGeom prst="rect">
            <a:avLst/>
          </a:prstGeom>
        </p:spPr>
      </p:pic>
      <p:pic>
        <p:nvPicPr>
          <p:cNvPr id="15" name="Picture 14" descr="Screenshot 2024-07-31 at 9.30.44 PM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791075" y="5516245"/>
            <a:ext cx="743585" cy="536575"/>
          </a:xfrm>
          <a:prstGeom prst="rect">
            <a:avLst/>
          </a:prstGeom>
        </p:spPr>
      </p:pic>
      <p:pic>
        <p:nvPicPr>
          <p:cNvPr id="16" name="Picture 15" descr="Screenshot 2024-08-01 at 10.42.37 AM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117840" y="5058410"/>
            <a:ext cx="919480" cy="508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9174"/>
            <a:ext cx="8229600" cy="764526"/>
          </a:xfrm>
        </p:spPr>
        <p:txBody>
          <a:bodyPr/>
          <a:lstStyle/>
          <a:p>
            <a:r>
              <a:rPr lang="en-US"/>
              <a:t>User Study -- </a:t>
            </a:r>
            <a:r>
              <a:rPr lang="en-US"/>
              <a:t>Design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6695" y="1031875"/>
            <a:ext cx="8229600" cy="3018155"/>
          </a:xfrm>
        </p:spPr>
        <p:txBody>
          <a:bodyPr>
            <a:normAutofit lnSpcReduction="20000"/>
          </a:bodyPr>
          <a:lstStyle/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r>
              <a:rPr lang="en-US" sz="2000"/>
              <a:t>Pre-Study Survey: Collect demographic data and initial attitudes.</a:t>
            </a:r>
            <a:endParaRPr lang="en-US" sz="2000"/>
          </a:p>
          <a:p>
            <a:pPr marL="0" indent="0">
              <a:buNone/>
            </a:pPr>
            <a:endParaRPr lang="en-US" sz="3600"/>
          </a:p>
          <a:p>
            <a:pPr marL="0" indent="0">
              <a:buNone/>
            </a:pPr>
            <a:r>
              <a:rPr lang="en-US" sz="2000"/>
              <a:t>Video Playback</a:t>
            </a:r>
            <a:r>
              <a:rPr lang="en-US" sz="1800"/>
              <a:t>:</a:t>
            </a:r>
            <a:endParaRPr lang="en-US" sz="1800"/>
          </a:p>
          <a:p>
            <a:r>
              <a:rPr lang="en-US" sz="1800"/>
              <a:t>Group A: Questions displayed at the end.</a:t>
            </a:r>
            <a:endParaRPr lang="en-US" sz="1800"/>
          </a:p>
          <a:p>
            <a:r>
              <a:rPr lang="en-US" sz="1800"/>
              <a:t>Group B: Questions displayed between segments (without pausing).</a:t>
            </a:r>
            <a:endParaRPr lang="en-US" sz="1800"/>
          </a:p>
          <a:p>
            <a:r>
              <a:rPr lang="en-US" sz="1800"/>
              <a:t>Group C: Questions displayed between segments (with pausing).</a:t>
            </a:r>
            <a:endParaRPr lang="en-US" sz="1800"/>
          </a:p>
          <a:p>
            <a:r>
              <a:rPr lang="en-US" sz="1800"/>
              <a:t>Group D: Questions stays hovering in the corner of the screen.</a:t>
            </a:r>
            <a:endParaRPr lang="en-US" sz="1800"/>
          </a:p>
        </p:txBody>
      </p:sp>
      <p:sp>
        <p:nvSpPr>
          <p:cNvPr id="2" name="Content Placeholder 4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18110" y="4479925"/>
            <a:ext cx="4617085" cy="2003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90204"/>
              <a:buChar char="•"/>
              <a:defRPr sz="3200" kern="1200">
                <a:solidFill>
                  <a:srgbClr val="0E1C58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90204"/>
              <a:buChar char="–"/>
              <a:defRPr sz="2800" kern="1200">
                <a:solidFill>
                  <a:srgbClr val="0E1C58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90204"/>
              <a:buChar char="•"/>
              <a:defRPr sz="2400" kern="1200">
                <a:solidFill>
                  <a:srgbClr val="0E1C58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90204"/>
              <a:buChar char="–"/>
              <a:defRPr sz="2000" kern="1200">
                <a:solidFill>
                  <a:srgbClr val="0E1C58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90204"/>
              <a:buChar char="»"/>
              <a:defRPr sz="2000" kern="1200">
                <a:solidFill>
                  <a:srgbClr val="0E1C58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9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9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9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9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>
                <a:sym typeface="+mn-ea"/>
              </a:rPr>
              <a:t>Between Segments Questions:</a:t>
            </a:r>
            <a:endParaRPr lang="en-US" sz="1800"/>
          </a:p>
          <a:p>
            <a:r>
              <a:rPr lang="en-US" sz="1800">
                <a:sym typeface="+mn-ea"/>
              </a:rPr>
              <a:t>Immediate reaction to the last segment.</a:t>
            </a:r>
            <a:endParaRPr lang="en-US" sz="1800"/>
          </a:p>
          <a:p>
            <a:r>
              <a:rPr lang="en-US" sz="1800">
                <a:sym typeface="+mn-ea"/>
              </a:rPr>
              <a:t>Engagement level.</a:t>
            </a:r>
            <a:endParaRPr lang="en-US" sz="1800"/>
          </a:p>
          <a:p>
            <a:r>
              <a:rPr lang="en-US" sz="1800">
                <a:sym typeface="+mn-ea"/>
              </a:rPr>
              <a:t>Specific segment recall.</a:t>
            </a:r>
            <a:endParaRPr lang="en-US" sz="1800"/>
          </a:p>
          <a:p>
            <a:pPr marL="0" indent="0">
              <a:buNone/>
            </a:pPr>
            <a:endParaRPr lang="en-US" sz="1800"/>
          </a:p>
        </p:txBody>
      </p:sp>
      <p:sp>
        <p:nvSpPr>
          <p:cNvPr id="4" name="Content Placeholder 4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041265" y="4479925"/>
            <a:ext cx="3755390" cy="1508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90204"/>
              <a:buChar char="•"/>
              <a:defRPr sz="3200" kern="1200">
                <a:solidFill>
                  <a:srgbClr val="0E1C58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90204"/>
              <a:buChar char="–"/>
              <a:defRPr sz="2800" kern="1200">
                <a:solidFill>
                  <a:srgbClr val="0E1C58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90204"/>
              <a:buChar char="•"/>
              <a:defRPr sz="2400" kern="1200">
                <a:solidFill>
                  <a:srgbClr val="0E1C58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90204"/>
              <a:buChar char="–"/>
              <a:defRPr sz="2000" kern="1200">
                <a:solidFill>
                  <a:srgbClr val="0E1C58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90204"/>
              <a:buChar char="»"/>
              <a:defRPr sz="2000" kern="1200">
                <a:solidFill>
                  <a:srgbClr val="0E1C58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9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9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9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9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>
                <a:sym typeface="+mn-ea"/>
              </a:rPr>
              <a:t>End of Video Questions:</a:t>
            </a:r>
            <a:endParaRPr lang="en-US" sz="1800">
              <a:sym typeface="+mn-ea"/>
            </a:endParaRPr>
          </a:p>
          <a:p>
            <a:r>
              <a:rPr lang="en-US" sz="1800">
                <a:sym typeface="+mn-ea"/>
              </a:rPr>
              <a:t>Overall impression of the video.</a:t>
            </a:r>
            <a:endParaRPr lang="en-US" sz="1800"/>
          </a:p>
          <a:p>
            <a:r>
              <a:rPr lang="en-US" sz="1800">
                <a:sym typeface="+mn-ea"/>
              </a:rPr>
              <a:t>Likelihood to share the video.</a:t>
            </a:r>
            <a:endParaRPr lang="en-US" sz="1800"/>
          </a:p>
          <a:p>
            <a:r>
              <a:rPr lang="en-US" sz="1800">
                <a:sym typeface="+mn-ea"/>
              </a:rPr>
              <a:t>Specific content recall.</a:t>
            </a:r>
            <a:endParaRPr 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555">
                <a:sym typeface="+mn-ea"/>
              </a:rPr>
              <a:t>User Study -- Data Collection and Analysis</a:t>
            </a:r>
            <a:endParaRPr lang="en-US" sz="3555">
              <a:sym typeface="+mn-ea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457200" y="1176655"/>
            <a:ext cx="8229600" cy="4958080"/>
          </a:xfrm>
        </p:spPr>
        <p:txBody>
          <a:bodyPr>
            <a:normAutofit fontScale="90000"/>
          </a:bodyPr>
          <a:p>
            <a:pPr marL="0" indent="0">
              <a:buNone/>
            </a:pPr>
            <a:r>
              <a:rPr lang="en-US"/>
              <a:t>Metrics:</a:t>
            </a:r>
            <a:endParaRPr lang="en-US"/>
          </a:p>
          <a:p>
            <a:r>
              <a:rPr lang="en-US" sz="2800"/>
              <a:t>User engagement levels.</a:t>
            </a:r>
            <a:endParaRPr lang="en-US" sz="2800"/>
          </a:p>
          <a:p>
            <a:r>
              <a:rPr lang="en-US" sz="2800"/>
              <a:t>Content recall accuracy.</a:t>
            </a:r>
            <a:endParaRPr lang="en-US" sz="2800"/>
          </a:p>
          <a:p>
            <a:r>
              <a:rPr lang="en-US" sz="2800"/>
              <a:t>Time taken to respond to questions.</a:t>
            </a:r>
            <a:endParaRPr lang="en-US" sz="2800"/>
          </a:p>
          <a:p>
            <a:r>
              <a:rPr lang="en-US" sz="2800"/>
              <a:t>User interaction patterns.</a:t>
            </a:r>
            <a:endParaRPr lang="en-US" sz="2800"/>
          </a:p>
          <a:p>
            <a:endParaRPr lang="en-US" sz="2800"/>
          </a:p>
          <a:p>
            <a:pPr marL="0" indent="0">
              <a:buNone/>
            </a:pPr>
            <a:r>
              <a:rPr lang="en-US"/>
              <a:t>Tools:</a:t>
            </a:r>
            <a:endParaRPr lang="en-US"/>
          </a:p>
          <a:p>
            <a:r>
              <a:rPr lang="en-US" sz="2800"/>
              <a:t>Data collection: Integrated surveys, interaction logs.</a:t>
            </a:r>
            <a:endParaRPr lang="en-US" sz="2800"/>
          </a:p>
          <a:p>
            <a:r>
              <a:rPr lang="en-US" sz="2800"/>
              <a:t>Analysis: Python (pandas, NumPy), statistical tools.</a:t>
            </a:r>
            <a:endParaRPr lang="en-US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555">
                <a:sym typeface="+mn-ea"/>
              </a:rPr>
              <a:t>Conclusion</a:t>
            </a:r>
            <a:endParaRPr lang="en-US" sz="3555">
              <a:sym typeface="+mn-ea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457200" y="1151890"/>
            <a:ext cx="8229600" cy="4958080"/>
          </a:xfrm>
        </p:spPr>
        <p:txBody>
          <a:bodyPr>
            <a:noAutofit/>
            <a:scene3d>
              <a:camera prst="orthographicFront"/>
              <a:lightRig rig="threePt" dir="t"/>
            </a:scene3d>
          </a:bodyPr>
          <a:p>
            <a:r>
              <a:rPr lang="en-US" sz="2300">
                <a:sym typeface="+mn-ea"/>
              </a:rPr>
              <a:t>Lesson Learned : </a:t>
            </a:r>
            <a:endParaRPr lang="en-US" sz="2300">
              <a:sym typeface="+mn-ea"/>
            </a:endParaRPr>
          </a:p>
          <a:p>
            <a:pPr marL="0" indent="0">
              <a:buNone/>
            </a:pPr>
            <a:r>
              <a:rPr lang="en-US" sz="2300">
                <a:sym typeface="+mn-ea"/>
              </a:rPr>
              <a:t>Balancing learning and doing.</a:t>
            </a:r>
            <a:endParaRPr lang="en-US" sz="2300">
              <a:sym typeface="+mn-ea"/>
            </a:endParaRPr>
          </a:p>
          <a:p>
            <a:endParaRPr lang="en-US" sz="2300">
              <a:sym typeface="+mn-ea"/>
            </a:endParaRPr>
          </a:p>
          <a:p>
            <a:endParaRPr lang="en-US" sz="2300">
              <a:sym typeface="+mn-ea"/>
            </a:endParaRPr>
          </a:p>
          <a:p>
            <a:r>
              <a:rPr lang="en-US" sz="2300">
                <a:sym typeface="+mn-ea"/>
              </a:rPr>
              <a:t>Challenge : </a:t>
            </a:r>
            <a:endParaRPr lang="en-US" sz="2300">
              <a:sym typeface="+mn-ea"/>
            </a:endParaRPr>
          </a:p>
          <a:p>
            <a:pPr marL="0" indent="0">
              <a:buNone/>
            </a:pPr>
            <a:r>
              <a:rPr lang="en-US" sz="2300">
                <a:sym typeface="+mn-ea"/>
              </a:rPr>
              <a:t>Managing numerous microservices and their connections between the frontend and backend.</a:t>
            </a:r>
            <a:endParaRPr lang="en-US" sz="2300">
              <a:sym typeface="+mn-ea"/>
            </a:endParaRPr>
          </a:p>
          <a:p>
            <a:endParaRPr lang="en-US" sz="2300">
              <a:sym typeface="+mn-ea"/>
            </a:endParaRPr>
          </a:p>
          <a:p>
            <a:endParaRPr lang="en-US" sz="2300">
              <a:sym typeface="+mn-ea"/>
            </a:endParaRPr>
          </a:p>
          <a:p>
            <a:r>
              <a:rPr lang="en-US" sz="2300">
                <a:sym typeface="+mn-ea"/>
              </a:rPr>
              <a:t>Successes : </a:t>
            </a:r>
            <a:endParaRPr lang="en-US" sz="2300">
              <a:sym typeface="+mn-ea"/>
            </a:endParaRPr>
          </a:p>
          <a:p>
            <a:pPr marL="0" indent="0">
              <a:buNone/>
            </a:pPr>
            <a:r>
              <a:rPr lang="en-US" sz="2300">
                <a:sym typeface="+mn-ea"/>
              </a:rPr>
              <a:t>Establishing a good infrastructure and a clear research direction.</a:t>
            </a:r>
            <a:endParaRPr lang="en-US" sz="2300">
              <a:sym typeface="+mn-ea"/>
            </a:endParaRPr>
          </a:p>
          <a:p>
            <a:pPr marL="0" indent="0">
              <a:buNone/>
            </a:pPr>
            <a:endParaRPr lang="en-US" sz="2300">
              <a:sym typeface="+mn-ea"/>
            </a:endParaRPr>
          </a:p>
          <a:p>
            <a:pPr marL="0" indent="0">
              <a:buNone/>
            </a:pPr>
            <a:br>
              <a:rPr lang="en-US" sz="2300">
                <a:sym typeface="+mn-ea"/>
              </a:rPr>
            </a:br>
            <a:endParaRPr lang="en-US" sz="2300"/>
          </a:p>
          <a:p>
            <a:pPr marL="0" indent="0">
              <a:buNone/>
            </a:pPr>
            <a:endParaRPr lang="en-US" sz="13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3555">
              <a:sym typeface="+mn-ea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457200" y="1176655"/>
            <a:ext cx="8229600" cy="4958080"/>
          </a:xfrm>
        </p:spPr>
        <p:txBody>
          <a:bodyPr>
            <a:normAutofit/>
            <a:scene3d>
              <a:camera prst="orthographicFront"/>
              <a:lightRig rig="threePt" dir="t"/>
            </a:scene3d>
          </a:bodyPr>
          <a:p>
            <a:pPr marL="0" indent="0">
              <a:buNone/>
            </a:pPr>
            <a:endParaRPr 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" name="Rectangles 1"/>
          <p:cNvSpPr/>
          <p:nvPr/>
        </p:nvSpPr>
        <p:spPr>
          <a:xfrm>
            <a:off x="2887980" y="2707640"/>
            <a:ext cx="336740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72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Thanks</a:t>
            </a:r>
            <a:endParaRPr lang="en-US" altLang="zh-CN" sz="7200" b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1438</Words>
  <Application>WPS Presentation</Application>
  <PresentationFormat>On-screen Show (4:3)</PresentationFormat>
  <Paragraphs>79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Wingdings</vt:lpstr>
      <vt:lpstr>Arial</vt:lpstr>
      <vt:lpstr>WPS-Numbers</vt:lpstr>
      <vt:lpstr>汉仪旗黑KW</vt:lpstr>
      <vt:lpstr>Calibri</vt:lpstr>
      <vt:lpstr>Helvetica Neue</vt:lpstr>
      <vt:lpstr>微软雅黑</vt:lpstr>
      <vt:lpstr>汉仪旗黑</vt:lpstr>
      <vt:lpstr>宋体</vt:lpstr>
      <vt:lpstr>Arial Unicode MS</vt:lpstr>
      <vt:lpstr>汉仪书宋二KW</vt:lpstr>
      <vt:lpstr>Office Theme</vt:lpstr>
      <vt:lpstr> Interactive Video Streaming Platform  for User Engagement and Reaction Analysis</vt:lpstr>
      <vt:lpstr>Web-Microservices</vt:lpstr>
      <vt:lpstr>Software Part -- Plan</vt:lpstr>
      <vt:lpstr>User Study -- Design</vt:lpstr>
      <vt:lpstr>User Study -- Data Collection and Analysis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Soloman, Darrell N</dc:creator>
  <cp:lastModifiedBy>Nicholas</cp:lastModifiedBy>
  <cp:revision>22</cp:revision>
  <dcterms:created xsi:type="dcterms:W3CDTF">2024-08-02T02:26:55Z</dcterms:created>
  <dcterms:modified xsi:type="dcterms:W3CDTF">2024-08-02T02:26:55Z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CEE85C09C20BF6F864D8AA6609A3D04E_42</vt:lpwstr>
  </property>
  <property fmtid="{D5CDD505-2E9C-101B-9397-08002B2CF9AE}" pid="3" name="KSOProductBuildVer">
    <vt:lpwstr>1033-6.7.1.8828</vt:lpwstr>
  </property>
</Properties>
</file>